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3"/>
  </p:notesMasterIdLst>
  <p:sldIdLst>
    <p:sldId id="256" r:id="rId2"/>
    <p:sldId id="290" r:id="rId3"/>
    <p:sldId id="285" r:id="rId4"/>
    <p:sldId id="286" r:id="rId5"/>
    <p:sldId id="287" r:id="rId6"/>
    <p:sldId id="288" r:id="rId7"/>
    <p:sldId id="257" r:id="rId8"/>
    <p:sldId id="284" r:id="rId9"/>
    <p:sldId id="259" r:id="rId10"/>
    <p:sldId id="260" r:id="rId11"/>
    <p:sldId id="261" r:id="rId12"/>
    <p:sldId id="262" r:id="rId13"/>
    <p:sldId id="263" r:id="rId14"/>
    <p:sldId id="283" r:id="rId15"/>
    <p:sldId id="264" r:id="rId16"/>
    <p:sldId id="265" r:id="rId17"/>
    <p:sldId id="266" r:id="rId18"/>
    <p:sldId id="273" r:id="rId19"/>
    <p:sldId id="274" r:id="rId20"/>
    <p:sldId id="270" r:id="rId21"/>
    <p:sldId id="271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91" r:id="rId31"/>
    <p:sldId id="289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318AFE-C3B9-4DA7-BBFF-BB2FC5B4B2D1}" type="datetimeFigureOut">
              <a:rPr lang="ru-RU" smtClean="0"/>
              <a:pPr/>
              <a:t>16.10.2013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004CA9-53B1-451A-B44C-BA8F5A6BBC7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E9CFB8C-5ABF-4FD8-B0C3-5CDDBACFA92D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31BB1A9-7456-4E25-B27D-1030B7B13E5D}" type="slidenum">
              <a:rPr lang="ru-RU" smtClean="0">
                <a:latin typeface="Times New Roman" charset="0"/>
              </a:rPr>
              <a:pPr/>
              <a:t>29</a:t>
            </a:fld>
            <a:endParaRPr lang="ru-RU" smtClean="0">
              <a:latin typeface="Times New Roman" charset="0"/>
            </a:endParaRPr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4343400"/>
            <a:ext cx="6400800" cy="48006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85000"/>
              </a:lnSpc>
              <a:spcBef>
                <a:spcPct val="0"/>
              </a:spcBef>
            </a:pPr>
            <a:endParaRPr lang="ru-RU" dirty="0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31BB1A9-7456-4E25-B27D-1030B7B13E5D}" type="slidenum">
              <a:rPr lang="ru-RU" smtClean="0">
                <a:latin typeface="Times New Roman" charset="0"/>
              </a:rPr>
              <a:pPr/>
              <a:t>31</a:t>
            </a:fld>
            <a:endParaRPr lang="ru-RU" smtClean="0">
              <a:latin typeface="Times New Roman" charset="0"/>
            </a:endParaRPr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4343400"/>
            <a:ext cx="6400800" cy="48006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85000"/>
              </a:lnSpc>
              <a:spcBef>
                <a:spcPct val="0"/>
              </a:spcBef>
            </a:pPr>
            <a:endParaRPr lang="ru-RU" dirty="0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31BB1A9-7456-4E25-B27D-1030B7B13E5D}" type="slidenum">
              <a:rPr lang="ru-RU" smtClean="0">
                <a:latin typeface="Times New Roman" charset="0"/>
              </a:rPr>
              <a:pPr/>
              <a:t>15</a:t>
            </a:fld>
            <a:endParaRPr lang="ru-RU" smtClean="0">
              <a:latin typeface="Times New Roman" charset="0"/>
            </a:endParaRPr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4343400"/>
            <a:ext cx="6400800" cy="48006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85000"/>
              </a:lnSpc>
              <a:spcBef>
                <a:spcPct val="0"/>
              </a:spcBef>
            </a:pPr>
            <a:endParaRPr lang="ru-RU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31BB1A9-7456-4E25-B27D-1030B7B13E5D}" type="slidenum">
              <a:rPr lang="ru-RU" smtClean="0">
                <a:latin typeface="Times New Roman" charset="0"/>
              </a:rPr>
              <a:pPr/>
              <a:t>16</a:t>
            </a:fld>
            <a:endParaRPr lang="ru-RU" smtClean="0">
              <a:latin typeface="Times New Roman" charset="0"/>
            </a:endParaRPr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4343400"/>
            <a:ext cx="6400800" cy="48006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85000"/>
              </a:lnSpc>
              <a:spcBef>
                <a:spcPct val="0"/>
              </a:spcBef>
            </a:pPr>
            <a:endParaRPr lang="ru-RU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31BB1A9-7456-4E25-B27D-1030B7B13E5D}" type="slidenum">
              <a:rPr lang="ru-RU" smtClean="0">
                <a:latin typeface="Times New Roman" charset="0"/>
              </a:rPr>
              <a:pPr/>
              <a:t>17</a:t>
            </a:fld>
            <a:endParaRPr lang="ru-RU" smtClean="0">
              <a:latin typeface="Times New Roman" charset="0"/>
            </a:endParaRPr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4343400"/>
            <a:ext cx="6400800" cy="48006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85000"/>
              </a:lnSpc>
              <a:spcBef>
                <a:spcPct val="0"/>
              </a:spcBef>
            </a:pPr>
            <a:endParaRPr lang="ru-RU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31BB1A9-7456-4E25-B27D-1030B7B13E5D}" type="slidenum">
              <a:rPr lang="ru-RU" smtClean="0">
                <a:latin typeface="Times New Roman" charset="0"/>
              </a:rPr>
              <a:pPr/>
              <a:t>24</a:t>
            </a:fld>
            <a:endParaRPr lang="ru-RU" smtClean="0">
              <a:latin typeface="Times New Roman" charset="0"/>
            </a:endParaRPr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4343400"/>
            <a:ext cx="6400800" cy="48006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85000"/>
              </a:lnSpc>
              <a:spcBef>
                <a:spcPct val="0"/>
              </a:spcBef>
            </a:pPr>
            <a:endParaRPr lang="ru-RU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31BB1A9-7456-4E25-B27D-1030B7B13E5D}" type="slidenum">
              <a:rPr lang="ru-RU" smtClean="0">
                <a:latin typeface="Times New Roman" charset="0"/>
              </a:rPr>
              <a:pPr/>
              <a:t>25</a:t>
            </a:fld>
            <a:endParaRPr lang="ru-RU" smtClean="0">
              <a:latin typeface="Times New Roman" charset="0"/>
            </a:endParaRPr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4343400"/>
            <a:ext cx="6400800" cy="48006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85000"/>
              </a:lnSpc>
              <a:spcBef>
                <a:spcPct val="0"/>
              </a:spcBef>
            </a:pPr>
            <a:endParaRPr lang="ru-RU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31BB1A9-7456-4E25-B27D-1030B7B13E5D}" type="slidenum">
              <a:rPr lang="ru-RU" smtClean="0">
                <a:latin typeface="Times New Roman" charset="0"/>
              </a:rPr>
              <a:pPr/>
              <a:t>26</a:t>
            </a:fld>
            <a:endParaRPr lang="ru-RU" smtClean="0">
              <a:latin typeface="Times New Roman" charset="0"/>
            </a:endParaRPr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4343400"/>
            <a:ext cx="6400800" cy="48006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85000"/>
              </a:lnSpc>
              <a:spcBef>
                <a:spcPct val="0"/>
              </a:spcBef>
            </a:pPr>
            <a:endParaRPr lang="ru-RU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31BB1A9-7456-4E25-B27D-1030B7B13E5D}" type="slidenum">
              <a:rPr lang="ru-RU" smtClean="0">
                <a:latin typeface="Times New Roman" charset="0"/>
              </a:rPr>
              <a:pPr/>
              <a:t>27</a:t>
            </a:fld>
            <a:endParaRPr lang="ru-RU" smtClean="0">
              <a:latin typeface="Times New Roman" charset="0"/>
            </a:endParaRPr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4343400"/>
            <a:ext cx="6400800" cy="48006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85000"/>
              </a:lnSpc>
              <a:spcBef>
                <a:spcPct val="0"/>
              </a:spcBef>
            </a:pPr>
            <a:endParaRPr lang="ru-RU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31BB1A9-7456-4E25-B27D-1030B7B13E5D}" type="slidenum">
              <a:rPr lang="ru-RU" smtClean="0">
                <a:latin typeface="Times New Roman" charset="0"/>
              </a:rPr>
              <a:pPr/>
              <a:t>28</a:t>
            </a:fld>
            <a:endParaRPr lang="ru-RU" smtClean="0">
              <a:latin typeface="Times New Roman" charset="0"/>
            </a:endParaRPr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4343400"/>
            <a:ext cx="6400800" cy="48006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85000"/>
              </a:lnSpc>
              <a:spcBef>
                <a:spcPct val="0"/>
              </a:spcBef>
            </a:pPr>
            <a:endParaRPr lang="ru-RU" dirty="0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660CEECC-62E8-4914-A7FF-CE48AD570007}" type="datetimeFigureOut">
              <a:rPr lang="ru-RU" smtClean="0"/>
              <a:pPr/>
              <a:t>16.10.2013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47F44DCB-B0E8-4789-8C6A-A15FF18053B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Прямоугольник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Прямоугольник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CEECC-62E8-4914-A7FF-CE48AD570007}" type="datetimeFigureOut">
              <a:rPr lang="ru-RU" smtClean="0"/>
              <a:pPr/>
              <a:t>16.10.2013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44DCB-B0E8-4789-8C6A-A15FF18053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CEECC-62E8-4914-A7FF-CE48AD570007}" type="datetimeFigureOut">
              <a:rPr lang="ru-RU" smtClean="0"/>
              <a:pPr/>
              <a:t>16.10.2013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44DCB-B0E8-4789-8C6A-A15FF18053B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Равнобедренный треугольник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CEECC-62E8-4914-A7FF-CE48AD570007}" type="datetimeFigureOut">
              <a:rPr lang="ru-RU" smtClean="0"/>
              <a:pPr/>
              <a:t>16.10.2013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44DCB-B0E8-4789-8C6A-A15FF18053B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660CEECC-62E8-4914-A7FF-CE48AD570007}" type="datetimeFigureOut">
              <a:rPr lang="ru-RU" smtClean="0"/>
              <a:pPr/>
              <a:t>16.10.2013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47F44DCB-B0E8-4789-8C6A-A15FF18053B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CEECC-62E8-4914-A7FF-CE48AD570007}" type="datetimeFigureOut">
              <a:rPr lang="ru-RU" smtClean="0"/>
              <a:pPr/>
              <a:t>16.10.2013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44DCB-B0E8-4789-8C6A-A15FF18053B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CEECC-62E8-4914-A7FF-CE48AD570007}" type="datetimeFigureOut">
              <a:rPr lang="ru-RU" smtClean="0"/>
              <a:pPr/>
              <a:t>16.10.2013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44DCB-B0E8-4789-8C6A-A15FF18053B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CEECC-62E8-4914-A7FF-CE48AD570007}" type="datetimeFigureOut">
              <a:rPr lang="ru-RU" smtClean="0"/>
              <a:pPr/>
              <a:t>16.10.2013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44DCB-B0E8-4789-8C6A-A15FF18053B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CEECC-62E8-4914-A7FF-CE48AD570007}" type="datetimeFigureOut">
              <a:rPr lang="ru-RU" smtClean="0"/>
              <a:pPr/>
              <a:t>16.10.2013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44DCB-B0E8-4789-8C6A-A15FF18053B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CEECC-62E8-4914-A7FF-CE48AD570007}" type="datetimeFigureOut">
              <a:rPr lang="ru-RU" smtClean="0"/>
              <a:pPr/>
              <a:t>16.10.2013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44DCB-B0E8-4789-8C6A-A15FF18053B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CEECC-62E8-4914-A7FF-CE48AD570007}" type="datetimeFigureOut">
              <a:rPr lang="ru-RU" smtClean="0"/>
              <a:pPr/>
              <a:t>16.10.2013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44DCB-B0E8-4789-8C6A-A15FF18053B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660CEECC-62E8-4914-A7FF-CE48AD570007}" type="datetimeFigureOut">
              <a:rPr lang="ru-RU" smtClean="0"/>
              <a:pPr/>
              <a:t>16.10.2013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47F44DCB-B0E8-4789-8C6A-A15FF18053B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Прямая соединительная линия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988840"/>
            <a:ext cx="6858000" cy="3024336"/>
          </a:xfrm>
        </p:spPr>
        <p:txBody>
          <a:bodyPr>
            <a:normAutofit/>
          </a:bodyPr>
          <a:lstStyle/>
          <a:p>
            <a:r>
              <a:rPr lang="ru-RU" sz="3500" dirty="0" smtClean="0"/>
              <a:t>Публикационная активность и цитируемость сотрудников экономического </a:t>
            </a:r>
            <a:r>
              <a:rPr lang="ru-RU" sz="3500" dirty="0" smtClean="0"/>
              <a:t>факультета.</a:t>
            </a:r>
            <a:r>
              <a:rPr lang="en-US" sz="3500" dirty="0" smtClean="0"/>
              <a:t/>
            </a:r>
            <a:br>
              <a:rPr lang="en-US" sz="3500" dirty="0" smtClean="0"/>
            </a:br>
            <a:r>
              <a:rPr lang="ru-RU" sz="3500" dirty="0" smtClean="0"/>
              <a:t>Как </a:t>
            </a:r>
            <a:r>
              <a:rPr lang="ru-RU" sz="3500" dirty="0" smtClean="0"/>
              <a:t>нам попасть в </a:t>
            </a:r>
            <a:r>
              <a:rPr lang="ru-RU" sz="3500" dirty="0" err="1" smtClean="0"/>
              <a:t>Scopus</a:t>
            </a:r>
            <a:r>
              <a:rPr lang="ru-RU" sz="3500" dirty="0" smtClean="0"/>
              <a:t> и </a:t>
            </a:r>
            <a:r>
              <a:rPr lang="ru-RU" sz="3500" dirty="0" err="1" smtClean="0"/>
              <a:t>Web</a:t>
            </a:r>
            <a:r>
              <a:rPr lang="ru-RU" sz="3500" dirty="0" smtClean="0"/>
              <a:t> </a:t>
            </a:r>
            <a:r>
              <a:rPr lang="ru-RU" sz="3500" dirty="0" err="1" smtClean="0"/>
              <a:t>of</a:t>
            </a:r>
            <a:r>
              <a:rPr lang="ru-RU" sz="3500" dirty="0" smtClean="0"/>
              <a:t> </a:t>
            </a:r>
            <a:r>
              <a:rPr lang="ru-RU" sz="3500" dirty="0" err="1" smtClean="0"/>
              <a:t>Science</a:t>
            </a:r>
            <a:r>
              <a:rPr lang="ru-RU" sz="3500" dirty="0" smtClean="0"/>
              <a:t>: мифы и реальность?</a:t>
            </a:r>
            <a:endParaRPr lang="ru-RU" sz="35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22784" y="5013176"/>
            <a:ext cx="7321624" cy="680814"/>
          </a:xfrm>
        </p:spPr>
        <p:txBody>
          <a:bodyPr>
            <a:noAutofit/>
          </a:bodyPr>
          <a:lstStyle/>
          <a:p>
            <a:r>
              <a:rPr lang="ru-RU" sz="1800" dirty="0" smtClean="0"/>
              <a:t>Калягин Г.В.</a:t>
            </a:r>
          </a:p>
          <a:p>
            <a:r>
              <a:rPr lang="ru-RU" sz="1800" dirty="0" smtClean="0"/>
              <a:t>Начальник информационного отдела экономического факультета</a:t>
            </a:r>
            <a:endParaRPr 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AutoShape 2"/>
          <p:cNvSpPr>
            <a:spLocks noChangeArrowheads="1"/>
          </p:cNvSpPr>
          <p:nvPr/>
        </p:nvSpPr>
        <p:spPr bwMode="auto">
          <a:xfrm>
            <a:off x="4572000" y="3141662"/>
            <a:ext cx="4305300" cy="2231554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anchor="ctr"/>
          <a:lstStyle/>
          <a:p>
            <a:pPr algn="ctr"/>
            <a:r>
              <a:rPr lang="ru-RU" sz="3200" dirty="0" smtClean="0">
                <a:solidFill>
                  <a:srgbClr val="7030A0"/>
                </a:solidFill>
                <a:latin typeface="Times New Roman" pitchFamily="18" charset="0"/>
                <a:sym typeface="Wingdings" pitchFamily="2" charset="2"/>
              </a:rPr>
              <a:t>МЕЖДУНАРОДНЫЕ РЕПОЗИТАРИИ</a:t>
            </a:r>
            <a:endParaRPr lang="ru-RU" sz="3200" dirty="0">
              <a:solidFill>
                <a:srgbClr val="7030A0"/>
              </a:solidFill>
              <a:latin typeface="Times New Roman" pitchFamily="18" charset="0"/>
              <a:sym typeface="Wingdings" pitchFamily="2" charset="2"/>
            </a:endParaRPr>
          </a:p>
        </p:txBody>
      </p:sp>
      <p:sp>
        <p:nvSpPr>
          <p:cNvPr id="10243" name="AutoShape 3"/>
          <p:cNvSpPr>
            <a:spLocks noChangeArrowheads="1"/>
          </p:cNvSpPr>
          <p:nvPr/>
        </p:nvSpPr>
        <p:spPr bwMode="auto">
          <a:xfrm>
            <a:off x="2484438" y="1484313"/>
            <a:ext cx="4213225" cy="1008062"/>
          </a:xfrm>
          <a:prstGeom prst="plaque">
            <a:avLst>
              <a:gd name="adj" fmla="val 16667"/>
            </a:avLst>
          </a:prstGeom>
          <a:solidFill>
            <a:srgbClr val="FFFF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</a:rPr>
              <a:t>ПРЕПРИНТЫ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0244" name="AutoShape 4"/>
          <p:cNvSpPr>
            <a:spLocks noChangeArrowheads="1"/>
          </p:cNvSpPr>
          <p:nvPr/>
        </p:nvSpPr>
        <p:spPr bwMode="auto">
          <a:xfrm rot="5400000">
            <a:off x="6692107" y="1699419"/>
            <a:ext cx="1403350" cy="1404937"/>
          </a:xfrm>
          <a:custGeom>
            <a:avLst/>
            <a:gdLst>
              <a:gd name="T0" fmla="*/ 982735 w 21600"/>
              <a:gd name="T1" fmla="*/ 0 h 21600"/>
              <a:gd name="T2" fmla="*/ 982735 w 21600"/>
              <a:gd name="T3" fmla="*/ 790797 h 21600"/>
              <a:gd name="T4" fmla="*/ 210308 w 21600"/>
              <a:gd name="T5" fmla="*/ 1404937 h 21600"/>
              <a:gd name="T6" fmla="*/ 1403350 w 21600"/>
              <a:gd name="T7" fmla="*/ 39539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2912 h 21600"/>
              <a:gd name="T14" fmla="*/ 18227 w 21600"/>
              <a:gd name="T15" fmla="*/ 924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solidFill>
            <a:srgbClr val="FFFF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ru-RU">
              <a:latin typeface="Times New Roman" pitchFamily="18" charset="0"/>
            </a:endParaRPr>
          </a:p>
        </p:txBody>
      </p:sp>
      <p:sp>
        <p:nvSpPr>
          <p:cNvPr id="10245" name="AutoShape 5"/>
          <p:cNvSpPr>
            <a:spLocks noChangeArrowheads="1"/>
          </p:cNvSpPr>
          <p:nvPr/>
        </p:nvSpPr>
        <p:spPr bwMode="auto">
          <a:xfrm rot="16200000" flipH="1">
            <a:off x="1084263" y="1700213"/>
            <a:ext cx="1403350" cy="1403350"/>
          </a:xfrm>
          <a:custGeom>
            <a:avLst/>
            <a:gdLst>
              <a:gd name="T0" fmla="*/ 982735 w 21600"/>
              <a:gd name="T1" fmla="*/ 0 h 21600"/>
              <a:gd name="T2" fmla="*/ 982735 w 21600"/>
              <a:gd name="T3" fmla="*/ 789904 h 21600"/>
              <a:gd name="T4" fmla="*/ 210308 w 21600"/>
              <a:gd name="T5" fmla="*/ 1403350 h 21600"/>
              <a:gd name="T6" fmla="*/ 1403350 w 21600"/>
              <a:gd name="T7" fmla="*/ 394952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2912 h 21600"/>
              <a:gd name="T14" fmla="*/ 18227 w 21600"/>
              <a:gd name="T15" fmla="*/ 924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solidFill>
            <a:srgbClr val="FFFF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ru-RU">
              <a:latin typeface="Times New Roman" pitchFamily="18" charset="0"/>
            </a:endParaRPr>
          </a:p>
        </p:txBody>
      </p:sp>
      <p:sp>
        <p:nvSpPr>
          <p:cNvPr id="10247" name="AutoShape 7"/>
          <p:cNvSpPr>
            <a:spLocks noChangeArrowheads="1"/>
          </p:cNvSpPr>
          <p:nvPr/>
        </p:nvSpPr>
        <p:spPr bwMode="auto">
          <a:xfrm>
            <a:off x="250824" y="3141662"/>
            <a:ext cx="4033143" cy="2231553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anchor="ctr"/>
          <a:lstStyle/>
          <a:p>
            <a:pPr algn="ctr"/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sym typeface="Wingdings" pitchFamily="2" charset="2"/>
              </a:rPr>
              <a:t>РЕПОЗИТАРИИ ВУЗОВ И НАУЧНЫХ ОРГАНИЗАЦИЙ</a:t>
            </a:r>
            <a:endParaRPr lang="ru-RU" sz="3200" dirty="0">
              <a:solidFill>
                <a:srgbClr val="002060"/>
              </a:solidFill>
              <a:latin typeface="Times New Roman" pitchFamily="18" charset="0"/>
              <a:sym typeface="Wingdings" pitchFamily="2" charset="2"/>
            </a:endParaRPr>
          </a:p>
        </p:txBody>
      </p:sp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640960" cy="1008112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Размещение препринтов в открытом доступе</a:t>
            </a:r>
            <a:endParaRPr lang="ru-RU" dirty="0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24744"/>
            <a:ext cx="9143999" cy="5733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640960" cy="1008112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Размещение препринтов в открытом доступе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15516" y="1124744"/>
            <a:ext cx="8712968" cy="5386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900" b="1" dirty="0" smtClean="0"/>
              <a:t>http://www.econ.msu.ru/elibrary/working-papers/</a:t>
            </a:r>
            <a:endParaRPr lang="ru-RU" sz="29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24744"/>
            <a:ext cx="9143999" cy="5733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259632" y="1556792"/>
            <a:ext cx="66247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/>
              <a:t>http://ideas.repec.org/i/a.html</a:t>
            </a:r>
            <a:endParaRPr lang="ru-RU" sz="3600" b="1" dirty="0"/>
          </a:p>
        </p:txBody>
      </p:sp>
      <p:sp>
        <p:nvSpPr>
          <p:cNvPr id="6" name="Овал 5"/>
          <p:cNvSpPr/>
          <p:nvPr/>
        </p:nvSpPr>
        <p:spPr>
          <a:xfrm>
            <a:off x="1403648" y="4149080"/>
            <a:ext cx="5904656" cy="57606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640960" cy="1008112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Размещение препринтов в открытом доступе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24744"/>
            <a:ext cx="9143999" cy="5733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627784" y="1556792"/>
            <a:ext cx="38164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/>
              <a:t>http://ssrn.com/</a:t>
            </a:r>
            <a:endParaRPr lang="ru-RU" sz="3600" b="1" dirty="0"/>
          </a:p>
        </p:txBody>
      </p:sp>
      <p:sp>
        <p:nvSpPr>
          <p:cNvPr id="7" name="Овал 6"/>
          <p:cNvSpPr/>
          <p:nvPr/>
        </p:nvSpPr>
        <p:spPr>
          <a:xfrm>
            <a:off x="1259632" y="4653136"/>
            <a:ext cx="5904656" cy="57606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251520" y="116632"/>
            <a:ext cx="8640960" cy="1008112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Размещение препринтов в открытом доступе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24744"/>
            <a:ext cx="9143999" cy="5733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295636" y="2566645"/>
            <a:ext cx="65527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/>
              <a:t>http://arxiv.org/archive/q-fin</a:t>
            </a:r>
            <a:endParaRPr lang="ru-RU" sz="3600" b="1" dirty="0"/>
          </a:p>
        </p:txBody>
      </p:sp>
      <p:sp>
        <p:nvSpPr>
          <p:cNvPr id="8" name="Овал 7"/>
          <p:cNvSpPr/>
          <p:nvPr/>
        </p:nvSpPr>
        <p:spPr>
          <a:xfrm>
            <a:off x="0" y="4077072"/>
            <a:ext cx="6948264" cy="64807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640960" cy="1008112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Размещение препринтов в открытом доступе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539552" y="44624"/>
            <a:ext cx="8280920" cy="692696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Участие в международных конференциях</a:t>
            </a:r>
            <a:endParaRPr lang="ru-RU" dirty="0"/>
          </a:p>
        </p:txBody>
      </p:sp>
      <p:pic>
        <p:nvPicPr>
          <p:cNvPr id="5" name="Рисунок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836712"/>
            <a:ext cx="9143999" cy="6021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764704"/>
            <a:ext cx="9143999" cy="60932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Скругленный прямоугольник 7"/>
          <p:cNvSpPr>
            <a:spLocks noChangeArrowheads="1"/>
          </p:cNvSpPr>
          <p:nvPr/>
        </p:nvSpPr>
        <p:spPr bwMode="auto">
          <a:xfrm>
            <a:off x="0" y="5661248"/>
            <a:ext cx="395536" cy="288032"/>
          </a:xfrm>
          <a:prstGeom prst="roundRect">
            <a:avLst>
              <a:gd name="adj" fmla="val 16667"/>
            </a:avLst>
          </a:prstGeom>
          <a:noFill/>
          <a:ln w="6350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marL="342900" indent="-342900"/>
            <a:endParaRPr lang="ru-RU">
              <a:latin typeface="Century Schoolbook" pitchFamily="18" charset="0"/>
            </a:endParaRPr>
          </a:p>
        </p:txBody>
      </p:sp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539552" y="44624"/>
            <a:ext cx="8280920" cy="692696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Участие в международных конференциях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0" y="1124744"/>
            <a:ext cx="9144000" cy="5733256"/>
          </a:xfrm>
        </p:spPr>
        <p:txBody>
          <a:bodyPr>
            <a:normAutofit lnSpcReduction="10000"/>
          </a:bodyPr>
          <a:lstStyle/>
          <a:p>
            <a:pPr marL="280988" indent="-280988">
              <a:lnSpc>
                <a:spcPct val="90000"/>
              </a:lnSpc>
            </a:pPr>
            <a:r>
              <a:rPr lang="ru-RU" sz="2800" dirty="0" smtClean="0"/>
              <a:t>Утверждается список научных конференций, участие в которых финансируется.</a:t>
            </a:r>
          </a:p>
          <a:p>
            <a:pPr marL="280988" indent="-280988">
              <a:lnSpc>
                <a:spcPct val="90000"/>
              </a:lnSpc>
            </a:pPr>
            <a:r>
              <a:rPr lang="ru-RU" sz="2800" dirty="0" smtClean="0"/>
              <a:t>При утверждении данного списка предпочтение отдается периодическим (как правило ежегодным) конференциям и конгрессам крупных международных (в первую очередь, всемирных и европейских) экономических обществ и ассоциаций, а также представительным непериодическим мероприятиям.</a:t>
            </a:r>
          </a:p>
          <a:p>
            <a:pPr marL="280988" indent="-280988">
              <a:lnSpc>
                <a:spcPct val="90000"/>
              </a:lnSpc>
            </a:pPr>
            <a:r>
              <a:rPr lang="ru-RU" sz="2800" dirty="0" smtClean="0"/>
              <a:t>Не поддерживается участие в локальных конференциях.</a:t>
            </a:r>
          </a:p>
          <a:p>
            <a:pPr marL="280988" indent="-280988">
              <a:lnSpc>
                <a:spcPct val="90000"/>
              </a:lnSpc>
            </a:pPr>
            <a:r>
              <a:rPr lang="ru-RU" sz="2700" dirty="0" smtClean="0"/>
              <a:t>Поддерживаемый формат участия – выступление с докладом. Для крупнейши</a:t>
            </a:r>
            <a:r>
              <a:rPr lang="ru-RU" sz="2800" dirty="0" smtClean="0"/>
              <a:t>х представительных конференций возможна поддержка других форм участия.</a:t>
            </a:r>
            <a:endParaRPr lang="ru-RU" sz="2700" dirty="0" smtClean="0"/>
          </a:p>
          <a:p>
            <a:pPr marL="280988" indent="-280988">
              <a:lnSpc>
                <a:spcPct val="90000"/>
              </a:lnSpc>
            </a:pPr>
            <a:r>
              <a:rPr lang="ru-RU" sz="2800" dirty="0" smtClean="0"/>
              <a:t>Принцип «один доклад - один докладчик», независимо от числа соавторов научной работы.</a:t>
            </a:r>
            <a:endParaRPr lang="ru-RU" sz="2700" dirty="0" smtClean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539552" y="44624"/>
            <a:ext cx="8280920" cy="692696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Участие в международных конференциях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179512" y="44624"/>
            <a:ext cx="8712968" cy="936104"/>
          </a:xfrm>
          <a:prstGeom prst="rect">
            <a:avLst/>
          </a:prstGeom>
        </p:spPr>
        <p:txBody>
          <a:bodyPr>
            <a:normAutofit fontScale="90000" lnSpcReduction="10000"/>
          </a:bodyPr>
          <a:lstStyle/>
          <a:p>
            <a:pPr algn="ctr">
              <a:spcBef>
                <a:spcPct val="0"/>
              </a:spcBef>
            </a:pPr>
            <a:r>
              <a:rPr lang="ru-RU" sz="32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Как выбрать научный журнал для публикации: показатели цитируемости </a:t>
            </a:r>
            <a:r>
              <a:rPr lang="ru-RU" sz="3200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Scopus</a:t>
            </a:r>
            <a:r>
              <a:rPr lang="ru-RU" sz="32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, </a:t>
            </a:r>
            <a:r>
              <a:rPr lang="ru-RU" sz="3200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WoS</a:t>
            </a:r>
            <a:r>
              <a:rPr lang="ru-RU" sz="32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и РИНЦ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08720"/>
            <a:ext cx="9143999" cy="5949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08720"/>
            <a:ext cx="9143999" cy="5949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683568" y="2132856"/>
            <a:ext cx="80648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JOURNAL OF POLITICAL ECONOMY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179512" y="44624"/>
            <a:ext cx="8712968" cy="936104"/>
          </a:xfrm>
          <a:prstGeom prst="rect">
            <a:avLst/>
          </a:prstGeom>
        </p:spPr>
        <p:txBody>
          <a:bodyPr>
            <a:normAutofit fontScale="90000" lnSpcReduction="10000"/>
          </a:bodyPr>
          <a:lstStyle/>
          <a:p>
            <a:pPr algn="ctr">
              <a:spcBef>
                <a:spcPct val="0"/>
              </a:spcBef>
            </a:pPr>
            <a:r>
              <a:rPr lang="ru-RU" sz="32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Как выбрать научный журнал для публикации: показатели цитируемости </a:t>
            </a:r>
            <a:r>
              <a:rPr lang="ru-RU" sz="3200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Scopus</a:t>
            </a:r>
            <a:r>
              <a:rPr lang="ru-RU" sz="32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, </a:t>
            </a:r>
            <a:r>
              <a:rPr lang="ru-RU" sz="3200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WoS</a:t>
            </a:r>
            <a:r>
              <a:rPr lang="ru-RU" sz="32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и РИНЦ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17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51520" y="1196752"/>
            <a:ext cx="8641655" cy="5327873"/>
          </a:xfrm>
        </p:spPr>
        <p:txBody>
          <a:bodyPr>
            <a:normAutofit/>
          </a:bodyPr>
          <a:lstStyle/>
          <a:p>
            <a:pPr marL="280988" indent="-280988">
              <a:lnSpc>
                <a:spcPct val="90000"/>
              </a:lnSpc>
            </a:pPr>
            <a:r>
              <a:rPr lang="ru-RU" sz="2800" b="1" dirty="0" smtClean="0"/>
              <a:t>Указ Президента Российской Федерации от 7 мая 2012 г. N 599 «О мерах по реализации государственной политики в области образования и науки»:</a:t>
            </a:r>
          </a:p>
          <a:p>
            <a:pPr marL="280988" indent="-280988">
              <a:lnSpc>
                <a:spcPct val="90000"/>
              </a:lnSpc>
            </a:pPr>
            <a:r>
              <a:rPr lang="ru-RU" sz="2800" dirty="0" smtClean="0"/>
              <a:t>«Увеличение к 2015 году доли публикаций российских исследователей в общем количестве публикаций в мировых научных журналах, индексируемых в базе данных "Сеть науки" (WEB </a:t>
            </a:r>
            <a:r>
              <a:rPr lang="ru-RU" sz="2800" dirty="0" err="1" smtClean="0"/>
              <a:t>of</a:t>
            </a:r>
            <a:r>
              <a:rPr lang="ru-RU" sz="2800" dirty="0" smtClean="0"/>
              <a:t> </a:t>
            </a:r>
            <a:r>
              <a:rPr lang="ru-RU" sz="2800" dirty="0" err="1" smtClean="0"/>
              <a:t>Science</a:t>
            </a:r>
            <a:r>
              <a:rPr lang="ru-RU" sz="2800" dirty="0" smtClean="0"/>
              <a:t>), до 2,44 процента».</a:t>
            </a:r>
          </a:p>
          <a:p>
            <a:pPr marL="280988" indent="-280988">
              <a:lnSpc>
                <a:spcPct val="90000"/>
              </a:lnSpc>
            </a:pPr>
            <a:r>
              <a:rPr lang="ru-RU" sz="2800" dirty="0" smtClean="0"/>
              <a:t>В 2012 году эта доля составляла 1,68%.</a:t>
            </a:r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568952" cy="100811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Существующее положение дел с публикациями и цитируемостью: </a:t>
            </a:r>
            <a:r>
              <a:rPr lang="ru-RU" dirty="0" err="1" smtClean="0"/>
              <a:t>Wos</a:t>
            </a:r>
            <a:r>
              <a:rPr lang="ru-RU" dirty="0" smtClean="0"/>
              <a:t>, </a:t>
            </a:r>
            <a:r>
              <a:rPr lang="ru-RU" dirty="0" err="1" smtClean="0"/>
              <a:t>Scopus</a:t>
            </a:r>
            <a:r>
              <a:rPr lang="ru-RU" dirty="0" smtClean="0"/>
              <a:t>, РИНЦ</a:t>
            </a:r>
            <a:endParaRPr lang="ru-RU" dirty="0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80728"/>
            <a:ext cx="9143999" cy="5877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179512" y="44624"/>
            <a:ext cx="8712968" cy="936104"/>
          </a:xfrm>
          <a:prstGeom prst="rect">
            <a:avLst/>
          </a:prstGeom>
        </p:spPr>
        <p:txBody>
          <a:bodyPr>
            <a:normAutofit fontScale="90000" lnSpcReduction="10000"/>
          </a:bodyPr>
          <a:lstStyle/>
          <a:p>
            <a:pPr algn="ctr">
              <a:spcBef>
                <a:spcPct val="0"/>
              </a:spcBef>
            </a:pPr>
            <a:r>
              <a:rPr lang="ru-RU" sz="32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Как выбрать научный журнал для публикации: показатели цитируемости </a:t>
            </a:r>
            <a:r>
              <a:rPr lang="ru-RU" sz="3200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Scopus</a:t>
            </a:r>
            <a:r>
              <a:rPr lang="ru-RU" sz="32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, </a:t>
            </a:r>
            <a:r>
              <a:rPr lang="ru-RU" sz="3200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WoS</a:t>
            </a:r>
            <a:r>
              <a:rPr lang="ru-RU" sz="32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и РИНЦ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 txBox="1">
            <a:spLocks/>
          </p:cNvSpPr>
          <p:nvPr/>
        </p:nvSpPr>
        <p:spPr>
          <a:xfrm>
            <a:off x="179512" y="44624"/>
            <a:ext cx="8712968" cy="936104"/>
          </a:xfrm>
          <a:prstGeom prst="rect">
            <a:avLst/>
          </a:prstGeom>
        </p:spPr>
        <p:txBody>
          <a:bodyPr>
            <a:normAutofit fontScale="90000" lnSpcReduction="10000"/>
          </a:bodyPr>
          <a:lstStyle/>
          <a:p>
            <a:pPr algn="ctr">
              <a:spcBef>
                <a:spcPct val="0"/>
              </a:spcBef>
            </a:pPr>
            <a:r>
              <a:rPr lang="ru-RU" sz="32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Как выбрать научный журнал для публикации: показатели цитируемости </a:t>
            </a:r>
            <a:r>
              <a:rPr lang="ru-RU" sz="3200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Scopus</a:t>
            </a:r>
            <a:r>
              <a:rPr lang="ru-RU" sz="32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, </a:t>
            </a:r>
            <a:r>
              <a:rPr lang="ru-RU" sz="3200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WoS</a:t>
            </a:r>
            <a:r>
              <a:rPr lang="ru-RU" sz="32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и РИНЦ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" name="Рисунок 9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08720"/>
            <a:ext cx="9143999" cy="5949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 txBox="1">
            <a:spLocks/>
          </p:cNvSpPr>
          <p:nvPr/>
        </p:nvSpPr>
        <p:spPr>
          <a:xfrm>
            <a:off x="179512" y="44624"/>
            <a:ext cx="8712968" cy="936104"/>
          </a:xfrm>
          <a:prstGeom prst="rect">
            <a:avLst/>
          </a:prstGeom>
        </p:spPr>
        <p:txBody>
          <a:bodyPr>
            <a:normAutofit fontScale="90000" lnSpcReduction="10000"/>
          </a:bodyPr>
          <a:lstStyle/>
          <a:p>
            <a:pPr algn="ctr">
              <a:spcBef>
                <a:spcPct val="0"/>
              </a:spcBef>
            </a:pPr>
            <a:r>
              <a:rPr lang="ru-RU" sz="32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Как выбрать научный журнал для публикации: показатели цитируемости </a:t>
            </a:r>
            <a:r>
              <a:rPr lang="ru-RU" sz="3200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Scopus</a:t>
            </a:r>
            <a:r>
              <a:rPr lang="ru-RU" sz="32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, </a:t>
            </a:r>
            <a:r>
              <a:rPr lang="ru-RU" sz="3200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WoS</a:t>
            </a:r>
            <a:r>
              <a:rPr lang="ru-RU" sz="32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и РИНЦ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80728"/>
            <a:ext cx="9143999" cy="5877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051720" y="1844824"/>
            <a:ext cx="50405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ВОПРОСЫ ЭКОНОМИКИ</a:t>
            </a:r>
            <a:endParaRPr lang="ru-RU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 txBox="1">
            <a:spLocks/>
          </p:cNvSpPr>
          <p:nvPr/>
        </p:nvSpPr>
        <p:spPr>
          <a:xfrm>
            <a:off x="179512" y="44624"/>
            <a:ext cx="8712968" cy="108012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algn="ctr">
              <a:spcBef>
                <a:spcPct val="0"/>
              </a:spcBef>
            </a:pPr>
            <a:r>
              <a:rPr lang="ru-RU" sz="32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Как выбрать научный журнал для публикации: показатели цитируемости </a:t>
            </a:r>
            <a:r>
              <a:rPr lang="ru-RU" sz="3200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Scopus</a:t>
            </a:r>
            <a:r>
              <a:rPr lang="ru-RU" sz="32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, </a:t>
            </a:r>
            <a:r>
              <a:rPr lang="ru-RU" sz="3200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WoS</a:t>
            </a:r>
            <a:r>
              <a:rPr lang="ru-RU" sz="32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и РИНЦ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7891" name="Rectangle 3"/>
          <p:cNvSpPr>
            <a:spLocks noChangeArrowheads="1"/>
          </p:cNvSpPr>
          <p:nvPr/>
        </p:nvSpPr>
        <p:spPr bwMode="auto">
          <a:xfrm>
            <a:off x="0" y="1229399"/>
            <a:ext cx="9144000" cy="4976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80988" indent="-280988" fontAlgn="base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3"/>
              <a:buChar char=""/>
            </a:pPr>
            <a:r>
              <a:rPr lang="ru-RU" sz="2800" b="1" dirty="0" smtClean="0"/>
              <a:t>Менеджер по научному консалтингу и оценке публикационной активности:</a:t>
            </a:r>
          </a:p>
          <a:p>
            <a:pPr marL="280988" indent="-280988" fontAlgn="base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3"/>
              <a:buChar char=""/>
            </a:pPr>
            <a:r>
              <a:rPr lang="ru-RU" sz="2800" dirty="0" smtClean="0"/>
              <a:t>Консультирование преподавателей и сотрудников факультета по вопросам публикации их научных исследований в российских и международных научных изданиях.</a:t>
            </a:r>
          </a:p>
          <a:p>
            <a:pPr marL="280988" indent="-280988" fontAlgn="base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3"/>
              <a:buChar char=""/>
            </a:pPr>
            <a:r>
              <a:rPr lang="ru-RU" sz="2800" dirty="0" smtClean="0"/>
              <a:t>Консультирование преподавателей и сотрудников факультета по вопросам оценки цитируемости их научных работ.</a:t>
            </a:r>
          </a:p>
          <a:p>
            <a:pPr marL="280988" indent="-280988" fontAlgn="base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3"/>
              <a:buChar char=""/>
            </a:pPr>
            <a:r>
              <a:rPr lang="ru-RU" sz="2800" dirty="0" smtClean="0"/>
              <a:t>Подготовка отчетов о результативности научной деятельности преподавателей и сотрудников факультета для руководства факультета и университета.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124744"/>
            <a:ext cx="9144000" cy="573325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900" b="1" dirty="0" smtClean="0"/>
              <a:t>Индикаторы качества журнала</a:t>
            </a:r>
          </a:p>
          <a:p>
            <a:r>
              <a:rPr lang="ru-RU" sz="2900" dirty="0" smtClean="0"/>
              <a:t>Наличие домашней страницы на английском языке с оценкой качества – хорошее, среднее, плохое;</a:t>
            </a:r>
          </a:p>
          <a:p>
            <a:r>
              <a:rPr lang="ru-RU" sz="2900" dirty="0" smtClean="0"/>
              <a:t>Наличие реферата на английском языке с оценкой - хороший реферат, очень короткий/ плохой реферат;</a:t>
            </a:r>
          </a:p>
          <a:p>
            <a:r>
              <a:rPr lang="ru-RU" sz="2900" dirty="0" smtClean="0"/>
              <a:t>Язык статей;</a:t>
            </a:r>
          </a:p>
          <a:p>
            <a:r>
              <a:rPr lang="ru-RU" sz="2900" dirty="0" smtClean="0"/>
              <a:t>Все ли статьи имеют списки литературы;</a:t>
            </a:r>
          </a:p>
          <a:p>
            <a:r>
              <a:rPr lang="ru-RU" sz="2900" dirty="0" smtClean="0"/>
              <a:t>Наличие рецензирования (указывается тип рецензирования – «слепое», экспертное);</a:t>
            </a:r>
          </a:p>
          <a:p>
            <a:r>
              <a:rPr lang="ru-RU" sz="2900" dirty="0" smtClean="0"/>
              <a:t>Наличие редакционного совета;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2474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 smtClean="0"/>
              <a:t>Как нашим журналам попасть в </a:t>
            </a:r>
            <a:r>
              <a:rPr lang="ru-RU" sz="3600" dirty="0" err="1" smtClean="0"/>
              <a:t>Scopus</a:t>
            </a:r>
            <a:r>
              <a:rPr lang="ru-RU" sz="3600" dirty="0" smtClean="0"/>
              <a:t> и </a:t>
            </a:r>
            <a:r>
              <a:rPr lang="ru-RU" sz="3600" dirty="0" err="1" smtClean="0"/>
              <a:t>WoS</a:t>
            </a:r>
            <a:r>
              <a:rPr lang="ru-RU" sz="3600" dirty="0" smtClean="0"/>
              <a:t> </a:t>
            </a:r>
            <a:r>
              <a:rPr lang="ru-RU" sz="3600" dirty="0" err="1" smtClean="0"/>
              <a:t>и</a:t>
            </a:r>
            <a:r>
              <a:rPr lang="ru-RU" sz="3600" dirty="0" smtClean="0"/>
              <a:t> нужно ли это?</a:t>
            </a:r>
            <a:endParaRPr lang="ru-RU" sz="32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124744"/>
            <a:ext cx="9144000" cy="5733256"/>
          </a:xfrm>
        </p:spPr>
        <p:txBody>
          <a:bodyPr/>
          <a:lstStyle/>
          <a:p>
            <a:pPr algn="ctr">
              <a:buNone/>
            </a:pPr>
            <a:r>
              <a:rPr lang="ru-RU" sz="2800" b="1" dirty="0" smtClean="0"/>
              <a:t>Индикаторы качества журнала</a:t>
            </a:r>
          </a:p>
          <a:p>
            <a:r>
              <a:rPr lang="ru-RU" sz="2800" dirty="0" smtClean="0"/>
              <a:t>Адрес сайта редакционного совета;</a:t>
            </a:r>
          </a:p>
          <a:p>
            <a:r>
              <a:rPr lang="ru-RU" sz="2800" dirty="0" smtClean="0"/>
              <a:t>Состав редакционного совета – международный, национальный (с указанием различных континентов, один континент);</a:t>
            </a:r>
          </a:p>
          <a:p>
            <a:r>
              <a:rPr lang="ru-RU" sz="2800" dirty="0" smtClean="0"/>
              <a:t>Перечень стран членов редакционного совета;</a:t>
            </a:r>
          </a:p>
          <a:p>
            <a:r>
              <a:rPr lang="ru-RU" sz="2800" dirty="0" smtClean="0"/>
              <a:t>То же – для авторов журнала;</a:t>
            </a:r>
          </a:p>
          <a:p>
            <a:r>
              <a:rPr lang="ru-RU" sz="2800" dirty="0" smtClean="0"/>
              <a:t>Открытый профиль 3 редакторов по 3-м показателям (по </a:t>
            </a:r>
            <a:r>
              <a:rPr lang="en-US" sz="2800" dirty="0" smtClean="0"/>
              <a:t>SCOPUS): </a:t>
            </a:r>
            <a:r>
              <a:rPr lang="ru-RU" sz="2800" dirty="0" smtClean="0"/>
              <a:t>число статей, число ссылок, индекс </a:t>
            </a:r>
            <a:r>
              <a:rPr lang="ru-RU" sz="2800" dirty="0" err="1" smtClean="0"/>
              <a:t>Хирша</a:t>
            </a:r>
            <a:r>
              <a:rPr lang="ru-RU" sz="2800" dirty="0" smtClean="0"/>
              <a:t>.</a:t>
            </a:r>
            <a:endParaRPr lang="ru-RU" sz="2800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2474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 smtClean="0"/>
              <a:t>Как нашим журналам попасть в </a:t>
            </a:r>
            <a:r>
              <a:rPr lang="ru-RU" sz="3600" dirty="0" err="1" smtClean="0"/>
              <a:t>Scopus</a:t>
            </a:r>
            <a:r>
              <a:rPr lang="ru-RU" sz="3600" dirty="0" smtClean="0"/>
              <a:t> и </a:t>
            </a:r>
            <a:r>
              <a:rPr lang="ru-RU" sz="3600" dirty="0" err="1" smtClean="0"/>
              <a:t>WoS</a:t>
            </a:r>
            <a:r>
              <a:rPr lang="ru-RU" sz="3600" dirty="0" smtClean="0"/>
              <a:t> </a:t>
            </a:r>
            <a:r>
              <a:rPr lang="ru-RU" sz="3600" dirty="0" err="1" smtClean="0"/>
              <a:t>и</a:t>
            </a:r>
            <a:r>
              <a:rPr lang="ru-RU" sz="3600" dirty="0" smtClean="0"/>
              <a:t> нужно ли это?</a:t>
            </a:r>
            <a:endParaRPr lang="ru-RU" sz="32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196752"/>
            <a:ext cx="9144000" cy="5661248"/>
          </a:xfrm>
        </p:spPr>
        <p:txBody>
          <a:bodyPr/>
          <a:lstStyle/>
          <a:p>
            <a:pPr algn="ctr">
              <a:buNone/>
            </a:pPr>
            <a:r>
              <a:rPr lang="ru-RU" sz="2800" b="1" dirty="0" smtClean="0"/>
              <a:t>Объяснение отрицательной оценки журнала:</a:t>
            </a:r>
          </a:p>
          <a:p>
            <a:pPr>
              <a:defRPr/>
            </a:pPr>
            <a:r>
              <a:rPr lang="ru-RU" sz="2800" dirty="0" smtClean="0"/>
              <a:t>Низкое цитирование редакторов;</a:t>
            </a:r>
          </a:p>
          <a:p>
            <a:pPr>
              <a:defRPr/>
            </a:pPr>
            <a:r>
              <a:rPr lang="ru-RU" sz="2800" dirty="0" smtClean="0"/>
              <a:t>Не указывается о наличии рецензирования;</a:t>
            </a:r>
          </a:p>
          <a:p>
            <a:pPr>
              <a:defRPr/>
            </a:pPr>
            <a:r>
              <a:rPr lang="ru-RU" sz="2800" dirty="0" smtClean="0"/>
              <a:t>Низкое качество рефератов;</a:t>
            </a:r>
          </a:p>
          <a:p>
            <a:pPr>
              <a:defRPr/>
            </a:pPr>
            <a:r>
              <a:rPr lang="ru-RU" sz="2800" dirty="0" smtClean="0"/>
              <a:t>Низкое качество представляемых исследований;</a:t>
            </a:r>
          </a:p>
          <a:p>
            <a:pPr>
              <a:defRPr/>
            </a:pPr>
            <a:r>
              <a:rPr lang="ru-RU" sz="2800" dirty="0" smtClean="0"/>
              <a:t>Предметная область уже хорошо отражена в  </a:t>
            </a:r>
            <a:r>
              <a:rPr lang="en-US" sz="2800" dirty="0" smtClean="0"/>
              <a:t>Scopus</a:t>
            </a:r>
            <a:r>
              <a:rPr lang="ru-RU" sz="2800" dirty="0" smtClean="0"/>
              <a:t>;</a:t>
            </a:r>
          </a:p>
          <a:p>
            <a:pPr>
              <a:defRPr/>
            </a:pPr>
            <a:r>
              <a:rPr lang="ru-RU" sz="2800" dirty="0" smtClean="0"/>
              <a:t>Журнал трудно доступен (например, не сайта на английском языке);</a:t>
            </a:r>
          </a:p>
          <a:p>
            <a:pPr>
              <a:defRPr/>
            </a:pPr>
            <a:r>
              <a:rPr lang="ru-RU" sz="2800" dirty="0" smtClean="0"/>
              <a:t>Журнал совсем новый (молодой);</a:t>
            </a:r>
          </a:p>
          <a:p>
            <a:pPr>
              <a:defRPr/>
            </a:pPr>
            <a:r>
              <a:rPr lang="ru-RU" sz="2800" dirty="0" smtClean="0"/>
              <a:t>Журнал плохо цитируется;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2474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 smtClean="0"/>
              <a:t>Как нашим журналам попасть в </a:t>
            </a:r>
            <a:r>
              <a:rPr lang="ru-RU" sz="3600" dirty="0" err="1" smtClean="0"/>
              <a:t>Scopus</a:t>
            </a:r>
            <a:r>
              <a:rPr lang="ru-RU" sz="3600" dirty="0" smtClean="0"/>
              <a:t> и </a:t>
            </a:r>
            <a:r>
              <a:rPr lang="ru-RU" sz="3600" dirty="0" err="1" smtClean="0"/>
              <a:t>WoS</a:t>
            </a:r>
            <a:r>
              <a:rPr lang="ru-RU" sz="3600" dirty="0" smtClean="0"/>
              <a:t> </a:t>
            </a:r>
            <a:r>
              <a:rPr lang="ru-RU" sz="3600" dirty="0" err="1" smtClean="0"/>
              <a:t>и</a:t>
            </a:r>
            <a:r>
              <a:rPr lang="ru-RU" sz="3600" dirty="0" smtClean="0"/>
              <a:t> нужно ли это?</a:t>
            </a:r>
            <a:endParaRPr lang="ru-RU" sz="32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124744"/>
            <a:ext cx="9144000" cy="5733256"/>
          </a:xfrm>
        </p:spPr>
        <p:txBody>
          <a:bodyPr/>
          <a:lstStyle/>
          <a:p>
            <a:pPr algn="ctr">
              <a:buNone/>
            </a:pPr>
            <a:r>
              <a:rPr lang="ru-RU" sz="2800" b="1" dirty="0" smtClean="0"/>
              <a:t>Объяснение отрицательной оценки журнала:</a:t>
            </a:r>
          </a:p>
          <a:p>
            <a:pPr>
              <a:defRPr/>
            </a:pPr>
            <a:r>
              <a:rPr lang="ru-RU" sz="2800" dirty="0" smtClean="0"/>
              <a:t>Задержки выполнение издательского плана (выхода из печати);</a:t>
            </a:r>
          </a:p>
          <a:p>
            <a:pPr>
              <a:defRPr/>
            </a:pPr>
            <a:r>
              <a:rPr lang="ru-RU" sz="2800" dirty="0" smtClean="0"/>
              <a:t>Не является научным изданием;</a:t>
            </a:r>
          </a:p>
          <a:p>
            <a:pPr>
              <a:defRPr/>
            </a:pPr>
            <a:r>
              <a:rPr lang="ru-RU" sz="2800" dirty="0" smtClean="0"/>
              <a:t>Нет международного состава авторов;</a:t>
            </a:r>
          </a:p>
          <a:p>
            <a:pPr>
              <a:defRPr/>
            </a:pPr>
            <a:r>
              <a:rPr lang="ru-RU" sz="2800" dirty="0" smtClean="0"/>
              <a:t>Нет международного состава редакторов;</a:t>
            </a:r>
          </a:p>
          <a:p>
            <a:pPr>
              <a:defRPr/>
            </a:pPr>
            <a:r>
              <a:rPr lang="ru-RU" sz="2800" dirty="0" smtClean="0"/>
              <a:t>Не отражается в библиографических базах данных;</a:t>
            </a:r>
          </a:p>
          <a:p>
            <a:pPr>
              <a:defRPr/>
            </a:pPr>
            <a:r>
              <a:rPr lang="ru-RU" sz="2800" dirty="0" smtClean="0"/>
              <a:t>Плохая домашняя страница;</a:t>
            </a:r>
          </a:p>
          <a:p>
            <a:pPr>
              <a:defRPr/>
            </a:pPr>
            <a:r>
              <a:rPr lang="ru-RU" sz="2800" dirty="0" smtClean="0"/>
              <a:t>Неясная редакционная концепция/стратегия. </a:t>
            </a:r>
            <a:endParaRPr lang="ru-RU" sz="2800" dirty="0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2474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 smtClean="0"/>
              <a:t>Как нашим журналам попасть в </a:t>
            </a:r>
            <a:r>
              <a:rPr lang="ru-RU" sz="3600" dirty="0" err="1" smtClean="0"/>
              <a:t>Scopus</a:t>
            </a:r>
            <a:r>
              <a:rPr lang="ru-RU" sz="3600" dirty="0" smtClean="0"/>
              <a:t> и </a:t>
            </a:r>
            <a:r>
              <a:rPr lang="ru-RU" sz="3600" dirty="0" err="1" smtClean="0"/>
              <a:t>WoS</a:t>
            </a:r>
            <a:r>
              <a:rPr lang="ru-RU" sz="3600" dirty="0" smtClean="0"/>
              <a:t> </a:t>
            </a:r>
            <a:r>
              <a:rPr lang="ru-RU" sz="3600" dirty="0" err="1" smtClean="0"/>
              <a:t>и</a:t>
            </a:r>
            <a:r>
              <a:rPr lang="ru-RU" sz="3600" dirty="0" smtClean="0"/>
              <a:t> нужно ли это?</a:t>
            </a:r>
            <a:endParaRPr lang="ru-RU" sz="32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124744"/>
            <a:ext cx="9144000" cy="5733256"/>
          </a:xfrm>
        </p:spPr>
        <p:txBody>
          <a:bodyPr/>
          <a:lstStyle/>
          <a:p>
            <a:pPr algn="ctr">
              <a:buNone/>
              <a:defRPr/>
            </a:pPr>
            <a:r>
              <a:rPr lang="ru-RU" sz="2800" b="1" dirty="0" smtClean="0"/>
              <a:t>Объяснение решения о включении журнала:</a:t>
            </a:r>
          </a:p>
          <a:p>
            <a:pPr>
              <a:defRPr/>
            </a:pPr>
            <a:r>
              <a:rPr lang="ru-RU" sz="2800" dirty="0" smtClean="0"/>
              <a:t>Новая область исследований;</a:t>
            </a:r>
          </a:p>
          <a:p>
            <a:pPr>
              <a:defRPr/>
            </a:pPr>
            <a:r>
              <a:rPr lang="ru-RU" sz="2800" dirty="0" smtClean="0"/>
              <a:t>Высоко цитируемые редакторы;</a:t>
            </a:r>
          </a:p>
          <a:p>
            <a:pPr>
              <a:defRPr/>
            </a:pPr>
            <a:r>
              <a:rPr lang="ru-RU" sz="2800" dirty="0" smtClean="0"/>
              <a:t>Высоко цитируется в </a:t>
            </a:r>
            <a:r>
              <a:rPr lang="en-US" sz="2800" dirty="0" smtClean="0"/>
              <a:t>SCOPUS</a:t>
            </a:r>
            <a:r>
              <a:rPr lang="ru-RU" sz="2800" dirty="0" smtClean="0"/>
              <a:t>;</a:t>
            </a:r>
            <a:endParaRPr lang="en-US" sz="2800" dirty="0" smtClean="0"/>
          </a:p>
          <a:p>
            <a:pPr>
              <a:defRPr/>
            </a:pPr>
            <a:r>
              <a:rPr lang="ru-RU" sz="2800" dirty="0" smtClean="0"/>
              <a:t>Междисциплинарный характер;</a:t>
            </a:r>
          </a:p>
          <a:p>
            <a:pPr>
              <a:defRPr/>
            </a:pPr>
            <a:r>
              <a:rPr lang="ru-RU" sz="2800" dirty="0" smtClean="0"/>
              <a:t>Поддерживает молодых  (новых) исследователей в данной области;</a:t>
            </a:r>
          </a:p>
          <a:p>
            <a:pPr>
              <a:defRPr/>
            </a:pPr>
            <a:r>
              <a:rPr lang="ru-RU" sz="2800" dirty="0" smtClean="0"/>
              <a:t>Высокое качество представляемых исследований; </a:t>
            </a:r>
          </a:p>
          <a:p>
            <a:pPr>
              <a:defRPr/>
            </a:pPr>
            <a:r>
              <a:rPr lang="ru-RU" sz="2800" dirty="0" smtClean="0"/>
              <a:t>Заполняет нишу в данной области исследований; </a:t>
            </a:r>
          </a:p>
          <a:p>
            <a:pPr>
              <a:defRPr/>
            </a:pPr>
            <a:r>
              <a:rPr lang="ru-RU" sz="2800" dirty="0" smtClean="0"/>
              <a:t>Уникальный журнал в данной области;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2474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 smtClean="0"/>
              <a:t>Как нашим журналам попасть в </a:t>
            </a:r>
            <a:r>
              <a:rPr lang="ru-RU" sz="3600" dirty="0" err="1" smtClean="0"/>
              <a:t>Scopus</a:t>
            </a:r>
            <a:r>
              <a:rPr lang="ru-RU" sz="3600" dirty="0" smtClean="0"/>
              <a:t> и </a:t>
            </a:r>
            <a:r>
              <a:rPr lang="ru-RU" sz="3600" dirty="0" err="1" smtClean="0"/>
              <a:t>WoS</a:t>
            </a:r>
            <a:r>
              <a:rPr lang="ru-RU" sz="3600" dirty="0" smtClean="0"/>
              <a:t> </a:t>
            </a:r>
            <a:r>
              <a:rPr lang="ru-RU" sz="3600" dirty="0" err="1" smtClean="0"/>
              <a:t>и</a:t>
            </a:r>
            <a:r>
              <a:rPr lang="ru-RU" sz="3600" dirty="0" smtClean="0"/>
              <a:t> нужно ли это?</a:t>
            </a:r>
            <a:endParaRPr lang="ru-RU" sz="32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124744"/>
            <a:ext cx="9144000" cy="5733256"/>
          </a:xfrm>
        </p:spPr>
        <p:txBody>
          <a:bodyPr/>
          <a:lstStyle/>
          <a:p>
            <a:pPr algn="ctr">
              <a:buNone/>
              <a:defRPr/>
            </a:pPr>
            <a:r>
              <a:rPr lang="ru-RU" sz="2800" b="1" dirty="0" smtClean="0"/>
              <a:t>Объяснение решения о включении журнала:</a:t>
            </a:r>
          </a:p>
          <a:p>
            <a:pPr>
              <a:defRPr/>
            </a:pPr>
            <a:r>
              <a:rPr lang="ru-RU" sz="2800" dirty="0" smtClean="0"/>
              <a:t>Прекрасная редакционная политика и рецензирование;</a:t>
            </a:r>
          </a:p>
          <a:p>
            <a:pPr>
              <a:defRPr/>
            </a:pPr>
            <a:r>
              <a:rPr lang="ru-RU" sz="2800" dirty="0" smtClean="0"/>
              <a:t>Много библиотек подписывают по данным </a:t>
            </a:r>
            <a:r>
              <a:rPr lang="en-US" sz="2800" dirty="0" err="1" smtClean="0"/>
              <a:t>WorldCat</a:t>
            </a:r>
            <a:r>
              <a:rPr lang="ru-RU" sz="2800" dirty="0" smtClean="0"/>
              <a:t>;</a:t>
            </a:r>
          </a:p>
          <a:p>
            <a:pPr>
              <a:defRPr/>
            </a:pPr>
            <a:r>
              <a:rPr lang="ru-RU" sz="2800" dirty="0" smtClean="0"/>
              <a:t>Включается в ведущие библиографические БД; </a:t>
            </a:r>
          </a:p>
          <a:p>
            <a:pPr>
              <a:defRPr/>
            </a:pPr>
            <a:r>
              <a:rPr lang="ru-RU" sz="2800" dirty="0" smtClean="0"/>
              <a:t>Широкий международный состав авторов;</a:t>
            </a:r>
          </a:p>
          <a:p>
            <a:pPr>
              <a:defRPr/>
            </a:pPr>
            <a:r>
              <a:rPr lang="ru-RU" sz="2800" dirty="0" smtClean="0"/>
              <a:t>Широкий международный состав редакторов;</a:t>
            </a:r>
          </a:p>
          <a:p>
            <a:pPr>
              <a:defRPr/>
            </a:pPr>
            <a:r>
              <a:rPr lang="ru-RU" sz="2800" dirty="0" smtClean="0"/>
              <a:t>Другие;</a:t>
            </a:r>
          </a:p>
          <a:p>
            <a:pPr>
              <a:defRPr/>
            </a:pPr>
            <a:r>
              <a:rPr lang="ru-RU" sz="2800" dirty="0" smtClean="0"/>
              <a:t>Комментарии.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2474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 smtClean="0"/>
              <a:t>Как нашим журналам попасть в </a:t>
            </a:r>
            <a:r>
              <a:rPr lang="ru-RU" sz="3600" dirty="0" err="1" smtClean="0"/>
              <a:t>Scopus</a:t>
            </a:r>
            <a:r>
              <a:rPr lang="ru-RU" sz="3600" dirty="0" smtClean="0"/>
              <a:t> и </a:t>
            </a:r>
            <a:r>
              <a:rPr lang="ru-RU" sz="3600" dirty="0" err="1" smtClean="0"/>
              <a:t>WoS</a:t>
            </a:r>
            <a:r>
              <a:rPr lang="ru-RU" sz="3600" dirty="0" smtClean="0"/>
              <a:t> </a:t>
            </a:r>
            <a:r>
              <a:rPr lang="ru-RU" sz="3600" dirty="0" err="1" smtClean="0"/>
              <a:t>и</a:t>
            </a:r>
            <a:r>
              <a:rPr lang="ru-RU" sz="3600" dirty="0" smtClean="0"/>
              <a:t> нужно ли это?</a:t>
            </a:r>
            <a:endParaRPr lang="ru-RU" sz="32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568952" cy="100811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Существующее положение дел с публикациями и цитируемостью: </a:t>
            </a:r>
            <a:r>
              <a:rPr lang="ru-RU" dirty="0" err="1" smtClean="0"/>
              <a:t>Wos</a:t>
            </a:r>
            <a:r>
              <a:rPr lang="ru-RU" dirty="0" smtClean="0"/>
              <a:t>, </a:t>
            </a:r>
            <a:r>
              <a:rPr lang="ru-RU" dirty="0" err="1" smtClean="0"/>
              <a:t>Scopus</a:t>
            </a:r>
            <a:r>
              <a:rPr lang="ru-RU" dirty="0" smtClean="0"/>
              <a:t>, РИНЦ</a:t>
            </a:r>
            <a:endParaRPr lang="ru-RU" dirty="0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63632" y="1196753"/>
          <a:ext cx="8964488" cy="5328590"/>
        </p:xfrm>
        <a:graphic>
          <a:graphicData uri="http://schemas.openxmlformats.org/drawingml/2006/table">
            <a:tbl>
              <a:tblPr/>
              <a:tblGrid>
                <a:gridCol w="5826916"/>
                <a:gridCol w="2166418"/>
                <a:gridCol w="971154"/>
              </a:tblGrid>
              <a:tr h="799290">
                <a:tc>
                  <a:txBody>
                    <a:bodyPr/>
                    <a:lstStyle/>
                    <a:p>
                      <a:pPr algn="l" fontAlgn="ctr"/>
                      <a:r>
                        <a:rPr lang="ru-RU" sz="2200" b="1" i="0" u="none" strike="noStrike" dirty="0">
                          <a:latin typeface="Times New Roman"/>
                        </a:rPr>
                        <a:t>Группа: научные достижения</a:t>
                      </a:r>
                    </a:p>
                  </a:txBody>
                  <a:tcPr marL="3456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Международные базы данных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200" b="1" i="0" u="none" strike="noStrike" dirty="0" smtClean="0">
                          <a:latin typeface="Arial Cyr"/>
                        </a:rPr>
                        <a:t>Пока</a:t>
                      </a:r>
                      <a:r>
                        <a:rPr lang="en-US" sz="2200" b="1" i="0" u="none" strike="noStrike" dirty="0" smtClean="0">
                          <a:latin typeface="Arial Cyr"/>
                        </a:rPr>
                        <a:t>-</a:t>
                      </a:r>
                      <a:r>
                        <a:rPr lang="ru-RU" sz="2200" b="1" i="0" u="none" strike="noStrike" dirty="0" err="1" smtClean="0">
                          <a:latin typeface="Arial Cyr"/>
                        </a:rPr>
                        <a:t>затели</a:t>
                      </a:r>
                      <a:endParaRPr lang="ru-RU" sz="2200" b="1" i="0" u="none" strike="noStrike" dirty="0">
                        <a:latin typeface="Arial Cyr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19782">
                <a:tc>
                  <a:txBody>
                    <a:bodyPr/>
                    <a:lstStyle/>
                    <a:p>
                      <a:pPr algn="l" fontAlgn="ctr"/>
                      <a:r>
                        <a:rPr lang="ru-RU" sz="2200" b="0" i="0" u="none" strike="noStrike" dirty="0">
                          <a:latin typeface="Times New Roman"/>
                        </a:rPr>
                        <a:t>1. Количество публикаций на ППС и НПР, </a:t>
                      </a:r>
                      <a:r>
                        <a:rPr lang="ru-RU" sz="2200" b="0" i="0" u="none" strike="noStrike" dirty="0" err="1">
                          <a:latin typeface="Times New Roman"/>
                        </a:rPr>
                        <a:t>Scopus</a:t>
                      </a:r>
                      <a:r>
                        <a:rPr lang="ru-RU" sz="2200" b="0" i="0" u="none" strike="noStrike" dirty="0">
                          <a:latin typeface="Times New Roman"/>
                        </a:rPr>
                        <a:t>, 2005-2012 в подразделении</a:t>
                      </a:r>
                    </a:p>
                  </a:txBody>
                  <a:tcPr marL="864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данные </a:t>
                      </a:r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Scopus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200" b="0" i="0" u="none" strike="noStrike" dirty="0">
                          <a:latin typeface="Arial Cyr"/>
                        </a:rPr>
                        <a:t>28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29676">
                <a:tc>
                  <a:txBody>
                    <a:bodyPr/>
                    <a:lstStyle/>
                    <a:p>
                      <a:pPr algn="l" fontAlgn="ctr"/>
                      <a:r>
                        <a:rPr lang="ru-RU" sz="2200" b="0" i="0" u="none" strike="noStrike">
                          <a:latin typeface="Times New Roman"/>
                        </a:rPr>
                        <a:t>2. Количество публикаций на ППС и НПР, в журналах с импакт-фактором выше 3, ISI Web of Knowledge, 2005-2012 в подразделении</a:t>
                      </a:r>
                    </a:p>
                  </a:txBody>
                  <a:tcPr marL="864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данные </a:t>
                      </a:r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Web of Knowledge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200" b="0" i="0" u="none" strike="noStrike" dirty="0">
                          <a:latin typeface="Arial Cyr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19782">
                <a:tc>
                  <a:txBody>
                    <a:bodyPr/>
                    <a:lstStyle/>
                    <a:p>
                      <a:pPr algn="l" fontAlgn="ctr"/>
                      <a:r>
                        <a:rPr lang="ru-RU" sz="2200" b="0" i="0" u="none" strike="noStrike">
                          <a:latin typeface="Times New Roman"/>
                        </a:rPr>
                        <a:t>3. Количество цитирований за 2005-2012 на 1 статью,</a:t>
                      </a:r>
                      <a:r>
                        <a:rPr lang="ru-RU" sz="2200" b="0" i="0" u="none" strike="noStrike">
                          <a:latin typeface="Calibri"/>
                        </a:rPr>
                        <a:t> </a:t>
                      </a:r>
                      <a:r>
                        <a:rPr lang="ru-RU" sz="2200" b="0" i="0" u="none" strike="noStrike">
                          <a:latin typeface="Times New Roman"/>
                        </a:rPr>
                        <a:t>Scopus, 2005-2012 по подразделению</a:t>
                      </a:r>
                    </a:p>
                  </a:txBody>
                  <a:tcPr marL="864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данные </a:t>
                      </a:r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Scopus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200" b="0" i="0" u="none" strike="noStrike" dirty="0">
                          <a:latin typeface="Arial Cyr"/>
                        </a:rPr>
                        <a:t>12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19782">
                <a:tc>
                  <a:txBody>
                    <a:bodyPr/>
                    <a:lstStyle/>
                    <a:p>
                      <a:pPr algn="l" fontAlgn="ctr"/>
                      <a:r>
                        <a:rPr lang="ru-RU" sz="2200" b="0" i="0" u="none" strike="noStrike">
                          <a:latin typeface="Times New Roman"/>
                        </a:rPr>
                        <a:t>4. Цитирований за 2005-2012 на ППС и НПР, </a:t>
                      </a:r>
                      <a:r>
                        <a:rPr lang="ru-RU" sz="2200" b="0" i="0" u="none" strike="noStrike">
                          <a:latin typeface="Calibri"/>
                        </a:rPr>
                        <a:t> </a:t>
                      </a:r>
                      <a:r>
                        <a:rPr lang="ru-RU" sz="2200" b="0" i="0" u="none" strike="noStrike">
                          <a:latin typeface="Times New Roman"/>
                        </a:rPr>
                        <a:t>Scopus, 2005-2012 по подразделению</a:t>
                      </a:r>
                    </a:p>
                  </a:txBody>
                  <a:tcPr marL="864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данные </a:t>
                      </a:r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Scopus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200" b="0" i="0" u="none" strike="noStrike" dirty="0">
                          <a:latin typeface="Arial Cyr"/>
                        </a:rPr>
                        <a:t>312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40278">
                <a:tc>
                  <a:txBody>
                    <a:bodyPr/>
                    <a:lstStyle/>
                    <a:p>
                      <a:pPr algn="l" fontAlgn="ctr"/>
                      <a:r>
                        <a:rPr lang="ru-RU" sz="2200" b="0" i="0" u="none" strike="noStrike">
                          <a:latin typeface="Times New Roman"/>
                        </a:rPr>
                        <a:t>5. Число штатных ППС и НПР с индексом Хирша 5 и выше  по подразделению</a:t>
                      </a:r>
                    </a:p>
                  </a:txBody>
                  <a:tcPr marL="864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данные </a:t>
                      </a:r>
                      <a:r>
                        <a:rPr lang="en-US" sz="2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Scopus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200" b="0" i="0" u="none" strike="noStrike" dirty="0">
                          <a:latin typeface="Arial Cyr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24744"/>
            <a:ext cx="9143999" cy="5733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Прямая соединительная линия 8"/>
          <p:cNvCxnSpPr/>
          <p:nvPr/>
        </p:nvCxnSpPr>
        <p:spPr>
          <a:xfrm>
            <a:off x="395536" y="3063956"/>
            <a:ext cx="230425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395536" y="3251844"/>
            <a:ext cx="316835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flipV="1">
            <a:off x="395536" y="3611884"/>
            <a:ext cx="4680520" cy="2813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395536" y="4001728"/>
            <a:ext cx="201622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395536" y="4909696"/>
            <a:ext cx="511256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395536" y="5269736"/>
            <a:ext cx="201622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395536" y="5645512"/>
            <a:ext cx="201622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395536" y="6195108"/>
            <a:ext cx="252028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>
            <a:off x="395536" y="5819332"/>
            <a:ext cx="216024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2474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 smtClean="0"/>
              <a:t>Как нашим журналам попасть в </a:t>
            </a:r>
            <a:r>
              <a:rPr lang="ru-RU" sz="3600" dirty="0" err="1" smtClean="0"/>
              <a:t>Scopus</a:t>
            </a:r>
            <a:r>
              <a:rPr lang="ru-RU" sz="3600" dirty="0" smtClean="0"/>
              <a:t> и </a:t>
            </a:r>
            <a:r>
              <a:rPr lang="ru-RU" sz="3600" dirty="0" err="1" smtClean="0"/>
              <a:t>WoS</a:t>
            </a:r>
            <a:r>
              <a:rPr lang="ru-RU" sz="3600" dirty="0" smtClean="0"/>
              <a:t> </a:t>
            </a:r>
            <a:r>
              <a:rPr lang="ru-RU" sz="3600" dirty="0" err="1" smtClean="0"/>
              <a:t>и</a:t>
            </a:r>
            <a:r>
              <a:rPr lang="ru-RU" sz="3600" dirty="0" smtClean="0"/>
              <a:t> нужно ли это?</a:t>
            </a:r>
            <a:endParaRPr lang="ru-RU" sz="3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124744"/>
            <a:ext cx="9144000" cy="5733256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2800" dirty="0" smtClean="0"/>
              <a:t>Организация и проведение семинаров по написанию академических  статей («</a:t>
            </a:r>
            <a:r>
              <a:rPr lang="en-US" sz="2800" dirty="0" smtClean="0"/>
              <a:t>academic writing</a:t>
            </a:r>
            <a:r>
              <a:rPr lang="ru-RU" sz="2800" dirty="0" smtClean="0"/>
              <a:t>») со специалистами из крупнейших международных издательств.</a:t>
            </a:r>
          </a:p>
          <a:p>
            <a:pPr>
              <a:defRPr/>
            </a:pPr>
            <a:r>
              <a:rPr lang="ru-RU" sz="2800" dirty="0" smtClean="0"/>
              <a:t>Институционализация перевода качественных научных работ на английский язык.</a:t>
            </a:r>
          </a:p>
          <a:p>
            <a:pPr>
              <a:defRPr/>
            </a:pPr>
            <a:r>
              <a:rPr lang="ru-RU" sz="2800" dirty="0" smtClean="0"/>
              <a:t>Индексация и размещение лучших кандидатских и магистерских диссертаций в базе </a:t>
            </a:r>
            <a:r>
              <a:rPr lang="ru-RU" sz="2800" dirty="0" err="1" smtClean="0"/>
              <a:t>ProQuest</a:t>
            </a:r>
            <a:r>
              <a:rPr lang="ru-RU" sz="2800" dirty="0" smtClean="0"/>
              <a:t> </a:t>
            </a:r>
            <a:r>
              <a:rPr lang="ru-RU" sz="2800" dirty="0" err="1" smtClean="0"/>
              <a:t>Dissertation</a:t>
            </a:r>
            <a:r>
              <a:rPr lang="ru-RU" sz="2800" dirty="0" smtClean="0"/>
              <a:t> </a:t>
            </a:r>
            <a:r>
              <a:rPr lang="ru-RU" sz="2800" dirty="0" err="1" smtClean="0"/>
              <a:t>and</a:t>
            </a:r>
            <a:r>
              <a:rPr lang="ru-RU" sz="2800" dirty="0" smtClean="0"/>
              <a:t> </a:t>
            </a:r>
            <a:r>
              <a:rPr lang="ru-RU" sz="2800" dirty="0" err="1" smtClean="0"/>
              <a:t>Theses</a:t>
            </a:r>
            <a:r>
              <a:rPr lang="ru-RU" sz="2800" dirty="0" smtClean="0"/>
              <a:t>.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24744"/>
          </a:xfrm>
        </p:spPr>
        <p:txBody>
          <a:bodyPr/>
          <a:lstStyle/>
          <a:p>
            <a:pPr algn="ctr" eaLnBrk="1" hangingPunct="1"/>
            <a:r>
              <a:rPr lang="ru-RU" sz="3600" dirty="0" smtClean="0"/>
              <a:t>Что еще?</a:t>
            </a:r>
            <a:endParaRPr lang="ru-RU" sz="32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568952" cy="93610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Существующее положение дел с публикациями и цитируемостью: </a:t>
            </a:r>
            <a:r>
              <a:rPr lang="ru-RU" dirty="0" err="1" smtClean="0"/>
              <a:t>Wos</a:t>
            </a:r>
            <a:r>
              <a:rPr lang="ru-RU" dirty="0" smtClean="0"/>
              <a:t>, </a:t>
            </a:r>
            <a:r>
              <a:rPr lang="ru-RU" dirty="0" err="1" smtClean="0"/>
              <a:t>Scopus</a:t>
            </a:r>
            <a:r>
              <a:rPr lang="ru-RU" dirty="0" smtClean="0"/>
              <a:t>, РИНЦ</a:t>
            </a:r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52736"/>
            <a:ext cx="9143999" cy="5805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1" name="Rectangle 1"/>
          <p:cNvSpPr>
            <a:spLocks noChangeArrowheads="1"/>
          </p:cNvSpPr>
          <p:nvPr/>
        </p:nvSpPr>
        <p:spPr bwMode="auto">
          <a:xfrm>
            <a:off x="0" y="1643896"/>
            <a:ext cx="9144000" cy="1785104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2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MSU – Research Areas: BUSINESS ECONOMICS; DEMOGRAPHY; OPERATIONS RESEARCH MANAGEMENT SCIENCE; PUBLIC ADMINISTRATION; SOCIAL SCIENCES OTHER TOPICS</a:t>
            </a:r>
            <a:endParaRPr kumimoji="0" lang="ru-RU" sz="22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2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Publication Years: 2</a:t>
            </a: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000</a:t>
            </a:r>
            <a:r>
              <a:rPr kumimoji="0" lang="en-US" sz="22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-2</a:t>
            </a: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0</a:t>
            </a:r>
            <a:r>
              <a:rPr kumimoji="0" lang="en-US" sz="22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13</a:t>
            </a:r>
            <a:endParaRPr kumimoji="0" lang="ru-RU" sz="22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2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154</a:t>
            </a:r>
            <a:endParaRPr kumimoji="0" lang="en-US" sz="22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12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12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12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52736"/>
            <a:ext cx="9143999" cy="5805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568952" cy="93610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Существующее положение дел с публикациями и цитируемостью: </a:t>
            </a:r>
            <a:r>
              <a:rPr lang="ru-RU" dirty="0" err="1" smtClean="0"/>
              <a:t>Wos</a:t>
            </a:r>
            <a:r>
              <a:rPr lang="ru-RU" dirty="0" smtClean="0"/>
              <a:t>, </a:t>
            </a:r>
            <a:r>
              <a:rPr lang="ru-RU" dirty="0" err="1" smtClean="0"/>
              <a:t>Scopus</a:t>
            </a:r>
            <a:r>
              <a:rPr lang="ru-RU" dirty="0" smtClean="0"/>
              <a:t>, РИНЦ</a:t>
            </a:r>
            <a:endParaRPr lang="ru-RU" dirty="0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0" y="1982450"/>
            <a:ext cx="9144000" cy="1107996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2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MSU – Research Areas: BUSINESS ECONOMICS; DEMOGRAPHY</a:t>
            </a:r>
            <a:endParaRPr kumimoji="0" lang="ru-RU" sz="22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2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Publication Years: 2</a:t>
            </a: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000</a:t>
            </a:r>
            <a:r>
              <a:rPr kumimoji="0" lang="en-US" sz="22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-2</a:t>
            </a: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0</a:t>
            </a:r>
            <a:r>
              <a:rPr kumimoji="0" lang="en-US" sz="22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13</a:t>
            </a:r>
            <a:endParaRPr kumimoji="0" lang="ru-RU" sz="22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200" b="1" dirty="0" smtClean="0">
                <a:solidFill>
                  <a:srgbClr val="7030A0"/>
                </a:solidFill>
                <a:latin typeface="Calibri" pitchFamily="34" charset="0"/>
                <a:cs typeface="Times New Roman" pitchFamily="18" charset="0"/>
              </a:rPr>
              <a:t>63</a:t>
            </a:r>
            <a:endParaRPr kumimoji="0" lang="en-US" sz="22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52736"/>
            <a:ext cx="9143999" cy="5805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568952" cy="93610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Существующее положение дел с публикациями и цитируемостью: </a:t>
            </a:r>
            <a:r>
              <a:rPr lang="ru-RU" dirty="0" err="1" smtClean="0"/>
              <a:t>Wos</a:t>
            </a:r>
            <a:r>
              <a:rPr lang="ru-RU" dirty="0" smtClean="0"/>
              <a:t>, </a:t>
            </a:r>
            <a:r>
              <a:rPr lang="ru-RU" dirty="0" err="1" smtClean="0"/>
              <a:t>Scopus</a:t>
            </a:r>
            <a:r>
              <a:rPr lang="ru-RU" dirty="0" smtClean="0"/>
              <a:t>, РИНЦ</a:t>
            </a:r>
            <a:endParaRPr lang="ru-RU" dirty="0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0" y="1412776"/>
            <a:ext cx="9144000" cy="892552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На данный момент профиля экономического факультета в РИНЦ нет…</a:t>
            </a:r>
            <a:endParaRPr kumimoji="0" lang="en-US" sz="26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3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08720"/>
          </a:xfrm>
          <a:noFill/>
          <a:ln/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</a:rPr>
              <a:t>Как рождается, развивается и живет научная идея?</a:t>
            </a:r>
            <a:endParaRPr lang="ru-RU" sz="3200" dirty="0">
              <a:latin typeface="Times New Roman" pitchFamily="18" charset="0"/>
            </a:endParaRPr>
          </a:p>
        </p:txBody>
      </p:sp>
      <p:sp>
        <p:nvSpPr>
          <p:cNvPr id="13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</p:spPr>
        <p:txBody>
          <a:bodyPr/>
          <a:lstStyle/>
          <a:p>
            <a:fld id="{F7A1D335-769E-4054-9FA0-4BBF62B95CE6}" type="slidenum">
              <a:rPr lang="ru-RU"/>
              <a:pPr/>
              <a:t>7</a:t>
            </a:fld>
            <a:endParaRPr lang="ru-RU"/>
          </a:p>
        </p:txBody>
      </p:sp>
      <p:sp>
        <p:nvSpPr>
          <p:cNvPr id="357380" name="AutoShape 4"/>
          <p:cNvSpPr>
            <a:spLocks noChangeArrowheads="1"/>
          </p:cNvSpPr>
          <p:nvPr/>
        </p:nvSpPr>
        <p:spPr bwMode="auto">
          <a:xfrm>
            <a:off x="323528" y="1700808"/>
            <a:ext cx="8496944" cy="504056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28575">
            <a:noFill/>
            <a:round/>
            <a:headEnd/>
            <a:tailEnd type="none" w="lg" len="lg"/>
          </a:ln>
          <a:effectLst/>
        </p:spPr>
        <p:txBody>
          <a:bodyPr lIns="90000" tIns="46800" rIns="90000" bIns="46800" anchor="ctr"/>
          <a:lstStyle/>
          <a:p>
            <a:pPr algn="ctr"/>
            <a:r>
              <a:rPr lang="ru-RU" sz="2800" dirty="0"/>
              <a:t>Разработка научной идеи</a:t>
            </a:r>
          </a:p>
        </p:txBody>
      </p:sp>
      <p:sp>
        <p:nvSpPr>
          <p:cNvPr id="357383" name="AutoShape 7"/>
          <p:cNvSpPr>
            <a:spLocks noChangeArrowheads="1"/>
          </p:cNvSpPr>
          <p:nvPr/>
        </p:nvSpPr>
        <p:spPr bwMode="auto">
          <a:xfrm>
            <a:off x="323528" y="2420888"/>
            <a:ext cx="8496944" cy="7620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28575">
            <a:noFill/>
            <a:round/>
            <a:headEnd/>
            <a:tailEnd type="none" w="lg" len="lg"/>
          </a:ln>
          <a:effectLst/>
        </p:spPr>
        <p:txBody>
          <a:bodyPr lIns="90000" tIns="46800" rIns="90000" bIns="46800" anchor="ctr"/>
          <a:lstStyle/>
          <a:p>
            <a:pPr algn="ctr">
              <a:lnSpc>
                <a:spcPct val="80000"/>
              </a:lnSpc>
            </a:pPr>
            <a:r>
              <a:rPr lang="ru-RU" sz="2800" dirty="0"/>
              <a:t>Первичное оформление научной идеи: working paper</a:t>
            </a:r>
          </a:p>
        </p:txBody>
      </p:sp>
      <p:sp>
        <p:nvSpPr>
          <p:cNvPr id="357384" name="AutoShape 8"/>
          <p:cNvSpPr>
            <a:spLocks noChangeArrowheads="1"/>
          </p:cNvSpPr>
          <p:nvPr/>
        </p:nvSpPr>
        <p:spPr bwMode="auto">
          <a:xfrm>
            <a:off x="107504" y="3356992"/>
            <a:ext cx="4392488" cy="978024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28575">
            <a:noFill/>
            <a:round/>
            <a:headEnd/>
            <a:tailEnd type="none" w="lg" len="lg"/>
          </a:ln>
          <a:effectLst/>
        </p:spPr>
        <p:txBody>
          <a:bodyPr lIns="90000" tIns="46800" rIns="90000" bIns="46800" anchor="ctr"/>
          <a:lstStyle/>
          <a:p>
            <a:pPr algn="ctr">
              <a:lnSpc>
                <a:spcPct val="80000"/>
              </a:lnSpc>
            </a:pPr>
            <a:r>
              <a:rPr lang="ru-RU" sz="2800" dirty="0"/>
              <a:t>Размещение препринта в открытом доступе в интернете</a:t>
            </a:r>
          </a:p>
        </p:txBody>
      </p:sp>
      <p:sp>
        <p:nvSpPr>
          <p:cNvPr id="357385" name="AutoShape 9"/>
          <p:cNvSpPr>
            <a:spLocks noChangeArrowheads="1"/>
          </p:cNvSpPr>
          <p:nvPr/>
        </p:nvSpPr>
        <p:spPr bwMode="auto">
          <a:xfrm>
            <a:off x="323528" y="4567060"/>
            <a:ext cx="8496944" cy="489988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28575">
            <a:noFill/>
            <a:round/>
            <a:headEnd/>
            <a:tailEnd type="none" w="lg" len="lg"/>
          </a:ln>
          <a:effectLst/>
        </p:spPr>
        <p:txBody>
          <a:bodyPr lIns="90000" tIns="46800" rIns="90000" bIns="46800" anchor="ctr"/>
          <a:lstStyle/>
          <a:p>
            <a:pPr algn="ctr">
              <a:lnSpc>
                <a:spcPct val="80000"/>
              </a:lnSpc>
            </a:pPr>
            <a:r>
              <a:rPr lang="ru-RU" sz="2800" dirty="0"/>
              <a:t>Получение обратной связи от коллег</a:t>
            </a:r>
          </a:p>
        </p:txBody>
      </p:sp>
      <p:sp>
        <p:nvSpPr>
          <p:cNvPr id="357388" name="AutoShape 12"/>
          <p:cNvSpPr>
            <a:spLocks noChangeArrowheads="1"/>
          </p:cNvSpPr>
          <p:nvPr/>
        </p:nvSpPr>
        <p:spPr bwMode="auto">
          <a:xfrm>
            <a:off x="4267200" y="2204864"/>
            <a:ext cx="609600" cy="2286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2"/>
          </a:solidFill>
          <a:ln w="28575">
            <a:noFill/>
            <a:round/>
            <a:headEnd/>
            <a:tailEnd type="none" w="lg" len="lg"/>
          </a:ln>
          <a:effectLst/>
        </p:spPr>
        <p:txBody>
          <a:bodyPr lIns="90000" tIns="46800" rIns="90000" bIns="46800" anchor="ctr"/>
          <a:lstStyle/>
          <a:p>
            <a:pPr algn="ctr">
              <a:lnSpc>
                <a:spcPct val="80000"/>
              </a:lnSpc>
            </a:pPr>
            <a:endParaRPr lang="ru-RU" sz="2800"/>
          </a:p>
        </p:txBody>
      </p:sp>
      <p:sp>
        <p:nvSpPr>
          <p:cNvPr id="357389" name="AutoShape 13"/>
          <p:cNvSpPr>
            <a:spLocks noChangeArrowheads="1"/>
          </p:cNvSpPr>
          <p:nvPr/>
        </p:nvSpPr>
        <p:spPr bwMode="auto">
          <a:xfrm>
            <a:off x="2018184" y="3140968"/>
            <a:ext cx="609600" cy="216024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2"/>
          </a:solidFill>
          <a:ln w="28575">
            <a:noFill/>
            <a:round/>
            <a:headEnd/>
            <a:tailEnd type="none" w="lg" len="lg"/>
          </a:ln>
          <a:effectLst/>
        </p:spPr>
        <p:txBody>
          <a:bodyPr lIns="90000" tIns="46800" rIns="90000" bIns="46800" anchor="ctr"/>
          <a:lstStyle/>
          <a:p>
            <a:pPr algn="ctr">
              <a:lnSpc>
                <a:spcPct val="80000"/>
              </a:lnSpc>
            </a:pPr>
            <a:endParaRPr lang="ru-RU" sz="2800"/>
          </a:p>
        </p:txBody>
      </p:sp>
      <p:sp>
        <p:nvSpPr>
          <p:cNvPr id="357391" name="AutoShape 15"/>
          <p:cNvSpPr>
            <a:spLocks noChangeArrowheads="1"/>
          </p:cNvSpPr>
          <p:nvPr/>
        </p:nvSpPr>
        <p:spPr bwMode="auto">
          <a:xfrm>
            <a:off x="2018184" y="4336968"/>
            <a:ext cx="609600" cy="2286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2"/>
          </a:solidFill>
          <a:ln w="28575">
            <a:noFill/>
            <a:round/>
            <a:headEnd/>
            <a:tailEnd type="none" w="lg" len="lg"/>
          </a:ln>
          <a:effectLst/>
        </p:spPr>
        <p:txBody>
          <a:bodyPr lIns="90000" tIns="46800" rIns="90000" bIns="46800" anchor="ctr"/>
          <a:lstStyle/>
          <a:p>
            <a:pPr algn="ctr">
              <a:lnSpc>
                <a:spcPct val="80000"/>
              </a:lnSpc>
            </a:pPr>
            <a:endParaRPr lang="ru-RU" sz="2800"/>
          </a:p>
        </p:txBody>
      </p:sp>
      <p:sp>
        <p:nvSpPr>
          <p:cNvPr id="357394" name="AutoShape 18"/>
          <p:cNvSpPr>
            <a:spLocks noChangeArrowheads="1"/>
          </p:cNvSpPr>
          <p:nvPr/>
        </p:nvSpPr>
        <p:spPr bwMode="auto">
          <a:xfrm>
            <a:off x="323528" y="980728"/>
            <a:ext cx="8496944" cy="557808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28575">
            <a:noFill/>
            <a:round/>
            <a:headEnd/>
            <a:tailEnd type="none" w="lg" len="lg"/>
          </a:ln>
          <a:effectLst/>
        </p:spPr>
        <p:txBody>
          <a:bodyPr lIns="90000" tIns="46800" rIns="90000" bIns="46800" anchor="ctr"/>
          <a:lstStyle/>
          <a:p>
            <a:pPr algn="ctr"/>
            <a:r>
              <a:rPr lang="ru-RU" sz="2800" dirty="0"/>
              <a:t>Возникновение научной идеи</a:t>
            </a:r>
          </a:p>
        </p:txBody>
      </p:sp>
      <p:sp>
        <p:nvSpPr>
          <p:cNvPr id="357395" name="AutoShape 19"/>
          <p:cNvSpPr>
            <a:spLocks noChangeArrowheads="1"/>
          </p:cNvSpPr>
          <p:nvPr/>
        </p:nvSpPr>
        <p:spPr bwMode="auto">
          <a:xfrm>
            <a:off x="4267200" y="1484784"/>
            <a:ext cx="609600" cy="2286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2"/>
          </a:solidFill>
          <a:ln w="28575">
            <a:noFill/>
            <a:round/>
            <a:headEnd/>
            <a:tailEnd type="none" w="lg" len="lg"/>
          </a:ln>
          <a:effectLst/>
        </p:spPr>
        <p:txBody>
          <a:bodyPr lIns="90000" tIns="46800" rIns="90000" bIns="46800" anchor="ctr"/>
          <a:lstStyle/>
          <a:p>
            <a:pPr algn="ctr"/>
            <a:endParaRPr lang="ru-RU" sz="2800"/>
          </a:p>
        </p:txBody>
      </p:sp>
      <p:sp>
        <p:nvSpPr>
          <p:cNvPr id="15" name="AutoShape 8"/>
          <p:cNvSpPr>
            <a:spLocks noChangeArrowheads="1"/>
          </p:cNvSpPr>
          <p:nvPr/>
        </p:nvSpPr>
        <p:spPr bwMode="auto">
          <a:xfrm>
            <a:off x="4615872" y="3356992"/>
            <a:ext cx="4392488" cy="978024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28575">
            <a:noFill/>
            <a:round/>
            <a:headEnd/>
            <a:tailEnd type="none" w="lg" len="lg"/>
          </a:ln>
          <a:effectLst/>
        </p:spPr>
        <p:txBody>
          <a:bodyPr lIns="90000" tIns="46800" rIns="90000" bIns="46800" anchor="ctr"/>
          <a:lstStyle/>
          <a:p>
            <a:pPr algn="ctr">
              <a:lnSpc>
                <a:spcPct val="80000"/>
              </a:lnSpc>
            </a:pPr>
            <a:r>
              <a:rPr lang="ru-RU" sz="2800" dirty="0"/>
              <a:t>Представление работы на международных конференциях</a:t>
            </a:r>
          </a:p>
        </p:txBody>
      </p:sp>
      <p:sp>
        <p:nvSpPr>
          <p:cNvPr id="16" name="AutoShape 13"/>
          <p:cNvSpPr>
            <a:spLocks noChangeArrowheads="1"/>
          </p:cNvSpPr>
          <p:nvPr/>
        </p:nvSpPr>
        <p:spPr bwMode="auto">
          <a:xfrm>
            <a:off x="6482680" y="3140968"/>
            <a:ext cx="609600" cy="216024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2"/>
          </a:solidFill>
          <a:ln w="28575">
            <a:noFill/>
            <a:round/>
            <a:headEnd/>
            <a:tailEnd type="none" w="lg" len="lg"/>
          </a:ln>
          <a:effectLst/>
        </p:spPr>
        <p:txBody>
          <a:bodyPr lIns="90000" tIns="46800" rIns="90000" bIns="46800" anchor="ctr"/>
          <a:lstStyle/>
          <a:p>
            <a:pPr algn="ctr">
              <a:lnSpc>
                <a:spcPct val="80000"/>
              </a:lnSpc>
            </a:pPr>
            <a:endParaRPr lang="ru-RU" sz="2800"/>
          </a:p>
        </p:txBody>
      </p:sp>
      <p:sp>
        <p:nvSpPr>
          <p:cNvPr id="17" name="AutoShape 15"/>
          <p:cNvSpPr>
            <a:spLocks noChangeArrowheads="1"/>
          </p:cNvSpPr>
          <p:nvPr/>
        </p:nvSpPr>
        <p:spPr bwMode="auto">
          <a:xfrm>
            <a:off x="6444208" y="4289936"/>
            <a:ext cx="609600" cy="291192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2"/>
          </a:solidFill>
          <a:ln w="28575">
            <a:noFill/>
            <a:round/>
            <a:headEnd/>
            <a:tailEnd type="none" w="lg" len="lg"/>
          </a:ln>
          <a:effectLst/>
        </p:spPr>
        <p:txBody>
          <a:bodyPr lIns="90000" tIns="46800" rIns="90000" bIns="46800" anchor="ctr"/>
          <a:lstStyle/>
          <a:p>
            <a:pPr algn="ctr">
              <a:lnSpc>
                <a:spcPct val="80000"/>
              </a:lnSpc>
            </a:pPr>
            <a:endParaRPr lang="ru-RU" sz="2800"/>
          </a:p>
        </p:txBody>
      </p:sp>
      <p:sp>
        <p:nvSpPr>
          <p:cNvPr id="18" name="AutoShape 9"/>
          <p:cNvSpPr>
            <a:spLocks noChangeArrowheads="1"/>
          </p:cNvSpPr>
          <p:nvPr/>
        </p:nvSpPr>
        <p:spPr bwMode="auto">
          <a:xfrm>
            <a:off x="323528" y="5229200"/>
            <a:ext cx="8496944" cy="489988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28575">
            <a:noFill/>
            <a:round/>
            <a:headEnd/>
            <a:tailEnd type="none" w="lg" len="lg"/>
          </a:ln>
          <a:effectLst/>
        </p:spPr>
        <p:txBody>
          <a:bodyPr lIns="90000" tIns="46800" rIns="90000" bIns="46800" anchor="ctr"/>
          <a:lstStyle/>
          <a:p>
            <a:pPr algn="ctr">
              <a:lnSpc>
                <a:spcPct val="80000"/>
              </a:lnSpc>
            </a:pPr>
            <a:r>
              <a:rPr lang="ru-RU" sz="2800" dirty="0"/>
              <a:t>Публикация статьи в рецензируемом журнале</a:t>
            </a:r>
          </a:p>
        </p:txBody>
      </p:sp>
      <p:sp>
        <p:nvSpPr>
          <p:cNvPr id="19" name="AutoShape 15"/>
          <p:cNvSpPr>
            <a:spLocks noChangeArrowheads="1"/>
          </p:cNvSpPr>
          <p:nvPr/>
        </p:nvSpPr>
        <p:spPr bwMode="auto">
          <a:xfrm>
            <a:off x="4283968" y="5013176"/>
            <a:ext cx="609600" cy="2286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2"/>
          </a:solidFill>
          <a:ln w="28575">
            <a:noFill/>
            <a:round/>
            <a:headEnd/>
            <a:tailEnd type="none" w="lg" len="lg"/>
          </a:ln>
          <a:effectLst/>
        </p:spPr>
        <p:txBody>
          <a:bodyPr lIns="90000" tIns="46800" rIns="90000" bIns="46800" anchor="ctr"/>
          <a:lstStyle/>
          <a:p>
            <a:pPr algn="ctr">
              <a:lnSpc>
                <a:spcPct val="80000"/>
              </a:lnSpc>
            </a:pPr>
            <a:endParaRPr lang="ru-RU" sz="2800"/>
          </a:p>
        </p:txBody>
      </p:sp>
      <p:sp>
        <p:nvSpPr>
          <p:cNvPr id="20" name="AutoShape 9"/>
          <p:cNvSpPr>
            <a:spLocks noChangeArrowheads="1"/>
          </p:cNvSpPr>
          <p:nvPr/>
        </p:nvSpPr>
        <p:spPr bwMode="auto">
          <a:xfrm>
            <a:off x="309460" y="5949280"/>
            <a:ext cx="8496944" cy="90872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28575">
            <a:noFill/>
            <a:round/>
            <a:headEnd/>
            <a:tailEnd type="none" w="lg" len="lg"/>
          </a:ln>
          <a:effectLst/>
        </p:spPr>
        <p:txBody>
          <a:bodyPr lIns="90000" tIns="46800" rIns="90000" bIns="46800" anchor="ctr"/>
          <a:lstStyle/>
          <a:p>
            <a:pPr algn="ctr">
              <a:lnSpc>
                <a:spcPct val="80000"/>
              </a:lnSpc>
            </a:pPr>
            <a:r>
              <a:rPr lang="ru-RU" sz="2800" dirty="0"/>
              <a:t>Получение обратной связи – цитирование опубликованной статьи</a:t>
            </a:r>
          </a:p>
        </p:txBody>
      </p:sp>
      <p:sp>
        <p:nvSpPr>
          <p:cNvPr id="22" name="AutoShape 15"/>
          <p:cNvSpPr>
            <a:spLocks noChangeArrowheads="1"/>
          </p:cNvSpPr>
          <p:nvPr/>
        </p:nvSpPr>
        <p:spPr bwMode="auto">
          <a:xfrm>
            <a:off x="4267200" y="5733256"/>
            <a:ext cx="609600" cy="2286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2"/>
          </a:solidFill>
          <a:ln w="28575">
            <a:noFill/>
            <a:round/>
            <a:headEnd/>
            <a:tailEnd type="none" w="lg" len="lg"/>
          </a:ln>
          <a:effectLst/>
        </p:spPr>
        <p:txBody>
          <a:bodyPr lIns="90000" tIns="46800" rIns="90000" bIns="46800" anchor="ctr"/>
          <a:lstStyle/>
          <a:p>
            <a:pPr algn="ctr">
              <a:lnSpc>
                <a:spcPct val="80000"/>
              </a:lnSpc>
            </a:pPr>
            <a:endParaRPr lang="ru-RU" sz="2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17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258888" y="1340768"/>
            <a:ext cx="7634287" cy="5183857"/>
          </a:xfrm>
        </p:spPr>
        <p:txBody>
          <a:bodyPr>
            <a:normAutofit fontScale="92500"/>
          </a:bodyPr>
          <a:lstStyle/>
          <a:p>
            <a:pPr marL="457200" indent="-457200" eaLnBrk="1" hangingPunct="1">
              <a:spcBef>
                <a:spcPct val="50000"/>
              </a:spcBef>
              <a:buClr>
                <a:srgbClr val="000000"/>
              </a:buClr>
              <a:buFont typeface="Wingdings" pitchFamily="2" charset="2"/>
              <a:buChar char="ü"/>
              <a:defRPr/>
            </a:pPr>
            <a:r>
              <a:rPr lang="ru-RU" sz="3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Автор может донести свои идеи до коллег с минимальными издержками.</a:t>
            </a:r>
          </a:p>
          <a:p>
            <a:pPr marL="457200" indent="-457200" eaLnBrk="1" hangingPunct="1">
              <a:spcBef>
                <a:spcPct val="50000"/>
              </a:spcBef>
              <a:buClr>
                <a:srgbClr val="000000"/>
              </a:buClr>
              <a:buFont typeface="Wingdings" pitchFamily="2" charset="2"/>
              <a:buChar char="ü"/>
              <a:defRPr/>
            </a:pPr>
            <a:r>
              <a:rPr lang="ru-RU" sz="3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Автор может познакомить научное сообщество со своими идеями достаточно быстро, пока эти идеи еще актуальны.</a:t>
            </a:r>
          </a:p>
          <a:p>
            <a:pPr marL="457200" indent="-457200" eaLnBrk="1" hangingPunct="1">
              <a:spcBef>
                <a:spcPct val="50000"/>
              </a:spcBef>
              <a:buClr>
                <a:srgbClr val="000000"/>
              </a:buClr>
              <a:buFont typeface="Wingdings" pitchFamily="2" charset="2"/>
              <a:buChar char="ü"/>
              <a:defRPr/>
            </a:pPr>
            <a:r>
              <a:rPr lang="ru-RU" sz="3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Автор может оперативно получить обратную связь.</a:t>
            </a:r>
            <a:endParaRPr lang="en-US" sz="3200" dirty="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marL="457200" indent="-457200">
              <a:spcBef>
                <a:spcPct val="50000"/>
              </a:spcBef>
              <a:buClr>
                <a:srgbClr val="000000"/>
              </a:buClr>
              <a:buFont typeface="Wingdings" pitchFamily="2" charset="2"/>
              <a:buChar char="ü"/>
              <a:defRPr/>
            </a:pPr>
            <a:r>
              <a:rPr lang="ru-RU" sz="3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Сокращаются возможности «заимствования» научной идеи автора.</a:t>
            </a:r>
          </a:p>
        </p:txBody>
      </p:sp>
      <p:sp>
        <p:nvSpPr>
          <p:cNvPr id="11267" name="AutoShape 4"/>
          <p:cNvSpPr>
            <a:spLocks/>
          </p:cNvSpPr>
          <p:nvPr/>
        </p:nvSpPr>
        <p:spPr bwMode="auto">
          <a:xfrm>
            <a:off x="971550" y="1268760"/>
            <a:ext cx="288082" cy="5184575"/>
          </a:xfrm>
          <a:prstGeom prst="leftBrace">
            <a:avLst>
              <a:gd name="adj1" fmla="val 116943"/>
              <a:gd name="adj2" fmla="val 50000"/>
            </a:avLst>
          </a:prstGeom>
          <a:noFill/>
          <a:ln w="19050">
            <a:solidFill>
              <a:srgbClr val="000000"/>
            </a:solidFill>
            <a:round/>
            <a:headEnd type="none" w="lg" len="lg"/>
            <a:tailEnd type="none" w="lg" len="lg"/>
          </a:ln>
        </p:spPr>
        <p:txBody>
          <a:bodyPr wrap="none" lIns="90000" tIns="46800" rIns="90000" bIns="46800" anchor="ctr"/>
          <a:lstStyle/>
          <a:p>
            <a:pPr algn="ctr"/>
            <a:endParaRPr lang="ru-RU" sz="3200">
              <a:latin typeface="Times New Roman" pitchFamily="18" charset="0"/>
            </a:endParaRPr>
          </a:p>
        </p:txBody>
      </p:sp>
      <p:sp>
        <p:nvSpPr>
          <p:cNvPr id="11268" name="Oval 5"/>
          <p:cNvSpPr>
            <a:spLocks noChangeArrowheads="1"/>
          </p:cNvSpPr>
          <p:nvPr/>
        </p:nvSpPr>
        <p:spPr bwMode="auto">
          <a:xfrm>
            <a:off x="34925" y="3284538"/>
            <a:ext cx="792163" cy="720725"/>
          </a:xfrm>
          <a:prstGeom prst="ellipse">
            <a:avLst/>
          </a:prstGeom>
          <a:solidFill>
            <a:srgbClr val="FFFF00"/>
          </a:solidFill>
          <a:ln w="19050">
            <a:solidFill>
              <a:srgbClr val="000000"/>
            </a:solidFill>
            <a:round/>
            <a:headEnd type="none" w="lg" len="lg"/>
            <a:tailEnd type="none" w="lg" len="lg"/>
          </a:ln>
        </p:spPr>
        <p:txBody>
          <a:bodyPr wrap="none" lIns="90000" tIns="46800" rIns="90000" bIns="46800" anchor="ctr"/>
          <a:lstStyle/>
          <a:p>
            <a:pPr algn="ctr"/>
            <a:r>
              <a:rPr lang="ru-RU" sz="3200" b="1">
                <a:latin typeface="Times New Roman" pitchFamily="18" charset="0"/>
              </a:rPr>
              <a:t>+</a:t>
            </a:r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640960" cy="1008112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Размещение препринтов в открытом доступе</a:t>
            </a:r>
            <a:endParaRPr lang="ru-RU" dirty="0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17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258888" y="1628775"/>
            <a:ext cx="7634287" cy="4895850"/>
          </a:xfrm>
        </p:spPr>
        <p:txBody>
          <a:bodyPr>
            <a:normAutofit/>
          </a:bodyPr>
          <a:lstStyle/>
          <a:p>
            <a:pPr marL="457200" indent="-457200" eaLnBrk="1" hangingPunct="1">
              <a:spcBef>
                <a:spcPct val="50000"/>
              </a:spcBef>
              <a:buClr>
                <a:srgbClr val="000000"/>
              </a:buClr>
              <a:buFont typeface="Wingdings" pitchFamily="2" charset="2"/>
              <a:buChar char="ü"/>
              <a:defRPr/>
            </a:pPr>
            <a:r>
              <a:rPr lang="ru-RU" sz="3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Отсутствие рецензирования.</a:t>
            </a:r>
          </a:p>
          <a:p>
            <a:pPr marL="457200" indent="-457200">
              <a:spcBef>
                <a:spcPct val="50000"/>
              </a:spcBef>
              <a:buClr>
                <a:srgbClr val="000000"/>
              </a:buClr>
              <a:buFont typeface="Wingdings" pitchFamily="2" charset="2"/>
              <a:buChar char="ü"/>
              <a:defRPr/>
            </a:pPr>
            <a:r>
              <a:rPr lang="ru-RU" sz="32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Репозитарии</a:t>
            </a:r>
            <a:r>
              <a:rPr lang="ru-RU" sz="3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вузов и исследовательских институтов как правило не обладают такой аудиторией, как рецензируемые научные журналы.</a:t>
            </a:r>
          </a:p>
        </p:txBody>
      </p:sp>
      <p:sp>
        <p:nvSpPr>
          <p:cNvPr id="11267" name="AutoShape 4"/>
          <p:cNvSpPr>
            <a:spLocks/>
          </p:cNvSpPr>
          <p:nvPr/>
        </p:nvSpPr>
        <p:spPr bwMode="auto">
          <a:xfrm>
            <a:off x="971550" y="1628775"/>
            <a:ext cx="432098" cy="3384402"/>
          </a:xfrm>
          <a:prstGeom prst="leftBrace">
            <a:avLst>
              <a:gd name="adj1" fmla="val 116943"/>
              <a:gd name="adj2" fmla="val 50000"/>
            </a:avLst>
          </a:prstGeom>
          <a:noFill/>
          <a:ln w="19050">
            <a:solidFill>
              <a:srgbClr val="000000"/>
            </a:solidFill>
            <a:round/>
            <a:headEnd type="none" w="lg" len="lg"/>
            <a:tailEnd type="none" w="lg" len="lg"/>
          </a:ln>
        </p:spPr>
        <p:txBody>
          <a:bodyPr wrap="none" lIns="90000" tIns="46800" rIns="90000" bIns="46800" anchor="ctr"/>
          <a:lstStyle/>
          <a:p>
            <a:pPr algn="ctr"/>
            <a:endParaRPr lang="ru-RU" sz="3200">
              <a:latin typeface="Times New Roman" pitchFamily="18" charset="0"/>
            </a:endParaRPr>
          </a:p>
        </p:txBody>
      </p:sp>
      <p:sp>
        <p:nvSpPr>
          <p:cNvPr id="11268" name="Oval 5"/>
          <p:cNvSpPr>
            <a:spLocks noChangeArrowheads="1"/>
          </p:cNvSpPr>
          <p:nvPr/>
        </p:nvSpPr>
        <p:spPr bwMode="auto">
          <a:xfrm>
            <a:off x="34925" y="3284538"/>
            <a:ext cx="792163" cy="720725"/>
          </a:xfrm>
          <a:prstGeom prst="ellipse">
            <a:avLst/>
          </a:prstGeom>
          <a:solidFill>
            <a:srgbClr val="FFFF00"/>
          </a:solidFill>
          <a:ln w="19050">
            <a:solidFill>
              <a:srgbClr val="000000"/>
            </a:solidFill>
            <a:round/>
            <a:headEnd type="none" w="lg" len="lg"/>
            <a:tailEnd type="none" w="lg" len="lg"/>
          </a:ln>
        </p:spPr>
        <p:txBody>
          <a:bodyPr wrap="none" lIns="90000" tIns="46800" rIns="90000" bIns="46800" anchor="ctr"/>
          <a:lstStyle/>
          <a:p>
            <a:pPr algn="ctr"/>
            <a:r>
              <a:rPr lang="ru-RU" sz="6000" dirty="0" smtClean="0">
                <a:latin typeface="Times New Roman" pitchFamily="18" charset="0"/>
              </a:rPr>
              <a:t>-</a:t>
            </a:r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640960" cy="1008112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Размещение препринтов в открытом доступе</a:t>
            </a:r>
            <a:endParaRPr lang="ru-RU" dirty="0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чальная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288</TotalTime>
  <Words>1192</Words>
  <Application>Microsoft Office PowerPoint</Application>
  <PresentationFormat>Экран (4:3)</PresentationFormat>
  <Paragraphs>157</Paragraphs>
  <Slides>31</Slides>
  <Notes>11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Начальная</vt:lpstr>
      <vt:lpstr>Публикационная активность и цитируемость сотрудников экономического факультета. Как нам попасть в Scopus и Web of Science: мифы и реальность?</vt:lpstr>
      <vt:lpstr>Существующее положение дел с публикациями и цитируемостью: Wos, Scopus, РИНЦ</vt:lpstr>
      <vt:lpstr>Существующее положение дел с публикациями и цитируемостью: Wos, Scopus, РИНЦ</vt:lpstr>
      <vt:lpstr>Существующее положение дел с публикациями и цитируемостью: Wos, Scopus, РИНЦ</vt:lpstr>
      <vt:lpstr>Существующее положение дел с публикациями и цитируемостью: Wos, Scopus, РИНЦ</vt:lpstr>
      <vt:lpstr>Существующее положение дел с публикациями и цитируемостью: Wos, Scopus, РИНЦ</vt:lpstr>
      <vt:lpstr>Как рождается, развивается и живет научная идея?</vt:lpstr>
      <vt:lpstr>Размещение препринтов в открытом доступе</vt:lpstr>
      <vt:lpstr>Размещение препринтов в открытом доступе</vt:lpstr>
      <vt:lpstr>Размещение препринтов в открытом доступе</vt:lpstr>
      <vt:lpstr>Размещение препринтов в открытом доступе</vt:lpstr>
      <vt:lpstr>Размещение препринтов в открытом доступе</vt:lpstr>
      <vt:lpstr>Слайд 13</vt:lpstr>
      <vt:lpstr>Размещение препринтов в открытом доступе</vt:lpstr>
      <vt:lpstr>Участие в международных конференциях</vt:lpstr>
      <vt:lpstr>Участие в международных конференциях</vt:lpstr>
      <vt:lpstr>Участие в международных конференциях</vt:lpstr>
      <vt:lpstr>Слайд 18</vt:lpstr>
      <vt:lpstr>Слайд 19</vt:lpstr>
      <vt:lpstr>Слайд 20</vt:lpstr>
      <vt:lpstr>Слайд 21</vt:lpstr>
      <vt:lpstr>Слайд 22</vt:lpstr>
      <vt:lpstr>Слайд 23</vt:lpstr>
      <vt:lpstr>Как нашим журналам попасть в Scopus и WoS и нужно ли это?</vt:lpstr>
      <vt:lpstr>Как нашим журналам попасть в Scopus и WoS и нужно ли это?</vt:lpstr>
      <vt:lpstr>Как нашим журналам попасть в Scopus и WoS и нужно ли это?</vt:lpstr>
      <vt:lpstr>Как нашим журналам попасть в Scopus и WoS и нужно ли это?</vt:lpstr>
      <vt:lpstr>Как нашим журналам попасть в Scopus и WoS и нужно ли это?</vt:lpstr>
      <vt:lpstr>Как нашим журналам попасть в Scopus и WoS и нужно ли это?</vt:lpstr>
      <vt:lpstr>Как нашим журналам попасть в Scopus и WoS и нужно ли это?</vt:lpstr>
      <vt:lpstr>Что еще?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Гриша</dc:creator>
  <cp:lastModifiedBy>Гриша</cp:lastModifiedBy>
  <cp:revision>32</cp:revision>
  <dcterms:created xsi:type="dcterms:W3CDTF">2013-10-10T08:41:39Z</dcterms:created>
  <dcterms:modified xsi:type="dcterms:W3CDTF">2013-10-16T08:59:05Z</dcterms:modified>
</cp:coreProperties>
</file>