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1" r:id="rId4"/>
    <p:sldId id="257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4CD0D-E82C-4F49-8D2D-77163C552401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C8BAA-0E29-4AD6-8329-A450CA0F54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5C9DFD-175A-41F8-BA0F-A95F44ED27A6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0472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83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95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4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2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89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88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41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13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90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86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F439-E59F-4AD9-BEAF-5A8E287C351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700A-0522-490F-8820-C304DCA55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8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4625"/>
            <a:ext cx="9144000" cy="1296143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solidFill>
                  <a:srgbClr val="C00000"/>
                </a:solidFill>
              </a:rPr>
              <a:t>В.Т.Рязанов</a:t>
            </a:r>
            <a:r>
              <a:rPr lang="ru-RU" sz="3200" dirty="0" smtClean="0">
                <a:solidFill>
                  <a:srgbClr val="C00000"/>
                </a:solidFill>
              </a:rPr>
              <a:t> (д.э.н</a:t>
            </a:r>
            <a:r>
              <a:rPr lang="ru-RU" sz="3200" dirty="0">
                <a:solidFill>
                  <a:srgbClr val="C00000"/>
                </a:solidFill>
              </a:rPr>
              <a:t>., проф., </a:t>
            </a:r>
            <a:r>
              <a:rPr lang="ru-RU" sz="3200" dirty="0" err="1">
                <a:solidFill>
                  <a:srgbClr val="C00000"/>
                </a:solidFill>
              </a:rPr>
              <a:t>зав.кафедрой</a:t>
            </a:r>
            <a:r>
              <a:rPr lang="ru-RU" sz="3200" dirty="0">
                <a:solidFill>
                  <a:srgbClr val="C00000"/>
                </a:solidFill>
              </a:rPr>
              <a:t> экономической теории СПбГУ)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КЕЙНСИАНСКАЯ ЭКОНОМИЧЕСКАЯ ТЕОРИЯ И ПОЛИТИКА:  </a:t>
            </a:r>
            <a:r>
              <a:rPr lang="ru-RU" b="1" dirty="0" smtClean="0">
                <a:solidFill>
                  <a:srgbClr val="7030A0"/>
                </a:solidFill>
              </a:rPr>
              <a:t>ВОЗМОЖНОСТИ </a:t>
            </a:r>
            <a:r>
              <a:rPr lang="ru-RU" b="1" dirty="0">
                <a:solidFill>
                  <a:srgbClr val="7030A0"/>
                </a:solidFill>
              </a:rPr>
              <a:t>И ОГРАНИЧЕНИЯ НА СОВРЕМЕННОМ </a:t>
            </a:r>
            <a:r>
              <a:rPr lang="ru-RU" b="1" dirty="0" smtClean="0">
                <a:solidFill>
                  <a:srgbClr val="7030A0"/>
                </a:solidFill>
              </a:rPr>
              <a:t>ЭТАПЕ</a:t>
            </a:r>
          </a:p>
          <a:p>
            <a:pPr algn="l"/>
            <a:r>
              <a:rPr lang="ru-RU" i="1" dirty="0" smtClean="0">
                <a:solidFill>
                  <a:srgbClr val="0070C0"/>
                </a:solidFill>
              </a:rPr>
              <a:t>Рязанов В.Т</a:t>
            </a:r>
            <a:r>
              <a:rPr lang="ru-RU" dirty="0" smtClean="0">
                <a:solidFill>
                  <a:srgbClr val="0070C0"/>
                </a:solidFill>
              </a:rPr>
              <a:t>. Кейнсианская экономическая теория и политика: возможности и ограничения на современном </a:t>
            </a:r>
            <a:r>
              <a:rPr lang="ru-RU" smtClean="0">
                <a:solidFill>
                  <a:srgbClr val="0070C0"/>
                </a:solidFill>
              </a:rPr>
              <a:t>этапе // </a:t>
            </a:r>
            <a:r>
              <a:rPr lang="ru-RU" dirty="0" err="1" smtClean="0">
                <a:solidFill>
                  <a:srgbClr val="0070C0"/>
                </a:solidFill>
              </a:rPr>
              <a:t>Вестн</a:t>
            </a:r>
            <a:r>
              <a:rPr lang="ru-RU" dirty="0" smtClean="0">
                <a:solidFill>
                  <a:srgbClr val="0070C0"/>
                </a:solidFill>
              </a:rPr>
              <a:t>. С.-</a:t>
            </a:r>
            <a:r>
              <a:rPr lang="ru-RU" dirty="0" err="1" smtClean="0">
                <a:solidFill>
                  <a:srgbClr val="0070C0"/>
                </a:solidFill>
              </a:rPr>
              <a:t>Петерб</a:t>
            </a:r>
            <a:r>
              <a:rPr lang="ru-RU" dirty="0" smtClean="0">
                <a:solidFill>
                  <a:srgbClr val="0070C0"/>
                </a:solidFill>
              </a:rPr>
              <a:t>. ун-та. Сер.5. Экономика. 2016. Вып.2.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С.3-34.</a:t>
            </a:r>
          </a:p>
          <a:p>
            <a:pPr algn="l"/>
            <a:r>
              <a:rPr lang="ru-RU" i="1" dirty="0" smtClean="0">
                <a:solidFill>
                  <a:srgbClr val="0070C0"/>
                </a:solidFill>
              </a:rPr>
              <a:t>Рязанов </a:t>
            </a:r>
            <a:r>
              <a:rPr lang="ru-RU" i="1" dirty="0">
                <a:solidFill>
                  <a:srgbClr val="0070C0"/>
                </a:solidFill>
              </a:rPr>
              <a:t>В.Т</a:t>
            </a:r>
            <a:r>
              <a:rPr lang="ru-RU" dirty="0">
                <a:solidFill>
                  <a:srgbClr val="0070C0"/>
                </a:solidFill>
              </a:rPr>
              <a:t>. Неустойчивый экономический рост как «новая нормальность»? // </a:t>
            </a:r>
            <a:r>
              <a:rPr lang="ru-RU" dirty="0" err="1">
                <a:solidFill>
                  <a:srgbClr val="0070C0"/>
                </a:solidFill>
              </a:rPr>
              <a:t>Вестн</a:t>
            </a:r>
            <a:r>
              <a:rPr lang="ru-RU" dirty="0">
                <a:solidFill>
                  <a:srgbClr val="0070C0"/>
                </a:solidFill>
              </a:rPr>
              <a:t>. С.-</a:t>
            </a:r>
            <a:r>
              <a:rPr lang="ru-RU" dirty="0" err="1">
                <a:solidFill>
                  <a:srgbClr val="0070C0"/>
                </a:solidFill>
              </a:rPr>
              <a:t>Петерб</a:t>
            </a:r>
            <a:r>
              <a:rPr lang="ru-RU" dirty="0">
                <a:solidFill>
                  <a:srgbClr val="0070C0"/>
                </a:solidFill>
              </a:rPr>
              <a:t>. ун-та. Сер.5. Экономика. 2013. Вып.4.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С.3-34.</a:t>
            </a:r>
          </a:p>
          <a:p>
            <a:endParaRPr lang="ru-RU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2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Среднедневной объем торгов валютой в мире </a:t>
            </a:r>
            <a:endParaRPr lang="ru-RU" dirty="0"/>
          </a:p>
        </p:txBody>
      </p:sp>
      <p:graphicFrame>
        <p:nvGraphicFramePr>
          <p:cNvPr id="1741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0" y="1340768"/>
          <a:ext cx="9144000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Chart" r:id="rId3" imgW="3495866" imgH="2047684" progId="MSGraph.Chart.8">
                  <p:embed/>
                </p:oleObj>
              </mc:Choice>
              <mc:Fallback>
                <p:oleObj name="Chart" r:id="rId3" imgW="3495866" imgH="2047684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40768"/>
                        <a:ext cx="9144000" cy="53285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Среднедневной объем торгов валютой в России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78539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89178"/>
              </p:ext>
            </p:extLst>
          </p:nvPr>
        </p:nvGraphicFramePr>
        <p:xfrm>
          <a:off x="0" y="1556792"/>
          <a:ext cx="9144000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hart" r:id="rId3" imgW="3790760" imgH="2238566" progId="MSGraph.Chart.8">
                  <p:embed/>
                </p:oleObj>
              </mc:Choice>
              <mc:Fallback>
                <p:oleObj name="Chart" r:id="rId3" imgW="3790760" imgH="2238566" progId="MSGraph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56792"/>
                        <a:ext cx="9144000" cy="49685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41763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7030A0"/>
                </a:solidFill>
              </a:rPr>
              <a:t>Глобальный долг в мире (2000–2014 гг.), трлн  долл.</a:t>
            </a:r>
            <a:r>
              <a:rPr lang="ru-RU" sz="2800" dirty="0">
                <a:solidFill>
                  <a:srgbClr val="7030A0"/>
                </a:solidFill>
              </a:rPr>
              <a:t/>
            </a:r>
            <a:br>
              <a:rPr lang="ru-RU" sz="2800" dirty="0">
                <a:solidFill>
                  <a:srgbClr val="7030A0"/>
                </a:solidFill>
              </a:rPr>
            </a:b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528238"/>
              </p:ext>
            </p:extLst>
          </p:nvPr>
        </p:nvGraphicFramePr>
        <p:xfrm>
          <a:off x="-1" y="1052736"/>
          <a:ext cx="9144001" cy="5011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7905"/>
                <a:gridCol w="1135883"/>
                <a:gridCol w="1073868"/>
                <a:gridCol w="1209524"/>
                <a:gridCol w="2016821"/>
              </a:tblGrid>
              <a:tr h="108012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Основные компоненты долга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2000 г.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indent="-1588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2007 г.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indent="-1588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2014 г.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" indent="-1588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Соотношение</a:t>
                      </a:r>
                    </a:p>
                    <a:p>
                      <a:pPr marL="3175" indent="-1588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2014 и 2000 гг.,%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822685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Всего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 том числе: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– государственный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– компаний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– финансового сектора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– домашних хозяйств</a:t>
                      </a: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ВВП мира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Глобальный долг к ВВП, %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87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22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20</a:t>
                      </a:r>
                      <a:endParaRPr lang="ru-RU" sz="2400" dirty="0">
                        <a:effectLst/>
                      </a:endParaRP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19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35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246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142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33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38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37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33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52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199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58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56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45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40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69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286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229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264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215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225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210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197</a:t>
                      </a:r>
                    </a:p>
                    <a:p>
                      <a:pPr marL="177165" indent="-254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116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9713" y="287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63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/>
              <a:t> </a:t>
            </a:r>
            <a:r>
              <a:rPr lang="ru-RU" sz="2800" b="1" i="1" dirty="0">
                <a:solidFill>
                  <a:srgbClr val="7030A0"/>
                </a:solidFill>
              </a:rPr>
              <a:t>Долг основных секторов экономики </a:t>
            </a:r>
            <a:r>
              <a:rPr lang="ru-RU" sz="2800" b="1" i="1" dirty="0" smtClean="0">
                <a:solidFill>
                  <a:srgbClr val="7030A0"/>
                </a:solidFill>
              </a:rPr>
              <a:t>США(1982-2014 </a:t>
            </a:r>
            <a:r>
              <a:rPr lang="ru-RU" sz="2800" b="1" i="1" dirty="0">
                <a:solidFill>
                  <a:srgbClr val="7030A0"/>
                </a:solidFill>
              </a:rPr>
              <a:t>гг.) (трлн долл.)</a:t>
            </a: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002015"/>
              </p:ext>
            </p:extLst>
          </p:nvPr>
        </p:nvGraphicFramePr>
        <p:xfrm>
          <a:off x="-1" y="1700808"/>
          <a:ext cx="9144000" cy="512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3731"/>
                <a:gridCol w="1371869"/>
                <a:gridCol w="1215974"/>
                <a:gridCol w="1222426"/>
              </a:tblGrid>
              <a:tr h="648072">
                <a:tc>
                  <a:txBody>
                    <a:bodyPr/>
                    <a:lstStyle/>
                    <a:p>
                      <a:endParaRPr lang="ru-RU" sz="2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271463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 </a:t>
                      </a:r>
                      <a:r>
                        <a:rPr lang="ru-RU" sz="2400" kern="1200" dirty="0">
                          <a:effectLst/>
                        </a:rPr>
                        <a:t>1982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2000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904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 </a:t>
                      </a:r>
                      <a:r>
                        <a:rPr lang="ru-RU" sz="2400" kern="1200" dirty="0">
                          <a:effectLst/>
                        </a:rPr>
                        <a:t>2014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07330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Внутренний долг нефинансового сектора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  в </a:t>
                      </a:r>
                      <a:r>
                        <a:rPr lang="ru-RU" sz="2800" kern="1200" dirty="0" err="1">
                          <a:effectLst/>
                        </a:rPr>
                        <a:t>т.ч</a:t>
                      </a:r>
                      <a:r>
                        <a:rPr lang="ru-RU" sz="2800" kern="1200" dirty="0">
                          <a:effectLst/>
                        </a:rPr>
                        <a:t>.   домашних хозяйств 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    </a:t>
                      </a:r>
                      <a:r>
                        <a:rPr lang="ru-RU" sz="2800" kern="1200" dirty="0" smtClean="0">
                          <a:effectLst/>
                        </a:rPr>
                        <a:t>частного </a:t>
                      </a:r>
                      <a:r>
                        <a:rPr lang="ru-RU" sz="2800" kern="1200" dirty="0">
                          <a:effectLst/>
                        </a:rPr>
                        <a:t>бизнеса 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   </a:t>
                      </a:r>
                      <a:r>
                        <a:rPr lang="ru-RU" sz="2800" kern="1200" dirty="0" smtClean="0">
                          <a:effectLst/>
                        </a:rPr>
                        <a:t> федеральный  </a:t>
                      </a:r>
                      <a:r>
                        <a:rPr lang="ru-RU" sz="2800" kern="1200" dirty="0">
                          <a:effectLst/>
                        </a:rPr>
                        <a:t>долг  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    </a:t>
                      </a:r>
                      <a:r>
                        <a:rPr lang="ru-RU" sz="2800" kern="1200" dirty="0" smtClean="0">
                          <a:effectLst/>
                        </a:rPr>
                        <a:t>местных </a:t>
                      </a:r>
                      <a:r>
                        <a:rPr lang="ru-RU" sz="2800" kern="1200" dirty="0">
                          <a:effectLst/>
                        </a:rPr>
                        <a:t>органов власти </a:t>
                      </a:r>
                      <a:endParaRPr lang="ru-RU" sz="2800" dirty="0">
                        <a:effectLst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Внутренний долг </a:t>
                      </a:r>
                      <a:r>
                        <a:rPr lang="ru-RU" sz="2800" kern="1200" dirty="0" smtClean="0">
                          <a:effectLst/>
                        </a:rPr>
                        <a:t>финансового </a:t>
                      </a:r>
                      <a:r>
                        <a:rPr lang="ru-RU" sz="2800" kern="1200" dirty="0">
                          <a:effectLst/>
                        </a:rPr>
                        <a:t>сектора  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Итого:  </a:t>
                      </a:r>
                      <a:endParaRPr lang="ru-RU" sz="2800" dirty="0">
                        <a:effectLst/>
                      </a:endParaRPr>
                    </a:p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effectLst/>
                        </a:rPr>
                        <a:t>ВВП 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4,9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1,6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1,8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1,1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0,4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0,8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5,7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3,3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19,1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7,2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6,6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4,1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1,2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8,7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27,8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10,2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43,2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13,9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12,0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14,4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2,9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effectLst/>
                        </a:rPr>
                        <a:t>15,2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58,4</a:t>
                      </a:r>
                      <a:endParaRPr lang="ru-RU" sz="2400" dirty="0">
                        <a:effectLst/>
                      </a:endParaRP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effectLst/>
                        </a:rPr>
                        <a:t>17,3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7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15416"/>
            <a:ext cx="9036496" cy="1512168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sz="3200" b="1" i="1" dirty="0">
                <a:solidFill>
                  <a:srgbClr val="C00000"/>
                </a:solidFill>
              </a:rPr>
              <a:t>Ключевая ставка центральных банков стран мира </a:t>
            </a:r>
            <a:r>
              <a:rPr lang="ru-RU" sz="3200" b="1" i="1" dirty="0" smtClean="0">
                <a:solidFill>
                  <a:srgbClr val="C00000"/>
                </a:solidFill>
              </a:rPr>
              <a:t>(</a:t>
            </a:r>
            <a:r>
              <a:rPr lang="en-US" sz="3200" b="1" i="1" dirty="0" smtClean="0">
                <a:solidFill>
                  <a:srgbClr val="C00000"/>
                </a:solidFill>
              </a:rPr>
              <a:t>24</a:t>
            </a:r>
            <a:r>
              <a:rPr lang="ru-RU" sz="3200" b="1" i="1" dirty="0" smtClean="0">
                <a:solidFill>
                  <a:srgbClr val="C00000"/>
                </a:solidFill>
              </a:rPr>
              <a:t>.03.2017</a:t>
            </a:r>
            <a:r>
              <a:rPr lang="ru-RU" sz="3200" b="1" i="1" dirty="0">
                <a:solidFill>
                  <a:srgbClr val="C00000"/>
                </a:solidFill>
              </a:rPr>
              <a:t>) 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51723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990697"/>
              </p:ext>
            </p:extLst>
          </p:nvPr>
        </p:nvGraphicFramePr>
        <p:xfrm>
          <a:off x="-1" y="1052736"/>
          <a:ext cx="9144001" cy="5648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7526"/>
                <a:gridCol w="1733671"/>
                <a:gridCol w="2992804"/>
              </a:tblGrid>
              <a:tr h="238639"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Центральные банки стран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Ставка (%)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Дата вступления в силу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43961"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      </a:t>
                      </a:r>
                      <a:r>
                        <a:rPr lang="ru-RU" sz="2000" dirty="0">
                          <a:solidFill>
                            <a:srgbClr val="FFC000"/>
                          </a:solidFill>
                          <a:effectLst/>
                        </a:rPr>
                        <a:t>Развитые страны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Англии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Канады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ФРС США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Европейский центральный банк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Дании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Японии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Швеции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Швейцарии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     </a:t>
                      </a:r>
                      <a:r>
                        <a:rPr lang="ru-RU" sz="2000" dirty="0">
                          <a:solidFill>
                            <a:srgbClr val="FFC000"/>
                          </a:solidFill>
                          <a:effectLst/>
                        </a:rPr>
                        <a:t>Развивающиеся страны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Народный банк Китая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Банк Мексики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Резервный банк Индии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Центральный банк Турции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Центральный банк России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Центральный банк Бразилии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0,25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0,50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0,75-1,0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0,00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0,05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- 0,10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- 0,50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- 0,75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4,35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6,25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6,25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8,00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en-US" sz="2000" dirty="0" smtClean="0">
                          <a:effectLst/>
                        </a:rPr>
                        <a:t>9,75</a:t>
                      </a:r>
                      <a:endParaRPr lang="ru-RU" sz="2000" dirty="0">
                        <a:effectLst/>
                      </a:endParaRP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12,25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  4.08.2016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15.07.2015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15.03.2017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16.03.2016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19.01.2015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28.04.2016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11.02.2016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15.01.2015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24.10.2015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  9.02.2017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25.09.2016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24.11. 2016</a:t>
                      </a: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en-US" sz="2000" dirty="0" smtClean="0">
                          <a:effectLst/>
                        </a:rPr>
                        <a:t>24</a:t>
                      </a:r>
                      <a:r>
                        <a:rPr lang="ru-RU" sz="2000" dirty="0" smtClean="0">
                          <a:effectLst/>
                        </a:rPr>
                        <a:t>.0</a:t>
                      </a:r>
                      <a:r>
                        <a:rPr lang="en-US" sz="2000" dirty="0" smtClean="0">
                          <a:effectLst/>
                        </a:rPr>
                        <a:t>3</a:t>
                      </a:r>
                      <a:r>
                        <a:rPr lang="ru-RU" sz="2000" dirty="0" smtClean="0">
                          <a:effectLst/>
                        </a:rPr>
                        <a:t>.201</a:t>
                      </a:r>
                      <a:r>
                        <a:rPr lang="en-US" sz="2000" smtClean="0">
                          <a:effectLst/>
                        </a:rPr>
                        <a:t>7</a:t>
                      </a:r>
                      <a:endParaRPr lang="ru-RU" sz="2000" dirty="0">
                        <a:effectLst/>
                      </a:endParaRPr>
                    </a:p>
                    <a:p>
                      <a:pPr indent="111760" algn="l"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2000" dirty="0">
                          <a:effectLst/>
                        </a:rPr>
                        <a:t>22.02.2017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62150" y="2438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1125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1111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7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ru-RU" altLang="ru-RU" sz="2800">
                <a:solidFill>
                  <a:schemeClr val="accent2"/>
                </a:solidFill>
              </a:rPr>
              <a:t>Кейнс о политике управления процентной ставкой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dirty="0"/>
              <a:t>В одном случае, когда процентная ставка равна нулю или даже падает ниже нуля такая ситуация не ведет с неизбежностью к экономическому росту из-за ограниченности потребительского спроса (с.286).</a:t>
            </a:r>
          </a:p>
          <a:p>
            <a:pPr>
              <a:buFontTx/>
              <a:buNone/>
            </a:pPr>
            <a:r>
              <a:rPr lang="ru-RU" altLang="ru-RU" dirty="0"/>
              <a:t>В другом – «увеличение размера процента  как средства исправления состояния дел» в случае возникновения перенакопления «принадлежит к тем лекарствам, которые излечивают болезнь, убивая пациента» (с.396).</a:t>
            </a:r>
          </a:p>
        </p:txBody>
      </p:sp>
    </p:spTree>
    <p:extLst>
      <p:ext uri="{BB962C8B-B14F-4D97-AF65-F5344CB8AC3E}">
        <p14:creationId xmlns:p14="http://schemas.microsoft.com/office/powerpoint/2010/main" val="20234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Внутренний долг в России (1999-2015 гг.) </a:t>
            </a:r>
            <a:r>
              <a:rPr lang="en-US" sz="3200" b="1" dirty="0" smtClean="0">
                <a:solidFill>
                  <a:srgbClr val="0070C0"/>
                </a:solidFill>
              </a:rPr>
              <a:t/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(</a:t>
            </a:r>
            <a:r>
              <a:rPr lang="ru-RU" sz="3200" b="1" dirty="0">
                <a:solidFill>
                  <a:srgbClr val="0070C0"/>
                </a:solidFill>
              </a:rPr>
              <a:t>в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млрд руб.)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894712"/>
              </p:ext>
            </p:extLst>
          </p:nvPr>
        </p:nvGraphicFramePr>
        <p:xfrm>
          <a:off x="0" y="1124744"/>
          <a:ext cx="9143999" cy="5452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5764"/>
                <a:gridCol w="1246820"/>
                <a:gridCol w="1182328"/>
                <a:gridCol w="1449087"/>
              </a:tblGrid>
              <a:tr h="648072">
                <a:tc>
                  <a:txBody>
                    <a:bodyPr/>
                    <a:lstStyle/>
                    <a:p>
                      <a:endParaRPr lang="ru-RU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effectLst/>
                        </a:rPr>
                        <a:t>1999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1800" kern="1200">
                          <a:effectLst/>
                        </a:rPr>
                        <a:t>2008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1800" kern="1200">
                          <a:effectLst/>
                        </a:rPr>
                        <a:t>201</a:t>
                      </a:r>
                      <a:r>
                        <a:rPr lang="en-US" sz="1800" kern="1200">
                          <a:effectLst/>
                        </a:rPr>
                        <a:t>5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04853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FFC000"/>
                          </a:solidFill>
                          <a:effectLst/>
                        </a:rPr>
                        <a:t>Внутренний долг (рублевый)-всего</a:t>
                      </a:r>
                      <a:endParaRPr lang="ru-RU" sz="2000" b="1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в </a:t>
                      </a:r>
                      <a:r>
                        <a:rPr lang="ru-RU" sz="2000" kern="1200" dirty="0" err="1">
                          <a:effectLst/>
                        </a:rPr>
                        <a:t>т.ч</a:t>
                      </a:r>
                      <a:r>
                        <a:rPr lang="ru-RU" sz="2000" kern="12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физических лиц 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организаций 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кредитных организаций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C000"/>
                          </a:solidFill>
                          <a:effectLst/>
                        </a:rPr>
                        <a:t>Внутренний долг(в инвалюте)-всего</a:t>
                      </a:r>
                      <a:endParaRPr lang="ru-RU" sz="20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в </a:t>
                      </a:r>
                      <a:r>
                        <a:rPr lang="ru-RU" sz="2000" kern="1200" dirty="0" err="1">
                          <a:effectLst/>
                        </a:rPr>
                        <a:t>т.ч</a:t>
                      </a:r>
                      <a:r>
                        <a:rPr lang="ru-RU" sz="2000" kern="12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физических лиц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организаций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кредитных организаций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C000"/>
                          </a:solidFill>
                          <a:effectLst/>
                        </a:rPr>
                        <a:t>Государственный внутренний долг</a:t>
                      </a:r>
                      <a:endParaRPr lang="ru-RU" sz="2000" dirty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FF0000"/>
                          </a:solidFill>
                          <a:effectLst/>
                        </a:rPr>
                        <a:t>Общий внутренний долг 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ВВП</a:t>
                      </a:r>
                      <a:endParaRPr lang="ru-RU" sz="2000" dirty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Общий внутренний долг к ВВП (в %)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123,2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10,6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99,6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12,8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298,0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       9,5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200,7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45,3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533,8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955,0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4823,2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19,8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10183,8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   2567,0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7102,3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514,5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3741,3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     404,0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2431,1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904,2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1407,3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15331,4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41276,8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 37,1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34888,3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11029,1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20850,0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3010,2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14181,1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       301,1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9993,0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3885,0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5383,0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54452,4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71406,4 </a:t>
                      </a:r>
                      <a:endParaRPr lang="ru-RU" sz="2000" dirty="0">
                        <a:effectLst/>
                      </a:endParaRPr>
                    </a:p>
                    <a:p>
                      <a:pPr indent="-1270" algn="just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     76,3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00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421</Words>
  <Application>Microsoft Office PowerPoint</Application>
  <PresentationFormat>Экран (4:3)</PresentationFormat>
  <Paragraphs>220</Paragraphs>
  <Slides>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Chart</vt:lpstr>
      <vt:lpstr>В.Т.Рязанов (д.э.н., проф., зав.кафедрой экономической теории СПбГУ)</vt:lpstr>
      <vt:lpstr>Среднедневной объем торгов валютой в мире </vt:lpstr>
      <vt:lpstr>Среднедневной объем торгов валютой в России</vt:lpstr>
      <vt:lpstr>Глобальный долг в мире (2000–2014 гг.), трлн  долл. </vt:lpstr>
      <vt:lpstr> Долг основных секторов экономики США(1982-2014 гг.) (трлн долл.)</vt:lpstr>
      <vt:lpstr> Ключевая ставка центральных банков стран мира (24.03.2017) </vt:lpstr>
      <vt:lpstr>Кейнс о политике управления процентной ставкой</vt:lpstr>
      <vt:lpstr> Внутренний долг в России (1999-2015 гг.)  (в млрд руб.)</vt:lpstr>
    </vt:vector>
  </TitlesOfParts>
  <Company>Saint-Petersburg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В.Т.Рязанов (д.э.н., проф., зав.кафедрой экономической теории СПбГУ)</dc:title>
  <dc:creator>Faculty of Economics</dc:creator>
  <cp:lastModifiedBy>Сергей</cp:lastModifiedBy>
  <cp:revision>17</cp:revision>
  <dcterms:created xsi:type="dcterms:W3CDTF">2017-03-15T14:28:03Z</dcterms:created>
  <dcterms:modified xsi:type="dcterms:W3CDTF">2017-04-02T15:49:24Z</dcterms:modified>
</cp:coreProperties>
</file>