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65" r:id="rId3"/>
    <p:sldId id="261" r:id="rId4"/>
    <p:sldId id="257" r:id="rId5"/>
    <p:sldId id="259" r:id="rId6"/>
    <p:sldId id="262" r:id="rId7"/>
    <p:sldId id="263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3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24CD0D-E82C-4F49-8D2D-77163C552401}" type="datetimeFigureOut">
              <a:rPr lang="ru-RU" smtClean="0"/>
              <a:pPr/>
              <a:t>02.04.2017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DC8BAA-0E29-4AD6-8329-A450CA0F544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83243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55C9DFD-175A-41F8-BA0F-A95F44ED27A6}" type="slidenum">
              <a:rPr lang="ru-RU" altLang="ru-RU"/>
              <a:pPr/>
              <a:t>7</a:t>
            </a:fld>
            <a:endParaRPr lang="ru-RU" altLang="ru-RU"/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404725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EF439-E59F-4AD9-BEAF-5A8E287C3519}" type="datetimeFigureOut">
              <a:rPr lang="ru-RU" smtClean="0"/>
              <a:pPr/>
              <a:t>02.04.2017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700A-0522-490F-8820-C304DCA55A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78384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EF439-E59F-4AD9-BEAF-5A8E287C3519}" type="datetimeFigureOut">
              <a:rPr lang="ru-RU" smtClean="0"/>
              <a:pPr/>
              <a:t>02.04.2017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700A-0522-490F-8820-C304DCA55A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39501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EF439-E59F-4AD9-BEAF-5A8E287C3519}" type="datetimeFigureOut">
              <a:rPr lang="ru-RU" smtClean="0"/>
              <a:pPr/>
              <a:t>02.04.2017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700A-0522-490F-8820-C304DCA55A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8442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EF439-E59F-4AD9-BEAF-5A8E287C3519}" type="datetimeFigureOut">
              <a:rPr lang="ru-RU" smtClean="0"/>
              <a:pPr/>
              <a:t>02.04.2017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700A-0522-490F-8820-C304DCA55A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00274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EF439-E59F-4AD9-BEAF-5A8E287C3519}" type="datetimeFigureOut">
              <a:rPr lang="ru-RU" smtClean="0"/>
              <a:pPr/>
              <a:t>02.04.2017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700A-0522-490F-8820-C304DCA55A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824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EF439-E59F-4AD9-BEAF-5A8E287C3519}" type="datetimeFigureOut">
              <a:rPr lang="ru-RU" smtClean="0"/>
              <a:pPr/>
              <a:t>02.04.2017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700A-0522-490F-8820-C304DCA55A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891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EF439-E59F-4AD9-BEAF-5A8E287C3519}" type="datetimeFigureOut">
              <a:rPr lang="ru-RU" smtClean="0"/>
              <a:pPr/>
              <a:t>02.04.2017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700A-0522-490F-8820-C304DCA55A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78867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EF439-E59F-4AD9-BEAF-5A8E287C3519}" type="datetimeFigureOut">
              <a:rPr lang="ru-RU" smtClean="0"/>
              <a:pPr/>
              <a:t>02.04.2017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700A-0522-490F-8820-C304DCA55A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84116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EF439-E59F-4AD9-BEAF-5A8E287C3519}" type="datetimeFigureOut">
              <a:rPr lang="ru-RU" smtClean="0"/>
              <a:pPr/>
              <a:t>02.04.2017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700A-0522-490F-8820-C304DCA55A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2131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EF439-E59F-4AD9-BEAF-5A8E287C3519}" type="datetimeFigureOut">
              <a:rPr lang="ru-RU" smtClean="0"/>
              <a:pPr/>
              <a:t>02.04.2017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700A-0522-490F-8820-C304DCA55A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79004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4EF439-E59F-4AD9-BEAF-5A8E287C3519}" type="datetimeFigureOut">
              <a:rPr lang="ru-RU" smtClean="0"/>
              <a:pPr/>
              <a:t>02.04.2017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62700A-0522-490F-8820-C304DCA55A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38681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4EF439-E59F-4AD9-BEAF-5A8E287C3519}" type="datetimeFigureOut">
              <a:rPr lang="ru-RU" smtClean="0"/>
              <a:pPr/>
              <a:t>02.04.2017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62700A-0522-490F-8820-C304DCA55A3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7580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44625"/>
            <a:ext cx="9144000" cy="1296143"/>
          </a:xfrm>
        </p:spPr>
        <p:txBody>
          <a:bodyPr>
            <a:noAutofit/>
          </a:bodyPr>
          <a:lstStyle/>
          <a:p>
            <a:r>
              <a:rPr lang="ru-RU" sz="3200" dirty="0" err="1" smtClean="0">
                <a:solidFill>
                  <a:srgbClr val="C00000"/>
                </a:solidFill>
              </a:rPr>
              <a:t>В.Т.Рязанов</a:t>
            </a:r>
            <a:r>
              <a:rPr lang="ru-RU" sz="3200" dirty="0" smtClean="0">
                <a:solidFill>
                  <a:srgbClr val="C00000"/>
                </a:solidFill>
              </a:rPr>
              <a:t> (д.э.н</a:t>
            </a:r>
            <a:r>
              <a:rPr lang="ru-RU" sz="3200" dirty="0">
                <a:solidFill>
                  <a:srgbClr val="C00000"/>
                </a:solidFill>
              </a:rPr>
              <a:t>., проф., </a:t>
            </a:r>
            <a:r>
              <a:rPr lang="ru-RU" sz="3200" dirty="0" err="1">
                <a:solidFill>
                  <a:srgbClr val="C00000"/>
                </a:solidFill>
              </a:rPr>
              <a:t>зав.кафедрой</a:t>
            </a:r>
            <a:r>
              <a:rPr lang="ru-RU" sz="3200" dirty="0">
                <a:solidFill>
                  <a:srgbClr val="C00000"/>
                </a:solidFill>
              </a:rPr>
              <a:t> экономической теории СПбГУ)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412776"/>
            <a:ext cx="9144000" cy="5445224"/>
          </a:xfrm>
        </p:spPr>
        <p:txBody>
          <a:bodyPr/>
          <a:lstStyle/>
          <a:p>
            <a:r>
              <a:rPr lang="ru-RU" b="1" dirty="0">
                <a:solidFill>
                  <a:srgbClr val="7030A0"/>
                </a:solidFill>
              </a:rPr>
              <a:t>КЕЙНСИАНСКАЯ ЭКОНОМИЧЕСКАЯ ТЕОРИЯ И ПОЛИТИКА:  </a:t>
            </a:r>
            <a:r>
              <a:rPr lang="ru-RU" b="1" dirty="0" smtClean="0">
                <a:solidFill>
                  <a:srgbClr val="7030A0"/>
                </a:solidFill>
              </a:rPr>
              <a:t>ВОЗМОЖНОСТИ </a:t>
            </a:r>
            <a:r>
              <a:rPr lang="ru-RU" b="1" dirty="0">
                <a:solidFill>
                  <a:srgbClr val="7030A0"/>
                </a:solidFill>
              </a:rPr>
              <a:t>И ОГРАНИЧЕНИЯ НА СОВРЕМЕННОМ </a:t>
            </a:r>
            <a:r>
              <a:rPr lang="ru-RU" b="1" dirty="0" smtClean="0">
                <a:solidFill>
                  <a:srgbClr val="7030A0"/>
                </a:solidFill>
              </a:rPr>
              <a:t>ЭТАПЕ</a:t>
            </a:r>
          </a:p>
          <a:p>
            <a:pPr algn="l"/>
            <a:r>
              <a:rPr lang="ru-RU" i="1" dirty="0" smtClean="0">
                <a:solidFill>
                  <a:srgbClr val="0070C0"/>
                </a:solidFill>
              </a:rPr>
              <a:t>Рязанов В.Т</a:t>
            </a:r>
            <a:r>
              <a:rPr lang="ru-RU" dirty="0" smtClean="0">
                <a:solidFill>
                  <a:srgbClr val="0070C0"/>
                </a:solidFill>
              </a:rPr>
              <a:t>. Кейнсианская экономическая теория и политика: возможности и ограничения на современном </a:t>
            </a:r>
            <a:r>
              <a:rPr lang="ru-RU" smtClean="0">
                <a:solidFill>
                  <a:srgbClr val="0070C0"/>
                </a:solidFill>
              </a:rPr>
              <a:t>этапе // </a:t>
            </a:r>
            <a:r>
              <a:rPr lang="ru-RU" dirty="0" err="1" smtClean="0">
                <a:solidFill>
                  <a:srgbClr val="0070C0"/>
                </a:solidFill>
              </a:rPr>
              <a:t>Вестн</a:t>
            </a:r>
            <a:r>
              <a:rPr lang="ru-RU" dirty="0" smtClean="0">
                <a:solidFill>
                  <a:srgbClr val="0070C0"/>
                </a:solidFill>
              </a:rPr>
              <a:t>. С.-</a:t>
            </a:r>
            <a:r>
              <a:rPr lang="ru-RU" dirty="0" err="1" smtClean="0">
                <a:solidFill>
                  <a:srgbClr val="0070C0"/>
                </a:solidFill>
              </a:rPr>
              <a:t>Петерб</a:t>
            </a:r>
            <a:r>
              <a:rPr lang="ru-RU" dirty="0" smtClean="0">
                <a:solidFill>
                  <a:srgbClr val="0070C0"/>
                </a:solidFill>
              </a:rPr>
              <a:t>. ун-та. Сер.5. Экономика. 2016. Вып.2.</a:t>
            </a:r>
            <a:r>
              <a:rPr lang="ru-RU" b="1" dirty="0" smtClean="0">
                <a:solidFill>
                  <a:srgbClr val="0070C0"/>
                </a:solidFill>
              </a:rPr>
              <a:t> </a:t>
            </a:r>
            <a:r>
              <a:rPr lang="ru-RU" dirty="0" smtClean="0">
                <a:solidFill>
                  <a:srgbClr val="0070C0"/>
                </a:solidFill>
              </a:rPr>
              <a:t>С.3-34.</a:t>
            </a:r>
          </a:p>
          <a:p>
            <a:pPr algn="l"/>
            <a:r>
              <a:rPr lang="ru-RU" i="1" dirty="0" smtClean="0">
                <a:solidFill>
                  <a:srgbClr val="0070C0"/>
                </a:solidFill>
              </a:rPr>
              <a:t>Рязанов </a:t>
            </a:r>
            <a:r>
              <a:rPr lang="ru-RU" i="1" dirty="0">
                <a:solidFill>
                  <a:srgbClr val="0070C0"/>
                </a:solidFill>
              </a:rPr>
              <a:t>В.Т</a:t>
            </a:r>
            <a:r>
              <a:rPr lang="ru-RU" dirty="0">
                <a:solidFill>
                  <a:srgbClr val="0070C0"/>
                </a:solidFill>
              </a:rPr>
              <a:t>. Неустойчивый экономический рост как «новая нормальность»? // </a:t>
            </a:r>
            <a:r>
              <a:rPr lang="ru-RU" dirty="0" err="1">
                <a:solidFill>
                  <a:srgbClr val="0070C0"/>
                </a:solidFill>
              </a:rPr>
              <a:t>Вестн</a:t>
            </a:r>
            <a:r>
              <a:rPr lang="ru-RU" dirty="0">
                <a:solidFill>
                  <a:srgbClr val="0070C0"/>
                </a:solidFill>
              </a:rPr>
              <a:t>. С.-</a:t>
            </a:r>
            <a:r>
              <a:rPr lang="ru-RU" dirty="0" err="1">
                <a:solidFill>
                  <a:srgbClr val="0070C0"/>
                </a:solidFill>
              </a:rPr>
              <a:t>Петерб</a:t>
            </a:r>
            <a:r>
              <a:rPr lang="ru-RU" dirty="0">
                <a:solidFill>
                  <a:srgbClr val="0070C0"/>
                </a:solidFill>
              </a:rPr>
              <a:t>. ун-та. Сер.5. Экономика. 2013. Вып.4.</a:t>
            </a:r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dirty="0">
                <a:solidFill>
                  <a:srgbClr val="0070C0"/>
                </a:solidFill>
              </a:rPr>
              <a:t>С.3-34.</a:t>
            </a:r>
          </a:p>
          <a:p>
            <a:endParaRPr lang="ru-RU" dirty="0">
              <a:solidFill>
                <a:srgbClr val="7030A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0277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Среднедневной объем торгов валютой в мире </a:t>
            </a:r>
            <a:endParaRPr lang="ru-RU" dirty="0"/>
          </a:p>
        </p:txBody>
      </p:sp>
      <p:graphicFrame>
        <p:nvGraphicFramePr>
          <p:cNvPr id="17410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0" y="1340768"/>
          <a:ext cx="9144000" cy="53285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4" name="Chart" r:id="rId3" imgW="3495866" imgH="2047684" progId="MSGraph.Chart.8">
                  <p:embed/>
                </p:oleObj>
              </mc:Choice>
              <mc:Fallback>
                <p:oleObj name="Chart" r:id="rId3" imgW="3495866" imgH="2047684" progId="MSGraph.Chart.8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340768"/>
                        <a:ext cx="9144000" cy="532859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7030A0"/>
                </a:solidFill>
              </a:rPr>
              <a:t>Среднедневной объем торгов валютой в России</a:t>
            </a:r>
            <a:endParaRPr lang="ru-RU" sz="3200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340768"/>
            <a:ext cx="9144000" cy="4785395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         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26989178"/>
              </p:ext>
            </p:extLst>
          </p:nvPr>
        </p:nvGraphicFramePr>
        <p:xfrm>
          <a:off x="0" y="1556792"/>
          <a:ext cx="9144000" cy="49685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" name="Chart" r:id="rId3" imgW="3790760" imgH="2238566" progId="MSGraph.Chart.8">
                  <p:embed/>
                </p:oleObj>
              </mc:Choice>
              <mc:Fallback>
                <p:oleObj name="Chart" r:id="rId3" imgW="3790760" imgH="2238566" progId="MSGraph.Chart.8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556792"/>
                        <a:ext cx="9144000" cy="496855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0323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036496" cy="1417638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7030A0"/>
                </a:solidFill>
              </a:rPr>
              <a:t>Глобальный долг в мире (2000–2014 гг.), трлн  долл.</a:t>
            </a:r>
            <a:r>
              <a:rPr lang="ru-RU" sz="2800" dirty="0">
                <a:solidFill>
                  <a:srgbClr val="7030A0"/>
                </a:solidFill>
              </a:rPr>
              <a:t/>
            </a:r>
            <a:br>
              <a:rPr lang="ru-RU" sz="2800" dirty="0">
                <a:solidFill>
                  <a:srgbClr val="7030A0"/>
                </a:solidFill>
              </a:rPr>
            </a:br>
            <a:endParaRPr lang="ru-RU" sz="2800" dirty="0">
              <a:solidFill>
                <a:srgbClr val="7030A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63528238"/>
              </p:ext>
            </p:extLst>
          </p:nvPr>
        </p:nvGraphicFramePr>
        <p:xfrm>
          <a:off x="-1" y="1052736"/>
          <a:ext cx="9144001" cy="50114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07905"/>
                <a:gridCol w="1135883"/>
                <a:gridCol w="1073868"/>
                <a:gridCol w="1209524"/>
                <a:gridCol w="2016821"/>
              </a:tblGrid>
              <a:tr h="1080120">
                <a:tc>
                  <a:txBody>
                    <a:bodyPr/>
                    <a:lstStyle/>
                    <a:p>
                      <a:pPr indent="450215" algn="l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Основные компоненты долга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7165" indent="-2540" algn="l"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2000 г.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175" indent="-1588" algn="l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2007 г.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175" indent="-1588" algn="l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2014 г.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175" indent="-1588" algn="l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Соотношение</a:t>
                      </a:r>
                    </a:p>
                    <a:p>
                      <a:pPr marL="3175" indent="-1588" algn="l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2014 и 2000 гг.,%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</a:tr>
              <a:tr h="3822685">
                <a:tc>
                  <a:txBody>
                    <a:bodyPr/>
                    <a:lstStyle/>
                    <a:p>
                      <a:pPr indent="450215" algn="l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Всего</a:t>
                      </a:r>
                    </a:p>
                    <a:p>
                      <a:pPr indent="450215" algn="l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В  том числе:</a:t>
                      </a:r>
                    </a:p>
                    <a:p>
                      <a:pPr indent="450215" algn="l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– государственный</a:t>
                      </a:r>
                    </a:p>
                    <a:p>
                      <a:pPr indent="450215" algn="l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– компаний</a:t>
                      </a:r>
                    </a:p>
                    <a:p>
                      <a:pPr indent="450215" algn="l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– финансового сектора</a:t>
                      </a:r>
                    </a:p>
                    <a:p>
                      <a:pPr indent="450215" algn="l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– домашних хозяйств</a:t>
                      </a:r>
                    </a:p>
                    <a:p>
                      <a:pPr indent="450215" algn="l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ВВП мира</a:t>
                      </a:r>
                    </a:p>
                    <a:p>
                      <a:pPr marL="0" indent="0" algn="l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Глобальный долг к ВВП, %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7165" indent="-2540" algn="l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87</a:t>
                      </a:r>
                    </a:p>
                    <a:p>
                      <a:pPr marL="177165" indent="-2540" algn="l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</a:p>
                    <a:p>
                      <a:pPr marL="177165" indent="-2540" algn="l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22</a:t>
                      </a:r>
                    </a:p>
                    <a:p>
                      <a:pPr marL="177165" indent="-2540" algn="l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26</a:t>
                      </a:r>
                    </a:p>
                    <a:p>
                      <a:pPr marL="177165" indent="-2540" algn="l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20</a:t>
                      </a:r>
                      <a:endParaRPr lang="ru-RU" sz="2400" dirty="0">
                        <a:effectLst/>
                      </a:endParaRPr>
                    </a:p>
                    <a:p>
                      <a:pPr marL="177165" indent="-2540" algn="l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19</a:t>
                      </a:r>
                    </a:p>
                    <a:p>
                      <a:pPr marL="177165" indent="-2540" algn="l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35</a:t>
                      </a:r>
                    </a:p>
                    <a:p>
                      <a:pPr marL="177165" indent="-2540" algn="l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246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7165" indent="-2540" algn="l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142</a:t>
                      </a:r>
                    </a:p>
                    <a:p>
                      <a:pPr marL="177165" indent="-2540" algn="l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</a:p>
                    <a:p>
                      <a:pPr marL="177165" indent="-2540" algn="l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33</a:t>
                      </a:r>
                    </a:p>
                    <a:p>
                      <a:pPr marL="177165" indent="-2540" algn="l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38</a:t>
                      </a:r>
                    </a:p>
                    <a:p>
                      <a:pPr marL="177165" indent="-2540" algn="l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37</a:t>
                      </a:r>
                    </a:p>
                    <a:p>
                      <a:pPr marL="177165" indent="-2540" algn="l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33</a:t>
                      </a:r>
                    </a:p>
                    <a:p>
                      <a:pPr marL="177165" indent="-2540" algn="l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52</a:t>
                      </a:r>
                    </a:p>
                    <a:p>
                      <a:pPr marL="177165" indent="-2540" algn="l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269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7165" indent="-2540" algn="l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199</a:t>
                      </a:r>
                    </a:p>
                    <a:p>
                      <a:pPr marL="177165" indent="-2540" algn="l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</a:p>
                    <a:p>
                      <a:pPr marL="177165" indent="-2540" algn="l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58</a:t>
                      </a:r>
                    </a:p>
                    <a:p>
                      <a:pPr marL="177165" indent="-2540" algn="l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56</a:t>
                      </a:r>
                    </a:p>
                    <a:p>
                      <a:pPr marL="177165" indent="-2540" algn="l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45</a:t>
                      </a:r>
                    </a:p>
                    <a:p>
                      <a:pPr marL="177165" indent="-2540" algn="l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40</a:t>
                      </a:r>
                    </a:p>
                    <a:p>
                      <a:pPr marL="177165" indent="-2540" algn="l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69</a:t>
                      </a:r>
                    </a:p>
                    <a:p>
                      <a:pPr marL="177165" indent="-2540" algn="l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286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7165" indent="-2540" algn="l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229</a:t>
                      </a:r>
                    </a:p>
                    <a:p>
                      <a:pPr marL="177165" indent="-2540" algn="l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</a:p>
                    <a:p>
                      <a:pPr marL="177165" indent="-2540" algn="l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264</a:t>
                      </a:r>
                    </a:p>
                    <a:p>
                      <a:pPr marL="177165" indent="-2540" algn="l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215</a:t>
                      </a:r>
                    </a:p>
                    <a:p>
                      <a:pPr marL="177165" indent="-2540" algn="l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225</a:t>
                      </a:r>
                    </a:p>
                    <a:p>
                      <a:pPr marL="177165" indent="-2540" algn="l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210</a:t>
                      </a:r>
                    </a:p>
                    <a:p>
                      <a:pPr marL="177165" indent="-2540" algn="l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197</a:t>
                      </a:r>
                    </a:p>
                    <a:p>
                      <a:pPr marL="177165" indent="-2540" algn="l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116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509713" y="28702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342900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2900" algn="l"/>
              </a:tabLst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7631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b="1" i="1" dirty="0"/>
              <a:t> </a:t>
            </a:r>
            <a:r>
              <a:rPr lang="ru-RU" sz="2800" b="1" i="1" dirty="0">
                <a:solidFill>
                  <a:srgbClr val="7030A0"/>
                </a:solidFill>
              </a:rPr>
              <a:t>Долг основных секторов экономики </a:t>
            </a:r>
            <a:r>
              <a:rPr lang="ru-RU" sz="2800" b="1" i="1" dirty="0" smtClean="0">
                <a:solidFill>
                  <a:srgbClr val="7030A0"/>
                </a:solidFill>
              </a:rPr>
              <a:t>США(1982-2014 </a:t>
            </a:r>
            <a:r>
              <a:rPr lang="ru-RU" sz="2800" b="1" i="1" dirty="0">
                <a:solidFill>
                  <a:srgbClr val="7030A0"/>
                </a:solidFill>
              </a:rPr>
              <a:t>гг.) (трлн долл.)</a:t>
            </a:r>
            <a:endParaRPr lang="ru-RU" sz="2800" dirty="0">
              <a:solidFill>
                <a:srgbClr val="7030A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50002015"/>
              </p:ext>
            </p:extLst>
          </p:nvPr>
        </p:nvGraphicFramePr>
        <p:xfrm>
          <a:off x="-1" y="1700808"/>
          <a:ext cx="9144000" cy="51286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333731"/>
                <a:gridCol w="1371869"/>
                <a:gridCol w="1215974"/>
                <a:gridCol w="1222426"/>
              </a:tblGrid>
              <a:tr h="648072">
                <a:tc>
                  <a:txBody>
                    <a:bodyPr/>
                    <a:lstStyle/>
                    <a:p>
                      <a:endParaRPr lang="ru-RU" sz="2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271463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 smtClean="0">
                          <a:effectLst/>
                        </a:rPr>
                        <a:t> </a:t>
                      </a:r>
                      <a:r>
                        <a:rPr lang="ru-RU" sz="2400" kern="1200" dirty="0">
                          <a:effectLst/>
                        </a:rPr>
                        <a:t>1982 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180975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 smtClean="0">
                          <a:effectLst/>
                        </a:rPr>
                        <a:t>2000 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90488"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 smtClean="0">
                          <a:effectLst/>
                        </a:rPr>
                        <a:t> </a:t>
                      </a:r>
                      <a:r>
                        <a:rPr lang="ru-RU" sz="2400" kern="1200" dirty="0">
                          <a:effectLst/>
                        </a:rPr>
                        <a:t>2014 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</a:tr>
              <a:tr h="3073301">
                <a:tc>
                  <a:txBody>
                    <a:bodyPr/>
                    <a:lstStyle/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 kern="1200" dirty="0">
                          <a:effectLst/>
                        </a:rPr>
                        <a:t>Внутренний долг нефинансового сектора</a:t>
                      </a:r>
                      <a:endParaRPr lang="ru-RU" sz="2800" dirty="0">
                        <a:effectLst/>
                      </a:endParaRPr>
                    </a:p>
                    <a:p>
                      <a:pPr indent="45021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 kern="1200" dirty="0">
                          <a:effectLst/>
                        </a:rPr>
                        <a:t>  в </a:t>
                      </a:r>
                      <a:r>
                        <a:rPr lang="ru-RU" sz="2800" kern="1200" dirty="0" err="1">
                          <a:effectLst/>
                        </a:rPr>
                        <a:t>т.ч</a:t>
                      </a:r>
                      <a:r>
                        <a:rPr lang="ru-RU" sz="2800" kern="1200" dirty="0">
                          <a:effectLst/>
                        </a:rPr>
                        <a:t>.   домашних хозяйств </a:t>
                      </a:r>
                      <a:endParaRPr lang="ru-RU" sz="2800" dirty="0">
                        <a:effectLst/>
                      </a:endParaRPr>
                    </a:p>
                    <a:p>
                      <a:pPr indent="45021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 kern="1200" dirty="0">
                          <a:effectLst/>
                        </a:rPr>
                        <a:t>    </a:t>
                      </a:r>
                      <a:r>
                        <a:rPr lang="ru-RU" sz="2800" kern="1200" dirty="0" smtClean="0">
                          <a:effectLst/>
                        </a:rPr>
                        <a:t>частного </a:t>
                      </a:r>
                      <a:r>
                        <a:rPr lang="ru-RU" sz="2800" kern="1200" dirty="0">
                          <a:effectLst/>
                        </a:rPr>
                        <a:t>бизнеса </a:t>
                      </a:r>
                      <a:endParaRPr lang="ru-RU" sz="2800" dirty="0">
                        <a:effectLst/>
                      </a:endParaRPr>
                    </a:p>
                    <a:p>
                      <a:pPr indent="45021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 kern="1200" dirty="0">
                          <a:effectLst/>
                        </a:rPr>
                        <a:t>   </a:t>
                      </a:r>
                      <a:r>
                        <a:rPr lang="ru-RU" sz="2800" kern="1200" dirty="0" smtClean="0">
                          <a:effectLst/>
                        </a:rPr>
                        <a:t> федеральный  </a:t>
                      </a:r>
                      <a:r>
                        <a:rPr lang="ru-RU" sz="2800" kern="1200" dirty="0">
                          <a:effectLst/>
                        </a:rPr>
                        <a:t>долг  </a:t>
                      </a:r>
                      <a:endParaRPr lang="ru-RU" sz="2800" dirty="0">
                        <a:effectLst/>
                      </a:endParaRPr>
                    </a:p>
                    <a:p>
                      <a:pPr indent="45021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 kern="1200" dirty="0">
                          <a:effectLst/>
                        </a:rPr>
                        <a:t>    </a:t>
                      </a:r>
                      <a:r>
                        <a:rPr lang="ru-RU" sz="2800" kern="1200" dirty="0" smtClean="0">
                          <a:effectLst/>
                        </a:rPr>
                        <a:t>местных </a:t>
                      </a:r>
                      <a:r>
                        <a:rPr lang="ru-RU" sz="2800" kern="1200" dirty="0">
                          <a:effectLst/>
                        </a:rPr>
                        <a:t>органов власти </a:t>
                      </a:r>
                      <a:endParaRPr lang="ru-RU" sz="2800" dirty="0">
                        <a:effectLst/>
                      </a:endParaRPr>
                    </a:p>
                    <a:p>
                      <a:pPr marL="0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 kern="1200" dirty="0">
                          <a:effectLst/>
                        </a:rPr>
                        <a:t>Внутренний долг </a:t>
                      </a:r>
                      <a:r>
                        <a:rPr lang="ru-RU" sz="2800" kern="1200" dirty="0" smtClean="0">
                          <a:effectLst/>
                        </a:rPr>
                        <a:t>финансового </a:t>
                      </a:r>
                      <a:r>
                        <a:rPr lang="ru-RU" sz="2800" kern="1200" dirty="0">
                          <a:effectLst/>
                        </a:rPr>
                        <a:t>сектора  </a:t>
                      </a:r>
                      <a:endParaRPr lang="ru-RU" sz="2800" dirty="0">
                        <a:effectLst/>
                      </a:endParaRPr>
                    </a:p>
                    <a:p>
                      <a:pPr indent="45021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 kern="1200" dirty="0">
                          <a:effectLst/>
                        </a:rPr>
                        <a:t>Итого:  </a:t>
                      </a:r>
                      <a:endParaRPr lang="ru-RU" sz="2800" dirty="0">
                        <a:effectLst/>
                      </a:endParaRPr>
                    </a:p>
                    <a:p>
                      <a:pPr indent="450215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800" kern="1200" dirty="0">
                          <a:effectLst/>
                        </a:rPr>
                        <a:t>ВВП </a:t>
                      </a:r>
                      <a:endParaRPr lang="ru-RU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400" kern="1200" dirty="0" smtClean="0">
                        <a:effectLst/>
                      </a:endParaRPr>
                    </a:p>
                    <a:p>
                      <a:pPr indent="45021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 smtClean="0">
                          <a:effectLst/>
                        </a:rPr>
                        <a:t>4,9</a:t>
                      </a:r>
                    </a:p>
                    <a:p>
                      <a:pPr indent="45021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400" kern="1200" dirty="0" smtClean="0">
                        <a:effectLst/>
                      </a:endParaRPr>
                    </a:p>
                    <a:p>
                      <a:pPr indent="45021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 smtClean="0">
                          <a:effectLst/>
                        </a:rPr>
                        <a:t>1,6</a:t>
                      </a:r>
                      <a:endParaRPr lang="ru-RU" sz="2400" dirty="0">
                        <a:effectLst/>
                      </a:endParaRPr>
                    </a:p>
                    <a:p>
                      <a:pPr indent="45021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>
                          <a:effectLst/>
                        </a:rPr>
                        <a:t>1,8</a:t>
                      </a:r>
                      <a:endParaRPr lang="ru-RU" sz="2400" dirty="0">
                        <a:effectLst/>
                      </a:endParaRPr>
                    </a:p>
                    <a:p>
                      <a:pPr indent="45021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>
                          <a:effectLst/>
                        </a:rPr>
                        <a:t>1,1</a:t>
                      </a:r>
                      <a:endParaRPr lang="ru-RU" sz="2400" dirty="0">
                        <a:effectLst/>
                      </a:endParaRPr>
                    </a:p>
                    <a:p>
                      <a:pPr indent="45021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 smtClean="0">
                          <a:effectLst/>
                        </a:rPr>
                        <a:t>0,4</a:t>
                      </a:r>
                    </a:p>
                    <a:p>
                      <a:pPr indent="45021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effectLst/>
                      </a:endParaRPr>
                    </a:p>
                    <a:p>
                      <a:pPr indent="45021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 smtClean="0">
                          <a:effectLst/>
                        </a:rPr>
                        <a:t>0,8</a:t>
                      </a:r>
                    </a:p>
                    <a:p>
                      <a:pPr indent="45021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effectLst/>
                      </a:endParaRPr>
                    </a:p>
                    <a:p>
                      <a:pPr indent="45021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>
                          <a:effectLst/>
                        </a:rPr>
                        <a:t>5,7</a:t>
                      </a:r>
                      <a:endParaRPr lang="ru-RU" sz="2400" dirty="0">
                        <a:effectLst/>
                      </a:endParaRPr>
                    </a:p>
                    <a:p>
                      <a:pPr indent="45021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>
                          <a:effectLst/>
                        </a:rPr>
                        <a:t>3,3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400" kern="1200" dirty="0" smtClean="0">
                        <a:effectLst/>
                      </a:endParaRPr>
                    </a:p>
                    <a:p>
                      <a:pPr indent="45021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 smtClean="0">
                          <a:effectLst/>
                        </a:rPr>
                        <a:t>19,1</a:t>
                      </a:r>
                    </a:p>
                    <a:p>
                      <a:pPr indent="45021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effectLst/>
                      </a:endParaRPr>
                    </a:p>
                    <a:p>
                      <a:pPr indent="45021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>
                          <a:effectLst/>
                        </a:rPr>
                        <a:t>7,2</a:t>
                      </a:r>
                      <a:endParaRPr lang="ru-RU" sz="2400" dirty="0">
                        <a:effectLst/>
                      </a:endParaRPr>
                    </a:p>
                    <a:p>
                      <a:pPr indent="45021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>
                          <a:effectLst/>
                        </a:rPr>
                        <a:t>6,6</a:t>
                      </a:r>
                      <a:endParaRPr lang="ru-RU" sz="2400" dirty="0">
                        <a:effectLst/>
                      </a:endParaRPr>
                    </a:p>
                    <a:p>
                      <a:pPr indent="45021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>
                          <a:effectLst/>
                        </a:rPr>
                        <a:t>4,1</a:t>
                      </a:r>
                      <a:endParaRPr lang="ru-RU" sz="2400" dirty="0">
                        <a:effectLst/>
                      </a:endParaRPr>
                    </a:p>
                    <a:p>
                      <a:pPr indent="45021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 smtClean="0">
                          <a:effectLst/>
                        </a:rPr>
                        <a:t>1,2</a:t>
                      </a:r>
                    </a:p>
                    <a:p>
                      <a:pPr indent="45021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effectLst/>
                      </a:endParaRPr>
                    </a:p>
                    <a:p>
                      <a:pPr indent="45021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 smtClean="0">
                          <a:effectLst/>
                        </a:rPr>
                        <a:t>8,7</a:t>
                      </a:r>
                    </a:p>
                    <a:p>
                      <a:pPr indent="45021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400" kern="1200" dirty="0" smtClean="0">
                        <a:effectLst/>
                      </a:endParaRPr>
                    </a:p>
                    <a:p>
                      <a:pPr indent="45021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 smtClean="0">
                          <a:effectLst/>
                        </a:rPr>
                        <a:t>27,8</a:t>
                      </a:r>
                      <a:endParaRPr lang="ru-RU" sz="2400" dirty="0">
                        <a:effectLst/>
                      </a:endParaRPr>
                    </a:p>
                    <a:p>
                      <a:pPr indent="45021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>
                          <a:effectLst/>
                        </a:rPr>
                        <a:t>10,2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45021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400" kern="1200" dirty="0" smtClean="0">
                        <a:effectLst/>
                      </a:endParaRPr>
                    </a:p>
                    <a:p>
                      <a:pPr indent="45021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 smtClean="0">
                          <a:effectLst/>
                        </a:rPr>
                        <a:t>43,2</a:t>
                      </a:r>
                    </a:p>
                    <a:p>
                      <a:pPr indent="45021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effectLst/>
                      </a:endParaRPr>
                    </a:p>
                    <a:p>
                      <a:pPr indent="45021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>
                          <a:effectLst/>
                        </a:rPr>
                        <a:t>13,9</a:t>
                      </a:r>
                      <a:endParaRPr lang="ru-RU" sz="2400" dirty="0">
                        <a:effectLst/>
                      </a:endParaRPr>
                    </a:p>
                    <a:p>
                      <a:pPr indent="45021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>
                          <a:effectLst/>
                        </a:rPr>
                        <a:t>12,0</a:t>
                      </a:r>
                      <a:endParaRPr lang="ru-RU" sz="2400" dirty="0">
                        <a:effectLst/>
                      </a:endParaRPr>
                    </a:p>
                    <a:p>
                      <a:pPr indent="45021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>
                          <a:effectLst/>
                        </a:rPr>
                        <a:t>14,4</a:t>
                      </a:r>
                      <a:endParaRPr lang="ru-RU" sz="2400" dirty="0">
                        <a:effectLst/>
                      </a:endParaRPr>
                    </a:p>
                    <a:p>
                      <a:pPr indent="45021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 smtClean="0">
                          <a:effectLst/>
                        </a:rPr>
                        <a:t>2,9</a:t>
                      </a:r>
                    </a:p>
                    <a:p>
                      <a:pPr indent="45021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effectLst/>
                      </a:endParaRPr>
                    </a:p>
                    <a:p>
                      <a:pPr indent="45021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 smtClean="0">
                          <a:effectLst/>
                        </a:rPr>
                        <a:t>15,2</a:t>
                      </a:r>
                    </a:p>
                    <a:p>
                      <a:pPr indent="45021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400" dirty="0">
                        <a:effectLst/>
                      </a:endParaRPr>
                    </a:p>
                    <a:p>
                      <a:pPr indent="45021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>
                          <a:effectLst/>
                        </a:rPr>
                        <a:t>58,4</a:t>
                      </a:r>
                      <a:endParaRPr lang="ru-RU" sz="2400" dirty="0">
                        <a:effectLst/>
                      </a:endParaRPr>
                    </a:p>
                    <a:p>
                      <a:pPr indent="450215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400" kern="1200" dirty="0">
                          <a:effectLst/>
                        </a:rPr>
                        <a:t>17,3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475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315416"/>
            <a:ext cx="9036496" cy="1512168"/>
          </a:xfrm>
        </p:spPr>
        <p:txBody>
          <a:bodyPr>
            <a:normAutofit/>
          </a:bodyPr>
          <a:lstStyle/>
          <a:p>
            <a:r>
              <a:rPr lang="ru-RU" b="1" i="1" dirty="0">
                <a:solidFill>
                  <a:srgbClr val="C00000"/>
                </a:solidFill>
              </a:rPr>
              <a:t> </a:t>
            </a:r>
            <a:r>
              <a:rPr lang="ru-RU" sz="3200" b="1" i="1" dirty="0">
                <a:solidFill>
                  <a:srgbClr val="C00000"/>
                </a:solidFill>
              </a:rPr>
              <a:t>Ключевая ставка центральных банков стран мира </a:t>
            </a:r>
            <a:r>
              <a:rPr lang="ru-RU" sz="3200" b="1" i="1" dirty="0" smtClean="0">
                <a:solidFill>
                  <a:srgbClr val="C00000"/>
                </a:solidFill>
              </a:rPr>
              <a:t>(</a:t>
            </a:r>
            <a:r>
              <a:rPr lang="en-US" sz="3200" b="1" i="1" dirty="0" smtClean="0">
                <a:solidFill>
                  <a:srgbClr val="C00000"/>
                </a:solidFill>
              </a:rPr>
              <a:t>24</a:t>
            </a:r>
            <a:r>
              <a:rPr lang="ru-RU" sz="3200" b="1" i="1" dirty="0" smtClean="0">
                <a:solidFill>
                  <a:srgbClr val="C00000"/>
                </a:solidFill>
              </a:rPr>
              <a:t>.03.2017</a:t>
            </a:r>
            <a:r>
              <a:rPr lang="ru-RU" sz="3200" b="1" i="1" dirty="0">
                <a:solidFill>
                  <a:srgbClr val="C00000"/>
                </a:solidFill>
              </a:rPr>
              <a:t>) 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340768"/>
            <a:ext cx="9036496" cy="5517232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 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9990697"/>
              </p:ext>
            </p:extLst>
          </p:nvPr>
        </p:nvGraphicFramePr>
        <p:xfrm>
          <a:off x="-1" y="1052736"/>
          <a:ext cx="9144001" cy="564876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17526"/>
                <a:gridCol w="1733671"/>
                <a:gridCol w="2992804"/>
              </a:tblGrid>
              <a:tr h="238639">
                <a:tc>
                  <a:txBody>
                    <a:bodyPr/>
                    <a:lstStyle/>
                    <a:p>
                      <a:pPr indent="111760" algn="l">
                        <a:spcAft>
                          <a:spcPts val="0"/>
                        </a:spcAft>
                        <a:tabLst>
                          <a:tab pos="90805" algn="l"/>
                        </a:tabLst>
                      </a:pPr>
                      <a:r>
                        <a:rPr lang="ru-RU" sz="2000" dirty="0">
                          <a:effectLst/>
                        </a:rPr>
                        <a:t>Центральные банки стран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11760" algn="l">
                        <a:spcAft>
                          <a:spcPts val="0"/>
                        </a:spcAft>
                        <a:tabLst>
                          <a:tab pos="90805" algn="l"/>
                        </a:tabLst>
                      </a:pPr>
                      <a:r>
                        <a:rPr lang="ru-RU" sz="2000" dirty="0">
                          <a:effectLst/>
                        </a:rPr>
                        <a:t>Ставка (%)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11760" algn="l">
                        <a:spcAft>
                          <a:spcPts val="0"/>
                        </a:spcAft>
                        <a:tabLst>
                          <a:tab pos="90805" algn="l"/>
                        </a:tabLst>
                      </a:pPr>
                      <a:r>
                        <a:rPr lang="ru-RU" sz="2000" dirty="0">
                          <a:effectLst/>
                        </a:rPr>
                        <a:t>Дата вступления в силу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343961">
                <a:tc>
                  <a:txBody>
                    <a:bodyPr/>
                    <a:lstStyle/>
                    <a:p>
                      <a:pPr indent="111760" algn="l">
                        <a:spcAft>
                          <a:spcPts val="0"/>
                        </a:spcAft>
                        <a:tabLst>
                          <a:tab pos="90805" algn="l"/>
                        </a:tabLst>
                      </a:pPr>
                      <a:r>
                        <a:rPr lang="ru-RU" sz="2000" dirty="0">
                          <a:effectLst/>
                        </a:rPr>
                        <a:t>      </a:t>
                      </a:r>
                      <a:r>
                        <a:rPr lang="ru-RU" sz="2000" dirty="0">
                          <a:solidFill>
                            <a:srgbClr val="FFC000"/>
                          </a:solidFill>
                          <a:effectLst/>
                        </a:rPr>
                        <a:t>Развитые страны</a:t>
                      </a:r>
                    </a:p>
                    <a:p>
                      <a:pPr indent="111760" algn="l">
                        <a:spcAft>
                          <a:spcPts val="0"/>
                        </a:spcAft>
                        <a:tabLst>
                          <a:tab pos="90805" algn="l"/>
                        </a:tabLst>
                      </a:pPr>
                      <a:r>
                        <a:rPr lang="ru-RU" sz="2000" dirty="0">
                          <a:effectLst/>
                        </a:rPr>
                        <a:t>Банк Англии</a:t>
                      </a:r>
                    </a:p>
                    <a:p>
                      <a:pPr indent="111760" algn="l">
                        <a:spcAft>
                          <a:spcPts val="0"/>
                        </a:spcAft>
                        <a:tabLst>
                          <a:tab pos="90805" algn="l"/>
                        </a:tabLst>
                      </a:pPr>
                      <a:r>
                        <a:rPr lang="ru-RU" sz="2000" dirty="0">
                          <a:effectLst/>
                        </a:rPr>
                        <a:t>Банк Канады</a:t>
                      </a:r>
                    </a:p>
                    <a:p>
                      <a:pPr indent="111760" algn="l">
                        <a:spcAft>
                          <a:spcPts val="0"/>
                        </a:spcAft>
                        <a:tabLst>
                          <a:tab pos="90805" algn="l"/>
                        </a:tabLst>
                      </a:pPr>
                      <a:r>
                        <a:rPr lang="ru-RU" sz="2000" dirty="0">
                          <a:effectLst/>
                        </a:rPr>
                        <a:t>ФРС США</a:t>
                      </a:r>
                    </a:p>
                    <a:p>
                      <a:pPr indent="111760" algn="l">
                        <a:spcAft>
                          <a:spcPts val="0"/>
                        </a:spcAft>
                        <a:tabLst>
                          <a:tab pos="90805" algn="l"/>
                        </a:tabLst>
                      </a:pPr>
                      <a:r>
                        <a:rPr lang="ru-RU" sz="2000" dirty="0">
                          <a:effectLst/>
                        </a:rPr>
                        <a:t>Европейский центральный банк</a:t>
                      </a:r>
                    </a:p>
                    <a:p>
                      <a:pPr indent="111760" algn="l">
                        <a:spcAft>
                          <a:spcPts val="0"/>
                        </a:spcAft>
                        <a:tabLst>
                          <a:tab pos="90805" algn="l"/>
                        </a:tabLst>
                      </a:pPr>
                      <a:r>
                        <a:rPr lang="ru-RU" sz="2000" dirty="0">
                          <a:effectLst/>
                        </a:rPr>
                        <a:t>Банк Дании</a:t>
                      </a:r>
                    </a:p>
                    <a:p>
                      <a:pPr indent="111760" algn="l">
                        <a:spcAft>
                          <a:spcPts val="0"/>
                        </a:spcAft>
                        <a:tabLst>
                          <a:tab pos="90805" algn="l"/>
                        </a:tabLst>
                      </a:pPr>
                      <a:r>
                        <a:rPr lang="ru-RU" sz="2000" dirty="0">
                          <a:effectLst/>
                        </a:rPr>
                        <a:t>Банк Японии</a:t>
                      </a:r>
                    </a:p>
                    <a:p>
                      <a:pPr indent="111760" algn="l">
                        <a:spcAft>
                          <a:spcPts val="0"/>
                        </a:spcAft>
                        <a:tabLst>
                          <a:tab pos="90805" algn="l"/>
                        </a:tabLst>
                      </a:pPr>
                      <a:r>
                        <a:rPr lang="ru-RU" sz="2000" dirty="0">
                          <a:effectLst/>
                        </a:rPr>
                        <a:t>Банк Швеции</a:t>
                      </a:r>
                    </a:p>
                    <a:p>
                      <a:pPr indent="111760" algn="l">
                        <a:spcAft>
                          <a:spcPts val="0"/>
                        </a:spcAft>
                        <a:tabLst>
                          <a:tab pos="90805" algn="l"/>
                        </a:tabLst>
                      </a:pPr>
                      <a:r>
                        <a:rPr lang="ru-RU" sz="2000" dirty="0">
                          <a:effectLst/>
                        </a:rPr>
                        <a:t>Банк Швейцарии</a:t>
                      </a:r>
                    </a:p>
                    <a:p>
                      <a:pPr indent="111760" algn="l">
                        <a:spcAft>
                          <a:spcPts val="0"/>
                        </a:spcAft>
                        <a:tabLst>
                          <a:tab pos="90805" algn="l"/>
                        </a:tabLst>
                      </a:pPr>
                      <a:r>
                        <a:rPr lang="ru-RU" sz="2000" dirty="0">
                          <a:effectLst/>
                        </a:rPr>
                        <a:t>     </a:t>
                      </a:r>
                      <a:r>
                        <a:rPr lang="ru-RU" sz="2000" dirty="0">
                          <a:solidFill>
                            <a:srgbClr val="FFC000"/>
                          </a:solidFill>
                          <a:effectLst/>
                        </a:rPr>
                        <a:t>Развивающиеся страны</a:t>
                      </a:r>
                    </a:p>
                    <a:p>
                      <a:pPr indent="111760" algn="l">
                        <a:spcAft>
                          <a:spcPts val="0"/>
                        </a:spcAft>
                        <a:tabLst>
                          <a:tab pos="90805" algn="l"/>
                        </a:tabLst>
                      </a:pPr>
                      <a:r>
                        <a:rPr lang="ru-RU" sz="2000" dirty="0">
                          <a:effectLst/>
                        </a:rPr>
                        <a:t>Народный банк Китая</a:t>
                      </a:r>
                    </a:p>
                    <a:p>
                      <a:pPr indent="111760" algn="l">
                        <a:spcAft>
                          <a:spcPts val="0"/>
                        </a:spcAft>
                        <a:tabLst>
                          <a:tab pos="90805" algn="l"/>
                        </a:tabLst>
                      </a:pPr>
                      <a:r>
                        <a:rPr lang="ru-RU" sz="2000" dirty="0">
                          <a:effectLst/>
                        </a:rPr>
                        <a:t>Банк Мексики</a:t>
                      </a:r>
                    </a:p>
                    <a:p>
                      <a:pPr indent="111760" algn="l">
                        <a:spcAft>
                          <a:spcPts val="0"/>
                        </a:spcAft>
                        <a:tabLst>
                          <a:tab pos="90805" algn="l"/>
                        </a:tabLst>
                      </a:pPr>
                      <a:r>
                        <a:rPr lang="ru-RU" sz="2000" dirty="0">
                          <a:effectLst/>
                        </a:rPr>
                        <a:t>Резервный банк Индии</a:t>
                      </a:r>
                    </a:p>
                    <a:p>
                      <a:pPr indent="111760" algn="l">
                        <a:spcAft>
                          <a:spcPts val="0"/>
                        </a:spcAft>
                        <a:tabLst>
                          <a:tab pos="90805" algn="l"/>
                        </a:tabLst>
                      </a:pPr>
                      <a:r>
                        <a:rPr lang="ru-RU" sz="2000" dirty="0">
                          <a:effectLst/>
                        </a:rPr>
                        <a:t>Центральный банк Турции</a:t>
                      </a:r>
                    </a:p>
                    <a:p>
                      <a:pPr indent="111760" algn="l">
                        <a:spcAft>
                          <a:spcPts val="0"/>
                        </a:spcAft>
                        <a:tabLst>
                          <a:tab pos="90805" algn="l"/>
                        </a:tabLst>
                      </a:pPr>
                      <a:r>
                        <a:rPr lang="ru-RU" sz="2000" dirty="0">
                          <a:effectLst/>
                        </a:rPr>
                        <a:t>Центральный банк России</a:t>
                      </a:r>
                    </a:p>
                    <a:p>
                      <a:pPr indent="111760" algn="l">
                        <a:spcAft>
                          <a:spcPts val="0"/>
                        </a:spcAft>
                        <a:tabLst>
                          <a:tab pos="90805" algn="l"/>
                        </a:tabLst>
                      </a:pPr>
                      <a:r>
                        <a:rPr lang="ru-RU" sz="2000" dirty="0">
                          <a:effectLst/>
                        </a:rPr>
                        <a:t>Центральный банк Бразилии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11760" algn="l">
                        <a:spcAft>
                          <a:spcPts val="0"/>
                        </a:spcAft>
                        <a:tabLst>
                          <a:tab pos="90805" algn="l"/>
                        </a:tabLs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</a:p>
                    <a:p>
                      <a:pPr indent="111760" algn="l">
                        <a:spcAft>
                          <a:spcPts val="0"/>
                        </a:spcAft>
                        <a:tabLst>
                          <a:tab pos="90805" algn="l"/>
                        </a:tabLst>
                      </a:pPr>
                      <a:r>
                        <a:rPr lang="ru-RU" sz="2000" dirty="0">
                          <a:effectLst/>
                        </a:rPr>
                        <a:t>0,25</a:t>
                      </a:r>
                    </a:p>
                    <a:p>
                      <a:pPr indent="111760" algn="l">
                        <a:spcAft>
                          <a:spcPts val="0"/>
                        </a:spcAft>
                        <a:tabLst>
                          <a:tab pos="90805" algn="l"/>
                        </a:tabLst>
                      </a:pPr>
                      <a:r>
                        <a:rPr lang="ru-RU" sz="2000" dirty="0">
                          <a:effectLst/>
                        </a:rPr>
                        <a:t>0,50</a:t>
                      </a:r>
                    </a:p>
                    <a:p>
                      <a:pPr indent="111760" algn="l">
                        <a:spcAft>
                          <a:spcPts val="0"/>
                        </a:spcAft>
                        <a:tabLst>
                          <a:tab pos="90805" algn="l"/>
                        </a:tabLst>
                      </a:pPr>
                      <a:r>
                        <a:rPr lang="ru-RU" sz="2000" dirty="0">
                          <a:effectLst/>
                        </a:rPr>
                        <a:t>0,75-1,0</a:t>
                      </a:r>
                    </a:p>
                    <a:p>
                      <a:pPr indent="111760" algn="l">
                        <a:spcAft>
                          <a:spcPts val="0"/>
                        </a:spcAft>
                        <a:tabLst>
                          <a:tab pos="90805" algn="l"/>
                        </a:tabLst>
                      </a:pPr>
                      <a:r>
                        <a:rPr lang="ru-RU" sz="2000" dirty="0">
                          <a:effectLst/>
                        </a:rPr>
                        <a:t>0,00</a:t>
                      </a:r>
                    </a:p>
                    <a:p>
                      <a:pPr indent="111760" algn="l">
                        <a:spcAft>
                          <a:spcPts val="0"/>
                        </a:spcAft>
                        <a:tabLst>
                          <a:tab pos="90805" algn="l"/>
                        </a:tabLst>
                      </a:pPr>
                      <a:r>
                        <a:rPr lang="ru-RU" sz="2000" dirty="0">
                          <a:effectLst/>
                        </a:rPr>
                        <a:t>0,05</a:t>
                      </a:r>
                    </a:p>
                    <a:p>
                      <a:pPr indent="111760" algn="l">
                        <a:spcAft>
                          <a:spcPts val="0"/>
                        </a:spcAft>
                        <a:tabLst>
                          <a:tab pos="90805" algn="l"/>
                        </a:tabLst>
                      </a:pPr>
                      <a:r>
                        <a:rPr lang="ru-RU" sz="2000" dirty="0">
                          <a:effectLst/>
                        </a:rPr>
                        <a:t>- 0,10</a:t>
                      </a:r>
                    </a:p>
                    <a:p>
                      <a:pPr indent="111760" algn="l">
                        <a:spcAft>
                          <a:spcPts val="0"/>
                        </a:spcAft>
                        <a:tabLst>
                          <a:tab pos="90805" algn="l"/>
                        </a:tabLst>
                      </a:pPr>
                      <a:r>
                        <a:rPr lang="ru-RU" sz="2000" dirty="0">
                          <a:effectLst/>
                        </a:rPr>
                        <a:t>- 0,50</a:t>
                      </a:r>
                    </a:p>
                    <a:p>
                      <a:pPr indent="111760" algn="l">
                        <a:spcAft>
                          <a:spcPts val="0"/>
                        </a:spcAft>
                        <a:tabLst>
                          <a:tab pos="90805" algn="l"/>
                        </a:tabLst>
                      </a:pPr>
                      <a:r>
                        <a:rPr lang="ru-RU" sz="2000" dirty="0">
                          <a:effectLst/>
                        </a:rPr>
                        <a:t>- 0,75</a:t>
                      </a:r>
                    </a:p>
                    <a:p>
                      <a:pPr indent="111760" algn="l">
                        <a:spcAft>
                          <a:spcPts val="0"/>
                        </a:spcAft>
                        <a:tabLst>
                          <a:tab pos="90805" algn="l"/>
                        </a:tabLs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</a:p>
                    <a:p>
                      <a:pPr indent="111760" algn="l">
                        <a:spcAft>
                          <a:spcPts val="0"/>
                        </a:spcAft>
                        <a:tabLst>
                          <a:tab pos="90805" algn="l"/>
                        </a:tabLst>
                      </a:pPr>
                      <a:r>
                        <a:rPr lang="ru-RU" sz="2000" dirty="0">
                          <a:effectLst/>
                        </a:rPr>
                        <a:t>4,35</a:t>
                      </a:r>
                    </a:p>
                    <a:p>
                      <a:pPr indent="111760" algn="l">
                        <a:spcAft>
                          <a:spcPts val="0"/>
                        </a:spcAft>
                        <a:tabLst>
                          <a:tab pos="90805" algn="l"/>
                        </a:tabLst>
                      </a:pPr>
                      <a:r>
                        <a:rPr lang="ru-RU" sz="2000" dirty="0">
                          <a:effectLst/>
                        </a:rPr>
                        <a:t>6,25</a:t>
                      </a:r>
                    </a:p>
                    <a:p>
                      <a:pPr indent="111760" algn="l">
                        <a:spcAft>
                          <a:spcPts val="0"/>
                        </a:spcAft>
                        <a:tabLst>
                          <a:tab pos="90805" algn="l"/>
                        </a:tabLst>
                      </a:pPr>
                      <a:r>
                        <a:rPr lang="ru-RU" sz="2000" dirty="0">
                          <a:effectLst/>
                        </a:rPr>
                        <a:t>6,25</a:t>
                      </a:r>
                    </a:p>
                    <a:p>
                      <a:pPr indent="111760" algn="l">
                        <a:spcAft>
                          <a:spcPts val="0"/>
                        </a:spcAft>
                        <a:tabLst>
                          <a:tab pos="90805" algn="l"/>
                        </a:tabLst>
                      </a:pPr>
                      <a:r>
                        <a:rPr lang="ru-RU" sz="2000" dirty="0">
                          <a:effectLst/>
                        </a:rPr>
                        <a:t>8,00</a:t>
                      </a:r>
                    </a:p>
                    <a:p>
                      <a:pPr indent="111760" algn="l">
                        <a:spcAft>
                          <a:spcPts val="0"/>
                        </a:spcAft>
                        <a:tabLst>
                          <a:tab pos="90805" algn="l"/>
                        </a:tabLst>
                      </a:pPr>
                      <a:r>
                        <a:rPr lang="en-US" sz="2000" dirty="0" smtClean="0">
                          <a:effectLst/>
                        </a:rPr>
                        <a:t>9,75</a:t>
                      </a:r>
                      <a:endParaRPr lang="ru-RU" sz="2000" dirty="0">
                        <a:effectLst/>
                      </a:endParaRPr>
                    </a:p>
                    <a:p>
                      <a:pPr indent="111760" algn="l">
                        <a:spcAft>
                          <a:spcPts val="0"/>
                        </a:spcAft>
                        <a:tabLst>
                          <a:tab pos="90805" algn="l"/>
                        </a:tabLst>
                      </a:pPr>
                      <a:r>
                        <a:rPr lang="ru-RU" sz="2000" dirty="0">
                          <a:effectLst/>
                        </a:rPr>
                        <a:t>12,25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indent="111760" algn="l">
                        <a:spcAft>
                          <a:spcPts val="0"/>
                        </a:spcAft>
                        <a:tabLst>
                          <a:tab pos="90805" algn="l"/>
                        </a:tabLs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</a:p>
                    <a:p>
                      <a:pPr indent="111760" algn="l">
                        <a:spcAft>
                          <a:spcPts val="0"/>
                        </a:spcAft>
                        <a:tabLst>
                          <a:tab pos="90805" algn="l"/>
                        </a:tabLst>
                      </a:pPr>
                      <a:r>
                        <a:rPr lang="ru-RU" sz="2000" dirty="0">
                          <a:effectLst/>
                        </a:rPr>
                        <a:t>  4.08.2016</a:t>
                      </a:r>
                    </a:p>
                    <a:p>
                      <a:pPr indent="111760" algn="l">
                        <a:spcAft>
                          <a:spcPts val="0"/>
                        </a:spcAft>
                        <a:tabLst>
                          <a:tab pos="90805" algn="l"/>
                        </a:tabLst>
                      </a:pPr>
                      <a:r>
                        <a:rPr lang="ru-RU" sz="2000" dirty="0">
                          <a:effectLst/>
                        </a:rPr>
                        <a:t>15.07.2015</a:t>
                      </a:r>
                    </a:p>
                    <a:p>
                      <a:pPr indent="111760" algn="l">
                        <a:spcAft>
                          <a:spcPts val="0"/>
                        </a:spcAft>
                        <a:tabLst>
                          <a:tab pos="90805" algn="l"/>
                        </a:tabLst>
                      </a:pPr>
                      <a:r>
                        <a:rPr lang="ru-RU" sz="2000" dirty="0">
                          <a:effectLst/>
                        </a:rPr>
                        <a:t>15.03.2017</a:t>
                      </a:r>
                    </a:p>
                    <a:p>
                      <a:pPr indent="111760" algn="l">
                        <a:spcAft>
                          <a:spcPts val="0"/>
                        </a:spcAft>
                        <a:tabLst>
                          <a:tab pos="90805" algn="l"/>
                        </a:tabLst>
                      </a:pPr>
                      <a:r>
                        <a:rPr lang="ru-RU" sz="2000" dirty="0">
                          <a:effectLst/>
                        </a:rPr>
                        <a:t>16.03.2016</a:t>
                      </a:r>
                    </a:p>
                    <a:p>
                      <a:pPr indent="111760" algn="l">
                        <a:spcAft>
                          <a:spcPts val="0"/>
                        </a:spcAft>
                        <a:tabLst>
                          <a:tab pos="90805" algn="l"/>
                        </a:tabLst>
                      </a:pPr>
                      <a:r>
                        <a:rPr lang="ru-RU" sz="2000" dirty="0">
                          <a:effectLst/>
                        </a:rPr>
                        <a:t>19.01.2015</a:t>
                      </a:r>
                    </a:p>
                    <a:p>
                      <a:pPr indent="111760" algn="l">
                        <a:spcAft>
                          <a:spcPts val="0"/>
                        </a:spcAft>
                        <a:tabLst>
                          <a:tab pos="90805" algn="l"/>
                        </a:tabLst>
                      </a:pPr>
                      <a:r>
                        <a:rPr lang="ru-RU" sz="2000" dirty="0">
                          <a:effectLst/>
                        </a:rPr>
                        <a:t>28.04.2016</a:t>
                      </a:r>
                    </a:p>
                    <a:p>
                      <a:pPr indent="111760" algn="l">
                        <a:spcAft>
                          <a:spcPts val="0"/>
                        </a:spcAft>
                        <a:tabLst>
                          <a:tab pos="90805" algn="l"/>
                        </a:tabLst>
                      </a:pPr>
                      <a:r>
                        <a:rPr lang="ru-RU" sz="2000" dirty="0">
                          <a:effectLst/>
                        </a:rPr>
                        <a:t>11.02.2016</a:t>
                      </a:r>
                    </a:p>
                    <a:p>
                      <a:pPr indent="111760" algn="l">
                        <a:spcAft>
                          <a:spcPts val="0"/>
                        </a:spcAft>
                        <a:tabLst>
                          <a:tab pos="90805" algn="l"/>
                        </a:tabLst>
                      </a:pPr>
                      <a:r>
                        <a:rPr lang="ru-RU" sz="2000" dirty="0">
                          <a:effectLst/>
                        </a:rPr>
                        <a:t>15.01.2015</a:t>
                      </a:r>
                    </a:p>
                    <a:p>
                      <a:pPr indent="111760" algn="l">
                        <a:spcAft>
                          <a:spcPts val="0"/>
                        </a:spcAft>
                        <a:tabLst>
                          <a:tab pos="90805" algn="l"/>
                        </a:tabLs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</a:p>
                    <a:p>
                      <a:pPr indent="111760" algn="l">
                        <a:spcAft>
                          <a:spcPts val="0"/>
                        </a:spcAft>
                        <a:tabLst>
                          <a:tab pos="90805" algn="l"/>
                        </a:tabLst>
                      </a:pPr>
                      <a:r>
                        <a:rPr lang="ru-RU" sz="2000" dirty="0">
                          <a:effectLst/>
                        </a:rPr>
                        <a:t>24.10.2015</a:t>
                      </a:r>
                    </a:p>
                    <a:p>
                      <a:pPr indent="111760" algn="l">
                        <a:spcAft>
                          <a:spcPts val="0"/>
                        </a:spcAft>
                        <a:tabLst>
                          <a:tab pos="90805" algn="l"/>
                        </a:tabLst>
                      </a:pPr>
                      <a:r>
                        <a:rPr lang="ru-RU" sz="2000" dirty="0">
                          <a:effectLst/>
                        </a:rPr>
                        <a:t>  9.02.2017</a:t>
                      </a:r>
                    </a:p>
                    <a:p>
                      <a:pPr indent="111760" algn="l">
                        <a:spcAft>
                          <a:spcPts val="0"/>
                        </a:spcAft>
                        <a:tabLst>
                          <a:tab pos="90805" algn="l"/>
                        </a:tabLst>
                      </a:pPr>
                      <a:r>
                        <a:rPr lang="ru-RU" sz="2000" dirty="0">
                          <a:effectLst/>
                        </a:rPr>
                        <a:t>25.09.2016</a:t>
                      </a:r>
                    </a:p>
                    <a:p>
                      <a:pPr indent="111760" algn="l">
                        <a:spcAft>
                          <a:spcPts val="0"/>
                        </a:spcAft>
                        <a:tabLst>
                          <a:tab pos="90805" algn="l"/>
                        </a:tabLst>
                      </a:pPr>
                      <a:r>
                        <a:rPr lang="ru-RU" sz="2000" dirty="0">
                          <a:effectLst/>
                        </a:rPr>
                        <a:t>24.11. 2016</a:t>
                      </a:r>
                    </a:p>
                    <a:p>
                      <a:pPr indent="111760" algn="l">
                        <a:spcAft>
                          <a:spcPts val="0"/>
                        </a:spcAft>
                        <a:tabLst>
                          <a:tab pos="90805" algn="l"/>
                        </a:tabLst>
                      </a:pPr>
                      <a:r>
                        <a:rPr lang="en-US" sz="2000" dirty="0" smtClean="0">
                          <a:effectLst/>
                        </a:rPr>
                        <a:t>24</a:t>
                      </a:r>
                      <a:r>
                        <a:rPr lang="ru-RU" sz="2000" dirty="0" smtClean="0">
                          <a:effectLst/>
                        </a:rPr>
                        <a:t>.0</a:t>
                      </a:r>
                      <a:r>
                        <a:rPr lang="en-US" sz="2000" dirty="0" smtClean="0">
                          <a:effectLst/>
                        </a:rPr>
                        <a:t>3</a:t>
                      </a:r>
                      <a:r>
                        <a:rPr lang="ru-RU" sz="2000" dirty="0" smtClean="0">
                          <a:effectLst/>
                        </a:rPr>
                        <a:t>.201</a:t>
                      </a:r>
                      <a:r>
                        <a:rPr lang="en-US" sz="2000" smtClean="0">
                          <a:effectLst/>
                        </a:rPr>
                        <a:t>7</a:t>
                      </a:r>
                      <a:endParaRPr lang="ru-RU" sz="2000" dirty="0">
                        <a:effectLst/>
                      </a:endParaRPr>
                    </a:p>
                    <a:p>
                      <a:pPr indent="111760" algn="l">
                        <a:spcAft>
                          <a:spcPts val="0"/>
                        </a:spcAft>
                        <a:tabLst>
                          <a:tab pos="90805" algn="l"/>
                        </a:tabLst>
                      </a:pPr>
                      <a:r>
                        <a:rPr lang="ru-RU" sz="2000" dirty="0">
                          <a:effectLst/>
                        </a:rPr>
                        <a:t>22.02.2017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962150" y="24384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111125" fontAlgn="base">
              <a:spcBef>
                <a:spcPct val="0"/>
              </a:spcBef>
              <a:spcAft>
                <a:spcPct val="0"/>
              </a:spcAft>
              <a:tabLst>
                <a:tab pos="90488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90488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90488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90488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90488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90488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90488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90488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90488" algn="l"/>
              </a:tabLs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marL="0" marR="0" lvl="0" indent="1111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0488" algn="l"/>
              </a:tabLst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6703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08050"/>
          </a:xfrm>
        </p:spPr>
        <p:txBody>
          <a:bodyPr/>
          <a:lstStyle/>
          <a:p>
            <a:r>
              <a:rPr lang="ru-RU" altLang="ru-RU" sz="2800">
                <a:solidFill>
                  <a:schemeClr val="accent2"/>
                </a:solidFill>
              </a:rPr>
              <a:t>Кейнс о политике управления процентной ставкой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836613"/>
            <a:ext cx="9144000" cy="6021387"/>
          </a:xfrm>
        </p:spPr>
        <p:txBody>
          <a:bodyPr/>
          <a:lstStyle/>
          <a:p>
            <a:pPr>
              <a:buFontTx/>
              <a:buNone/>
            </a:pPr>
            <a:r>
              <a:rPr lang="ru-RU" altLang="ru-RU" dirty="0"/>
              <a:t>В одном случае, когда процентная ставка равна нулю или даже падает ниже нуля такая ситуация не ведет с неизбежностью к экономическому росту из-за ограниченности потребительского спроса (с.286).</a:t>
            </a:r>
          </a:p>
          <a:p>
            <a:pPr>
              <a:buFontTx/>
              <a:buNone/>
            </a:pPr>
            <a:r>
              <a:rPr lang="ru-RU" altLang="ru-RU" dirty="0"/>
              <a:t>В другом – «увеличение размера процента  как средства исправления состояния дел» в случае возникновения перенакопления «принадлежит к тем лекарствам, которые излечивают болезнь, убивая пациента» (с.396).</a:t>
            </a:r>
          </a:p>
        </p:txBody>
      </p:sp>
    </p:spTree>
    <p:extLst>
      <p:ext uri="{BB962C8B-B14F-4D97-AF65-F5344CB8AC3E}">
        <p14:creationId xmlns:p14="http://schemas.microsoft.com/office/powerpoint/2010/main" val="202340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4744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70C0"/>
                </a:solidFill>
              </a:rPr>
              <a:t> </a:t>
            </a:r>
            <a:r>
              <a:rPr lang="ru-RU" sz="3200" b="1" dirty="0">
                <a:solidFill>
                  <a:srgbClr val="0070C0"/>
                </a:solidFill>
              </a:rPr>
              <a:t>Внутренний долг в России (1999-2015 гг.) </a:t>
            </a:r>
            <a:r>
              <a:rPr lang="en-US" sz="3200" b="1" dirty="0" smtClean="0">
                <a:solidFill>
                  <a:srgbClr val="0070C0"/>
                </a:solidFill>
              </a:rPr>
              <a:t/>
            </a:r>
            <a:br>
              <a:rPr lang="en-US" sz="3200" b="1" dirty="0" smtClean="0">
                <a:solidFill>
                  <a:srgbClr val="0070C0"/>
                </a:solidFill>
              </a:rPr>
            </a:br>
            <a:r>
              <a:rPr lang="ru-RU" sz="3200" b="1" dirty="0" smtClean="0">
                <a:solidFill>
                  <a:srgbClr val="0070C0"/>
                </a:solidFill>
              </a:rPr>
              <a:t>(</a:t>
            </a:r>
            <a:r>
              <a:rPr lang="ru-RU" sz="3200" b="1" dirty="0">
                <a:solidFill>
                  <a:srgbClr val="0070C0"/>
                </a:solidFill>
              </a:rPr>
              <a:t>в</a:t>
            </a:r>
            <a:r>
              <a:rPr lang="ru-RU" sz="3200" dirty="0">
                <a:solidFill>
                  <a:srgbClr val="0070C0"/>
                </a:solidFill>
              </a:rPr>
              <a:t> </a:t>
            </a:r>
            <a:r>
              <a:rPr lang="ru-RU" sz="3200" b="1" dirty="0">
                <a:solidFill>
                  <a:srgbClr val="0070C0"/>
                </a:solidFill>
              </a:rPr>
              <a:t>млрд руб.)</a:t>
            </a:r>
            <a:endParaRPr lang="ru-RU" sz="3200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 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8894712"/>
              </p:ext>
            </p:extLst>
          </p:nvPr>
        </p:nvGraphicFramePr>
        <p:xfrm>
          <a:off x="0" y="1124744"/>
          <a:ext cx="9143999" cy="545292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265764"/>
                <a:gridCol w="1246820"/>
                <a:gridCol w="1182328"/>
                <a:gridCol w="1449087"/>
              </a:tblGrid>
              <a:tr h="648072">
                <a:tc>
                  <a:txBody>
                    <a:bodyPr/>
                    <a:lstStyle/>
                    <a:p>
                      <a:endParaRPr lang="ru-RU" sz="1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1270" algn="just">
                        <a:spcAft>
                          <a:spcPts val="0"/>
                        </a:spcAft>
                      </a:pPr>
                      <a:r>
                        <a:rPr lang="ru-RU" sz="1800" kern="1200" dirty="0">
                          <a:effectLst/>
                        </a:rPr>
                        <a:t>1999 </a:t>
                      </a:r>
                      <a:endParaRPr lang="ru-RU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1270" algn="just">
                        <a:spcAft>
                          <a:spcPts val="0"/>
                        </a:spcAft>
                      </a:pPr>
                      <a:r>
                        <a:rPr lang="ru-RU" sz="1800" kern="1200">
                          <a:effectLst/>
                        </a:rPr>
                        <a:t>2008 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1270" algn="just">
                        <a:spcAft>
                          <a:spcPts val="0"/>
                        </a:spcAft>
                      </a:pPr>
                      <a:r>
                        <a:rPr lang="ru-RU" sz="1800" kern="1200">
                          <a:effectLst/>
                        </a:rPr>
                        <a:t>201</a:t>
                      </a:r>
                      <a:r>
                        <a:rPr lang="en-US" sz="1800" kern="1200">
                          <a:effectLst/>
                        </a:rPr>
                        <a:t>5 </a:t>
                      </a:r>
                      <a:endParaRPr lang="ru-RU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</a:tr>
              <a:tr h="4804853">
                <a:tc>
                  <a:txBody>
                    <a:bodyPr/>
                    <a:lstStyle/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ru-RU" sz="2000" b="1" kern="1200" dirty="0">
                          <a:solidFill>
                            <a:srgbClr val="FFC000"/>
                          </a:solidFill>
                          <a:effectLst/>
                        </a:rPr>
                        <a:t>Внутренний долг (рублевый)-всего</a:t>
                      </a:r>
                      <a:endParaRPr lang="ru-RU" sz="2000" b="1" dirty="0">
                        <a:solidFill>
                          <a:srgbClr val="FFC000"/>
                        </a:solidFill>
                        <a:effectLst/>
                      </a:endParaRPr>
                    </a:p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effectLst/>
                        </a:rPr>
                        <a:t>в </a:t>
                      </a:r>
                      <a:r>
                        <a:rPr lang="ru-RU" sz="2000" kern="1200" dirty="0" err="1">
                          <a:effectLst/>
                        </a:rPr>
                        <a:t>т.ч</a:t>
                      </a:r>
                      <a:r>
                        <a:rPr lang="ru-RU" sz="2000" kern="1200" dirty="0">
                          <a:effectLst/>
                        </a:rPr>
                        <a:t>.</a:t>
                      </a:r>
                      <a:endParaRPr lang="ru-RU" sz="2000" dirty="0">
                        <a:effectLst/>
                      </a:endParaRPr>
                    </a:p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effectLst/>
                        </a:rPr>
                        <a:t>    физических лиц </a:t>
                      </a:r>
                      <a:endParaRPr lang="ru-RU" sz="2000" dirty="0">
                        <a:effectLst/>
                      </a:endParaRPr>
                    </a:p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effectLst/>
                        </a:rPr>
                        <a:t>    организаций </a:t>
                      </a:r>
                      <a:endParaRPr lang="ru-RU" sz="2000" dirty="0">
                        <a:effectLst/>
                      </a:endParaRPr>
                    </a:p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effectLst/>
                        </a:rPr>
                        <a:t>    кредитных организаций</a:t>
                      </a:r>
                      <a:endParaRPr lang="ru-RU" sz="2000" dirty="0">
                        <a:effectLst/>
                      </a:endParaRPr>
                    </a:p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solidFill>
                            <a:srgbClr val="FFC000"/>
                          </a:solidFill>
                          <a:effectLst/>
                        </a:rPr>
                        <a:t>Внутренний долг(в инвалюте)-всего</a:t>
                      </a:r>
                      <a:endParaRPr lang="ru-RU" sz="2000" dirty="0">
                        <a:solidFill>
                          <a:srgbClr val="FFC000"/>
                        </a:solidFill>
                        <a:effectLst/>
                      </a:endParaRPr>
                    </a:p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effectLst/>
                        </a:rPr>
                        <a:t>в </a:t>
                      </a:r>
                      <a:r>
                        <a:rPr lang="ru-RU" sz="2000" kern="1200" dirty="0" err="1">
                          <a:effectLst/>
                        </a:rPr>
                        <a:t>т.ч</a:t>
                      </a:r>
                      <a:r>
                        <a:rPr lang="ru-RU" sz="2000" kern="1200" dirty="0">
                          <a:effectLst/>
                        </a:rPr>
                        <a:t>.</a:t>
                      </a:r>
                      <a:endParaRPr lang="ru-RU" sz="2000" dirty="0">
                        <a:effectLst/>
                      </a:endParaRPr>
                    </a:p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effectLst/>
                        </a:rPr>
                        <a:t>    физических лиц</a:t>
                      </a:r>
                      <a:endParaRPr lang="ru-RU" sz="2000" dirty="0">
                        <a:effectLst/>
                      </a:endParaRPr>
                    </a:p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effectLst/>
                        </a:rPr>
                        <a:t>    организаций</a:t>
                      </a:r>
                      <a:endParaRPr lang="ru-RU" sz="2000" dirty="0">
                        <a:effectLst/>
                      </a:endParaRPr>
                    </a:p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effectLst/>
                        </a:rPr>
                        <a:t>    кредитных организаций</a:t>
                      </a:r>
                      <a:endParaRPr lang="ru-RU" sz="2000" dirty="0">
                        <a:effectLst/>
                      </a:endParaRPr>
                    </a:p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solidFill>
                            <a:srgbClr val="FFC000"/>
                          </a:solidFill>
                          <a:effectLst/>
                        </a:rPr>
                        <a:t>Государственный внутренний долг</a:t>
                      </a:r>
                      <a:endParaRPr lang="ru-RU" sz="2000" dirty="0">
                        <a:solidFill>
                          <a:srgbClr val="FFC000"/>
                        </a:solidFill>
                        <a:effectLst/>
                      </a:endParaRPr>
                    </a:p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solidFill>
                            <a:srgbClr val="FF0000"/>
                          </a:solidFill>
                          <a:effectLst/>
                        </a:rPr>
                        <a:t>Общий внутренний долг </a:t>
                      </a:r>
                      <a:endParaRPr lang="ru-RU" sz="2000" dirty="0">
                        <a:solidFill>
                          <a:srgbClr val="FF0000"/>
                        </a:solidFill>
                        <a:effectLst/>
                      </a:endParaRPr>
                    </a:p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effectLst/>
                        </a:rPr>
                        <a:t>ВВП</a:t>
                      </a:r>
                      <a:endParaRPr lang="ru-RU" sz="2000" dirty="0">
                        <a:effectLst/>
                      </a:endParaRPr>
                    </a:p>
                    <a:p>
                      <a:pPr indent="450215" algn="just"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effectLst/>
                        </a:rPr>
                        <a:t>Общий внутренний долг к ВВП (в %) 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1270" algn="just"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effectLst/>
                        </a:rPr>
                        <a:t>  123,2</a:t>
                      </a:r>
                      <a:endParaRPr lang="ru-RU" sz="2000" dirty="0">
                        <a:effectLst/>
                      </a:endParaRPr>
                    </a:p>
                    <a:p>
                      <a:pPr indent="-1270" algn="just"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effectLst/>
                        </a:rPr>
                        <a:t> </a:t>
                      </a:r>
                      <a:endParaRPr lang="ru-RU" sz="2000" dirty="0">
                        <a:effectLst/>
                      </a:endParaRPr>
                    </a:p>
                    <a:p>
                      <a:pPr indent="-1270" algn="just"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effectLst/>
                        </a:rPr>
                        <a:t>     10,6 </a:t>
                      </a:r>
                      <a:endParaRPr lang="ru-RU" sz="2000" dirty="0">
                        <a:effectLst/>
                      </a:endParaRPr>
                    </a:p>
                    <a:p>
                      <a:pPr indent="-1270" algn="just"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effectLst/>
                        </a:rPr>
                        <a:t>     99,6 </a:t>
                      </a:r>
                      <a:endParaRPr lang="ru-RU" sz="2000" dirty="0">
                        <a:effectLst/>
                      </a:endParaRPr>
                    </a:p>
                    <a:p>
                      <a:pPr indent="-1270" algn="just"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effectLst/>
                        </a:rPr>
                        <a:t>     12,8 </a:t>
                      </a:r>
                      <a:endParaRPr lang="ru-RU" sz="2000" dirty="0">
                        <a:effectLst/>
                      </a:endParaRPr>
                    </a:p>
                    <a:p>
                      <a:pPr indent="-1270" algn="just"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effectLst/>
                        </a:rPr>
                        <a:t>   298,0 </a:t>
                      </a:r>
                      <a:endParaRPr lang="ru-RU" sz="2000" dirty="0">
                        <a:effectLst/>
                      </a:endParaRPr>
                    </a:p>
                    <a:p>
                      <a:pPr indent="-1270"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</a:p>
                    <a:p>
                      <a:pPr indent="-1270" algn="just"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effectLst/>
                        </a:rPr>
                        <a:t>        9,5</a:t>
                      </a:r>
                      <a:endParaRPr lang="ru-RU" sz="2000" dirty="0">
                        <a:effectLst/>
                      </a:endParaRPr>
                    </a:p>
                    <a:p>
                      <a:pPr indent="-1270" algn="just"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effectLst/>
                        </a:rPr>
                        <a:t>   200,7 </a:t>
                      </a:r>
                      <a:endParaRPr lang="ru-RU" sz="2000" dirty="0">
                        <a:effectLst/>
                      </a:endParaRPr>
                    </a:p>
                    <a:p>
                      <a:pPr indent="-1270" algn="just"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effectLst/>
                        </a:rPr>
                        <a:t>     45,3</a:t>
                      </a:r>
                      <a:endParaRPr lang="ru-RU" sz="2000" dirty="0">
                        <a:effectLst/>
                      </a:endParaRPr>
                    </a:p>
                    <a:p>
                      <a:pPr indent="-1270" algn="just"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effectLst/>
                        </a:rPr>
                        <a:t>   533,8</a:t>
                      </a:r>
                      <a:endParaRPr lang="ru-RU" sz="2000" dirty="0">
                        <a:effectLst/>
                      </a:endParaRPr>
                    </a:p>
                    <a:p>
                      <a:pPr indent="-1270" algn="just"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effectLst/>
                        </a:rPr>
                        <a:t>   955,0</a:t>
                      </a:r>
                      <a:endParaRPr lang="ru-RU" sz="2000" dirty="0">
                        <a:effectLst/>
                      </a:endParaRPr>
                    </a:p>
                    <a:p>
                      <a:pPr indent="-1270" algn="just"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effectLst/>
                        </a:rPr>
                        <a:t> 4823,2</a:t>
                      </a:r>
                      <a:endParaRPr lang="ru-RU" sz="2000" dirty="0">
                        <a:effectLst/>
                      </a:endParaRPr>
                    </a:p>
                    <a:p>
                      <a:pPr indent="-1270" algn="just"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effectLst/>
                        </a:rPr>
                        <a:t>     19,8 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1270" algn="just"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effectLst/>
                        </a:rPr>
                        <a:t>10183,8</a:t>
                      </a:r>
                      <a:endParaRPr lang="ru-RU" sz="2000" dirty="0">
                        <a:effectLst/>
                      </a:endParaRPr>
                    </a:p>
                    <a:p>
                      <a:pPr indent="-1270"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</a:p>
                    <a:p>
                      <a:pPr indent="-1270" algn="just"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effectLst/>
                        </a:rPr>
                        <a:t>    2567,0 </a:t>
                      </a:r>
                      <a:endParaRPr lang="ru-RU" sz="2000" dirty="0">
                        <a:effectLst/>
                      </a:endParaRPr>
                    </a:p>
                    <a:p>
                      <a:pPr indent="-1270" algn="just"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effectLst/>
                        </a:rPr>
                        <a:t>  7102,3 </a:t>
                      </a:r>
                      <a:endParaRPr lang="ru-RU" sz="2000" dirty="0">
                        <a:effectLst/>
                      </a:endParaRPr>
                    </a:p>
                    <a:p>
                      <a:pPr indent="-1270" algn="just"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effectLst/>
                        </a:rPr>
                        <a:t>    514,5 </a:t>
                      </a:r>
                      <a:endParaRPr lang="ru-RU" sz="2000" dirty="0">
                        <a:effectLst/>
                      </a:endParaRPr>
                    </a:p>
                    <a:p>
                      <a:pPr indent="-1270" algn="just"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effectLst/>
                        </a:rPr>
                        <a:t>  3741,3</a:t>
                      </a:r>
                      <a:endParaRPr lang="ru-RU" sz="2000" dirty="0">
                        <a:effectLst/>
                      </a:endParaRPr>
                    </a:p>
                    <a:p>
                      <a:pPr indent="-1270"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</a:p>
                    <a:p>
                      <a:pPr indent="-1270" algn="just"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effectLst/>
                        </a:rPr>
                        <a:t>      404,0</a:t>
                      </a:r>
                      <a:endParaRPr lang="ru-RU" sz="2000" dirty="0">
                        <a:effectLst/>
                      </a:endParaRPr>
                    </a:p>
                    <a:p>
                      <a:pPr indent="-1270" algn="just"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effectLst/>
                        </a:rPr>
                        <a:t>  2431,1</a:t>
                      </a:r>
                      <a:endParaRPr lang="ru-RU" sz="2000" dirty="0">
                        <a:effectLst/>
                      </a:endParaRPr>
                    </a:p>
                    <a:p>
                      <a:pPr indent="-1270" algn="just"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effectLst/>
                        </a:rPr>
                        <a:t>    904,2 </a:t>
                      </a:r>
                      <a:endParaRPr lang="ru-RU" sz="2000" dirty="0">
                        <a:effectLst/>
                      </a:endParaRPr>
                    </a:p>
                    <a:p>
                      <a:pPr indent="-1270" algn="just"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effectLst/>
                        </a:rPr>
                        <a:t>  1407,3</a:t>
                      </a:r>
                      <a:endParaRPr lang="ru-RU" sz="2000" dirty="0">
                        <a:effectLst/>
                      </a:endParaRPr>
                    </a:p>
                    <a:p>
                      <a:pPr indent="-1270" algn="just"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effectLst/>
                        </a:rPr>
                        <a:t>15331,4</a:t>
                      </a:r>
                      <a:endParaRPr lang="ru-RU" sz="2000" dirty="0">
                        <a:effectLst/>
                      </a:endParaRPr>
                    </a:p>
                    <a:p>
                      <a:pPr indent="-1270" algn="just"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effectLst/>
                        </a:rPr>
                        <a:t>41276,8 </a:t>
                      </a:r>
                      <a:endParaRPr lang="ru-RU" sz="2000" dirty="0">
                        <a:effectLst/>
                      </a:endParaRPr>
                    </a:p>
                    <a:p>
                      <a:pPr indent="-1270" algn="just"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effectLst/>
                        </a:rPr>
                        <a:t>      37,1 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-1270" algn="just"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effectLst/>
                        </a:rPr>
                        <a:t>34888,3 </a:t>
                      </a:r>
                      <a:endParaRPr lang="ru-RU" sz="2000" dirty="0">
                        <a:effectLst/>
                      </a:endParaRPr>
                    </a:p>
                    <a:p>
                      <a:pPr indent="-1270" algn="just"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effectLst/>
                        </a:rPr>
                        <a:t> </a:t>
                      </a:r>
                      <a:endParaRPr lang="ru-RU" sz="2000" dirty="0">
                        <a:effectLst/>
                      </a:endParaRPr>
                    </a:p>
                    <a:p>
                      <a:pPr indent="-1270" algn="just"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effectLst/>
                        </a:rPr>
                        <a:t>  11029,1 </a:t>
                      </a:r>
                      <a:endParaRPr lang="ru-RU" sz="2000" dirty="0">
                        <a:effectLst/>
                      </a:endParaRPr>
                    </a:p>
                    <a:p>
                      <a:pPr indent="-1270" algn="just"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effectLst/>
                        </a:rPr>
                        <a:t>  20850,0 </a:t>
                      </a:r>
                      <a:endParaRPr lang="ru-RU" sz="2000" dirty="0">
                        <a:effectLst/>
                      </a:endParaRPr>
                    </a:p>
                    <a:p>
                      <a:pPr indent="-1270" algn="just"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effectLst/>
                        </a:rPr>
                        <a:t>    3010,2 </a:t>
                      </a:r>
                      <a:endParaRPr lang="ru-RU" sz="2000" dirty="0">
                        <a:effectLst/>
                      </a:endParaRPr>
                    </a:p>
                    <a:p>
                      <a:pPr indent="-1270" algn="just"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effectLst/>
                        </a:rPr>
                        <a:t>  14181,1</a:t>
                      </a:r>
                      <a:endParaRPr lang="ru-RU" sz="2000" dirty="0">
                        <a:effectLst/>
                      </a:endParaRPr>
                    </a:p>
                    <a:p>
                      <a:pPr indent="-1270" algn="just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</a:p>
                    <a:p>
                      <a:pPr indent="-1270" algn="just"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effectLst/>
                        </a:rPr>
                        <a:t>       301,1</a:t>
                      </a:r>
                      <a:endParaRPr lang="ru-RU" sz="2000" dirty="0">
                        <a:effectLst/>
                      </a:endParaRPr>
                    </a:p>
                    <a:p>
                      <a:pPr indent="-1270" algn="just"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effectLst/>
                        </a:rPr>
                        <a:t>   9993,0</a:t>
                      </a:r>
                      <a:endParaRPr lang="ru-RU" sz="2000" dirty="0">
                        <a:effectLst/>
                      </a:endParaRPr>
                    </a:p>
                    <a:p>
                      <a:pPr indent="-1270" algn="just"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effectLst/>
                        </a:rPr>
                        <a:t>   3885,0 </a:t>
                      </a:r>
                      <a:endParaRPr lang="ru-RU" sz="2000" dirty="0">
                        <a:effectLst/>
                      </a:endParaRPr>
                    </a:p>
                    <a:p>
                      <a:pPr indent="-1270" algn="just"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effectLst/>
                        </a:rPr>
                        <a:t>   5383,0</a:t>
                      </a:r>
                      <a:endParaRPr lang="ru-RU" sz="2000" dirty="0">
                        <a:effectLst/>
                      </a:endParaRPr>
                    </a:p>
                    <a:p>
                      <a:pPr indent="-1270" algn="just"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effectLst/>
                        </a:rPr>
                        <a:t> 54452,4 </a:t>
                      </a:r>
                      <a:endParaRPr lang="ru-RU" sz="2000" dirty="0">
                        <a:effectLst/>
                      </a:endParaRPr>
                    </a:p>
                    <a:p>
                      <a:pPr indent="-1270" algn="just"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effectLst/>
                        </a:rPr>
                        <a:t> 71406,4 </a:t>
                      </a:r>
                      <a:endParaRPr lang="ru-RU" sz="2000" dirty="0">
                        <a:effectLst/>
                      </a:endParaRPr>
                    </a:p>
                    <a:p>
                      <a:pPr indent="-1270" algn="just">
                        <a:spcAft>
                          <a:spcPts val="0"/>
                        </a:spcAft>
                      </a:pPr>
                      <a:r>
                        <a:rPr lang="ru-RU" sz="2000" kern="1200" dirty="0">
                          <a:effectLst/>
                        </a:rPr>
                        <a:t>     76,3 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11000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274</TotalTime>
  <Words>421</Words>
  <Application>Microsoft Office PowerPoint</Application>
  <PresentationFormat>Экран (4:3)</PresentationFormat>
  <Paragraphs>220</Paragraphs>
  <Slides>8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0" baseType="lpstr">
      <vt:lpstr>Тема Office</vt:lpstr>
      <vt:lpstr>Chart</vt:lpstr>
      <vt:lpstr>В.Т.Рязанов (д.э.н., проф., зав.кафедрой экономической теории СПбГУ)</vt:lpstr>
      <vt:lpstr>Среднедневной объем торгов валютой в мире </vt:lpstr>
      <vt:lpstr>Среднедневной объем торгов валютой в России</vt:lpstr>
      <vt:lpstr>Глобальный долг в мире (2000–2014 гг.), трлн  долл. </vt:lpstr>
      <vt:lpstr> Долг основных секторов экономики США(1982-2014 гг.) (трлн долл.)</vt:lpstr>
      <vt:lpstr> Ключевая ставка центральных банков стран мира (24.03.2017) </vt:lpstr>
      <vt:lpstr>Кейнс о политике управления процентной ставкой</vt:lpstr>
      <vt:lpstr> Внутренний долг в России (1999-2015 гг.)  (в млрд руб.)</vt:lpstr>
    </vt:vector>
  </TitlesOfParts>
  <Company>Saint-Petersburg State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В.Т.Рязанов (д.э.н., проф., зав.кафедрой экономической теории СПбГУ)</dc:title>
  <dc:creator>Faculty of Economics</dc:creator>
  <cp:lastModifiedBy>Сергей</cp:lastModifiedBy>
  <cp:revision>17</cp:revision>
  <dcterms:created xsi:type="dcterms:W3CDTF">2017-03-15T14:28:03Z</dcterms:created>
  <dcterms:modified xsi:type="dcterms:W3CDTF">2017-04-02T15:49:24Z</dcterms:modified>
</cp:coreProperties>
</file>