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10df2e4a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10df2e4a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10df2e4a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10df2e4a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10df2e4a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10df2e4a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10df2e4a5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10df2e4a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10df2e4a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10df2e4a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10df2e4a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10df2e4a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10df2e4a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10df2e4a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Влияние удовлетворенности сотрудников на их мотивацию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/>
              <a:t>Баглиева Сувар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/>
              <a:t>Экономический факультет МГУ имени М. В. Ломоносова</a:t>
            </a:r>
            <a:endParaRPr sz="23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205" y="104175"/>
            <a:ext cx="2706570" cy="15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удовлетворенность и мотивация персонала?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71600"/>
            <a:ext cx="8520600" cy="9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/>
              <a:t>Удовлетворенность - х</a:t>
            </a:r>
            <a:r>
              <a:rPr lang="ru"/>
              <a:t>арактеристика отношения людей к организации.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/>
              <a:t>Мотивация - побуждение к действию.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599" y="1997050"/>
            <a:ext cx="38557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2112475"/>
            <a:ext cx="47280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Есть ли разница между удовлетворенностью и вовлеченностью сотрудников?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450" y="2914275"/>
            <a:ext cx="1370650" cy="1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318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Функции системы мотивации: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71600"/>
            <a:ext cx="29250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повышение желания  выполнять свою работу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стимулирование их инициативности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помощь в стремлении к установке и достижению целей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удержание</a:t>
            </a:r>
            <a:r>
              <a:rPr lang="ru"/>
              <a:t> сотрудников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побуждение к развитию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воодушевление на командную работу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275" y="1030275"/>
            <a:ext cx="5517025" cy="367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Исследования по удовлетворенности труда*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700" y="2989725"/>
            <a:ext cx="1974224" cy="197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75" y="613200"/>
            <a:ext cx="5957825" cy="114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975" y="1771766"/>
            <a:ext cx="5957825" cy="131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975" y="3029856"/>
            <a:ext cx="5957825" cy="1760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311700" y="4728675"/>
            <a:ext cx="74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ld Standard TT"/>
                <a:ea typeface="Old Standard TT"/>
                <a:cs typeface="Old Standard TT"/>
                <a:sym typeface="Old Standard TT"/>
              </a:rPr>
              <a:t>*</a:t>
            </a:r>
            <a:r>
              <a:rPr lang="ru" sz="1100">
                <a:latin typeface="Old Standard TT"/>
                <a:ea typeface="Old Standard TT"/>
                <a:cs typeface="Old Standard TT"/>
                <a:sym typeface="Old Standard TT"/>
              </a:rPr>
              <a:t>Рейтинг и антирейтинг профобластей по оценке тех, кто в них работает, hh.ru, 2019</a:t>
            </a:r>
            <a:endParaRPr sz="11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00" y="650825"/>
            <a:ext cx="4487119" cy="22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300" y="650825"/>
            <a:ext cx="4255626" cy="429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975" y="2859500"/>
            <a:ext cx="3201924" cy="21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376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Исследования по удовлетворенности труда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035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Источники удовлетворенности трудом</a:t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528295" y="990325"/>
            <a:ext cx="26577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Условия труда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515400" y="1945816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Коммуникации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15400" y="2423574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Обучение и развитие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515400" y="2901332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Содержание работы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15400" y="3379066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Оргкультура компании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515400" y="3856814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Система мотивации труда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515400" y="4334572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Характеристика работника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515400" y="1468083"/>
            <a:ext cx="2683500" cy="4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Социальный климат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100" y="816775"/>
            <a:ext cx="4385095" cy="40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оценки удовлетворенности персонала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825" y="1092288"/>
            <a:ext cx="3512475" cy="23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247050"/>
            <a:ext cx="44640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Индекс лояльности сотрудников (eNPS)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Уровень текучести кадров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Индекс удовлетворенности сотрудников (ESI)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Отзывы сотрудников/опросники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577" y="3588700"/>
            <a:ext cx="1826724" cy="14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025" y="1058225"/>
            <a:ext cx="6987940" cy="378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