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1" r:id="rId6"/>
    <p:sldId id="264" r:id="rId7"/>
    <p:sldId id="265" r:id="rId8"/>
    <p:sldId id="266" r:id="rId9"/>
    <p:sldId id="286" r:id="rId10"/>
    <p:sldId id="283" r:id="rId11"/>
    <p:sldId id="277" r:id="rId12"/>
    <p:sldId id="280" r:id="rId13"/>
    <p:sldId id="282" r:id="rId14"/>
    <p:sldId id="268" r:id="rId15"/>
    <p:sldId id="281" r:id="rId16"/>
    <p:sldId id="269" r:id="rId17"/>
    <p:sldId id="278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B1FE76-9BE3-4E75-AD16-E745F6853818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FFEC4-1C33-46B7-8DF5-1398450F2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744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1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10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2928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11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4144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12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3603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13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8884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14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29514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15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9916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16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2467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17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2753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18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440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2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073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3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691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4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405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5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836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6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671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7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0130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8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729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>
            <a:extLst>
              <a:ext uri="{FF2B5EF4-FFF2-40B4-BE49-F238E27FC236}">
                <a16:creationId xmlns:a16="http://schemas.microsoft.com/office/drawing/2014/main" id="{6163EB05-11B8-446F-BAC2-9A9140A4BB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>
            <a:extLst>
              <a:ext uri="{FF2B5EF4-FFF2-40B4-BE49-F238E27FC236}">
                <a16:creationId xmlns:a16="http://schemas.microsoft.com/office/drawing/2014/main" id="{F5A9A4B2-4390-43BB-8808-5F4C93E10C4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омер слайда 3">
            <a:extLst>
              <a:ext uri="{FF2B5EF4-FFF2-40B4-BE49-F238E27FC236}">
                <a16:creationId xmlns:a16="http://schemas.microsoft.com/office/drawing/2014/main" id="{E024974D-65D3-4532-B6F1-A024BA3736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8792DEE-5DB7-4B44-B745-64C9D7B5507D}" type="slidenum">
              <a:rPr lang="ru-RU" altLang="ru-RU" smtClean="0">
                <a:latin typeface="Calibri" panose="020F0502020204030204" pitchFamily="34" charset="0"/>
              </a:rPr>
              <a:pPr/>
              <a:t>9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982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189D71-D2B4-4FF4-BF9E-0691F840BA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5C2515B-7D94-4AF6-93D4-DBC15700CF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10F23EF-5ED5-4BD8-93EA-1ABE8422E5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96797-43F2-4F10-94A9-522882DD33B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6E006C-A5B6-4D6B-A700-FF1FDA077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58771D-139E-4EED-A929-96D6242C0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FA008-845C-4CC3-B6EA-29D5B5C2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965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7DADE7-9D74-4F23-8D35-2BE0161B8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AACED2E-64E6-4043-9AB6-109567BC45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3A114D-A9F4-49A2-B8AA-DCF483950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96797-43F2-4F10-94A9-522882DD33B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E443EAC-CCE3-4E6F-8798-3EE6A4F24D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02BA65-2588-4374-AADC-A46FCC5C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FA008-845C-4CC3-B6EA-29D5B5C2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465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7AC7069-BC49-47D2-8BD9-8B561FE93B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6AC6284-8221-44FE-B33F-45AB4F030A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2975F7-3D4D-493D-8AFC-0FA586550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96797-43F2-4F10-94A9-522882DD33B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29257B-E088-471A-8E5A-D30F017E1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D54021-9122-4401-9378-2CB6B5818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FA008-845C-4CC3-B6EA-29D5B5C2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35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C9B3EB-7F12-4FFC-9607-704290957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EA20FD-1662-4B08-899E-EF891CAD71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CD9733-E17C-49C9-BA25-612AF3348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96797-43F2-4F10-94A9-522882DD33B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CD2224-2432-4F27-8CC4-A18454AF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41AD5C-51FC-4991-B7DA-5A55F3FA2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FA008-845C-4CC3-B6EA-29D5B5C2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1966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500EDE-48D5-4E7C-A753-2C79319EE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76FD8D-D636-41A9-B755-F17148945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4337A9-0EB9-414A-BEA3-8C1964580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96797-43F2-4F10-94A9-522882DD33B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EEE5C2-6BB9-4A54-B823-5F7924EF1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BCC7DE-EFA2-4F15-AA35-69D038022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FA008-845C-4CC3-B6EA-29D5B5C2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4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25F14D-EB2F-48E8-849C-9F0A6D767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D80967-4D53-4619-87B9-4370D79B55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1C2CA9C-2992-4545-8A0B-35903E9C29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B5E605-11C5-4C97-B297-353348C9B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96797-43F2-4F10-94A9-522882DD33B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D6D72E0-0CD6-4FAD-92AE-BE642A257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B44F70-74F1-4BB2-BF6B-8E8A4FF3A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FA008-845C-4CC3-B6EA-29D5B5C2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183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C2EC1C-199F-4951-A53C-302E612F2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E1F200-58A6-4F37-805D-9DDAC5A0E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4288561-13F3-4AF3-B79F-7E5117CA23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0388B47-2605-4672-A5A2-4E46684C1E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2CA76E0-85A3-4650-9668-8924F46885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25FB5B6-B5A1-440C-8156-FE8E1AA3D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96797-43F2-4F10-94A9-522882DD33B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FCC58AD-E248-4C3F-ABF2-6C1E3667A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2EC3173-A7AA-4246-8C6F-7DD666C65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FA008-845C-4CC3-B6EA-29D5B5C2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989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6C1DD1-422F-45BC-912D-7F79D04AF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99F7F01-2E53-470D-A397-D1769353F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96797-43F2-4F10-94A9-522882DD33B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11C29B8-3716-4E3B-8572-E0BBF07B8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F26CA27-C3A8-41C2-A3BC-B1BD86D38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FA008-845C-4CC3-B6EA-29D5B5C2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436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FE544E4-AD7C-4938-9C0B-095C85135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96797-43F2-4F10-94A9-522882DD33B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9ED79A9-513E-44E2-92E5-9A5EC9503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EC074F9-1571-426D-8A04-5C591711D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FA008-845C-4CC3-B6EA-29D5B5C2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345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2C7E3-93FD-4F3A-B02D-035EA034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8B66D5-4150-4ED3-B030-73342ED56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30A5640-63FE-4E74-8D5F-A48D45FFD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A5634F9-051D-4C9E-9D5C-CDFF30451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96797-43F2-4F10-94A9-522882DD33B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6C6E5F-981F-4ACA-A6FE-DEBC93014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31F4782-B9A2-46EB-B889-D12A0A7C4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FA008-845C-4CC3-B6EA-29D5B5C2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409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F7D06B-B168-44D0-BA19-33BAC824F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B237A1D-B127-45AD-BF7F-47ED68386A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26B72C2-5DD3-43A7-A41E-5B3F044457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BDAE27-75D5-49D3-B17D-41094E1DA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96797-43F2-4F10-94A9-522882DD33B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2EA53FC-B93D-4F22-8DDD-C587C40DA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792A9E-0F88-4F7A-BF00-E2504B036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FA008-845C-4CC3-B6EA-29D5B5C2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503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497D41-60DC-4EBC-AD43-04AB3E6A3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DE2D6D-E922-4E23-8E4B-833188CBD8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DA7BC3-B226-4183-968F-A9A34243CF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96797-43F2-4F10-94A9-522882DD33BD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416A5C-0679-413D-AEE0-B24E12DC0D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A0FDE2-9E37-4DE4-A0CA-02751166E8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2FA008-845C-4CC3-B6EA-29D5B5C22B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708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1451" y="2060575"/>
            <a:ext cx="9360038" cy="4797424"/>
          </a:xfrm>
        </p:spPr>
        <p:txBody>
          <a:bodyPr rtlCol="0">
            <a:normAutofit fontScale="85000" lnSpcReduction="20000"/>
          </a:bodyPr>
          <a:lstStyle/>
          <a:p>
            <a:pPr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Секция 1. Онтологические основания цифровой экономики</a:t>
            </a:r>
          </a:p>
          <a:p>
            <a:pPr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Сессия 1. Человек в цифровом мире</a:t>
            </a:r>
          </a:p>
          <a:p>
            <a:pPr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endParaRPr lang="ru-RU" b="1" dirty="0"/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«Модель компетенций цифровой экономики: формирование методологических оснований»</a:t>
            </a:r>
          </a:p>
          <a:p>
            <a:pPr>
              <a:lnSpc>
                <a:spcPct val="110000"/>
              </a:lnSpc>
              <a:spcBef>
                <a:spcPts val="120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Тышкевич Виктория Петровна,</a:t>
            </a:r>
          </a:p>
          <a:p>
            <a:pPr algn="r">
              <a:lnSpc>
                <a:spcPct val="12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к.э.н., доцент,</a:t>
            </a:r>
          </a:p>
          <a:p>
            <a:pPr algn="r">
              <a:lnSpc>
                <a:spcPct val="12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философии и методологии экономики экономического факультета,</a:t>
            </a:r>
          </a:p>
          <a:p>
            <a:pPr algn="r">
              <a:lnSpc>
                <a:spcPct val="12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проректора,</a:t>
            </a:r>
          </a:p>
          <a:p>
            <a:pPr algn="r"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МГУ имени М.В. Ломоносова</a:t>
            </a:r>
          </a:p>
          <a:p>
            <a:pPr>
              <a:lnSpc>
                <a:spcPct val="11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Москва, 16 апреля 2019 года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847851" y="765175"/>
            <a:ext cx="85693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dirty="0"/>
              <a:t>«ЭКОНОМИЧЕСКИЕ ОТНОШЕНИЯ В УСЛОВИЯХ ЦИФРОВОЙ ТРАНСФОРМАЦИИ»</a:t>
            </a:r>
          </a:p>
          <a:p>
            <a:pPr algn="ctr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/>
              <a:t>Ломоносовские чтения — 2019</a:t>
            </a:r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538413" y="981075"/>
            <a:ext cx="7129462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rmAutofit/>
          </a:bodyPr>
          <a:lstStyle/>
          <a:p>
            <a:pPr algn="just">
              <a:lnSpc>
                <a:spcPct val="10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готовность человека использовать знания, умения, навыки, личностные качества, опыт для решения задач определенного типа на основе сознательного и ответственного ценностного выбора.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 компетенции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вид компетенций, реализуемых и развиваемых в течение всей жизни человека в разных видах деятельности: образовательной, трудовой, социальной и др.; определяющих готовность человека к непрерывному саморазвитию, ответственной жизни. </a:t>
            </a:r>
          </a:p>
          <a:p>
            <a:pPr algn="just">
              <a:lnSpc>
                <a:spcPct val="100000"/>
              </a:lnSpc>
              <a:spcBef>
                <a:spcPts val="600"/>
              </a:spcBef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 компетенции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вид компетенций, реализуемых в конкретной области профессиональной деятельности</a:t>
            </a:r>
            <a:r>
              <a:rPr lang="ru-RU" dirty="0"/>
              <a:t>. </a:t>
            </a: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512668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rmAutofit fontScale="4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5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 компетенции</a:t>
            </a:r>
          </a:p>
          <a:p>
            <a:pPr>
              <a:lnSpc>
                <a:spcPct val="12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5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(примеры международной практики)</a:t>
            </a:r>
          </a:p>
          <a:p>
            <a:pPr indent="-457200" algn="just">
              <a:lnSpc>
                <a:spcPct val="12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4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личностные и межличностные, </a:t>
            </a:r>
            <a:r>
              <a:rPr lang="ru-RU" sz="4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информацией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</a:t>
            </a:r>
          </a:p>
          <a:p>
            <a:pPr indent="-457200" algn="just">
              <a:lnSpc>
                <a:spcPct val="12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Коммуникационные навыки, развитие характера, навыки самоорганизации, социальные навыки, умение кооперироваться, мышление и творческие способности, грамотность и </a:t>
            </a:r>
            <a:r>
              <a:rPr lang="ru-RU" sz="4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 навыки, информационные навыки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умение применять знания</a:t>
            </a:r>
          </a:p>
          <a:p>
            <a:pPr indent="-457200" algn="just">
              <a:lnSpc>
                <a:spcPct val="12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Грамотность, математические навыки, </a:t>
            </a:r>
            <a:r>
              <a:rPr lang="ru-RU" sz="4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здоровой и благополучной жизни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учиться, жить и работать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-457200" algn="just">
              <a:lnSpc>
                <a:spcPct val="12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Грамотность, умение мыслить, </a:t>
            </a:r>
            <a:r>
              <a:rPr lang="ru-RU" sz="4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креативность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самоорганизация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командная работа, межкультурное взаимопонимание, </a:t>
            </a:r>
            <a:r>
              <a:rPr lang="ru-RU" sz="4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этичное поведение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социальные компетенции, математические навыки, информационная и компьютерная грамотность </a:t>
            </a:r>
          </a:p>
          <a:p>
            <a:pPr indent="-457200" algn="just">
              <a:lnSpc>
                <a:spcPct val="12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Интеллект, знания, личные качества, </a:t>
            </a:r>
            <a:r>
              <a:rPr lang="ru-RU" sz="4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благородство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самостоятельной жизни</a:t>
            </a:r>
            <a:r>
              <a:rPr lang="ru-RU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навыки для продолжения учебы</a:t>
            </a:r>
            <a:endParaRPr lang="ru-RU" sz="4600" dirty="0"/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724513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rmAutofit fontScale="92500" lnSpcReduction="2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Базовая модель компетенций</a:t>
            </a:r>
          </a:p>
          <a:p>
            <a:pPr marL="457200" indent="-457200" algn="just"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единое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научное основание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компетенций цифровой экономики;</a:t>
            </a:r>
          </a:p>
          <a:p>
            <a:pPr marL="457200" indent="-457200" algn="just"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правил формирования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 (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моделей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компетенций различных уровней и видов.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Базовая модель компетенций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нормативный документ, устанавливающий единые требования к процессам и результатам образования всех уровней и видов в целях обеспечения условий для формирования, непрерывного и преемственного развития компетенций, необходимых для успешной, продуктивной и ответственной деятельности в цифровой экономике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из проектов базовой модели компетенций цифровой экономики был заявлен Аналитическим центром при Правительстве РФ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60C9948-0649-40E8-A04B-EBC38E836CDC}"/>
              </a:ext>
            </a:extLst>
          </p:cNvPr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7150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rmAutofit lnSpcReduction="10000"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и апробировать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компетенций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обеспечивающие эффективное взаимодействие общества, бизнеса, рынка труда и образования в условиях цифровой экономики;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типовую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расширяемую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структуру модели компетенций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перечень компетенций для цифровой экономики, определить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 компетенции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систему непрерывной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модели компетенций;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и внедрить в систему образования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базовым компетенциям цифровой экономики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каждого уровня образования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обеспечив их преемственность (с учетом модели компетенций);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систему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независимой аттестации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(оценки) компетенций в рамках системы образования и рынка труда в условиях цифровой экономики;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формат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профилей компетенций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граждан и траекторий их развития. </a:t>
            </a: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533170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Активизации исследований и разработок моделей компетенций, ориентированных на потребности цифровой экономики. 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экспертов МГУ имени М.В. Ломоносова и АКУР 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«Разработка современной модели формирования исследовательских компетенций выпускников образовательных программ по фундаментальным направлениям подготовки и специальностям высшего образования»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поддержанный грантом Президента РФ на развитие гражданского общества № 17-1-006957.</a:t>
            </a:r>
            <a:endParaRPr lang="ru-RU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0192699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Autofit/>
          </a:bodyPr>
          <a:lstStyle/>
          <a:p>
            <a:pPr indent="-457200"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национальной программы «Цифровая экономика Российской Федерации» (утвержден Президиумом Совета при Президенте РФ по стратегическому развитию и национальным проектам 24.12.2018)</a:t>
            </a:r>
          </a:p>
          <a:p>
            <a:pPr indent="-457200"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Распоряжение Правительства РФ от 12.02.2019 г. № 195-р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преемственностью национальной программы «Цифровая экономика Российской Федерации» по отношению к ранее утверждённой программе «Цифровая экономика Российской Федерации» эта ранее утверждённая программа признана утратившей силу.»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57200"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системе управления реализацией национальной программы «Цифровая экономика Российской Федерации» (Постановление Правительства РФ от 02.03.2019 г. № 234)</a:t>
            </a: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039434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Усиление технократической составляющей.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60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структуре направлений развития (федеральных проектов)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 от категории «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исследовательских компетенций»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структуре, сужение ее содержания до проекта «Кадры для цифровой экономики».</a:t>
            </a: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C640C2-7656-434A-943C-8DD30C0E4712}"/>
              </a:ext>
            </a:extLst>
          </p:cNvPr>
          <p:cNvSpPr txBox="1"/>
          <p:nvPr/>
        </p:nvSpPr>
        <p:spPr>
          <a:xfrm>
            <a:off x="69670" y="2751910"/>
            <a:ext cx="602632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2019:</a:t>
            </a:r>
          </a:p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нормативное регулирование цифровой среды (1)</a:t>
            </a:r>
          </a:p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инфраструктура (2)</a:t>
            </a:r>
          </a:p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кадры для цифровой экономики (3)</a:t>
            </a:r>
          </a:p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безопасность (4)</a:t>
            </a:r>
          </a:p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цифровые технологии (5)</a:t>
            </a:r>
          </a:p>
          <a:p>
            <a:pPr algn="just"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цифровое государственное управление (6)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AA41C3-916D-4505-94EA-ED6D00560473}"/>
              </a:ext>
            </a:extLst>
          </p:cNvPr>
          <p:cNvSpPr txBox="1"/>
          <p:nvPr/>
        </p:nvSpPr>
        <p:spPr>
          <a:xfrm>
            <a:off x="6165669" y="2751910"/>
            <a:ext cx="59566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2017:</a:t>
            </a:r>
          </a:p>
          <a:p>
            <a:pPr algn="just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нормативное регулирование (1)</a:t>
            </a:r>
          </a:p>
          <a:p>
            <a:pPr algn="just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кадры и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</a:p>
          <a:p>
            <a:pPr algn="just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исследовательских компетенций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технологических заделов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</a:p>
          <a:p>
            <a:pPr algn="just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инфраструктура (2)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безопасность (4)</a:t>
            </a:r>
          </a:p>
        </p:txBody>
      </p:sp>
    </p:spTree>
    <p:extLst>
      <p:ext uri="{BB962C8B-B14F-4D97-AF65-F5344CB8AC3E}">
        <p14:creationId xmlns:p14="http://schemas.microsoft.com/office/powerpoint/2010/main" val="918059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2811" y="2124891"/>
            <a:ext cx="10728960" cy="2595156"/>
          </a:xfrm>
        </p:spPr>
        <p:txBody>
          <a:bodyPr rtlCol="0"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методологическая задача: создание механизма реализации преемственности Программ цифровой экономики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93808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853354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rmAutofit/>
          </a:bodyPr>
          <a:lstStyle/>
          <a:p>
            <a:pPr algn="just" fontAlgn="t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этап:</a:t>
            </a:r>
          </a:p>
          <a:p>
            <a:pPr algn="just" fontAlgn="t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понятия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цифровой экономики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-457200" algn="just" fontAlgn="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социально-экономических и организационно-технических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основанных на использовании цифровых информационно-телекоммуникационных технологий;</a:t>
            </a:r>
          </a:p>
          <a:p>
            <a:pPr indent="-45720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сложная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организационно-техническая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система, включающая технические, инфраструктурные, организационные, программные, нормативные, законодательные и другие элементы с распределенным взаимодействием и взаимным использованием экономическими агентами для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обмена знаниями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условиях перманентного развития.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907393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rmAutofit lnSpcReduction="10000"/>
          </a:bodyPr>
          <a:lstStyle/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Поручение Президента РФ «запустить масштабную системную программу развития экономики нового технологического поколения, так называемой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цифровой экономики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[Послание Президента РФ, 01.12.2016].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«Стратегия научно-технологического развития Российской Федерации» [Указ Президента РФ от 01.12.2016 N 642]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«Стратегия развития информационного общества в Российской Федерации на 2017 - 2030 годы» [Указ Президента РФ от 09.05.2017 № 203].</a:t>
            </a:r>
          </a:p>
          <a:p>
            <a:pPr marL="457200" indent="-457200" algn="just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ru-RU" alt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«Цифровая экономика Российской Федерации» [Распоряжение Правительства РФ от 28.07.2017 № 1632-р]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  <a:defRPr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809286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 цифровая экономика представляет собой </a:t>
            </a:r>
            <a:r>
              <a:rPr lang="ru-RU" alt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хозяйственную деятельность</a:t>
            </a: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3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ключевым фактором </a:t>
            </a: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 в которой являются </a:t>
            </a:r>
            <a:r>
              <a:rPr lang="ru-RU" alt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в цифровой форме,</a:t>
            </a: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способствует формированию </a:t>
            </a:r>
            <a:r>
              <a:rPr lang="ru-RU" alt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информационного пространства</a:t>
            </a:r>
            <a:r>
              <a:rPr lang="ru-RU" alt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учетом потребностей граждан и общества в получении качественных и достоверных сведений, развитию информационной инфраструктуры Российской Федерации, созданию и применению российских информационно-телекоммуникационных технологий, а также формированию новой технологической основы для социальной и экономической сферы». </a:t>
            </a:r>
            <a:endParaRPr lang="ru-RU" alt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713425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 Президента Российской Федерации от 07.05.2018 г. № 204 «О национальных целях и стратегических задачах развития Российской Федерации на период до 2024 года»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 целях осуществления прорывного научно-технологического и социально-экономического развития Российской Федерации … разработать … до 1 октября 2018 г. … национальные проекты (программы) по следующим направлениям: демография; здравоохранение; </a:t>
            </a:r>
            <a: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жилье и городская среда; экология; безопасные и качественные автомобильные дороги; производительность труда и поддержка занятости; </a:t>
            </a:r>
            <a: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цифровая экономика</a:t>
            </a: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культура; малое и среднее предпринимательство и поддержка индивидуальной предпринимательской инициативы; международная кооперация и экспорт.»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525364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rm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Уровни цифровой экономики: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рынки и отрасли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сферы взаимодействия экономических субъектов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платформы и технологии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формирующие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развития рынков и отраслей;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развития платформ и технологий и эффективного взаимодействия экономических субъектов.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936322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defRPr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 направления развития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цифровой экономики (проекты): </a:t>
            </a:r>
          </a:p>
          <a:p>
            <a:pPr indent="-457200"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нормативное регулирование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(определение первоочередных базовых правовых понятий и институтов для развития цифровой экономики), </a:t>
            </a:r>
          </a:p>
          <a:p>
            <a:pPr indent="-457200"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кадры и образование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(разработка образовательных и профессиональных нормативных документов, требований к описанию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компетенций цифровой экономики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</a:p>
          <a:p>
            <a:pPr indent="-457200"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исследовательских компетенций и технологических заделов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(формирование системы механизмов выбора перспективных направлений исследований и разработок в области цифровых технологий и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создания коммуникационных платформ взаимодействия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участников исследований и разработок), </a:t>
            </a:r>
          </a:p>
          <a:p>
            <a:pPr indent="-457200"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инфраструктура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indent="-457200" algn="just">
              <a:lnSpc>
                <a:spcPct val="100000"/>
              </a:lnSpc>
              <a:spcBef>
                <a:spcPts val="0"/>
              </a:spcBef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безопасность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50798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одна из центральных, системообразующих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взаимосвязывающих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 направления развития цифровой экономики и реализации программы. 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8A4E6A0-A63C-4B4F-9F23-6E7E45660D08}"/>
              </a:ext>
            </a:extLst>
          </p:cNvPr>
          <p:cNvSpPr txBox="1"/>
          <p:nvPr/>
        </p:nvSpPr>
        <p:spPr>
          <a:xfrm>
            <a:off x="165464" y="2546349"/>
            <a:ext cx="378822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нормативное: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механизма управления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компетенциями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области регулирования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цифровой экономики;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методической основы для развития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области регулирования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цифровой экономики.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FE930D-E4FF-418E-90ED-BED5D0BEC858}"/>
              </a:ext>
            </a:extLst>
          </p:cNvPr>
          <p:cNvSpPr txBox="1"/>
          <p:nvPr/>
        </p:nvSpPr>
        <p:spPr>
          <a:xfrm>
            <a:off x="4319451" y="2751909"/>
            <a:ext cx="4110446" cy="4154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кадры и образование:</a:t>
            </a:r>
          </a:p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образования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должна обеспечивать цифровую экономику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компетентными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кадрами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системы мотивации по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необходимых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16437C8-6DFB-4F50-A475-499CAD2113EC}"/>
              </a:ext>
            </a:extLst>
          </p:cNvPr>
          <p:cNvSpPr txBox="1"/>
          <p:nvPr/>
        </p:nvSpPr>
        <p:spPr>
          <a:xfrm>
            <a:off x="8621487" y="2751909"/>
            <a:ext cx="3300547" cy="3709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Clr>
                <a:srgbClr val="FF0000"/>
              </a:buClr>
              <a:buFont typeface="Wingdings" panose="05000000000000000000" pitchFamily="2" charset="2"/>
              <a:buChar char="Ø"/>
              <a:defRPr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исследовательских компетенций и технологических заделов: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компетенций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области цифровой экономики.</a:t>
            </a:r>
          </a:p>
        </p:txBody>
      </p:sp>
    </p:spTree>
    <p:extLst>
      <p:ext uri="{BB962C8B-B14F-4D97-AF65-F5344CB8AC3E}">
        <p14:creationId xmlns:p14="http://schemas.microsoft.com/office/powerpoint/2010/main" val="3653134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5EE536E-6BBC-4B21-B95A-6A4EC73D9A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92274"/>
            <a:ext cx="12192000" cy="5165725"/>
          </a:xfrm>
        </p:spPr>
        <p:txBody>
          <a:bodyPr rtlCol="0"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методологии: определение категорий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Подзаголовок 2">
            <a:extLst>
              <a:ext uri="{FF2B5EF4-FFF2-40B4-BE49-F238E27FC236}">
                <a16:creationId xmlns:a16="http://schemas.microsoft.com/office/drawing/2014/main" id="{49615CE7-7784-4157-9BFB-C659774180D3}"/>
              </a:ext>
            </a:extLst>
          </p:cNvPr>
          <p:cNvSpPr txBox="1">
            <a:spLocks/>
          </p:cNvSpPr>
          <p:nvPr/>
        </p:nvSpPr>
        <p:spPr bwMode="auto">
          <a:xfrm>
            <a:off x="1497875" y="744356"/>
            <a:ext cx="9133614" cy="92428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>
            <a:lvl1pPr>
              <a:defRPr sz="2200">
                <a:solidFill>
                  <a:srgbClr val="404040"/>
                </a:solidFill>
                <a:latin typeface="Times New Roman" pitchFamily="18" charset="0"/>
              </a:defRPr>
            </a:lvl1pPr>
            <a:lvl2pPr marL="742950" indent="-285750">
              <a:defRPr sz="2000">
                <a:solidFill>
                  <a:srgbClr val="404040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rgbClr val="404040"/>
                </a:solidFill>
                <a:latin typeface="Times New Roman" pitchFamily="18" charset="0"/>
              </a:defRPr>
            </a:lvl3pPr>
            <a:lvl4pPr marL="1600200" indent="-228600">
              <a:defRPr sz="1600">
                <a:solidFill>
                  <a:srgbClr val="404040"/>
                </a:solidFill>
                <a:latin typeface="Times New Roman" pitchFamily="18" charset="0"/>
              </a:defRPr>
            </a:lvl4pPr>
            <a:lvl5pPr marL="2057400" indent="-228600">
              <a:defRPr sz="1400">
                <a:solidFill>
                  <a:srgbClr val="404040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buClr>
                <a:srgbClr val="C3260C"/>
              </a:buClr>
              <a:defRPr sz="1400">
                <a:solidFill>
                  <a:srgbClr val="404040"/>
                </a:solidFill>
                <a:latin typeface="Times New Roman" pitchFamily="18" charset="0"/>
              </a:defRPr>
            </a:lvl9pPr>
          </a:lstStyle>
          <a:p>
            <a:pPr algn="ctr">
              <a:buClr>
                <a:schemeClr val="accent6">
                  <a:lumMod val="75000"/>
                </a:schemeClr>
              </a:buClr>
              <a:defRPr/>
            </a:pPr>
            <a:r>
              <a:rPr lang="ru-RU" sz="2800" b="1" dirty="0">
                <a:cs typeface="Times New Roman" panose="02020603050405020304" pitchFamily="18" charset="0"/>
              </a:rPr>
              <a:t>Модель компетенций цифровой экономики: формирование методологических оснований</a:t>
            </a:r>
            <a:endParaRPr lang="ru-RU" sz="2800" b="1" dirty="0"/>
          </a:p>
        </p:txBody>
      </p:sp>
      <p:sp>
        <p:nvSpPr>
          <p:cNvPr id="6148" name="Подзаголовок 2">
            <a:extLst>
              <a:ext uri="{FF2B5EF4-FFF2-40B4-BE49-F238E27FC236}">
                <a16:creationId xmlns:a16="http://schemas.microsoft.com/office/drawing/2014/main" id="{F4AFF47F-9857-453D-AD6F-3363087DD879}"/>
              </a:ext>
            </a:extLst>
          </p:cNvPr>
          <p:cNvSpPr>
            <a:spLocks/>
          </p:cNvSpPr>
          <p:nvPr/>
        </p:nvSpPr>
        <p:spPr bwMode="auto">
          <a:xfrm>
            <a:off x="2360023" y="744356"/>
            <a:ext cx="7437120" cy="92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18288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ru-RU" altLang="ru-RU" sz="2300">
                <a:latin typeface="Constantia" panose="02030602050306030303" pitchFamily="18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149" name="Rectangle 3">
            <a:extLst>
              <a:ext uri="{FF2B5EF4-FFF2-40B4-BE49-F238E27FC236}">
                <a16:creationId xmlns:a16="http://schemas.microsoft.com/office/drawing/2014/main" id="{59C2B7F0-DE14-4501-863C-B4026279A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50926"/>
            <a:ext cx="84248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ru-RU" altLang="ru-RU" sz="2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50" name="Picture 6" descr="top_b">
            <a:extLst>
              <a:ext uri="{FF2B5EF4-FFF2-40B4-BE49-F238E27FC236}">
                <a16:creationId xmlns:a16="http://schemas.microsoft.com/office/drawing/2014/main" id="{348C4786-1BE7-4DA6-A280-2C08C9CDE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74" y="820"/>
            <a:ext cx="9133615" cy="719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88CC8D-FBF4-4D2D-9585-39692AAF05FD}"/>
              </a:ext>
            </a:extLst>
          </p:cNvPr>
          <p:cNvSpPr txBox="1"/>
          <p:nvPr/>
        </p:nvSpPr>
        <p:spPr>
          <a:xfrm>
            <a:off x="609600" y="2995747"/>
            <a:ext cx="338763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компетенции эпохи цифровой экономики,</a:t>
            </a:r>
          </a:p>
          <a:p>
            <a:pPr indent="-4572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компетенции для цифровой экономики,</a:t>
            </a:r>
          </a:p>
          <a:p>
            <a:pPr indent="-457200" algn="just"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цифровые компетенции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749589-947C-4E77-81D6-CC6936DBDBC8}"/>
              </a:ext>
            </a:extLst>
          </p:cNvPr>
          <p:cNvSpPr txBox="1"/>
          <p:nvPr/>
        </p:nvSpPr>
        <p:spPr>
          <a:xfrm>
            <a:off x="8003177" y="3309257"/>
            <a:ext cx="357922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универсальные, 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общепрофессиональные, </a:t>
            </a:r>
          </a:p>
          <a:p>
            <a:pPr marL="457200" indent="-457200">
              <a:spcBef>
                <a:spcPts val="600"/>
              </a:spcBef>
              <a:buClr>
                <a:srgbClr val="FF0000"/>
              </a:buClr>
              <a:buFont typeface="Wingdings" panose="05000000000000000000" pitchFamily="2" charset="2"/>
              <a:buChar char="ü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профессиональные</a:t>
            </a:r>
          </a:p>
          <a:p>
            <a:pPr marL="285750" indent="-285750">
              <a:buClr>
                <a:srgbClr val="FF0000"/>
              </a:buClr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C893D82-5D34-4948-8547-F6FA6B18D024}"/>
              </a:ext>
            </a:extLst>
          </p:cNvPr>
          <p:cNvSpPr txBox="1"/>
          <p:nvPr/>
        </p:nvSpPr>
        <p:spPr>
          <a:xfrm rot="10800000" flipV="1">
            <a:off x="4929051" y="4165299"/>
            <a:ext cx="20813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базовые, </a:t>
            </a:r>
          </a:p>
          <a:p>
            <a:pPr marL="285750" indent="-285750"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</a:t>
            </a:r>
          </a:p>
        </p:txBody>
      </p:sp>
    </p:spTree>
    <p:extLst>
      <p:ext uri="{BB962C8B-B14F-4D97-AF65-F5344CB8AC3E}">
        <p14:creationId xmlns:p14="http://schemas.microsoft.com/office/powerpoint/2010/main" val="33840045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604</TotalTime>
  <Words>1218</Words>
  <Application>Microsoft Office PowerPoint</Application>
  <PresentationFormat>Широкоэкранный</PresentationFormat>
  <Paragraphs>160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Constantia</vt:lpstr>
      <vt:lpstr>Times New Roman</vt:lpstr>
      <vt:lpstr>Wingdings</vt:lpstr>
      <vt:lpstr>Wingdings 2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 Тышкевич</dc:creator>
  <cp:lastModifiedBy>Виктория Тышкевич</cp:lastModifiedBy>
  <cp:revision>38</cp:revision>
  <dcterms:created xsi:type="dcterms:W3CDTF">2019-04-14T19:24:56Z</dcterms:created>
  <dcterms:modified xsi:type="dcterms:W3CDTF">2019-04-16T06:24:58Z</dcterms:modified>
</cp:coreProperties>
</file>