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4D549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4D549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4D549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7491" y="6588252"/>
            <a:ext cx="12000230" cy="0"/>
          </a:xfrm>
          <a:custGeom>
            <a:avLst/>
            <a:gdLst/>
            <a:ahLst/>
            <a:cxnLst/>
            <a:rect l="l" t="t" r="r" b="b"/>
            <a:pathLst>
              <a:path w="12000230">
                <a:moveTo>
                  <a:pt x="0" y="0"/>
                </a:moveTo>
                <a:lnTo>
                  <a:pt x="11999976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7491" y="4085844"/>
            <a:ext cx="12000230" cy="0"/>
          </a:xfrm>
          <a:custGeom>
            <a:avLst/>
            <a:gdLst/>
            <a:ahLst/>
            <a:cxnLst/>
            <a:rect l="l" t="t" r="r" b="b"/>
            <a:pathLst>
              <a:path w="12000230">
                <a:moveTo>
                  <a:pt x="0" y="0"/>
                </a:moveTo>
                <a:lnTo>
                  <a:pt x="11999976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90331" y="4527803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1642872"/>
                </a:moveTo>
                <a:lnTo>
                  <a:pt x="0" y="0"/>
                </a:lnTo>
                <a:lnTo>
                  <a:pt x="0" y="1642872"/>
                </a:lnTo>
                <a:close/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7491" y="2168651"/>
            <a:ext cx="11998960" cy="0"/>
          </a:xfrm>
          <a:custGeom>
            <a:avLst/>
            <a:gdLst/>
            <a:ahLst/>
            <a:cxnLst/>
            <a:rect l="l" t="t" r="r" b="b"/>
            <a:pathLst>
              <a:path w="11998960">
                <a:moveTo>
                  <a:pt x="0" y="0"/>
                </a:moveTo>
                <a:lnTo>
                  <a:pt x="1199845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7491" y="632459"/>
            <a:ext cx="11998960" cy="0"/>
          </a:xfrm>
          <a:custGeom>
            <a:avLst/>
            <a:gdLst/>
            <a:ahLst/>
            <a:cxnLst/>
            <a:rect l="l" t="t" r="r" b="b"/>
            <a:pathLst>
              <a:path w="11998960">
                <a:moveTo>
                  <a:pt x="0" y="0"/>
                </a:moveTo>
                <a:lnTo>
                  <a:pt x="1199845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857" y="783081"/>
            <a:ext cx="4117085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4D549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50" y="2433827"/>
            <a:ext cx="11595100" cy="6517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.econ.msu@gmail.com" TargetMode="External"/><Relationship Id="rId2" Type="http://schemas.openxmlformats.org/officeDocument/2006/relationships/hyperlink" Target="mailto:practice.econ.msu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mailto:practice.econ.msu@gmai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eer.econ.msu@gmail.co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728" y="4342257"/>
            <a:ext cx="6957695" cy="1818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  <a:tabLst>
                <a:tab pos="3768725" algn="l"/>
              </a:tabLst>
            </a:pPr>
            <a:r>
              <a:rPr sz="4200" dirty="0">
                <a:solidFill>
                  <a:srgbClr val="4D5496"/>
                </a:solidFill>
                <a:latin typeface="Georgia"/>
                <a:cs typeface="Georgia"/>
              </a:rPr>
              <a:t>Возможности</a:t>
            </a:r>
            <a:r>
              <a:rPr sz="4200" spc="-70" dirty="0">
                <a:solidFill>
                  <a:srgbClr val="4D5496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4D5496"/>
                </a:solidFill>
                <a:latin typeface="Georgia"/>
                <a:cs typeface="Georgia"/>
              </a:rPr>
              <a:t>прохождения </a:t>
            </a:r>
            <a:r>
              <a:rPr sz="4200" spc="-994" dirty="0">
                <a:solidFill>
                  <a:srgbClr val="4D5496"/>
                </a:solidFill>
                <a:latin typeface="Georgia"/>
                <a:cs typeface="Georgia"/>
              </a:rPr>
              <a:t> </a:t>
            </a:r>
            <a:r>
              <a:rPr sz="4200" dirty="0">
                <a:solidFill>
                  <a:srgbClr val="4D5496"/>
                </a:solidFill>
                <a:latin typeface="Georgia"/>
                <a:cs typeface="Georgia"/>
              </a:rPr>
              <a:t>практики для </a:t>
            </a:r>
            <a:r>
              <a:rPr sz="4200" spc="-5" dirty="0">
                <a:solidFill>
                  <a:srgbClr val="4D5496"/>
                </a:solidFill>
                <a:latin typeface="Georgia"/>
                <a:cs typeface="Georgia"/>
              </a:rPr>
              <a:t>студентов </a:t>
            </a:r>
            <a:r>
              <a:rPr sz="4200" dirty="0">
                <a:solidFill>
                  <a:srgbClr val="4D5496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4D5496"/>
                </a:solidFill>
                <a:latin typeface="Georgia"/>
                <a:cs typeface="Georgia"/>
              </a:rPr>
              <a:t>магистратуры	</a:t>
            </a:r>
            <a:r>
              <a:rPr sz="4200" dirty="0">
                <a:solidFill>
                  <a:srgbClr val="4D5496"/>
                </a:solidFill>
                <a:latin typeface="Georgia"/>
                <a:cs typeface="Georgia"/>
              </a:rPr>
              <a:t>ЭФ</a:t>
            </a:r>
            <a:r>
              <a:rPr sz="4200" spc="-10" dirty="0">
                <a:solidFill>
                  <a:srgbClr val="4D5496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4D5496"/>
                </a:solidFill>
                <a:latin typeface="Georgia"/>
                <a:cs typeface="Georgia"/>
              </a:rPr>
              <a:t>МГУ</a:t>
            </a:r>
            <a:endParaRPr sz="42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058" y="8803881"/>
            <a:ext cx="3138503" cy="8069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7474" y="8699072"/>
            <a:ext cx="1494035" cy="9056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9163"/>
            <a:ext cx="13004291" cy="3712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401" y="3247770"/>
            <a:ext cx="11009630" cy="4987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4220" indent="-731520">
              <a:lnSpc>
                <a:spcPct val="100000"/>
              </a:lnSpc>
              <a:spcBef>
                <a:spcPts val="95"/>
              </a:spcBef>
              <a:buClr>
                <a:srgbClr val="414141"/>
              </a:buClr>
              <a:buFont typeface="Segoe UI Symbol"/>
              <a:buChar char="❖"/>
              <a:tabLst>
                <a:tab pos="743585" algn="l"/>
                <a:tab pos="74422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Специалист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Отдела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содействия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трудоустройству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по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практике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Arial"/>
                <a:cs typeface="Arial"/>
              </a:rPr>
              <a:t>Рената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Николаевна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Ткаченко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50" dirty="0">
              <a:latin typeface="Arial"/>
              <a:cs typeface="Arial"/>
            </a:endParaRPr>
          </a:p>
          <a:p>
            <a:pPr marL="744220" indent="-731520">
              <a:lnSpc>
                <a:spcPct val="100000"/>
              </a:lnSpc>
              <a:buClr>
                <a:srgbClr val="929292"/>
              </a:buClr>
              <a:buSzPct val="58928"/>
              <a:buFont typeface="Segoe UI Symbol"/>
              <a:buChar char="❖"/>
              <a:tabLst>
                <a:tab pos="743585" algn="l"/>
                <a:tab pos="744220" algn="l"/>
              </a:tabLst>
            </a:pPr>
            <a:r>
              <a:rPr sz="2800" spc="-50" dirty="0">
                <a:latin typeface="Microsoft Sans Serif"/>
                <a:cs typeface="Microsoft Sans Serif"/>
              </a:rPr>
              <a:t>Контакты: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practice.econ.msu@gmail.com</a:t>
            </a:r>
            <a:r>
              <a:rPr sz="2800" spc="10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или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career.econ.msu@gmail.com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spc="-65" dirty="0">
                <a:latin typeface="Microsoft Sans Serif"/>
                <a:cs typeface="Microsoft Sans Serif"/>
              </a:rPr>
              <a:t>Каб.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lang="ru-RU" sz="2800" spc="-10" smtClean="0">
                <a:latin typeface="Microsoft Sans Serif"/>
                <a:cs typeface="Microsoft Sans Serif"/>
              </a:rPr>
              <a:t>452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18221" y="8087138"/>
            <a:ext cx="4100252" cy="12404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4873752"/>
            <a:ext cx="5676900" cy="0"/>
          </a:xfrm>
          <a:custGeom>
            <a:avLst/>
            <a:gdLst/>
            <a:ahLst/>
            <a:cxnLst/>
            <a:rect l="l" t="t" r="r" b="b"/>
            <a:pathLst>
              <a:path w="5676900">
                <a:moveTo>
                  <a:pt x="0" y="0"/>
                </a:moveTo>
                <a:lnTo>
                  <a:pt x="5676900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491" y="2766060"/>
            <a:ext cx="5676900" cy="0"/>
          </a:xfrm>
          <a:custGeom>
            <a:avLst/>
            <a:gdLst/>
            <a:ahLst/>
            <a:cxnLst/>
            <a:rect l="l" t="t" r="r" b="b"/>
            <a:pathLst>
              <a:path w="5676900">
                <a:moveTo>
                  <a:pt x="0" y="0"/>
                </a:moveTo>
                <a:lnTo>
                  <a:pt x="5676900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401" y="1347545"/>
            <a:ext cx="554672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dirty="0">
                <a:solidFill>
                  <a:srgbClr val="414141"/>
                </a:solidFill>
              </a:rPr>
              <a:t>Для </a:t>
            </a:r>
            <a:r>
              <a:rPr sz="2000" spc="-5" dirty="0">
                <a:solidFill>
                  <a:srgbClr val="414141"/>
                </a:solidFill>
              </a:rPr>
              <a:t>студентов магистратуры </a:t>
            </a:r>
            <a:r>
              <a:rPr sz="2000" dirty="0">
                <a:solidFill>
                  <a:srgbClr val="414141"/>
                </a:solidFill>
              </a:rPr>
              <a:t> </a:t>
            </a:r>
            <a:r>
              <a:rPr sz="2000" b="1" spc="-5" dirty="0">
                <a:solidFill>
                  <a:srgbClr val="414141"/>
                </a:solidFill>
                <a:latin typeface="Georgia"/>
                <a:cs typeface="Georgia"/>
              </a:rPr>
              <a:t>производственная практика включает </a:t>
            </a:r>
            <a:r>
              <a:rPr sz="2000" b="1" dirty="0">
                <a:solidFill>
                  <a:srgbClr val="414141"/>
                </a:solidFill>
                <a:latin typeface="Georgia"/>
                <a:cs typeface="Georgia"/>
              </a:rPr>
              <a:t>в </a:t>
            </a:r>
            <a:r>
              <a:rPr sz="2000" b="1" spc="-49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414141"/>
                </a:solidFill>
                <a:latin typeface="Georgia"/>
                <a:cs typeface="Georgia"/>
              </a:rPr>
              <a:t>себя</a:t>
            </a:r>
            <a:r>
              <a:rPr sz="2000" b="1" spc="-2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414141"/>
                </a:solidFill>
                <a:latin typeface="Georgia"/>
                <a:cs typeface="Georgia"/>
              </a:rPr>
              <a:t>следующие</a:t>
            </a:r>
            <a:r>
              <a:rPr sz="2000" b="1" spc="-3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</a:rPr>
              <a:t>направления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4952" y="647700"/>
            <a:ext cx="5819140" cy="8625840"/>
            <a:chOff x="6854952" y="647700"/>
            <a:chExt cx="5819140" cy="86258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2968" y="736092"/>
              <a:ext cx="5564124" cy="8296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4952" y="647700"/>
              <a:ext cx="5818632" cy="86258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95401" y="2995040"/>
            <a:ext cx="475551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dirty="0">
                <a:solidFill>
                  <a:srgbClr val="4D5496"/>
                </a:solidFill>
                <a:latin typeface="Georgia"/>
                <a:cs typeface="Georgia"/>
              </a:rPr>
              <a:t>Виды</a:t>
            </a:r>
            <a:r>
              <a:rPr sz="5100" spc="-105" dirty="0">
                <a:solidFill>
                  <a:srgbClr val="4D5496"/>
                </a:solidFill>
                <a:latin typeface="Georgia"/>
                <a:cs typeface="Georgia"/>
              </a:rPr>
              <a:t> </a:t>
            </a:r>
            <a:r>
              <a:rPr sz="5100" dirty="0">
                <a:solidFill>
                  <a:srgbClr val="4D5496"/>
                </a:solidFill>
                <a:latin typeface="Georgia"/>
                <a:cs typeface="Georgia"/>
              </a:rPr>
              <a:t>практики</a:t>
            </a:r>
            <a:endParaRPr sz="5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401" y="6975093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14141"/>
                </a:solidFill>
                <a:latin typeface="Microsoft Sans Serif"/>
                <a:cs typeface="Microsoft Sans Serif"/>
              </a:rPr>
              <a:t>•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401" y="5386832"/>
            <a:ext cx="494665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8960" indent="-556260">
              <a:lnSpc>
                <a:spcPct val="100000"/>
              </a:lnSpc>
              <a:spcBef>
                <a:spcPts val="105"/>
              </a:spcBef>
              <a:buSzPct val="75000"/>
              <a:buChar char="•"/>
              <a:tabLst>
                <a:tab pos="568325" algn="l"/>
                <a:tab pos="568960" algn="l"/>
              </a:tabLst>
            </a:pPr>
            <a:r>
              <a:rPr sz="2000" spc="-10" dirty="0">
                <a:solidFill>
                  <a:srgbClr val="414141"/>
                </a:solidFill>
                <a:latin typeface="Microsoft Sans Serif"/>
                <a:cs typeface="Microsoft Sans Serif"/>
              </a:rPr>
              <a:t>Научно-исследовательская</a:t>
            </a:r>
            <a:r>
              <a:rPr sz="2000" spc="-30" dirty="0">
                <a:solidFill>
                  <a:srgbClr val="41414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14141"/>
                </a:solidFill>
                <a:latin typeface="Microsoft Sans Serif"/>
                <a:cs typeface="Microsoft Sans Serif"/>
              </a:rPr>
              <a:t>практика</a:t>
            </a:r>
            <a:endParaRPr sz="2000">
              <a:latin typeface="Microsoft Sans Serif"/>
              <a:cs typeface="Microsoft Sans Serif"/>
            </a:endParaRPr>
          </a:p>
          <a:p>
            <a:pPr marL="568960" indent="-556260">
              <a:lnSpc>
                <a:spcPct val="100000"/>
              </a:lnSpc>
              <a:buSzPct val="75000"/>
              <a:buChar char="•"/>
              <a:tabLst>
                <a:tab pos="568325" algn="l"/>
                <a:tab pos="568960" algn="l"/>
              </a:tabLst>
            </a:pPr>
            <a:r>
              <a:rPr sz="2000" spc="-20" dirty="0">
                <a:solidFill>
                  <a:srgbClr val="414141"/>
                </a:solidFill>
                <a:latin typeface="Microsoft Sans Serif"/>
                <a:cs typeface="Microsoft Sans Serif"/>
              </a:rPr>
              <a:t>Педагогическая</a:t>
            </a:r>
            <a:r>
              <a:rPr sz="2000" spc="-30" dirty="0">
                <a:solidFill>
                  <a:srgbClr val="41414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14141"/>
                </a:solidFill>
                <a:latin typeface="Microsoft Sans Serif"/>
                <a:cs typeface="Microsoft Sans Serif"/>
              </a:rPr>
              <a:t>практика</a:t>
            </a:r>
            <a:endParaRPr sz="2000">
              <a:latin typeface="Microsoft Sans Serif"/>
              <a:cs typeface="Microsoft Sans Serif"/>
            </a:endParaRPr>
          </a:p>
          <a:p>
            <a:pPr marL="568960" marR="116205" indent="-556260">
              <a:lnSpc>
                <a:spcPct val="100000"/>
              </a:lnSpc>
              <a:buClr>
                <a:srgbClr val="414141"/>
              </a:buClr>
              <a:buSzPct val="75000"/>
              <a:buChar char="•"/>
              <a:tabLst>
                <a:tab pos="568325" algn="l"/>
                <a:tab pos="568960" algn="l"/>
              </a:tabLst>
            </a:pPr>
            <a:r>
              <a:rPr sz="2000" spc="-35" dirty="0">
                <a:latin typeface="Microsoft Sans Serif"/>
                <a:cs typeface="Microsoft Sans Serif"/>
              </a:rPr>
              <a:t>Практика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по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получению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профессиональных </a:t>
            </a:r>
            <a:r>
              <a:rPr sz="2000" spc="-10" dirty="0">
                <a:latin typeface="Microsoft Sans Serif"/>
                <a:cs typeface="Microsoft Sans Serif"/>
              </a:rPr>
              <a:t>умений </a:t>
            </a:r>
            <a:r>
              <a:rPr sz="2000" dirty="0">
                <a:latin typeface="Microsoft Sans Serif"/>
                <a:cs typeface="Microsoft Sans Serif"/>
              </a:rPr>
              <a:t>и </a:t>
            </a:r>
            <a:r>
              <a:rPr sz="2000" spc="-10" dirty="0">
                <a:latin typeface="Microsoft Sans Serif"/>
                <a:cs typeface="Microsoft Sans Serif"/>
              </a:rPr>
              <a:t>опыта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профессиональной </a:t>
            </a:r>
            <a:r>
              <a:rPr sz="2000" dirty="0">
                <a:latin typeface="Microsoft Sans Serif"/>
                <a:cs typeface="Microsoft Sans Serif"/>
              </a:rPr>
              <a:t>деятельности;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14141"/>
                </a:solidFill>
                <a:latin typeface="Microsoft Sans Serif"/>
                <a:cs typeface="Microsoft Sans Serif"/>
              </a:rPr>
              <a:t>Преддипломная</a:t>
            </a:r>
            <a:r>
              <a:rPr sz="2000" spc="-15" dirty="0">
                <a:solidFill>
                  <a:srgbClr val="41414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14141"/>
                </a:solidFill>
                <a:latin typeface="Microsoft Sans Serif"/>
                <a:cs typeface="Microsoft Sans Serif"/>
              </a:rPr>
              <a:t>практика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560" y="8751949"/>
            <a:ext cx="2879689" cy="742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1028445"/>
            <a:ext cx="108267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Как</a:t>
            </a:r>
            <a:r>
              <a:rPr sz="4200" spc="-25" dirty="0"/>
              <a:t> </a:t>
            </a:r>
            <a:r>
              <a:rPr sz="4200" dirty="0"/>
              <a:t>подобрать</a:t>
            </a:r>
            <a:r>
              <a:rPr sz="4200" spc="-40" dirty="0"/>
              <a:t> </a:t>
            </a:r>
            <a:r>
              <a:rPr sz="4200" dirty="0"/>
              <a:t>подходящую</a:t>
            </a:r>
            <a:r>
              <a:rPr sz="4200" spc="-60" dirty="0"/>
              <a:t> </a:t>
            </a:r>
            <a:r>
              <a:rPr sz="4200" dirty="0"/>
              <a:t>Вам</a:t>
            </a:r>
            <a:r>
              <a:rPr sz="4200" spc="-25" dirty="0"/>
              <a:t> </a:t>
            </a:r>
            <a:r>
              <a:rPr sz="4200" dirty="0"/>
              <a:t>практику?</a:t>
            </a:r>
            <a:endParaRPr sz="4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15100" y="2628900"/>
          <a:ext cx="5981700" cy="619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2600" spc="-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Возможности</a:t>
                      </a:r>
                      <a:r>
                        <a:rPr sz="26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прохождения</a:t>
                      </a:r>
                      <a:r>
                        <a:rPr sz="26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практики: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solidFill>
                      <a:srgbClr val="AF5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58825">
                        <a:lnSpc>
                          <a:spcPct val="100000"/>
                        </a:lnSpc>
                      </a:pPr>
                      <a:r>
                        <a:rPr sz="1500" spc="-2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Экономический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факультет</a:t>
                      </a:r>
                      <a:r>
                        <a:rPr sz="1500" spc="3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МГУ</a:t>
                      </a:r>
                      <a:r>
                        <a:rPr sz="1500" spc="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имени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М.В.Ломоносова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758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(программы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довузовского</a:t>
                      </a:r>
                      <a:r>
                        <a:rPr sz="1500" spc="4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образования,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основные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758825" marR="195580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образовательные</a:t>
                      </a:r>
                      <a:r>
                        <a:rPr sz="1500" spc="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500" spc="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500" spc="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бакалавров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500" spc="-38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направлениям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«Экономика»</a:t>
                      </a:r>
                      <a:r>
                        <a:rPr sz="1500" spc="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«Менеджмент»).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001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500" spc="-2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Академические</a:t>
                      </a:r>
                      <a:r>
                        <a:rPr sz="1500" spc="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2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ведомственные</a:t>
                      </a:r>
                      <a:r>
                        <a:rPr sz="1500" spc="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научно-исследовательские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37490" marR="91694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организации,</a:t>
                      </a:r>
                      <a:r>
                        <a:rPr sz="1500" spc="-2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связанные 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решением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экономических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500" spc="-38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управленческих</a:t>
                      </a:r>
                      <a:r>
                        <a:rPr sz="1500" spc="2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проблем.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37490" marR="1012190">
                        <a:lnSpc>
                          <a:spcPct val="100000"/>
                        </a:lnSpc>
                      </a:pP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Независимые</a:t>
                      </a:r>
                      <a:r>
                        <a:rPr sz="1500" spc="2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аналитические</a:t>
                      </a:r>
                      <a:r>
                        <a:rPr sz="1500" spc="2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центры</a:t>
                      </a:r>
                      <a:r>
                        <a:rPr sz="1500" spc="5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лаборатории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sz="1500" spc="-38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исследовательские центры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7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ЭФ</a:t>
                      </a:r>
                      <a:r>
                        <a:rPr sz="1500" spc="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МГУ.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00" marB="0">
                    <a:solidFill>
                      <a:srgbClr val="E3E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37490" marR="73533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государственных,</a:t>
                      </a:r>
                      <a:r>
                        <a:rPr sz="1500" spc="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муниципальных,</a:t>
                      </a:r>
                      <a:r>
                        <a:rPr sz="1500" spc="3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коммерческих</a:t>
                      </a:r>
                      <a:r>
                        <a:rPr sz="1500" spc="2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некоммерческих</a:t>
                      </a:r>
                      <a:r>
                        <a:rPr sz="1500" spc="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организациях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разных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отраслей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форм </a:t>
                      </a:r>
                      <a:r>
                        <a:rPr sz="1500" spc="-38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собственности,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которые</a:t>
                      </a:r>
                      <a:r>
                        <a:rPr sz="1500" spc="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сотрудничают</a:t>
                      </a:r>
                      <a:r>
                        <a:rPr sz="1500" spc="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7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ЭФ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МГУ.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Профильные</a:t>
                      </a:r>
                      <a:r>
                        <a:rPr sz="1500" spc="-1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организации</a:t>
                      </a:r>
                      <a:r>
                        <a:rPr sz="1500" spc="-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(предприятия,</a:t>
                      </a:r>
                      <a:r>
                        <a:rPr sz="1500" spc="-30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solidFill>
                            <a:srgbClr val="414141"/>
                          </a:solidFill>
                          <a:latin typeface="Microsoft Sans Serif"/>
                          <a:cs typeface="Microsoft Sans Serif"/>
                        </a:rPr>
                        <a:t>учреждения)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solidFill>
                      <a:srgbClr val="E3E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22782" y="3600703"/>
            <a:ext cx="4995545" cy="415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marR="546735" indent="-556260">
              <a:lnSpc>
                <a:spcPct val="100000"/>
              </a:lnSpc>
              <a:spcBef>
                <a:spcPts val="100"/>
              </a:spcBef>
              <a:buClr>
                <a:srgbClr val="929292"/>
              </a:buClr>
              <a:buSzPct val="60416"/>
              <a:buFont typeface="Segoe UI Symbol"/>
              <a:buChar char="❖"/>
              <a:tabLst>
                <a:tab pos="568325" algn="l"/>
                <a:tab pos="568960" algn="l"/>
              </a:tabLst>
            </a:pP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Научно-исследовательская </a:t>
            </a:r>
            <a:r>
              <a:rPr sz="2400" spc="-56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практика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29292"/>
              </a:buClr>
              <a:buFont typeface="Segoe UI Symbol"/>
              <a:buChar char="❖"/>
            </a:pPr>
            <a:endParaRPr sz="2200">
              <a:latin typeface="Georgia"/>
              <a:cs typeface="Georgia"/>
            </a:endParaRPr>
          </a:p>
          <a:p>
            <a:pPr marL="710565" marR="1988185" lvl="1" indent="-556895">
              <a:lnSpc>
                <a:spcPct val="100000"/>
              </a:lnSpc>
              <a:buClr>
                <a:srgbClr val="929292"/>
              </a:buClr>
              <a:buSzPct val="60416"/>
              <a:buFont typeface="Segoe UI Symbol"/>
              <a:buChar char="❖"/>
              <a:tabLst>
                <a:tab pos="710565" algn="l"/>
                <a:tab pos="711200" algn="l"/>
              </a:tabLst>
            </a:pP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</a:t>
            </a:r>
            <a:r>
              <a:rPr sz="2400" spc="5" dirty="0">
                <a:solidFill>
                  <a:srgbClr val="414141"/>
                </a:solidFill>
                <a:latin typeface="Georgia"/>
                <a:cs typeface="Georgia"/>
              </a:rPr>
              <a:t>е</a:t>
            </a:r>
            <a:r>
              <a:rPr sz="2400" dirty="0">
                <a:solidFill>
                  <a:srgbClr val="414141"/>
                </a:solidFill>
                <a:latin typeface="Georgia"/>
                <a:cs typeface="Georgia"/>
              </a:rPr>
              <a:t>дагогическая 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практика</a:t>
            </a:r>
            <a:endParaRPr sz="2400">
              <a:latin typeface="Georgia"/>
              <a:cs typeface="Georgia"/>
            </a:endParaRPr>
          </a:p>
          <a:p>
            <a:pPr marL="710565" lvl="1" indent="-556895">
              <a:lnSpc>
                <a:spcPct val="100000"/>
              </a:lnSpc>
              <a:spcBef>
                <a:spcPts val="1230"/>
              </a:spcBef>
              <a:buClr>
                <a:srgbClr val="929292"/>
              </a:buClr>
              <a:buSzPct val="60416"/>
              <a:buFont typeface="Segoe UI Symbol"/>
              <a:buChar char="❖"/>
              <a:tabLst>
                <a:tab pos="710565" algn="l"/>
                <a:tab pos="711200" algn="l"/>
              </a:tabLst>
            </a:pP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Практика</a:t>
            </a:r>
            <a:r>
              <a:rPr sz="2400" spc="-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по</a:t>
            </a:r>
            <a:r>
              <a:rPr sz="2400" spc="-1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получению</a:t>
            </a:r>
            <a:endParaRPr sz="2400">
              <a:latin typeface="Georgia"/>
              <a:cs typeface="Georgia"/>
            </a:endParaRPr>
          </a:p>
          <a:p>
            <a:pPr marL="710565" marR="5080">
              <a:lnSpc>
                <a:spcPct val="100000"/>
              </a:lnSpc>
            </a:pP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проффесиональных</a:t>
            </a:r>
            <a:r>
              <a:rPr sz="2400" spc="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умений</a:t>
            </a:r>
            <a:r>
              <a:rPr sz="2400" spc="-1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14141"/>
                </a:solidFill>
                <a:latin typeface="Georgia"/>
                <a:cs typeface="Georgia"/>
              </a:rPr>
              <a:t>и </a:t>
            </a:r>
            <a:r>
              <a:rPr sz="2400" spc="-56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опыта</a:t>
            </a:r>
            <a:r>
              <a:rPr sz="24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проффесиональной</a:t>
            </a:r>
            <a:endParaRPr sz="2400">
              <a:latin typeface="Georgia"/>
              <a:cs typeface="Georgia"/>
            </a:endParaRPr>
          </a:p>
          <a:p>
            <a:pPr marL="710565">
              <a:lnSpc>
                <a:spcPct val="100000"/>
              </a:lnSpc>
            </a:pPr>
            <a:r>
              <a:rPr sz="2400" dirty="0">
                <a:solidFill>
                  <a:srgbClr val="414141"/>
                </a:solidFill>
                <a:latin typeface="Georgia"/>
                <a:cs typeface="Georgia"/>
              </a:rPr>
              <a:t>деятельности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Georgia"/>
              <a:cs typeface="Georgia"/>
            </a:endParaRPr>
          </a:p>
          <a:p>
            <a:pPr marL="710565" lvl="1" indent="-556895">
              <a:lnSpc>
                <a:spcPct val="100000"/>
              </a:lnSpc>
              <a:buClr>
                <a:srgbClr val="929292"/>
              </a:buClr>
              <a:buSzPct val="60416"/>
              <a:buFont typeface="Segoe UI Symbol"/>
              <a:buChar char="❖"/>
              <a:tabLst>
                <a:tab pos="710565" algn="l"/>
                <a:tab pos="711200" algn="l"/>
              </a:tabLst>
            </a:pP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Преддипломная</a:t>
            </a:r>
            <a:r>
              <a:rPr sz="2400" spc="-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практика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399" y="8893248"/>
            <a:ext cx="2885261" cy="740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26578"/>
            <a:ext cx="13004292" cy="27599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50672" y="3318509"/>
            <a:ext cx="3872229" cy="2528570"/>
          </a:xfrm>
          <a:custGeom>
            <a:avLst/>
            <a:gdLst/>
            <a:ahLst/>
            <a:cxnLst/>
            <a:rect l="l" t="t" r="r" b="b"/>
            <a:pathLst>
              <a:path w="3872229" h="2528570">
                <a:moveTo>
                  <a:pt x="3305115" y="370331"/>
                </a:moveTo>
                <a:lnTo>
                  <a:pt x="3348730" y="399719"/>
                </a:lnTo>
                <a:lnTo>
                  <a:pt x="3390601" y="429786"/>
                </a:lnTo>
                <a:lnTo>
                  <a:pt x="3430727" y="460505"/>
                </a:lnTo>
                <a:lnTo>
                  <a:pt x="3469108" y="491848"/>
                </a:lnTo>
                <a:lnTo>
                  <a:pt x="3505744" y="523788"/>
                </a:lnTo>
                <a:lnTo>
                  <a:pt x="3540636" y="556297"/>
                </a:lnTo>
                <a:lnTo>
                  <a:pt x="3573784" y="589347"/>
                </a:lnTo>
                <a:lnTo>
                  <a:pt x="3605187" y="622910"/>
                </a:lnTo>
                <a:lnTo>
                  <a:pt x="3634845" y="656958"/>
                </a:lnTo>
                <a:lnTo>
                  <a:pt x="3662759" y="691464"/>
                </a:lnTo>
                <a:lnTo>
                  <a:pt x="3688928" y="726401"/>
                </a:lnTo>
                <a:lnTo>
                  <a:pt x="3713352" y="761740"/>
                </a:lnTo>
                <a:lnTo>
                  <a:pt x="3736032" y="797453"/>
                </a:lnTo>
                <a:lnTo>
                  <a:pt x="3756967" y="833513"/>
                </a:lnTo>
                <a:lnTo>
                  <a:pt x="3776158" y="869892"/>
                </a:lnTo>
                <a:lnTo>
                  <a:pt x="3793604" y="906563"/>
                </a:lnTo>
                <a:lnTo>
                  <a:pt x="3809305" y="943497"/>
                </a:lnTo>
                <a:lnTo>
                  <a:pt x="3823262" y="980667"/>
                </a:lnTo>
                <a:lnTo>
                  <a:pt x="3835474" y="1018045"/>
                </a:lnTo>
                <a:lnTo>
                  <a:pt x="3845942" y="1055603"/>
                </a:lnTo>
                <a:lnTo>
                  <a:pt x="3854665" y="1093314"/>
                </a:lnTo>
                <a:lnTo>
                  <a:pt x="3861643" y="1131150"/>
                </a:lnTo>
                <a:lnTo>
                  <a:pt x="3866877" y="1169082"/>
                </a:lnTo>
                <a:lnTo>
                  <a:pt x="3870366" y="1207085"/>
                </a:lnTo>
                <a:lnTo>
                  <a:pt x="3872111" y="1245129"/>
                </a:lnTo>
                <a:lnTo>
                  <a:pt x="3872111" y="1283186"/>
                </a:lnTo>
                <a:lnTo>
                  <a:pt x="3866877" y="1359233"/>
                </a:lnTo>
                <a:lnTo>
                  <a:pt x="3861643" y="1397165"/>
                </a:lnTo>
                <a:lnTo>
                  <a:pt x="3854665" y="1435001"/>
                </a:lnTo>
                <a:lnTo>
                  <a:pt x="3845942" y="1472712"/>
                </a:lnTo>
                <a:lnTo>
                  <a:pt x="3835474" y="1510270"/>
                </a:lnTo>
                <a:lnTo>
                  <a:pt x="3823262" y="1547648"/>
                </a:lnTo>
                <a:lnTo>
                  <a:pt x="3809305" y="1584818"/>
                </a:lnTo>
                <a:lnTo>
                  <a:pt x="3793604" y="1621752"/>
                </a:lnTo>
                <a:lnTo>
                  <a:pt x="3776158" y="1658423"/>
                </a:lnTo>
                <a:lnTo>
                  <a:pt x="3756967" y="1694802"/>
                </a:lnTo>
                <a:lnTo>
                  <a:pt x="3736032" y="1730862"/>
                </a:lnTo>
                <a:lnTo>
                  <a:pt x="3713352" y="1766575"/>
                </a:lnTo>
                <a:lnTo>
                  <a:pt x="3688928" y="1801914"/>
                </a:lnTo>
                <a:lnTo>
                  <a:pt x="3662759" y="1836851"/>
                </a:lnTo>
                <a:lnTo>
                  <a:pt x="3634845" y="1871357"/>
                </a:lnTo>
                <a:lnTo>
                  <a:pt x="3605187" y="1905405"/>
                </a:lnTo>
                <a:lnTo>
                  <a:pt x="3573784" y="1938968"/>
                </a:lnTo>
                <a:lnTo>
                  <a:pt x="3540636" y="1972018"/>
                </a:lnTo>
                <a:lnTo>
                  <a:pt x="3505744" y="2004527"/>
                </a:lnTo>
                <a:lnTo>
                  <a:pt x="3469108" y="2036467"/>
                </a:lnTo>
                <a:lnTo>
                  <a:pt x="3430727" y="2067810"/>
                </a:lnTo>
                <a:lnTo>
                  <a:pt x="3390601" y="2098529"/>
                </a:lnTo>
                <a:lnTo>
                  <a:pt x="3348730" y="2128596"/>
                </a:lnTo>
                <a:lnTo>
                  <a:pt x="3305115" y="2157983"/>
                </a:lnTo>
                <a:lnTo>
                  <a:pt x="3266926" y="2182261"/>
                </a:lnTo>
                <a:lnTo>
                  <a:pt x="3227980" y="2205715"/>
                </a:lnTo>
                <a:lnTo>
                  <a:pt x="3188303" y="2228347"/>
                </a:lnTo>
                <a:lnTo>
                  <a:pt x="3147920" y="2250155"/>
                </a:lnTo>
                <a:lnTo>
                  <a:pt x="3106859" y="2271140"/>
                </a:lnTo>
                <a:lnTo>
                  <a:pt x="3065145" y="2291303"/>
                </a:lnTo>
                <a:lnTo>
                  <a:pt x="3022804" y="2310643"/>
                </a:lnTo>
                <a:lnTo>
                  <a:pt x="2979863" y="2329159"/>
                </a:lnTo>
                <a:lnTo>
                  <a:pt x="2936347" y="2346853"/>
                </a:lnTo>
                <a:lnTo>
                  <a:pt x="2892283" y="2363723"/>
                </a:lnTo>
                <a:lnTo>
                  <a:pt x="2847696" y="2379771"/>
                </a:lnTo>
                <a:lnTo>
                  <a:pt x="2802614" y="2394996"/>
                </a:lnTo>
                <a:lnTo>
                  <a:pt x="2757061" y="2409398"/>
                </a:lnTo>
                <a:lnTo>
                  <a:pt x="2711065" y="2422977"/>
                </a:lnTo>
                <a:lnTo>
                  <a:pt x="2664650" y="2435732"/>
                </a:lnTo>
                <a:lnTo>
                  <a:pt x="2617844" y="2447665"/>
                </a:lnTo>
                <a:lnTo>
                  <a:pt x="2570673" y="2458775"/>
                </a:lnTo>
                <a:lnTo>
                  <a:pt x="2523161" y="2469062"/>
                </a:lnTo>
                <a:lnTo>
                  <a:pt x="2475337" y="2478526"/>
                </a:lnTo>
                <a:lnTo>
                  <a:pt x="2427225" y="2487167"/>
                </a:lnTo>
                <a:lnTo>
                  <a:pt x="2378853" y="2494986"/>
                </a:lnTo>
                <a:lnTo>
                  <a:pt x="2330245" y="2501981"/>
                </a:lnTo>
                <a:lnTo>
                  <a:pt x="2281428" y="2508153"/>
                </a:lnTo>
                <a:lnTo>
                  <a:pt x="2232428" y="2513502"/>
                </a:lnTo>
                <a:lnTo>
                  <a:pt x="2183272" y="2518029"/>
                </a:lnTo>
                <a:lnTo>
                  <a:pt x="2133986" y="2521732"/>
                </a:lnTo>
                <a:lnTo>
                  <a:pt x="2084594" y="2524612"/>
                </a:lnTo>
                <a:lnTo>
                  <a:pt x="2035125" y="2526670"/>
                </a:lnTo>
                <a:lnTo>
                  <a:pt x="1985603" y="2527904"/>
                </a:lnTo>
                <a:lnTo>
                  <a:pt x="1936055" y="2528316"/>
                </a:lnTo>
                <a:lnTo>
                  <a:pt x="1886507" y="2527904"/>
                </a:lnTo>
                <a:lnTo>
                  <a:pt x="1836986" y="2526670"/>
                </a:lnTo>
                <a:lnTo>
                  <a:pt x="1787516" y="2524612"/>
                </a:lnTo>
                <a:lnTo>
                  <a:pt x="1738125" y="2521732"/>
                </a:lnTo>
                <a:lnTo>
                  <a:pt x="1688838" y="2518029"/>
                </a:lnTo>
                <a:lnTo>
                  <a:pt x="1639682" y="2513502"/>
                </a:lnTo>
                <a:lnTo>
                  <a:pt x="1590682" y="2508153"/>
                </a:lnTo>
                <a:lnTo>
                  <a:pt x="1541866" y="2501981"/>
                </a:lnTo>
                <a:lnTo>
                  <a:pt x="1493258" y="2494986"/>
                </a:lnTo>
                <a:lnTo>
                  <a:pt x="1444885" y="2487168"/>
                </a:lnTo>
                <a:lnTo>
                  <a:pt x="1396773" y="2478526"/>
                </a:lnTo>
                <a:lnTo>
                  <a:pt x="1348949" y="2469062"/>
                </a:lnTo>
                <a:lnTo>
                  <a:pt x="1301438" y="2458775"/>
                </a:lnTo>
                <a:lnTo>
                  <a:pt x="1254266" y="2447665"/>
                </a:lnTo>
                <a:lnTo>
                  <a:pt x="1207460" y="2435733"/>
                </a:lnTo>
                <a:lnTo>
                  <a:pt x="1161046" y="2422977"/>
                </a:lnTo>
                <a:lnTo>
                  <a:pt x="1115049" y="2409398"/>
                </a:lnTo>
                <a:lnTo>
                  <a:pt x="1069497" y="2394996"/>
                </a:lnTo>
                <a:lnTo>
                  <a:pt x="1024414" y="2379771"/>
                </a:lnTo>
                <a:lnTo>
                  <a:pt x="979827" y="2363724"/>
                </a:lnTo>
                <a:lnTo>
                  <a:pt x="935763" y="2346853"/>
                </a:lnTo>
                <a:lnTo>
                  <a:pt x="892247" y="2329159"/>
                </a:lnTo>
                <a:lnTo>
                  <a:pt x="849306" y="2310643"/>
                </a:lnTo>
                <a:lnTo>
                  <a:pt x="806965" y="2291303"/>
                </a:lnTo>
                <a:lnTo>
                  <a:pt x="765251" y="2271141"/>
                </a:lnTo>
                <a:lnTo>
                  <a:pt x="724190" y="2250155"/>
                </a:lnTo>
                <a:lnTo>
                  <a:pt x="683808" y="2228347"/>
                </a:lnTo>
                <a:lnTo>
                  <a:pt x="644130" y="2205715"/>
                </a:lnTo>
                <a:lnTo>
                  <a:pt x="605184" y="2182261"/>
                </a:lnTo>
                <a:lnTo>
                  <a:pt x="566995" y="2157983"/>
                </a:lnTo>
                <a:lnTo>
                  <a:pt x="523380" y="2128596"/>
                </a:lnTo>
                <a:lnTo>
                  <a:pt x="481510" y="2098529"/>
                </a:lnTo>
                <a:lnTo>
                  <a:pt x="441384" y="2067810"/>
                </a:lnTo>
                <a:lnTo>
                  <a:pt x="403003" y="2036467"/>
                </a:lnTo>
                <a:lnTo>
                  <a:pt x="366366" y="2004527"/>
                </a:lnTo>
                <a:lnTo>
                  <a:pt x="331474" y="1972018"/>
                </a:lnTo>
                <a:lnTo>
                  <a:pt x="298326" y="1938968"/>
                </a:lnTo>
                <a:lnTo>
                  <a:pt x="266924" y="1905405"/>
                </a:lnTo>
                <a:lnTo>
                  <a:pt x="237265" y="1871357"/>
                </a:lnTo>
                <a:lnTo>
                  <a:pt x="209352" y="1836851"/>
                </a:lnTo>
                <a:lnTo>
                  <a:pt x="183183" y="1801914"/>
                </a:lnTo>
                <a:lnTo>
                  <a:pt x="158758" y="1766575"/>
                </a:lnTo>
                <a:lnTo>
                  <a:pt x="136078" y="1730862"/>
                </a:lnTo>
                <a:lnTo>
                  <a:pt x="115143" y="1694802"/>
                </a:lnTo>
                <a:lnTo>
                  <a:pt x="95953" y="1658423"/>
                </a:lnTo>
                <a:lnTo>
                  <a:pt x="78507" y="1621752"/>
                </a:lnTo>
                <a:lnTo>
                  <a:pt x="62805" y="1584818"/>
                </a:lnTo>
                <a:lnTo>
                  <a:pt x="48848" y="1547648"/>
                </a:lnTo>
                <a:lnTo>
                  <a:pt x="36636" y="1510270"/>
                </a:lnTo>
                <a:lnTo>
                  <a:pt x="26169" y="1472712"/>
                </a:lnTo>
                <a:lnTo>
                  <a:pt x="17446" y="1435001"/>
                </a:lnTo>
                <a:lnTo>
                  <a:pt x="10467" y="1397165"/>
                </a:lnTo>
                <a:lnTo>
                  <a:pt x="5233" y="1359233"/>
                </a:lnTo>
                <a:lnTo>
                  <a:pt x="1744" y="1321230"/>
                </a:lnTo>
                <a:lnTo>
                  <a:pt x="0" y="1283186"/>
                </a:lnTo>
                <a:lnTo>
                  <a:pt x="0" y="1245129"/>
                </a:lnTo>
                <a:lnTo>
                  <a:pt x="5233" y="1169082"/>
                </a:lnTo>
                <a:lnTo>
                  <a:pt x="10467" y="1131150"/>
                </a:lnTo>
                <a:lnTo>
                  <a:pt x="17446" y="1093314"/>
                </a:lnTo>
                <a:lnTo>
                  <a:pt x="26169" y="1055603"/>
                </a:lnTo>
                <a:lnTo>
                  <a:pt x="36636" y="1018045"/>
                </a:lnTo>
                <a:lnTo>
                  <a:pt x="48848" y="980667"/>
                </a:lnTo>
                <a:lnTo>
                  <a:pt x="62805" y="943497"/>
                </a:lnTo>
                <a:lnTo>
                  <a:pt x="78507" y="906563"/>
                </a:lnTo>
                <a:lnTo>
                  <a:pt x="95953" y="869892"/>
                </a:lnTo>
                <a:lnTo>
                  <a:pt x="115143" y="833513"/>
                </a:lnTo>
                <a:lnTo>
                  <a:pt x="136078" y="797453"/>
                </a:lnTo>
                <a:lnTo>
                  <a:pt x="158758" y="761740"/>
                </a:lnTo>
                <a:lnTo>
                  <a:pt x="183183" y="726401"/>
                </a:lnTo>
                <a:lnTo>
                  <a:pt x="209352" y="691464"/>
                </a:lnTo>
                <a:lnTo>
                  <a:pt x="237265" y="656958"/>
                </a:lnTo>
                <a:lnTo>
                  <a:pt x="266924" y="622910"/>
                </a:lnTo>
                <a:lnTo>
                  <a:pt x="298326" y="589347"/>
                </a:lnTo>
                <a:lnTo>
                  <a:pt x="331474" y="556297"/>
                </a:lnTo>
                <a:lnTo>
                  <a:pt x="366366" y="523788"/>
                </a:lnTo>
                <a:lnTo>
                  <a:pt x="403003" y="491848"/>
                </a:lnTo>
                <a:lnTo>
                  <a:pt x="441384" y="460505"/>
                </a:lnTo>
                <a:lnTo>
                  <a:pt x="481510" y="429786"/>
                </a:lnTo>
                <a:lnTo>
                  <a:pt x="523380" y="399719"/>
                </a:lnTo>
                <a:lnTo>
                  <a:pt x="566995" y="370331"/>
                </a:lnTo>
                <a:lnTo>
                  <a:pt x="605184" y="346054"/>
                </a:lnTo>
                <a:lnTo>
                  <a:pt x="644130" y="322600"/>
                </a:lnTo>
                <a:lnTo>
                  <a:pt x="683808" y="299968"/>
                </a:lnTo>
                <a:lnTo>
                  <a:pt x="724190" y="278160"/>
                </a:lnTo>
                <a:lnTo>
                  <a:pt x="765251" y="257174"/>
                </a:lnTo>
                <a:lnTo>
                  <a:pt x="806965" y="237012"/>
                </a:lnTo>
                <a:lnTo>
                  <a:pt x="849306" y="217672"/>
                </a:lnTo>
                <a:lnTo>
                  <a:pt x="892247" y="199156"/>
                </a:lnTo>
                <a:lnTo>
                  <a:pt x="935763" y="181462"/>
                </a:lnTo>
                <a:lnTo>
                  <a:pt x="979827" y="164591"/>
                </a:lnTo>
                <a:lnTo>
                  <a:pt x="1024414" y="148544"/>
                </a:lnTo>
                <a:lnTo>
                  <a:pt x="1069497" y="133319"/>
                </a:lnTo>
                <a:lnTo>
                  <a:pt x="1115049" y="118917"/>
                </a:lnTo>
                <a:lnTo>
                  <a:pt x="1161046" y="105338"/>
                </a:lnTo>
                <a:lnTo>
                  <a:pt x="1207460" y="92582"/>
                </a:lnTo>
                <a:lnTo>
                  <a:pt x="1254266" y="80650"/>
                </a:lnTo>
                <a:lnTo>
                  <a:pt x="1301438" y="69540"/>
                </a:lnTo>
                <a:lnTo>
                  <a:pt x="1348949" y="59253"/>
                </a:lnTo>
                <a:lnTo>
                  <a:pt x="1396773" y="49789"/>
                </a:lnTo>
                <a:lnTo>
                  <a:pt x="1444885" y="41147"/>
                </a:lnTo>
                <a:lnTo>
                  <a:pt x="1493258" y="33329"/>
                </a:lnTo>
                <a:lnTo>
                  <a:pt x="1541866" y="26334"/>
                </a:lnTo>
                <a:lnTo>
                  <a:pt x="1590682" y="20162"/>
                </a:lnTo>
                <a:lnTo>
                  <a:pt x="1639682" y="14813"/>
                </a:lnTo>
                <a:lnTo>
                  <a:pt x="1688838" y="10287"/>
                </a:lnTo>
                <a:lnTo>
                  <a:pt x="1738125" y="6583"/>
                </a:lnTo>
                <a:lnTo>
                  <a:pt x="1787516" y="3703"/>
                </a:lnTo>
                <a:lnTo>
                  <a:pt x="1836986" y="1645"/>
                </a:lnTo>
                <a:lnTo>
                  <a:pt x="1886507" y="411"/>
                </a:lnTo>
                <a:lnTo>
                  <a:pt x="1936055" y="0"/>
                </a:lnTo>
                <a:lnTo>
                  <a:pt x="1985603" y="411"/>
                </a:lnTo>
                <a:lnTo>
                  <a:pt x="2035125" y="1645"/>
                </a:lnTo>
                <a:lnTo>
                  <a:pt x="2084594" y="3703"/>
                </a:lnTo>
                <a:lnTo>
                  <a:pt x="2133986" y="6583"/>
                </a:lnTo>
                <a:lnTo>
                  <a:pt x="2183272" y="10287"/>
                </a:lnTo>
                <a:lnTo>
                  <a:pt x="2232428" y="14813"/>
                </a:lnTo>
                <a:lnTo>
                  <a:pt x="2281428" y="20162"/>
                </a:lnTo>
                <a:lnTo>
                  <a:pt x="2330245" y="26334"/>
                </a:lnTo>
                <a:lnTo>
                  <a:pt x="2378853" y="33329"/>
                </a:lnTo>
                <a:lnTo>
                  <a:pt x="2427225" y="41148"/>
                </a:lnTo>
                <a:lnTo>
                  <a:pt x="2475337" y="49789"/>
                </a:lnTo>
                <a:lnTo>
                  <a:pt x="2523161" y="59253"/>
                </a:lnTo>
                <a:lnTo>
                  <a:pt x="2570673" y="69540"/>
                </a:lnTo>
                <a:lnTo>
                  <a:pt x="2617844" y="80650"/>
                </a:lnTo>
                <a:lnTo>
                  <a:pt x="2664650" y="92583"/>
                </a:lnTo>
                <a:lnTo>
                  <a:pt x="2711065" y="105338"/>
                </a:lnTo>
                <a:lnTo>
                  <a:pt x="2757061" y="118917"/>
                </a:lnTo>
                <a:lnTo>
                  <a:pt x="2802614" y="133319"/>
                </a:lnTo>
                <a:lnTo>
                  <a:pt x="2847696" y="148544"/>
                </a:lnTo>
                <a:lnTo>
                  <a:pt x="2892283" y="164592"/>
                </a:lnTo>
                <a:lnTo>
                  <a:pt x="2936347" y="181462"/>
                </a:lnTo>
                <a:lnTo>
                  <a:pt x="2979863" y="199156"/>
                </a:lnTo>
                <a:lnTo>
                  <a:pt x="3022804" y="217672"/>
                </a:lnTo>
                <a:lnTo>
                  <a:pt x="3065145" y="237012"/>
                </a:lnTo>
                <a:lnTo>
                  <a:pt x="3106859" y="257175"/>
                </a:lnTo>
                <a:lnTo>
                  <a:pt x="3147920" y="278160"/>
                </a:lnTo>
                <a:lnTo>
                  <a:pt x="3188303" y="299968"/>
                </a:lnTo>
                <a:lnTo>
                  <a:pt x="3227980" y="322600"/>
                </a:lnTo>
                <a:lnTo>
                  <a:pt x="3266926" y="346054"/>
                </a:lnTo>
                <a:lnTo>
                  <a:pt x="3305115" y="370331"/>
                </a:lnTo>
                <a:close/>
              </a:path>
            </a:pathLst>
          </a:custGeom>
          <a:ln w="25908">
            <a:solidFill>
              <a:srgbClr val="666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9738" y="4068571"/>
            <a:ext cx="26339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1592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14141"/>
                </a:solidFill>
                <a:latin typeface="Georgia"/>
                <a:cs typeface="Georgia"/>
              </a:rPr>
              <a:t>Научный </a:t>
            </a:r>
            <a:r>
              <a:rPr sz="32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414141"/>
                </a:solidFill>
                <a:latin typeface="Georgia"/>
                <a:cs typeface="Georgia"/>
              </a:rPr>
              <a:t>руковод</a:t>
            </a:r>
            <a:r>
              <a:rPr sz="3200" spc="-15" dirty="0">
                <a:solidFill>
                  <a:srgbClr val="414141"/>
                </a:solidFill>
                <a:latin typeface="Georgia"/>
                <a:cs typeface="Georgia"/>
              </a:rPr>
              <a:t>и</a:t>
            </a:r>
            <a:r>
              <a:rPr sz="3200" dirty="0">
                <a:solidFill>
                  <a:srgbClr val="414141"/>
                </a:solidFill>
                <a:latin typeface="Georgia"/>
                <a:cs typeface="Georgia"/>
              </a:rPr>
              <a:t>тель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641" y="779144"/>
            <a:ext cx="8890635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90"/>
              </a:lnSpc>
              <a:spcBef>
                <a:spcPts val="100"/>
              </a:spcBef>
            </a:pPr>
            <a:r>
              <a:rPr sz="4200" dirty="0"/>
              <a:t>Куда</a:t>
            </a:r>
            <a:r>
              <a:rPr sz="4200" spc="-35" dirty="0"/>
              <a:t> </a:t>
            </a:r>
            <a:r>
              <a:rPr sz="4200" spc="-5" dirty="0"/>
              <a:t>обратиться</a:t>
            </a:r>
            <a:r>
              <a:rPr sz="4200" spc="-25" dirty="0"/>
              <a:t> </a:t>
            </a:r>
            <a:r>
              <a:rPr sz="4200" dirty="0"/>
              <a:t>за</a:t>
            </a:r>
            <a:r>
              <a:rPr sz="4200" spc="-15" dirty="0"/>
              <a:t> </a:t>
            </a:r>
            <a:r>
              <a:rPr sz="4200" dirty="0"/>
              <a:t>помощью</a:t>
            </a:r>
            <a:r>
              <a:rPr sz="4200" spc="-45" dirty="0"/>
              <a:t> </a:t>
            </a:r>
            <a:r>
              <a:rPr sz="4200" dirty="0"/>
              <a:t>по</a:t>
            </a:r>
            <a:endParaRPr sz="4200"/>
          </a:p>
          <a:p>
            <a:pPr marL="12700">
              <a:lnSpc>
                <a:spcPts val="4790"/>
              </a:lnSpc>
              <a:tabLst>
                <a:tab pos="5855970" algn="l"/>
              </a:tabLst>
            </a:pPr>
            <a:r>
              <a:rPr sz="4200" dirty="0"/>
              <a:t>нахождению</a:t>
            </a:r>
            <a:r>
              <a:rPr sz="4200" spc="-20" dirty="0"/>
              <a:t> </a:t>
            </a:r>
            <a:r>
              <a:rPr sz="4200" dirty="0"/>
              <a:t>практики	на</a:t>
            </a:r>
            <a:r>
              <a:rPr sz="4200" spc="-65" dirty="0"/>
              <a:t> </a:t>
            </a:r>
            <a:r>
              <a:rPr sz="4200" dirty="0"/>
              <a:t>ЭФ</a:t>
            </a:r>
            <a:r>
              <a:rPr sz="4200" spc="-35" dirty="0"/>
              <a:t> </a:t>
            </a:r>
            <a:r>
              <a:rPr sz="4200" spc="-5" dirty="0"/>
              <a:t>МГУ?</a:t>
            </a:r>
            <a:endParaRPr sz="4200"/>
          </a:p>
        </p:txBody>
      </p:sp>
      <p:grpSp>
        <p:nvGrpSpPr>
          <p:cNvPr id="6" name="object 6"/>
          <p:cNvGrpSpPr/>
          <p:nvPr/>
        </p:nvGrpSpPr>
        <p:grpSpPr>
          <a:xfrm>
            <a:off x="387206" y="3236848"/>
            <a:ext cx="3898265" cy="2553335"/>
            <a:chOff x="387206" y="3236848"/>
            <a:chExt cx="3898265" cy="2553335"/>
          </a:xfrm>
        </p:grpSpPr>
        <p:sp>
          <p:nvSpPr>
            <p:cNvPr id="7" name="object 7"/>
            <p:cNvSpPr/>
            <p:nvPr/>
          </p:nvSpPr>
          <p:spPr>
            <a:xfrm>
              <a:off x="400223" y="3249866"/>
              <a:ext cx="3872229" cy="2527300"/>
            </a:xfrm>
            <a:custGeom>
              <a:avLst/>
              <a:gdLst/>
              <a:ahLst/>
              <a:cxnLst/>
              <a:rect l="l" t="t" r="r" b="b"/>
              <a:pathLst>
                <a:path w="3872229" h="2527300">
                  <a:moveTo>
                    <a:pt x="3305001" y="370141"/>
                  </a:moveTo>
                  <a:lnTo>
                    <a:pt x="3348609" y="399506"/>
                  </a:lnTo>
                  <a:lnTo>
                    <a:pt x="3390472" y="429551"/>
                  </a:lnTo>
                  <a:lnTo>
                    <a:pt x="3430591" y="460247"/>
                  </a:lnTo>
                  <a:lnTo>
                    <a:pt x="3468966" y="491568"/>
                  </a:lnTo>
                  <a:lnTo>
                    <a:pt x="3505596" y="523486"/>
                  </a:lnTo>
                  <a:lnTo>
                    <a:pt x="3540483" y="555972"/>
                  </a:lnTo>
                  <a:lnTo>
                    <a:pt x="3573624" y="588999"/>
                  </a:lnTo>
                  <a:lnTo>
                    <a:pt x="3605022" y="622540"/>
                  </a:lnTo>
                  <a:lnTo>
                    <a:pt x="3634675" y="656566"/>
                  </a:lnTo>
                  <a:lnTo>
                    <a:pt x="3662584" y="691050"/>
                  </a:lnTo>
                  <a:lnTo>
                    <a:pt x="3688749" y="725964"/>
                  </a:lnTo>
                  <a:lnTo>
                    <a:pt x="3713169" y="761280"/>
                  </a:lnTo>
                  <a:lnTo>
                    <a:pt x="3735845" y="796971"/>
                  </a:lnTo>
                  <a:lnTo>
                    <a:pt x="3756777" y="833009"/>
                  </a:lnTo>
                  <a:lnTo>
                    <a:pt x="3775964" y="869365"/>
                  </a:lnTo>
                  <a:lnTo>
                    <a:pt x="3793407" y="906013"/>
                  </a:lnTo>
                  <a:lnTo>
                    <a:pt x="3809106" y="942925"/>
                  </a:lnTo>
                  <a:lnTo>
                    <a:pt x="3823061" y="980073"/>
                  </a:lnTo>
                  <a:lnTo>
                    <a:pt x="3835271" y="1017428"/>
                  </a:lnTo>
                  <a:lnTo>
                    <a:pt x="3845737" y="1054964"/>
                  </a:lnTo>
                  <a:lnTo>
                    <a:pt x="3854458" y="1092653"/>
                  </a:lnTo>
                  <a:lnTo>
                    <a:pt x="3861435" y="1130466"/>
                  </a:lnTo>
                  <a:lnTo>
                    <a:pt x="3866668" y="1168377"/>
                  </a:lnTo>
                  <a:lnTo>
                    <a:pt x="3870157" y="1206356"/>
                  </a:lnTo>
                  <a:lnTo>
                    <a:pt x="3871901" y="1244378"/>
                  </a:lnTo>
                  <a:lnTo>
                    <a:pt x="3871901" y="1282413"/>
                  </a:lnTo>
                  <a:lnTo>
                    <a:pt x="3866668" y="1358414"/>
                  </a:lnTo>
                  <a:lnTo>
                    <a:pt x="3861435" y="1396325"/>
                  </a:lnTo>
                  <a:lnTo>
                    <a:pt x="3854458" y="1434138"/>
                  </a:lnTo>
                  <a:lnTo>
                    <a:pt x="3845737" y="1471827"/>
                  </a:lnTo>
                  <a:lnTo>
                    <a:pt x="3835271" y="1509363"/>
                  </a:lnTo>
                  <a:lnTo>
                    <a:pt x="3823061" y="1546718"/>
                  </a:lnTo>
                  <a:lnTo>
                    <a:pt x="3809106" y="1583866"/>
                  </a:lnTo>
                  <a:lnTo>
                    <a:pt x="3793407" y="1620778"/>
                  </a:lnTo>
                  <a:lnTo>
                    <a:pt x="3775964" y="1657426"/>
                  </a:lnTo>
                  <a:lnTo>
                    <a:pt x="3756777" y="1693782"/>
                  </a:lnTo>
                  <a:lnTo>
                    <a:pt x="3735845" y="1729820"/>
                  </a:lnTo>
                  <a:lnTo>
                    <a:pt x="3713169" y="1765511"/>
                  </a:lnTo>
                  <a:lnTo>
                    <a:pt x="3688749" y="1800827"/>
                  </a:lnTo>
                  <a:lnTo>
                    <a:pt x="3662584" y="1835741"/>
                  </a:lnTo>
                  <a:lnTo>
                    <a:pt x="3634675" y="1870225"/>
                  </a:lnTo>
                  <a:lnTo>
                    <a:pt x="3605022" y="1904251"/>
                  </a:lnTo>
                  <a:lnTo>
                    <a:pt x="3573624" y="1937792"/>
                  </a:lnTo>
                  <a:lnTo>
                    <a:pt x="3540483" y="1970819"/>
                  </a:lnTo>
                  <a:lnTo>
                    <a:pt x="3505596" y="2003305"/>
                  </a:lnTo>
                  <a:lnTo>
                    <a:pt x="3468966" y="2035223"/>
                  </a:lnTo>
                  <a:lnTo>
                    <a:pt x="3430591" y="2066544"/>
                  </a:lnTo>
                  <a:lnTo>
                    <a:pt x="3390472" y="2097240"/>
                  </a:lnTo>
                  <a:lnTo>
                    <a:pt x="3348609" y="2127285"/>
                  </a:lnTo>
                  <a:lnTo>
                    <a:pt x="3305001" y="2156650"/>
                  </a:lnTo>
                  <a:lnTo>
                    <a:pt x="3266812" y="2180915"/>
                  </a:lnTo>
                  <a:lnTo>
                    <a:pt x="3227866" y="2204357"/>
                  </a:lnTo>
                  <a:lnTo>
                    <a:pt x="3188189" y="2226977"/>
                  </a:lnTo>
                  <a:lnTo>
                    <a:pt x="3147808" y="2248774"/>
                  </a:lnTo>
                  <a:lnTo>
                    <a:pt x="3106747" y="2269749"/>
                  </a:lnTo>
                  <a:lnTo>
                    <a:pt x="3065034" y="2289901"/>
                  </a:lnTo>
                  <a:lnTo>
                    <a:pt x="3022695" y="2309231"/>
                  </a:lnTo>
                  <a:lnTo>
                    <a:pt x="2979755" y="2327738"/>
                  </a:lnTo>
                  <a:lnTo>
                    <a:pt x="2936240" y="2345422"/>
                  </a:lnTo>
                  <a:lnTo>
                    <a:pt x="2892178" y="2362284"/>
                  </a:lnTo>
                  <a:lnTo>
                    <a:pt x="2847593" y="2378324"/>
                  </a:lnTo>
                  <a:lnTo>
                    <a:pt x="2802512" y="2393541"/>
                  </a:lnTo>
                  <a:lnTo>
                    <a:pt x="2756962" y="2407935"/>
                  </a:lnTo>
                  <a:lnTo>
                    <a:pt x="2710967" y="2421507"/>
                  </a:lnTo>
                  <a:lnTo>
                    <a:pt x="2664555" y="2434256"/>
                  </a:lnTo>
                  <a:lnTo>
                    <a:pt x="2617751" y="2446183"/>
                  </a:lnTo>
                  <a:lnTo>
                    <a:pt x="2570582" y="2457287"/>
                  </a:lnTo>
                  <a:lnTo>
                    <a:pt x="2523073" y="2467569"/>
                  </a:lnTo>
                  <a:lnTo>
                    <a:pt x="2475251" y="2477028"/>
                  </a:lnTo>
                  <a:lnTo>
                    <a:pt x="2427142" y="2485665"/>
                  </a:lnTo>
                  <a:lnTo>
                    <a:pt x="2378772" y="2493479"/>
                  </a:lnTo>
                  <a:lnTo>
                    <a:pt x="2330167" y="2500470"/>
                  </a:lnTo>
                  <a:lnTo>
                    <a:pt x="2281353" y="2506639"/>
                  </a:lnTo>
                  <a:lnTo>
                    <a:pt x="2232356" y="2511986"/>
                  </a:lnTo>
                  <a:lnTo>
                    <a:pt x="2183202" y="2516510"/>
                  </a:lnTo>
                  <a:lnTo>
                    <a:pt x="2133918" y="2520211"/>
                  </a:lnTo>
                  <a:lnTo>
                    <a:pt x="2084529" y="2523090"/>
                  </a:lnTo>
                  <a:lnTo>
                    <a:pt x="2035063" y="2525146"/>
                  </a:lnTo>
                  <a:lnTo>
                    <a:pt x="1985543" y="2526380"/>
                  </a:lnTo>
                  <a:lnTo>
                    <a:pt x="1935998" y="2526792"/>
                  </a:lnTo>
                  <a:lnTo>
                    <a:pt x="1886453" y="2526380"/>
                  </a:lnTo>
                  <a:lnTo>
                    <a:pt x="1836933" y="2525146"/>
                  </a:lnTo>
                  <a:lnTo>
                    <a:pt x="1787466" y="2523090"/>
                  </a:lnTo>
                  <a:lnTo>
                    <a:pt x="1738077" y="2520211"/>
                  </a:lnTo>
                  <a:lnTo>
                    <a:pt x="1688793" y="2516510"/>
                  </a:lnTo>
                  <a:lnTo>
                    <a:pt x="1639639" y="2511986"/>
                  </a:lnTo>
                  <a:lnTo>
                    <a:pt x="1590641" y="2506639"/>
                  </a:lnTo>
                  <a:lnTo>
                    <a:pt x="1541827" y="2500470"/>
                  </a:lnTo>
                  <a:lnTo>
                    <a:pt x="1493221" y="2493479"/>
                  </a:lnTo>
                  <a:lnTo>
                    <a:pt x="1444850" y="2485665"/>
                  </a:lnTo>
                  <a:lnTo>
                    <a:pt x="1396740" y="2477028"/>
                  </a:lnTo>
                  <a:lnTo>
                    <a:pt x="1348917" y="2467569"/>
                  </a:lnTo>
                  <a:lnTo>
                    <a:pt x="1301407" y="2457287"/>
                  </a:lnTo>
                  <a:lnTo>
                    <a:pt x="1254237" y="2446183"/>
                  </a:lnTo>
                  <a:lnTo>
                    <a:pt x="1207432" y="2434256"/>
                  </a:lnTo>
                  <a:lnTo>
                    <a:pt x="1161018" y="2421507"/>
                  </a:lnTo>
                  <a:lnTo>
                    <a:pt x="1115022" y="2407935"/>
                  </a:lnTo>
                  <a:lnTo>
                    <a:pt x="1069470" y="2393541"/>
                  </a:lnTo>
                  <a:lnTo>
                    <a:pt x="1024388" y="2378324"/>
                  </a:lnTo>
                  <a:lnTo>
                    <a:pt x="979801" y="2362284"/>
                  </a:lnTo>
                  <a:lnTo>
                    <a:pt x="935737" y="2345422"/>
                  </a:lnTo>
                  <a:lnTo>
                    <a:pt x="892221" y="2327738"/>
                  </a:lnTo>
                  <a:lnTo>
                    <a:pt x="849279" y="2309231"/>
                  </a:lnTo>
                  <a:lnTo>
                    <a:pt x="806937" y="2289901"/>
                  </a:lnTo>
                  <a:lnTo>
                    <a:pt x="765222" y="2269749"/>
                  </a:lnTo>
                  <a:lnTo>
                    <a:pt x="724160" y="2248774"/>
                  </a:lnTo>
                  <a:lnTo>
                    <a:pt x="683776" y="2226977"/>
                  </a:lnTo>
                  <a:lnTo>
                    <a:pt x="644097" y="2204357"/>
                  </a:lnTo>
                  <a:lnTo>
                    <a:pt x="605148" y="2180915"/>
                  </a:lnTo>
                  <a:lnTo>
                    <a:pt x="566957" y="2156650"/>
                  </a:lnTo>
                  <a:lnTo>
                    <a:pt x="523345" y="2127285"/>
                  </a:lnTo>
                  <a:lnTo>
                    <a:pt x="481477" y="2097240"/>
                  </a:lnTo>
                  <a:lnTo>
                    <a:pt x="441354" y="2066544"/>
                  </a:lnTo>
                  <a:lnTo>
                    <a:pt x="402976" y="2035223"/>
                  </a:lnTo>
                  <a:lnTo>
                    <a:pt x="366341" y="2003305"/>
                  </a:lnTo>
                  <a:lnTo>
                    <a:pt x="331452" y="1970819"/>
                  </a:lnTo>
                  <a:lnTo>
                    <a:pt x="298306" y="1937792"/>
                  </a:lnTo>
                  <a:lnTo>
                    <a:pt x="266906" y="1904251"/>
                  </a:lnTo>
                  <a:lnTo>
                    <a:pt x="237249" y="1870225"/>
                  </a:lnTo>
                  <a:lnTo>
                    <a:pt x="209338" y="1835741"/>
                  </a:lnTo>
                  <a:lnTo>
                    <a:pt x="183170" y="1800827"/>
                  </a:lnTo>
                  <a:lnTo>
                    <a:pt x="158748" y="1765511"/>
                  </a:lnTo>
                  <a:lnTo>
                    <a:pt x="136069" y="1729820"/>
                  </a:lnTo>
                  <a:lnTo>
                    <a:pt x="115136" y="1693782"/>
                  </a:lnTo>
                  <a:lnTo>
                    <a:pt x="95946" y="1657426"/>
                  </a:lnTo>
                  <a:lnTo>
                    <a:pt x="78501" y="1620778"/>
                  </a:lnTo>
                  <a:lnTo>
                    <a:pt x="62801" y="1583866"/>
                  </a:lnTo>
                  <a:lnTo>
                    <a:pt x="48845" y="1546718"/>
                  </a:lnTo>
                  <a:lnTo>
                    <a:pt x="36634" y="1509363"/>
                  </a:lnTo>
                  <a:lnTo>
                    <a:pt x="26167" y="1471827"/>
                  </a:lnTo>
                  <a:lnTo>
                    <a:pt x="17444" y="1434138"/>
                  </a:lnTo>
                  <a:lnTo>
                    <a:pt x="10466" y="1396325"/>
                  </a:lnTo>
                  <a:lnTo>
                    <a:pt x="5233" y="1358414"/>
                  </a:lnTo>
                  <a:lnTo>
                    <a:pt x="1744" y="1320435"/>
                  </a:lnTo>
                  <a:lnTo>
                    <a:pt x="0" y="1282413"/>
                  </a:lnTo>
                  <a:lnTo>
                    <a:pt x="0" y="1244378"/>
                  </a:lnTo>
                  <a:lnTo>
                    <a:pt x="5233" y="1168377"/>
                  </a:lnTo>
                  <a:lnTo>
                    <a:pt x="10466" y="1130466"/>
                  </a:lnTo>
                  <a:lnTo>
                    <a:pt x="17444" y="1092653"/>
                  </a:lnTo>
                  <a:lnTo>
                    <a:pt x="26167" y="1054964"/>
                  </a:lnTo>
                  <a:lnTo>
                    <a:pt x="36634" y="1017428"/>
                  </a:lnTo>
                  <a:lnTo>
                    <a:pt x="48845" y="980073"/>
                  </a:lnTo>
                  <a:lnTo>
                    <a:pt x="62801" y="942925"/>
                  </a:lnTo>
                  <a:lnTo>
                    <a:pt x="78501" y="906013"/>
                  </a:lnTo>
                  <a:lnTo>
                    <a:pt x="95946" y="869365"/>
                  </a:lnTo>
                  <a:lnTo>
                    <a:pt x="115136" y="833009"/>
                  </a:lnTo>
                  <a:lnTo>
                    <a:pt x="136069" y="796971"/>
                  </a:lnTo>
                  <a:lnTo>
                    <a:pt x="158748" y="761280"/>
                  </a:lnTo>
                  <a:lnTo>
                    <a:pt x="183170" y="725964"/>
                  </a:lnTo>
                  <a:lnTo>
                    <a:pt x="209338" y="691050"/>
                  </a:lnTo>
                  <a:lnTo>
                    <a:pt x="237249" y="656566"/>
                  </a:lnTo>
                  <a:lnTo>
                    <a:pt x="266906" y="622540"/>
                  </a:lnTo>
                  <a:lnTo>
                    <a:pt x="298306" y="588999"/>
                  </a:lnTo>
                  <a:lnTo>
                    <a:pt x="331452" y="555972"/>
                  </a:lnTo>
                  <a:lnTo>
                    <a:pt x="366341" y="523486"/>
                  </a:lnTo>
                  <a:lnTo>
                    <a:pt x="402976" y="491568"/>
                  </a:lnTo>
                  <a:lnTo>
                    <a:pt x="441354" y="460247"/>
                  </a:lnTo>
                  <a:lnTo>
                    <a:pt x="481477" y="429551"/>
                  </a:lnTo>
                  <a:lnTo>
                    <a:pt x="523345" y="399506"/>
                  </a:lnTo>
                  <a:lnTo>
                    <a:pt x="566957" y="370141"/>
                  </a:lnTo>
                  <a:lnTo>
                    <a:pt x="605148" y="345876"/>
                  </a:lnTo>
                  <a:lnTo>
                    <a:pt x="644097" y="322434"/>
                  </a:lnTo>
                  <a:lnTo>
                    <a:pt x="683776" y="299814"/>
                  </a:lnTo>
                  <a:lnTo>
                    <a:pt x="724160" y="278017"/>
                  </a:lnTo>
                  <a:lnTo>
                    <a:pt x="765222" y="257042"/>
                  </a:lnTo>
                  <a:lnTo>
                    <a:pt x="806937" y="236890"/>
                  </a:lnTo>
                  <a:lnTo>
                    <a:pt x="849279" y="217560"/>
                  </a:lnTo>
                  <a:lnTo>
                    <a:pt x="892221" y="199053"/>
                  </a:lnTo>
                  <a:lnTo>
                    <a:pt x="935737" y="181369"/>
                  </a:lnTo>
                  <a:lnTo>
                    <a:pt x="979801" y="164507"/>
                  </a:lnTo>
                  <a:lnTo>
                    <a:pt x="1024388" y="148467"/>
                  </a:lnTo>
                  <a:lnTo>
                    <a:pt x="1069470" y="133250"/>
                  </a:lnTo>
                  <a:lnTo>
                    <a:pt x="1115022" y="118856"/>
                  </a:lnTo>
                  <a:lnTo>
                    <a:pt x="1161018" y="105284"/>
                  </a:lnTo>
                  <a:lnTo>
                    <a:pt x="1207432" y="92535"/>
                  </a:lnTo>
                  <a:lnTo>
                    <a:pt x="1254237" y="80608"/>
                  </a:lnTo>
                  <a:lnTo>
                    <a:pt x="1301407" y="69504"/>
                  </a:lnTo>
                  <a:lnTo>
                    <a:pt x="1348917" y="59222"/>
                  </a:lnTo>
                  <a:lnTo>
                    <a:pt x="1396740" y="49763"/>
                  </a:lnTo>
                  <a:lnTo>
                    <a:pt x="1444850" y="41126"/>
                  </a:lnTo>
                  <a:lnTo>
                    <a:pt x="1493221" y="33312"/>
                  </a:lnTo>
                  <a:lnTo>
                    <a:pt x="1541827" y="26321"/>
                  </a:lnTo>
                  <a:lnTo>
                    <a:pt x="1590641" y="20152"/>
                  </a:lnTo>
                  <a:lnTo>
                    <a:pt x="1639639" y="14805"/>
                  </a:lnTo>
                  <a:lnTo>
                    <a:pt x="1688793" y="10281"/>
                  </a:lnTo>
                  <a:lnTo>
                    <a:pt x="1738077" y="6580"/>
                  </a:lnTo>
                  <a:lnTo>
                    <a:pt x="1787466" y="3701"/>
                  </a:lnTo>
                  <a:lnTo>
                    <a:pt x="1836933" y="1645"/>
                  </a:lnTo>
                  <a:lnTo>
                    <a:pt x="1886453" y="411"/>
                  </a:lnTo>
                  <a:lnTo>
                    <a:pt x="1935998" y="0"/>
                  </a:lnTo>
                  <a:lnTo>
                    <a:pt x="1985543" y="411"/>
                  </a:lnTo>
                  <a:lnTo>
                    <a:pt x="2035063" y="1645"/>
                  </a:lnTo>
                  <a:lnTo>
                    <a:pt x="2084529" y="3701"/>
                  </a:lnTo>
                  <a:lnTo>
                    <a:pt x="2133918" y="6580"/>
                  </a:lnTo>
                  <a:lnTo>
                    <a:pt x="2183202" y="10281"/>
                  </a:lnTo>
                  <a:lnTo>
                    <a:pt x="2232356" y="14805"/>
                  </a:lnTo>
                  <a:lnTo>
                    <a:pt x="2281353" y="20152"/>
                  </a:lnTo>
                  <a:lnTo>
                    <a:pt x="2330167" y="26321"/>
                  </a:lnTo>
                  <a:lnTo>
                    <a:pt x="2378772" y="33312"/>
                  </a:lnTo>
                  <a:lnTo>
                    <a:pt x="2427142" y="41126"/>
                  </a:lnTo>
                  <a:lnTo>
                    <a:pt x="2475251" y="49763"/>
                  </a:lnTo>
                  <a:lnTo>
                    <a:pt x="2523073" y="59222"/>
                  </a:lnTo>
                  <a:lnTo>
                    <a:pt x="2570582" y="69504"/>
                  </a:lnTo>
                  <a:lnTo>
                    <a:pt x="2617751" y="80608"/>
                  </a:lnTo>
                  <a:lnTo>
                    <a:pt x="2664555" y="92535"/>
                  </a:lnTo>
                  <a:lnTo>
                    <a:pt x="2710967" y="105284"/>
                  </a:lnTo>
                  <a:lnTo>
                    <a:pt x="2756962" y="118856"/>
                  </a:lnTo>
                  <a:lnTo>
                    <a:pt x="2802512" y="133250"/>
                  </a:lnTo>
                  <a:lnTo>
                    <a:pt x="2847593" y="148467"/>
                  </a:lnTo>
                  <a:lnTo>
                    <a:pt x="2892178" y="164507"/>
                  </a:lnTo>
                  <a:lnTo>
                    <a:pt x="2936240" y="181369"/>
                  </a:lnTo>
                  <a:lnTo>
                    <a:pt x="2979755" y="199053"/>
                  </a:lnTo>
                  <a:lnTo>
                    <a:pt x="3022695" y="217560"/>
                  </a:lnTo>
                  <a:lnTo>
                    <a:pt x="3065034" y="236890"/>
                  </a:lnTo>
                  <a:lnTo>
                    <a:pt x="3106747" y="257042"/>
                  </a:lnTo>
                  <a:lnTo>
                    <a:pt x="3147808" y="278017"/>
                  </a:lnTo>
                  <a:lnTo>
                    <a:pt x="3188189" y="299814"/>
                  </a:lnTo>
                  <a:lnTo>
                    <a:pt x="3227866" y="322434"/>
                  </a:lnTo>
                  <a:lnTo>
                    <a:pt x="3266812" y="345876"/>
                  </a:lnTo>
                  <a:lnTo>
                    <a:pt x="3305001" y="370141"/>
                  </a:lnTo>
                  <a:close/>
                </a:path>
              </a:pathLst>
            </a:custGeom>
            <a:ln w="25908">
              <a:solidFill>
                <a:srgbClr val="666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848" y="4649723"/>
              <a:ext cx="2532888" cy="419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527" y="4890516"/>
              <a:ext cx="2319528" cy="548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4863083"/>
              <a:ext cx="2671572" cy="4191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16279" y="3850894"/>
            <a:ext cx="2437765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865"/>
              </a:lnSpc>
              <a:spcBef>
                <a:spcPts val="100"/>
              </a:spcBef>
            </a:pPr>
            <a:r>
              <a:rPr sz="2400" spc="-5" dirty="0">
                <a:solidFill>
                  <a:srgbClr val="414141"/>
                </a:solidFill>
                <a:latin typeface="Georgia"/>
                <a:cs typeface="Georgia"/>
              </a:rPr>
              <a:t>ССТ</a:t>
            </a:r>
            <a:endParaRPr sz="2400" dirty="0">
              <a:latin typeface="Georgia"/>
              <a:cs typeface="Georgia"/>
            </a:endParaRPr>
          </a:p>
          <a:p>
            <a:pPr marL="1270" algn="ctr">
              <a:lnSpc>
                <a:spcPts val="3825"/>
              </a:lnSpc>
            </a:pPr>
            <a:r>
              <a:rPr lang="ru-RU" sz="3200" spc="-5" dirty="0" smtClean="0">
                <a:solidFill>
                  <a:srgbClr val="414141"/>
                </a:solidFill>
                <a:latin typeface="Georgia"/>
                <a:cs typeface="Georgia"/>
              </a:rPr>
              <a:t>452 </a:t>
            </a:r>
            <a:r>
              <a:rPr sz="3200" spc="-5" dirty="0" err="1" smtClean="0">
                <a:solidFill>
                  <a:srgbClr val="414141"/>
                </a:solidFill>
                <a:latin typeface="Georgia"/>
                <a:cs typeface="Georgia"/>
              </a:rPr>
              <a:t>каб</a:t>
            </a:r>
            <a:endParaRPr sz="3200" dirty="0">
              <a:latin typeface="Georgia"/>
              <a:cs typeface="Georgia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60"/>
              </a:spcBef>
            </a:pP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6"/>
              </a:rPr>
              <a:t>career.econ.msu@gmail.com 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7"/>
              </a:rPr>
              <a:t>practice.econ.msu@gmail.com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6424" y="5103876"/>
            <a:ext cx="2458212" cy="5486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919396" y="3243770"/>
            <a:ext cx="3872229" cy="2527300"/>
          </a:xfrm>
          <a:custGeom>
            <a:avLst/>
            <a:gdLst/>
            <a:ahLst/>
            <a:cxnLst/>
            <a:rect l="l" t="t" r="r" b="b"/>
            <a:pathLst>
              <a:path w="3872229" h="2527300">
                <a:moveTo>
                  <a:pt x="3304988" y="370141"/>
                </a:moveTo>
                <a:lnTo>
                  <a:pt x="3348596" y="399506"/>
                </a:lnTo>
                <a:lnTo>
                  <a:pt x="3390459" y="429551"/>
                </a:lnTo>
                <a:lnTo>
                  <a:pt x="3430578" y="460248"/>
                </a:lnTo>
                <a:lnTo>
                  <a:pt x="3468953" y="491570"/>
                </a:lnTo>
                <a:lnTo>
                  <a:pt x="3505584" y="523489"/>
                </a:lnTo>
                <a:lnTo>
                  <a:pt x="3540470" y="555977"/>
                </a:lnTo>
                <a:lnTo>
                  <a:pt x="3573612" y="589006"/>
                </a:lnTo>
                <a:lnTo>
                  <a:pt x="3605009" y="622548"/>
                </a:lnTo>
                <a:lnTo>
                  <a:pt x="3634663" y="656576"/>
                </a:lnTo>
                <a:lnTo>
                  <a:pt x="3662572" y="691063"/>
                </a:lnTo>
                <a:lnTo>
                  <a:pt x="3688736" y="725979"/>
                </a:lnTo>
                <a:lnTo>
                  <a:pt x="3713157" y="761298"/>
                </a:lnTo>
                <a:lnTo>
                  <a:pt x="3735833" y="796992"/>
                </a:lnTo>
                <a:lnTo>
                  <a:pt x="3756764" y="833032"/>
                </a:lnTo>
                <a:lnTo>
                  <a:pt x="3775952" y="869392"/>
                </a:lnTo>
                <a:lnTo>
                  <a:pt x="3793395" y="906043"/>
                </a:lnTo>
                <a:lnTo>
                  <a:pt x="3809094" y="942958"/>
                </a:lnTo>
                <a:lnTo>
                  <a:pt x="3823048" y="980109"/>
                </a:lnTo>
                <a:lnTo>
                  <a:pt x="3835258" y="1017468"/>
                </a:lnTo>
                <a:lnTo>
                  <a:pt x="3845724" y="1055007"/>
                </a:lnTo>
                <a:lnTo>
                  <a:pt x="3854446" y="1092699"/>
                </a:lnTo>
                <a:lnTo>
                  <a:pt x="3861423" y="1130517"/>
                </a:lnTo>
                <a:lnTo>
                  <a:pt x="3866656" y="1168431"/>
                </a:lnTo>
                <a:lnTo>
                  <a:pt x="3870144" y="1206414"/>
                </a:lnTo>
                <a:lnTo>
                  <a:pt x="3871889" y="1244439"/>
                </a:lnTo>
                <a:lnTo>
                  <a:pt x="3871889" y="1282479"/>
                </a:lnTo>
                <a:lnTo>
                  <a:pt x="3866656" y="1358487"/>
                </a:lnTo>
                <a:lnTo>
                  <a:pt x="3861423" y="1396401"/>
                </a:lnTo>
                <a:lnTo>
                  <a:pt x="3854446" y="1434219"/>
                </a:lnTo>
                <a:lnTo>
                  <a:pt x="3845724" y="1471911"/>
                </a:lnTo>
                <a:lnTo>
                  <a:pt x="3835258" y="1509450"/>
                </a:lnTo>
                <a:lnTo>
                  <a:pt x="3823048" y="1546809"/>
                </a:lnTo>
                <a:lnTo>
                  <a:pt x="3809094" y="1583960"/>
                </a:lnTo>
                <a:lnTo>
                  <a:pt x="3793395" y="1620875"/>
                </a:lnTo>
                <a:lnTo>
                  <a:pt x="3775952" y="1657526"/>
                </a:lnTo>
                <a:lnTo>
                  <a:pt x="3756764" y="1693886"/>
                </a:lnTo>
                <a:lnTo>
                  <a:pt x="3735833" y="1729926"/>
                </a:lnTo>
                <a:lnTo>
                  <a:pt x="3713157" y="1765620"/>
                </a:lnTo>
                <a:lnTo>
                  <a:pt x="3688736" y="1800939"/>
                </a:lnTo>
                <a:lnTo>
                  <a:pt x="3662572" y="1835855"/>
                </a:lnTo>
                <a:lnTo>
                  <a:pt x="3634663" y="1870342"/>
                </a:lnTo>
                <a:lnTo>
                  <a:pt x="3605009" y="1904370"/>
                </a:lnTo>
                <a:lnTo>
                  <a:pt x="3573612" y="1937912"/>
                </a:lnTo>
                <a:lnTo>
                  <a:pt x="3540470" y="1970941"/>
                </a:lnTo>
                <a:lnTo>
                  <a:pt x="3505584" y="2003429"/>
                </a:lnTo>
                <a:lnTo>
                  <a:pt x="3468953" y="2035348"/>
                </a:lnTo>
                <a:lnTo>
                  <a:pt x="3430578" y="2066670"/>
                </a:lnTo>
                <a:lnTo>
                  <a:pt x="3390459" y="2097367"/>
                </a:lnTo>
                <a:lnTo>
                  <a:pt x="3348596" y="2127412"/>
                </a:lnTo>
                <a:lnTo>
                  <a:pt x="3304988" y="2156777"/>
                </a:lnTo>
                <a:lnTo>
                  <a:pt x="3266799" y="2181042"/>
                </a:lnTo>
                <a:lnTo>
                  <a:pt x="3227854" y="2204484"/>
                </a:lnTo>
                <a:lnTo>
                  <a:pt x="3188177" y="2227104"/>
                </a:lnTo>
                <a:lnTo>
                  <a:pt x="3147795" y="2248901"/>
                </a:lnTo>
                <a:lnTo>
                  <a:pt x="3106735" y="2269876"/>
                </a:lnTo>
                <a:lnTo>
                  <a:pt x="3065022" y="2290028"/>
                </a:lnTo>
                <a:lnTo>
                  <a:pt x="3022682" y="2309358"/>
                </a:lnTo>
                <a:lnTo>
                  <a:pt x="2979742" y="2327865"/>
                </a:lnTo>
                <a:lnTo>
                  <a:pt x="2936228" y="2345549"/>
                </a:lnTo>
                <a:lnTo>
                  <a:pt x="2892165" y="2362411"/>
                </a:lnTo>
                <a:lnTo>
                  <a:pt x="2847581" y="2378451"/>
                </a:lnTo>
                <a:lnTo>
                  <a:pt x="2802500" y="2393668"/>
                </a:lnTo>
                <a:lnTo>
                  <a:pt x="2756949" y="2408062"/>
                </a:lnTo>
                <a:lnTo>
                  <a:pt x="2710955" y="2421634"/>
                </a:lnTo>
                <a:lnTo>
                  <a:pt x="2664543" y="2434383"/>
                </a:lnTo>
                <a:lnTo>
                  <a:pt x="2617739" y="2446310"/>
                </a:lnTo>
                <a:lnTo>
                  <a:pt x="2570570" y="2457414"/>
                </a:lnTo>
                <a:lnTo>
                  <a:pt x="2523062" y="2467696"/>
                </a:lnTo>
                <a:lnTo>
                  <a:pt x="2475240" y="2477155"/>
                </a:lnTo>
                <a:lnTo>
                  <a:pt x="2427131" y="2485792"/>
                </a:lnTo>
                <a:lnTo>
                  <a:pt x="2378761" y="2493606"/>
                </a:lnTo>
                <a:lnTo>
                  <a:pt x="2330156" y="2500597"/>
                </a:lnTo>
                <a:lnTo>
                  <a:pt x="2281343" y="2506766"/>
                </a:lnTo>
                <a:lnTo>
                  <a:pt x="2232346" y="2512113"/>
                </a:lnTo>
                <a:lnTo>
                  <a:pt x="2183193" y="2516637"/>
                </a:lnTo>
                <a:lnTo>
                  <a:pt x="2133909" y="2520338"/>
                </a:lnTo>
                <a:lnTo>
                  <a:pt x="2084521" y="2523217"/>
                </a:lnTo>
                <a:lnTo>
                  <a:pt x="2035055" y="2525273"/>
                </a:lnTo>
                <a:lnTo>
                  <a:pt x="1985536" y="2526507"/>
                </a:lnTo>
                <a:lnTo>
                  <a:pt x="1935992" y="2526919"/>
                </a:lnTo>
                <a:lnTo>
                  <a:pt x="1886447" y="2526507"/>
                </a:lnTo>
                <a:lnTo>
                  <a:pt x="1836928" y="2525273"/>
                </a:lnTo>
                <a:lnTo>
                  <a:pt x="1787462" y="2523217"/>
                </a:lnTo>
                <a:lnTo>
                  <a:pt x="1738074" y="2520338"/>
                </a:lnTo>
                <a:lnTo>
                  <a:pt x="1688790" y="2516637"/>
                </a:lnTo>
                <a:lnTo>
                  <a:pt x="1639637" y="2512113"/>
                </a:lnTo>
                <a:lnTo>
                  <a:pt x="1590641" y="2506766"/>
                </a:lnTo>
                <a:lnTo>
                  <a:pt x="1541827" y="2500597"/>
                </a:lnTo>
                <a:lnTo>
                  <a:pt x="1493222" y="2493606"/>
                </a:lnTo>
                <a:lnTo>
                  <a:pt x="1444852" y="2485792"/>
                </a:lnTo>
                <a:lnTo>
                  <a:pt x="1396743" y="2477155"/>
                </a:lnTo>
                <a:lnTo>
                  <a:pt x="1348921" y="2467696"/>
                </a:lnTo>
                <a:lnTo>
                  <a:pt x="1301413" y="2457414"/>
                </a:lnTo>
                <a:lnTo>
                  <a:pt x="1254244" y="2446310"/>
                </a:lnTo>
                <a:lnTo>
                  <a:pt x="1207440" y="2434383"/>
                </a:lnTo>
                <a:lnTo>
                  <a:pt x="1161028" y="2421634"/>
                </a:lnTo>
                <a:lnTo>
                  <a:pt x="1115034" y="2408062"/>
                </a:lnTo>
                <a:lnTo>
                  <a:pt x="1069483" y="2393668"/>
                </a:lnTo>
                <a:lnTo>
                  <a:pt x="1024403" y="2378451"/>
                </a:lnTo>
                <a:lnTo>
                  <a:pt x="979818" y="2362411"/>
                </a:lnTo>
                <a:lnTo>
                  <a:pt x="935756" y="2345549"/>
                </a:lnTo>
                <a:lnTo>
                  <a:pt x="892241" y="2327865"/>
                </a:lnTo>
                <a:lnTo>
                  <a:pt x="849301" y="2309358"/>
                </a:lnTo>
                <a:lnTo>
                  <a:pt x="806962" y="2290028"/>
                </a:lnTo>
                <a:lnTo>
                  <a:pt x="765249" y="2269876"/>
                </a:lnTo>
                <a:lnTo>
                  <a:pt x="724188" y="2248901"/>
                </a:lnTo>
                <a:lnTo>
                  <a:pt x="683807" y="2227104"/>
                </a:lnTo>
                <a:lnTo>
                  <a:pt x="644130" y="2204484"/>
                </a:lnTo>
                <a:lnTo>
                  <a:pt x="605184" y="2181042"/>
                </a:lnTo>
                <a:lnTo>
                  <a:pt x="566995" y="2156777"/>
                </a:lnTo>
                <a:lnTo>
                  <a:pt x="523380" y="2127412"/>
                </a:lnTo>
                <a:lnTo>
                  <a:pt x="481510" y="2097367"/>
                </a:lnTo>
                <a:lnTo>
                  <a:pt x="441384" y="2066670"/>
                </a:lnTo>
                <a:lnTo>
                  <a:pt x="403003" y="2035348"/>
                </a:lnTo>
                <a:lnTo>
                  <a:pt x="366366" y="2003429"/>
                </a:lnTo>
                <a:lnTo>
                  <a:pt x="331474" y="1970941"/>
                </a:lnTo>
                <a:lnTo>
                  <a:pt x="298326" y="1937912"/>
                </a:lnTo>
                <a:lnTo>
                  <a:pt x="266924" y="1904370"/>
                </a:lnTo>
                <a:lnTo>
                  <a:pt x="237265" y="1870342"/>
                </a:lnTo>
                <a:lnTo>
                  <a:pt x="209352" y="1835855"/>
                </a:lnTo>
                <a:lnTo>
                  <a:pt x="183183" y="1800939"/>
                </a:lnTo>
                <a:lnTo>
                  <a:pt x="158758" y="1765620"/>
                </a:lnTo>
                <a:lnTo>
                  <a:pt x="136078" y="1729926"/>
                </a:lnTo>
                <a:lnTo>
                  <a:pt x="115143" y="1693886"/>
                </a:lnTo>
                <a:lnTo>
                  <a:pt x="95953" y="1657526"/>
                </a:lnTo>
                <a:lnTo>
                  <a:pt x="78507" y="1620875"/>
                </a:lnTo>
                <a:lnTo>
                  <a:pt x="62805" y="1583960"/>
                </a:lnTo>
                <a:lnTo>
                  <a:pt x="48848" y="1546809"/>
                </a:lnTo>
                <a:lnTo>
                  <a:pt x="36636" y="1509450"/>
                </a:lnTo>
                <a:lnTo>
                  <a:pt x="26169" y="1471911"/>
                </a:lnTo>
                <a:lnTo>
                  <a:pt x="17446" y="1434219"/>
                </a:lnTo>
                <a:lnTo>
                  <a:pt x="10467" y="1396401"/>
                </a:lnTo>
                <a:lnTo>
                  <a:pt x="5233" y="1358487"/>
                </a:lnTo>
                <a:lnTo>
                  <a:pt x="1744" y="1320504"/>
                </a:lnTo>
                <a:lnTo>
                  <a:pt x="0" y="1282479"/>
                </a:lnTo>
                <a:lnTo>
                  <a:pt x="0" y="1244439"/>
                </a:lnTo>
                <a:lnTo>
                  <a:pt x="5233" y="1168431"/>
                </a:lnTo>
                <a:lnTo>
                  <a:pt x="10467" y="1130517"/>
                </a:lnTo>
                <a:lnTo>
                  <a:pt x="17446" y="1092699"/>
                </a:lnTo>
                <a:lnTo>
                  <a:pt x="26169" y="1055007"/>
                </a:lnTo>
                <a:lnTo>
                  <a:pt x="36636" y="1017468"/>
                </a:lnTo>
                <a:lnTo>
                  <a:pt x="48848" y="980109"/>
                </a:lnTo>
                <a:lnTo>
                  <a:pt x="62805" y="942958"/>
                </a:lnTo>
                <a:lnTo>
                  <a:pt x="78507" y="906043"/>
                </a:lnTo>
                <a:lnTo>
                  <a:pt x="95953" y="869392"/>
                </a:lnTo>
                <a:lnTo>
                  <a:pt x="115143" y="833032"/>
                </a:lnTo>
                <a:lnTo>
                  <a:pt x="136078" y="796992"/>
                </a:lnTo>
                <a:lnTo>
                  <a:pt x="158758" y="761298"/>
                </a:lnTo>
                <a:lnTo>
                  <a:pt x="183183" y="725979"/>
                </a:lnTo>
                <a:lnTo>
                  <a:pt x="209352" y="691063"/>
                </a:lnTo>
                <a:lnTo>
                  <a:pt x="237265" y="656576"/>
                </a:lnTo>
                <a:lnTo>
                  <a:pt x="266924" y="622548"/>
                </a:lnTo>
                <a:lnTo>
                  <a:pt x="298326" y="589006"/>
                </a:lnTo>
                <a:lnTo>
                  <a:pt x="331474" y="555977"/>
                </a:lnTo>
                <a:lnTo>
                  <a:pt x="366366" y="523489"/>
                </a:lnTo>
                <a:lnTo>
                  <a:pt x="403003" y="491570"/>
                </a:lnTo>
                <a:lnTo>
                  <a:pt x="441384" y="460248"/>
                </a:lnTo>
                <a:lnTo>
                  <a:pt x="481510" y="429551"/>
                </a:lnTo>
                <a:lnTo>
                  <a:pt x="523380" y="399506"/>
                </a:lnTo>
                <a:lnTo>
                  <a:pt x="566995" y="370141"/>
                </a:lnTo>
                <a:lnTo>
                  <a:pt x="605184" y="345876"/>
                </a:lnTo>
                <a:lnTo>
                  <a:pt x="644130" y="322434"/>
                </a:lnTo>
                <a:lnTo>
                  <a:pt x="683807" y="299814"/>
                </a:lnTo>
                <a:lnTo>
                  <a:pt x="724188" y="278017"/>
                </a:lnTo>
                <a:lnTo>
                  <a:pt x="765249" y="257042"/>
                </a:lnTo>
                <a:lnTo>
                  <a:pt x="806962" y="236890"/>
                </a:lnTo>
                <a:lnTo>
                  <a:pt x="849301" y="217560"/>
                </a:lnTo>
                <a:lnTo>
                  <a:pt x="892241" y="199053"/>
                </a:lnTo>
                <a:lnTo>
                  <a:pt x="935756" y="181369"/>
                </a:lnTo>
                <a:lnTo>
                  <a:pt x="979818" y="164507"/>
                </a:lnTo>
                <a:lnTo>
                  <a:pt x="1024403" y="148467"/>
                </a:lnTo>
                <a:lnTo>
                  <a:pt x="1069483" y="133250"/>
                </a:lnTo>
                <a:lnTo>
                  <a:pt x="1115034" y="118856"/>
                </a:lnTo>
                <a:lnTo>
                  <a:pt x="1161028" y="105284"/>
                </a:lnTo>
                <a:lnTo>
                  <a:pt x="1207440" y="92535"/>
                </a:lnTo>
                <a:lnTo>
                  <a:pt x="1254244" y="80608"/>
                </a:lnTo>
                <a:lnTo>
                  <a:pt x="1301413" y="69504"/>
                </a:lnTo>
                <a:lnTo>
                  <a:pt x="1348921" y="59222"/>
                </a:lnTo>
                <a:lnTo>
                  <a:pt x="1396743" y="49763"/>
                </a:lnTo>
                <a:lnTo>
                  <a:pt x="1444852" y="41126"/>
                </a:lnTo>
                <a:lnTo>
                  <a:pt x="1493222" y="33312"/>
                </a:lnTo>
                <a:lnTo>
                  <a:pt x="1541827" y="26321"/>
                </a:lnTo>
                <a:lnTo>
                  <a:pt x="1590641" y="20152"/>
                </a:lnTo>
                <a:lnTo>
                  <a:pt x="1639637" y="14805"/>
                </a:lnTo>
                <a:lnTo>
                  <a:pt x="1688790" y="10281"/>
                </a:lnTo>
                <a:lnTo>
                  <a:pt x="1738074" y="6580"/>
                </a:lnTo>
                <a:lnTo>
                  <a:pt x="1787462" y="3701"/>
                </a:lnTo>
                <a:lnTo>
                  <a:pt x="1836928" y="1645"/>
                </a:lnTo>
                <a:lnTo>
                  <a:pt x="1886447" y="411"/>
                </a:lnTo>
                <a:lnTo>
                  <a:pt x="1935992" y="0"/>
                </a:lnTo>
                <a:lnTo>
                  <a:pt x="1985536" y="411"/>
                </a:lnTo>
                <a:lnTo>
                  <a:pt x="2035055" y="1645"/>
                </a:lnTo>
                <a:lnTo>
                  <a:pt x="2084521" y="3701"/>
                </a:lnTo>
                <a:lnTo>
                  <a:pt x="2133909" y="6580"/>
                </a:lnTo>
                <a:lnTo>
                  <a:pt x="2183193" y="10281"/>
                </a:lnTo>
                <a:lnTo>
                  <a:pt x="2232346" y="14805"/>
                </a:lnTo>
                <a:lnTo>
                  <a:pt x="2281343" y="20152"/>
                </a:lnTo>
                <a:lnTo>
                  <a:pt x="2330156" y="26321"/>
                </a:lnTo>
                <a:lnTo>
                  <a:pt x="2378761" y="33312"/>
                </a:lnTo>
                <a:lnTo>
                  <a:pt x="2427131" y="41126"/>
                </a:lnTo>
                <a:lnTo>
                  <a:pt x="2475240" y="49763"/>
                </a:lnTo>
                <a:lnTo>
                  <a:pt x="2523062" y="59222"/>
                </a:lnTo>
                <a:lnTo>
                  <a:pt x="2570570" y="69504"/>
                </a:lnTo>
                <a:lnTo>
                  <a:pt x="2617739" y="80608"/>
                </a:lnTo>
                <a:lnTo>
                  <a:pt x="2664543" y="92535"/>
                </a:lnTo>
                <a:lnTo>
                  <a:pt x="2710955" y="105284"/>
                </a:lnTo>
                <a:lnTo>
                  <a:pt x="2756949" y="118856"/>
                </a:lnTo>
                <a:lnTo>
                  <a:pt x="2802500" y="133250"/>
                </a:lnTo>
                <a:lnTo>
                  <a:pt x="2847581" y="148467"/>
                </a:lnTo>
                <a:lnTo>
                  <a:pt x="2892165" y="164507"/>
                </a:lnTo>
                <a:lnTo>
                  <a:pt x="2936228" y="181369"/>
                </a:lnTo>
                <a:lnTo>
                  <a:pt x="2979742" y="199053"/>
                </a:lnTo>
                <a:lnTo>
                  <a:pt x="3022682" y="217560"/>
                </a:lnTo>
                <a:lnTo>
                  <a:pt x="3065022" y="236890"/>
                </a:lnTo>
                <a:lnTo>
                  <a:pt x="3106735" y="257042"/>
                </a:lnTo>
                <a:lnTo>
                  <a:pt x="3147795" y="278017"/>
                </a:lnTo>
                <a:lnTo>
                  <a:pt x="3188177" y="299814"/>
                </a:lnTo>
                <a:lnTo>
                  <a:pt x="3227854" y="322434"/>
                </a:lnTo>
                <a:lnTo>
                  <a:pt x="3266799" y="345876"/>
                </a:lnTo>
                <a:lnTo>
                  <a:pt x="3304988" y="370141"/>
                </a:lnTo>
                <a:close/>
              </a:path>
            </a:pathLst>
          </a:custGeom>
          <a:ln w="25908">
            <a:solidFill>
              <a:srgbClr val="6662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40620" y="3749801"/>
            <a:ext cx="26314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14141"/>
                </a:solidFill>
                <a:latin typeface="Georgia"/>
                <a:cs typeface="Georgia"/>
              </a:rPr>
              <a:t>Совет </a:t>
            </a:r>
            <a:r>
              <a:rPr sz="32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414141"/>
                </a:solidFill>
                <a:latin typeface="Georgia"/>
                <a:cs typeface="Georgia"/>
              </a:rPr>
              <a:t>магистерской  </a:t>
            </a:r>
            <a:r>
              <a:rPr sz="3200" dirty="0">
                <a:solidFill>
                  <a:srgbClr val="414141"/>
                </a:solidFill>
                <a:latin typeface="Georgia"/>
                <a:cs typeface="Georgia"/>
              </a:rPr>
              <a:t>программы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388" y="3047491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14141"/>
                </a:solidFill>
                <a:latin typeface="Microsoft Sans Serif"/>
                <a:cs typeface="Microsoft Sans Serif"/>
              </a:rPr>
              <a:t>1.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3490" y="3294634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14141"/>
                </a:solidFill>
                <a:latin typeface="Microsoft Sans Serif"/>
                <a:cs typeface="Microsoft Sans Serif"/>
              </a:rPr>
              <a:t>3.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8315" y="3117341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14141"/>
                </a:solidFill>
                <a:latin typeface="Microsoft Sans Serif"/>
                <a:cs typeface="Microsoft Sans Serif"/>
              </a:rPr>
              <a:t>2.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1429" y="540431"/>
            <a:ext cx="2409594" cy="741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1028445"/>
            <a:ext cx="10012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9840" algn="l"/>
              </a:tabLst>
            </a:pPr>
            <a:r>
              <a:rPr sz="4200" spc="-5" dirty="0"/>
              <a:t>Самостоятельно</a:t>
            </a:r>
            <a:r>
              <a:rPr sz="4200" dirty="0"/>
              <a:t>е</a:t>
            </a:r>
            <a:r>
              <a:rPr sz="4200" spc="-25" dirty="0"/>
              <a:t> </a:t>
            </a:r>
            <a:r>
              <a:rPr sz="4200" dirty="0"/>
              <a:t>нахождение	практики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495401" y="2286000"/>
            <a:ext cx="11909425" cy="626068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781685">
              <a:lnSpc>
                <a:spcPts val="4430"/>
              </a:lnSpc>
              <a:spcBef>
                <a:spcPts val="660"/>
              </a:spcBef>
            </a:pPr>
            <a:r>
              <a:rPr sz="4100" dirty="0">
                <a:solidFill>
                  <a:srgbClr val="D93D2B"/>
                </a:solidFill>
                <a:latin typeface="Georgia"/>
                <a:cs typeface="Georgia"/>
              </a:rPr>
              <a:t>В </a:t>
            </a:r>
            <a:r>
              <a:rPr sz="4100" spc="-5" dirty="0">
                <a:solidFill>
                  <a:srgbClr val="D93D2B"/>
                </a:solidFill>
                <a:latin typeface="Georgia"/>
                <a:cs typeface="Georgia"/>
              </a:rPr>
              <a:t>случае, если студент самостоятельно нашел </a:t>
            </a:r>
            <a:r>
              <a:rPr sz="4100" spc="-975" dirty="0">
                <a:solidFill>
                  <a:srgbClr val="D93D2B"/>
                </a:solidFill>
                <a:latin typeface="Georgia"/>
                <a:cs typeface="Georgia"/>
              </a:rPr>
              <a:t> </a:t>
            </a:r>
            <a:r>
              <a:rPr sz="4100" dirty="0">
                <a:solidFill>
                  <a:srgbClr val="D93D2B"/>
                </a:solidFill>
                <a:latin typeface="Georgia"/>
                <a:cs typeface="Georgia"/>
              </a:rPr>
              <a:t>практику,</a:t>
            </a:r>
            <a:r>
              <a:rPr sz="4100" spc="-50" dirty="0">
                <a:solidFill>
                  <a:srgbClr val="D93D2B"/>
                </a:solidFill>
                <a:latin typeface="Georgia"/>
                <a:cs typeface="Georgia"/>
              </a:rPr>
              <a:t> </a:t>
            </a:r>
            <a:r>
              <a:rPr sz="4100" spc="-5" dirty="0">
                <a:solidFill>
                  <a:srgbClr val="D93D2B"/>
                </a:solidFill>
                <a:latin typeface="Georgia"/>
                <a:cs typeface="Georgia"/>
              </a:rPr>
              <a:t>необходимо</a:t>
            </a:r>
            <a:r>
              <a:rPr sz="4100" spc="20" dirty="0">
                <a:solidFill>
                  <a:srgbClr val="D93D2B"/>
                </a:solidFill>
                <a:latin typeface="Georgia"/>
                <a:cs typeface="Georgia"/>
              </a:rPr>
              <a:t> </a:t>
            </a:r>
            <a:r>
              <a:rPr sz="4100" dirty="0">
                <a:solidFill>
                  <a:srgbClr val="D93D2B"/>
                </a:solidFill>
                <a:latin typeface="Georgia"/>
                <a:cs typeface="Georgia"/>
              </a:rPr>
              <a:t>:</a:t>
            </a:r>
            <a:endParaRPr sz="4100" dirty="0">
              <a:latin typeface="Georgia"/>
              <a:cs typeface="Georgia"/>
            </a:endParaRPr>
          </a:p>
          <a:p>
            <a:pPr marL="815340" marR="732790" indent="-803275">
              <a:lnSpc>
                <a:spcPct val="100000"/>
              </a:lnSpc>
              <a:spcBef>
                <a:spcPts val="2350"/>
              </a:spcBef>
              <a:buClr>
                <a:srgbClr val="929292"/>
              </a:buClr>
              <a:buFont typeface="Georgia"/>
              <a:buAutoNum type="arabicPeriod"/>
              <a:tabLst>
                <a:tab pos="925194" algn="l"/>
                <a:tab pos="925830" algn="l"/>
              </a:tabLst>
            </a:pPr>
            <a:r>
              <a:rPr dirty="0"/>
              <a:t>	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Согласовать место практики </a:t>
            </a:r>
            <a:r>
              <a:rPr sz="3600" dirty="0">
                <a:solidFill>
                  <a:srgbClr val="414141"/>
                </a:solidFill>
                <a:latin typeface="Georgia"/>
                <a:cs typeface="Georgia"/>
              </a:rPr>
              <a:t>с научным </a:t>
            </a:r>
            <a:r>
              <a:rPr sz="36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руководителем </a:t>
            </a:r>
            <a:r>
              <a:rPr sz="3600" dirty="0">
                <a:solidFill>
                  <a:srgbClr val="414141"/>
                </a:solidFill>
                <a:latin typeface="Georgia"/>
                <a:cs typeface="Georgia"/>
              </a:rPr>
              <a:t>и 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членами </a:t>
            </a:r>
            <a:r>
              <a:rPr sz="3600" spc="-10" dirty="0">
                <a:solidFill>
                  <a:srgbClr val="414141"/>
                </a:solidFill>
                <a:latin typeface="Georgia"/>
                <a:cs typeface="Georgia"/>
              </a:rPr>
              <a:t>управляющего 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совета </a:t>
            </a:r>
            <a:r>
              <a:rPr sz="3600" spc="-85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магистерской программы</a:t>
            </a:r>
            <a:endParaRPr sz="3600" dirty="0">
              <a:latin typeface="Georgia"/>
              <a:cs typeface="Georgia"/>
            </a:endParaRPr>
          </a:p>
          <a:p>
            <a:pPr marL="815340" marR="1870075" indent="-803275">
              <a:lnSpc>
                <a:spcPct val="100000"/>
              </a:lnSpc>
              <a:spcBef>
                <a:spcPts val="2405"/>
              </a:spcBef>
              <a:buClr>
                <a:srgbClr val="929292"/>
              </a:buClr>
              <a:buAutoNum type="arabicPeriod"/>
              <a:tabLst>
                <a:tab pos="815340" algn="l"/>
                <a:tab pos="815975" algn="l"/>
              </a:tabLst>
            </a:pP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Предоставить</a:t>
            </a:r>
            <a:r>
              <a:rPr sz="3600" spc="-3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414141"/>
                </a:solidFill>
                <a:latin typeface="Georgia"/>
                <a:cs typeface="Georgia"/>
              </a:rPr>
              <a:t>индивидуальный</a:t>
            </a:r>
            <a:r>
              <a:rPr sz="3600" spc="-8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414141"/>
                </a:solidFill>
                <a:latin typeface="Georgia"/>
                <a:cs typeface="Georgia"/>
              </a:rPr>
              <a:t>договор</a:t>
            </a:r>
            <a:r>
              <a:rPr sz="3600" spc="-4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414141"/>
                </a:solidFill>
                <a:latin typeface="Georgia"/>
                <a:cs typeface="Georgia"/>
              </a:rPr>
              <a:t>на </a:t>
            </a:r>
            <a:r>
              <a:rPr sz="3600" spc="-85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практику</a:t>
            </a:r>
            <a:r>
              <a:rPr sz="36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414141"/>
                </a:solidFill>
                <a:latin typeface="Georgia"/>
                <a:cs typeface="Georgia"/>
              </a:rPr>
              <a:t>с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 организацией</a:t>
            </a:r>
            <a:r>
              <a:rPr sz="3600" spc="-3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FF2500"/>
                </a:solidFill>
                <a:latin typeface="Georgia"/>
                <a:cs typeface="Georgia"/>
              </a:rPr>
              <a:t>или</a:t>
            </a:r>
            <a:r>
              <a:rPr sz="3600" spc="-10" dirty="0">
                <a:solidFill>
                  <a:srgbClr val="FF2500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414141"/>
                </a:solidFill>
                <a:latin typeface="Georgia"/>
                <a:cs typeface="Georgia"/>
              </a:rPr>
              <a:t>письмо-</a:t>
            </a:r>
            <a:endParaRPr sz="3600" dirty="0">
              <a:latin typeface="Georgia"/>
              <a:cs typeface="Georgia"/>
            </a:endParaRPr>
          </a:p>
          <a:p>
            <a:pPr marL="815340">
              <a:lnSpc>
                <a:spcPct val="100000"/>
              </a:lnSpc>
            </a:pPr>
            <a:r>
              <a:rPr lang="ru-RU" sz="3600" spc="-5" dirty="0">
                <a:solidFill>
                  <a:srgbClr val="414141"/>
                </a:solidFill>
                <a:latin typeface="Georgia"/>
                <a:cs typeface="Georgia"/>
              </a:rPr>
              <a:t>п</a:t>
            </a:r>
            <a:r>
              <a:rPr sz="3600" spc="-5" dirty="0" err="1" smtClean="0">
                <a:solidFill>
                  <a:srgbClr val="414141"/>
                </a:solidFill>
                <a:latin typeface="Georgia"/>
                <a:cs typeface="Georgia"/>
              </a:rPr>
              <a:t>одтверждение</a:t>
            </a:r>
            <a:r>
              <a:rPr lang="ru-RU" sz="3600" spc="-5" dirty="0" smtClean="0">
                <a:solidFill>
                  <a:srgbClr val="414141"/>
                </a:solidFill>
                <a:latin typeface="Georgia"/>
                <a:cs typeface="Georgia"/>
              </a:rPr>
              <a:t> от работодателя, содержащее согласие на предоставление места практики в заявленные сроки</a:t>
            </a:r>
            <a:endParaRPr sz="36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04" y="8642222"/>
            <a:ext cx="2366105" cy="742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1028445"/>
            <a:ext cx="10012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9840" algn="l"/>
              </a:tabLst>
            </a:pPr>
            <a:r>
              <a:rPr sz="4200" spc="-5" dirty="0"/>
              <a:t>Самостоятельно</a:t>
            </a:r>
            <a:r>
              <a:rPr sz="4200" dirty="0"/>
              <a:t>е</a:t>
            </a:r>
            <a:r>
              <a:rPr sz="4200" spc="-25" dirty="0"/>
              <a:t> </a:t>
            </a:r>
            <a:r>
              <a:rPr sz="4200" dirty="0"/>
              <a:t>нахождение	практики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494898" y="2209800"/>
            <a:ext cx="12016740" cy="7669407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400" spc="-5" dirty="0">
                <a:solidFill>
                  <a:srgbClr val="D93D2B"/>
                </a:solidFill>
                <a:latin typeface="Georgia"/>
                <a:cs typeface="Georgia"/>
              </a:rPr>
              <a:t>Как </a:t>
            </a:r>
            <a:r>
              <a:rPr sz="3400" spc="-10" dirty="0">
                <a:solidFill>
                  <a:srgbClr val="D93D2B"/>
                </a:solidFill>
                <a:latin typeface="Georgia"/>
                <a:cs typeface="Georgia"/>
              </a:rPr>
              <a:t>это</a:t>
            </a:r>
            <a:r>
              <a:rPr sz="3400" spc="-15" dirty="0">
                <a:solidFill>
                  <a:srgbClr val="D93D2B"/>
                </a:solidFill>
                <a:latin typeface="Georgia"/>
                <a:cs typeface="Georgia"/>
              </a:rPr>
              <a:t> </a:t>
            </a:r>
            <a:r>
              <a:rPr sz="3400" spc="-5" dirty="0">
                <a:solidFill>
                  <a:srgbClr val="D93D2B"/>
                </a:solidFill>
                <a:latin typeface="Georgia"/>
                <a:cs typeface="Georgia"/>
              </a:rPr>
              <a:t>сделать</a:t>
            </a:r>
            <a:r>
              <a:rPr sz="3400" spc="-10" dirty="0">
                <a:solidFill>
                  <a:srgbClr val="D93D2B"/>
                </a:solidFill>
                <a:latin typeface="Georgia"/>
                <a:cs typeface="Georgia"/>
              </a:rPr>
              <a:t> </a:t>
            </a:r>
            <a:r>
              <a:rPr sz="3400" spc="-5" dirty="0">
                <a:solidFill>
                  <a:srgbClr val="D93D2B"/>
                </a:solidFill>
                <a:latin typeface="Georgia"/>
                <a:cs typeface="Georgia"/>
              </a:rPr>
              <a:t>:</a:t>
            </a:r>
            <a:endParaRPr sz="3400" dirty="0">
              <a:latin typeface="Georgia"/>
              <a:cs typeface="Georgia"/>
            </a:endParaRPr>
          </a:p>
          <a:p>
            <a:pPr marL="477520" indent="-464820">
              <a:lnSpc>
                <a:spcPct val="100000"/>
              </a:lnSpc>
              <a:spcBef>
                <a:spcPts val="1570"/>
              </a:spcBef>
              <a:buClr>
                <a:srgbClr val="929292"/>
              </a:buClr>
              <a:buAutoNum type="arabicPeriod"/>
              <a:tabLst>
                <a:tab pos="476884" algn="l"/>
                <a:tab pos="477520" algn="l"/>
              </a:tabLst>
            </a:pP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Обратиться</a:t>
            </a:r>
            <a:r>
              <a:rPr sz="2000" spc="-2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в</a:t>
            </a:r>
            <a:r>
              <a:rPr sz="2000" spc="-1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отдел</a:t>
            </a:r>
            <a:r>
              <a:rPr sz="20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ССТ</a:t>
            </a:r>
            <a:r>
              <a:rPr sz="20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 smtClean="0">
                <a:solidFill>
                  <a:srgbClr val="414141"/>
                </a:solidFill>
                <a:latin typeface="Georgia"/>
                <a:cs typeface="Georgia"/>
              </a:rPr>
              <a:t>(</a:t>
            </a:r>
            <a:r>
              <a:rPr lang="ru-RU" sz="2000" spc="-5" dirty="0" smtClean="0">
                <a:solidFill>
                  <a:srgbClr val="414141"/>
                </a:solidFill>
                <a:latin typeface="Georgia"/>
                <a:cs typeface="Georgia"/>
              </a:rPr>
              <a:t>452</a:t>
            </a:r>
            <a:r>
              <a:rPr sz="2000" spc="-10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кабинет)</a:t>
            </a:r>
            <a:endParaRPr sz="2000" dirty="0">
              <a:latin typeface="Georgia"/>
              <a:cs typeface="Georgia"/>
            </a:endParaRPr>
          </a:p>
          <a:p>
            <a:pPr marL="477520" marR="5715" indent="-464820" algn="just">
              <a:lnSpc>
                <a:spcPts val="3130"/>
              </a:lnSpc>
              <a:spcBef>
                <a:spcPts val="1945"/>
              </a:spcBef>
              <a:buClr>
                <a:srgbClr val="929292"/>
              </a:buClr>
              <a:buFont typeface="Georgia"/>
              <a:buAutoNum type="arabicPeriod"/>
              <a:tabLst>
                <a:tab pos="566420" algn="l"/>
              </a:tabLst>
            </a:pPr>
            <a:r>
              <a:rPr sz="2000" dirty="0"/>
              <a:t>	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Взять</a:t>
            </a:r>
            <a:r>
              <a:rPr sz="20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шаблон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индивидуального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 err="1">
                <a:solidFill>
                  <a:srgbClr val="414141"/>
                </a:solidFill>
                <a:latin typeface="Georgia"/>
                <a:cs typeface="Georgia"/>
              </a:rPr>
              <a:t>договора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 err="1" smtClean="0">
                <a:solidFill>
                  <a:srgbClr val="414141"/>
                </a:solidFill>
                <a:latin typeface="Georgia"/>
                <a:cs typeface="Georgia"/>
              </a:rPr>
              <a:t>или</a:t>
            </a:r>
            <a:r>
              <a:rPr sz="2000" spc="5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lang="ru-RU" sz="2000" spc="5" dirty="0" smtClean="0">
                <a:solidFill>
                  <a:srgbClr val="414141"/>
                </a:solidFill>
                <a:latin typeface="Georgia"/>
                <a:cs typeface="Georgia"/>
              </a:rPr>
              <a:t>шаблон </a:t>
            </a:r>
            <a:r>
              <a:rPr sz="2000" spc="-5" dirty="0" err="1" smtClean="0">
                <a:solidFill>
                  <a:srgbClr val="414141"/>
                </a:solidFill>
                <a:latin typeface="Georgia"/>
                <a:cs typeface="Georgia"/>
              </a:rPr>
              <a:t>письма</a:t>
            </a:r>
            <a:r>
              <a:rPr sz="2000" spc="-5" dirty="0" smtClean="0">
                <a:solidFill>
                  <a:srgbClr val="414141"/>
                </a:solidFill>
                <a:latin typeface="Georgia"/>
                <a:cs typeface="Georgia"/>
              </a:rPr>
              <a:t>- </a:t>
            </a:r>
            <a:r>
              <a:rPr sz="2000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 err="1" smtClean="0">
                <a:solidFill>
                  <a:srgbClr val="414141"/>
                </a:solidFill>
                <a:latin typeface="Georgia"/>
                <a:cs typeface="Georgia"/>
              </a:rPr>
              <a:t>подтерждения</a:t>
            </a:r>
            <a:r>
              <a:rPr lang="ru-RU" sz="2000" dirty="0" smtClean="0">
                <a:solidFill>
                  <a:srgbClr val="414141"/>
                </a:solidFill>
                <a:latin typeface="Georgia"/>
                <a:cs typeface="Georgia"/>
              </a:rPr>
              <a:t> от работодателя</a:t>
            </a:r>
            <a:r>
              <a:rPr lang="ru-RU" sz="2000" spc="-5" dirty="0">
                <a:solidFill>
                  <a:srgbClr val="414141"/>
                </a:solidFill>
                <a:latin typeface="Georgia"/>
                <a:cs typeface="Georgia"/>
              </a:rPr>
              <a:t>,</a:t>
            </a:r>
            <a:r>
              <a:rPr sz="2000" spc="-5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заполнить</a:t>
            </a:r>
            <a:r>
              <a:rPr sz="2000" spc="-2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его</a:t>
            </a:r>
            <a:r>
              <a:rPr sz="2000" spc="-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и</a:t>
            </a:r>
            <a:r>
              <a:rPr sz="2000" spc="-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подписать</a:t>
            </a:r>
            <a:r>
              <a:rPr sz="2000" spc="-2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в </a:t>
            </a:r>
            <a:r>
              <a:rPr sz="2000" spc="-5" dirty="0" err="1" smtClean="0">
                <a:solidFill>
                  <a:srgbClr val="414141"/>
                </a:solidFill>
                <a:latin typeface="Georgia"/>
                <a:cs typeface="Georgia"/>
              </a:rPr>
              <a:t>организации</a:t>
            </a:r>
            <a:r>
              <a:rPr lang="ru-RU" sz="2000" spc="-5" dirty="0" smtClean="0">
                <a:solidFill>
                  <a:srgbClr val="414141"/>
                </a:solidFill>
                <a:latin typeface="Georgia"/>
                <a:cs typeface="Georgia"/>
              </a:rPr>
              <a:t>. Договор подписывается</a:t>
            </a:r>
            <a:r>
              <a:rPr sz="2000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в</a:t>
            </a:r>
            <a:r>
              <a:rPr sz="2000" spc="-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2-х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 экземплярах</a:t>
            </a:r>
            <a:endParaRPr sz="2000" dirty="0">
              <a:latin typeface="Georgia"/>
              <a:cs typeface="Georgia"/>
            </a:endParaRPr>
          </a:p>
          <a:p>
            <a:pPr marL="477520" marR="5715" indent="-464820" algn="just">
              <a:lnSpc>
                <a:spcPts val="3130"/>
              </a:lnSpc>
              <a:spcBef>
                <a:spcPts val="1905"/>
              </a:spcBef>
              <a:buClr>
                <a:srgbClr val="929292"/>
              </a:buClr>
              <a:buFont typeface="Georgia"/>
              <a:buAutoNum type="arabicPeriod"/>
              <a:tabLst>
                <a:tab pos="566420" algn="l"/>
              </a:tabLst>
            </a:pPr>
            <a:r>
              <a:rPr sz="2000" spc="-5" dirty="0" err="1" smtClean="0">
                <a:solidFill>
                  <a:srgbClr val="414141"/>
                </a:solidFill>
                <a:latin typeface="Georgia"/>
                <a:cs typeface="Georgia"/>
              </a:rPr>
              <a:t>После</a:t>
            </a:r>
            <a:r>
              <a:rPr sz="2000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 err="1">
                <a:solidFill>
                  <a:srgbClr val="414141"/>
                </a:solidFill>
                <a:latin typeface="Georgia"/>
                <a:cs typeface="Georgia"/>
              </a:rPr>
              <a:t>подписания</a:t>
            </a:r>
            <a:r>
              <a:rPr sz="20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lang="ru-RU" sz="2000" spc="5" dirty="0" smtClean="0">
                <a:solidFill>
                  <a:srgbClr val="414141"/>
                </a:solidFill>
                <a:latin typeface="Georgia"/>
                <a:cs typeface="Georgia"/>
              </a:rPr>
              <a:t>индивидуального </a:t>
            </a:r>
            <a:r>
              <a:rPr sz="2000" spc="-5" dirty="0" smtClean="0">
                <a:solidFill>
                  <a:srgbClr val="414141"/>
                </a:solidFill>
                <a:latin typeface="Georgia"/>
                <a:cs typeface="Georgia"/>
              </a:rPr>
              <a:t>договора</a:t>
            </a:r>
            <a:r>
              <a:rPr sz="2000" dirty="0" smtClean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деканом</a:t>
            </a:r>
            <a:r>
              <a:rPr sz="2000" spc="69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факультета:</a:t>
            </a:r>
            <a:r>
              <a:rPr sz="2000" spc="69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14141"/>
                </a:solidFill>
                <a:latin typeface="Georgia"/>
                <a:cs typeface="Georgia"/>
              </a:rPr>
              <a:t>один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 экземпляр документа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Вы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отдаете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в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организацию, второй </a:t>
            </a:r>
            <a:r>
              <a:rPr sz="2000" spc="-10" dirty="0">
                <a:solidFill>
                  <a:srgbClr val="414141"/>
                </a:solidFill>
                <a:latin typeface="Georgia"/>
                <a:cs typeface="Georgia"/>
              </a:rPr>
              <a:t>остается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 на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факультете,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копия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договора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сдается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в</a:t>
            </a:r>
            <a:r>
              <a:rPr sz="20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учебную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часть 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магистратуры-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инспектору,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414141"/>
                </a:solidFill>
                <a:latin typeface="Georgia"/>
                <a:cs typeface="Georgia"/>
              </a:rPr>
              <a:t>для</a:t>
            </a:r>
            <a:r>
              <a:rPr sz="2000" spc="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вложения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этого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14141"/>
                </a:solidFill>
                <a:latin typeface="Georgia"/>
                <a:cs typeface="Georgia"/>
              </a:rPr>
              <a:t>документа</a:t>
            </a:r>
            <a:r>
              <a:rPr sz="2000" dirty="0">
                <a:solidFill>
                  <a:srgbClr val="414141"/>
                </a:solidFill>
                <a:latin typeface="Georgia"/>
                <a:cs typeface="Georgia"/>
              </a:rPr>
              <a:t> в </a:t>
            </a:r>
            <a:r>
              <a:rPr sz="2000" spc="-68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spc="-5" dirty="0" err="1">
                <a:solidFill>
                  <a:srgbClr val="414141"/>
                </a:solidFill>
                <a:latin typeface="Georgia"/>
                <a:cs typeface="Georgia"/>
              </a:rPr>
              <a:t>личное</a:t>
            </a:r>
            <a:r>
              <a:rPr sz="2000" spc="-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000" dirty="0" err="1" smtClean="0">
                <a:solidFill>
                  <a:srgbClr val="414141"/>
                </a:solidFill>
                <a:latin typeface="Georgia"/>
                <a:cs typeface="Georgia"/>
              </a:rPr>
              <a:t>дело</a:t>
            </a:r>
            <a:r>
              <a:rPr lang="ru-RU" sz="2000" dirty="0" smtClean="0">
                <a:solidFill>
                  <a:srgbClr val="414141"/>
                </a:solidFill>
                <a:latin typeface="Georgia"/>
                <a:cs typeface="Georgia"/>
              </a:rPr>
              <a:t> студента</a:t>
            </a:r>
          </a:p>
          <a:p>
            <a:pPr marL="477520" marR="5715" indent="-464820" algn="just">
              <a:lnSpc>
                <a:spcPts val="3130"/>
              </a:lnSpc>
              <a:spcBef>
                <a:spcPts val="1905"/>
              </a:spcBef>
              <a:buClr>
                <a:srgbClr val="929292"/>
              </a:buClr>
              <a:buFont typeface="Georgia"/>
              <a:buAutoNum type="arabicPeriod"/>
              <a:tabLst>
                <a:tab pos="566420" algn="l"/>
              </a:tabLst>
            </a:pPr>
            <a:r>
              <a:rPr lang="ru-RU" sz="2000" dirty="0" smtClean="0">
                <a:solidFill>
                  <a:srgbClr val="414141"/>
                </a:solidFill>
                <a:latin typeface="Georgia"/>
                <a:cs typeface="Georgia"/>
              </a:rPr>
              <a:t>Письмо-подтверждения от работодателя должно быть оформлено на фирменном бланке организации, подписано должностным лицом. Если у организации нет фирменного бланка, то документ оформляется на формате А-4, подписывается должностным лицом и ставится печать. Письмо-направление также сдается в учебную часть  магистратуры- инспектору, для вложения этого документа в  личное дело студента</a:t>
            </a:r>
          </a:p>
          <a:p>
            <a:pPr marL="477520" marR="5715" indent="-464820" algn="just">
              <a:lnSpc>
                <a:spcPts val="3130"/>
              </a:lnSpc>
              <a:spcBef>
                <a:spcPts val="1905"/>
              </a:spcBef>
              <a:buClr>
                <a:srgbClr val="929292"/>
              </a:buClr>
              <a:buFont typeface="Georgia"/>
              <a:buAutoNum type="arabicPeriod"/>
              <a:tabLst>
                <a:tab pos="566420" algn="l"/>
              </a:tabLst>
            </a:pPr>
            <a:endParaRPr lang="ru-RU" sz="2000" dirty="0" smtClean="0">
              <a:solidFill>
                <a:srgbClr val="414141"/>
              </a:solidFill>
              <a:latin typeface="Georgia"/>
              <a:cs typeface="Georgia"/>
            </a:endParaRPr>
          </a:p>
          <a:p>
            <a:pPr marL="477520" marR="5715" indent="-464820" algn="just">
              <a:lnSpc>
                <a:spcPts val="3130"/>
              </a:lnSpc>
              <a:spcBef>
                <a:spcPts val="1905"/>
              </a:spcBef>
              <a:buClr>
                <a:srgbClr val="929292"/>
              </a:buClr>
              <a:buFont typeface="Georgia"/>
              <a:buAutoNum type="arabicPeriod"/>
              <a:tabLst>
                <a:tab pos="566420" algn="l"/>
              </a:tabLst>
            </a:pPr>
            <a:endParaRPr sz="29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98" y="8897739"/>
            <a:ext cx="2304947" cy="6848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740409"/>
            <a:ext cx="9499600" cy="12420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  <a:tabLst>
                <a:tab pos="3464560" algn="l"/>
                <a:tab pos="6645275" algn="l"/>
              </a:tabLst>
            </a:pPr>
            <a:r>
              <a:rPr sz="4200" spc="-5" dirty="0"/>
              <a:t>Документы, </a:t>
            </a:r>
            <a:r>
              <a:rPr sz="4200" dirty="0"/>
              <a:t>необходимые	для</a:t>
            </a:r>
            <a:r>
              <a:rPr sz="4200" spc="-95" dirty="0"/>
              <a:t> </a:t>
            </a:r>
            <a:r>
              <a:rPr sz="4200" dirty="0"/>
              <a:t>подачи </a:t>
            </a:r>
            <a:r>
              <a:rPr sz="4200" spc="-1000" dirty="0"/>
              <a:t> </a:t>
            </a:r>
            <a:r>
              <a:rPr sz="4200" spc="-5" dirty="0"/>
              <a:t>заявления</a:t>
            </a:r>
            <a:r>
              <a:rPr sz="4200" spc="15" dirty="0"/>
              <a:t> </a:t>
            </a:r>
            <a:r>
              <a:rPr sz="4200" dirty="0"/>
              <a:t>на	</a:t>
            </a:r>
            <a:r>
              <a:rPr sz="4200" spc="-5" dirty="0"/>
              <a:t>практику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312521" y="3150869"/>
            <a:ext cx="889889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56540" marR="5080" indent="-243840">
              <a:lnSpc>
                <a:spcPts val="3020"/>
              </a:lnSpc>
              <a:spcBef>
                <a:spcPts val="480"/>
              </a:spcBef>
              <a:tabLst>
                <a:tab pos="2395855" algn="l"/>
                <a:tab pos="3081655" algn="l"/>
                <a:tab pos="4918710" algn="l"/>
                <a:tab pos="5813425" algn="l"/>
                <a:tab pos="7002145" algn="l"/>
              </a:tabLst>
            </a:pPr>
            <a:r>
              <a:rPr sz="2800" spc="-10" dirty="0">
                <a:solidFill>
                  <a:srgbClr val="929292"/>
                </a:solidFill>
                <a:latin typeface="Georgia"/>
                <a:cs typeface="Georgia"/>
              </a:rPr>
              <a:t>1</a:t>
            </a:r>
            <a:r>
              <a:rPr sz="2800" spc="-5" dirty="0">
                <a:solidFill>
                  <a:srgbClr val="929292"/>
                </a:solidFill>
                <a:latin typeface="Georgia"/>
                <a:cs typeface="Georgia"/>
              </a:rPr>
              <a:t>. </a:t>
            </a:r>
            <a:r>
              <a:rPr sz="2800" spc="5" dirty="0">
                <a:solidFill>
                  <a:srgbClr val="414141"/>
                </a:solidFill>
                <a:latin typeface="Georgia"/>
                <a:cs typeface="Georgia"/>
              </a:rPr>
              <a:t>З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аявлен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и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е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	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на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	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практику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	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(</a:t>
            </a:r>
            <a:r>
              <a:rPr sz="2800" spc="10" dirty="0">
                <a:solidFill>
                  <a:srgbClr val="414141"/>
                </a:solidFill>
                <a:latin typeface="Georgia"/>
                <a:cs typeface="Georgia"/>
              </a:rPr>
              <a:t>Н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а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	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с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а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йт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е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	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ф</a:t>
            </a:r>
            <a:r>
              <a:rPr sz="2800" spc="-20" dirty="0">
                <a:solidFill>
                  <a:srgbClr val="414141"/>
                </a:solidFill>
                <a:latin typeface="Georgia"/>
                <a:cs typeface="Georgia"/>
              </a:rPr>
              <a:t>а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к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у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ль</a:t>
            </a:r>
            <a:r>
              <a:rPr sz="2800" spc="-20" dirty="0">
                <a:solidFill>
                  <a:srgbClr val="414141"/>
                </a:solidFill>
                <a:latin typeface="Georgia"/>
                <a:cs typeface="Georgia"/>
              </a:rPr>
              <a:t>т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е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та  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магистратуре</a:t>
            </a:r>
            <a:r>
              <a:rPr sz="2800" spc="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ЭФ»)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5978" y="3150869"/>
            <a:ext cx="285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6409" algn="l"/>
                <a:tab pos="2366645" algn="l"/>
              </a:tabLst>
            </a:pP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в	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р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а</a:t>
            </a:r>
            <a:r>
              <a:rPr sz="2800" spc="-20" dirty="0">
                <a:solidFill>
                  <a:srgbClr val="414141"/>
                </a:solidFill>
                <a:latin typeface="Georgia"/>
                <a:cs typeface="Georgia"/>
              </a:rPr>
              <a:t>з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д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е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л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е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	«О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521" y="4118305"/>
            <a:ext cx="12018645" cy="39058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8765" marR="5715" indent="-266700" algn="just">
              <a:lnSpc>
                <a:spcPct val="90000"/>
              </a:lnSpc>
              <a:spcBef>
                <a:spcPts val="380"/>
              </a:spcBef>
              <a:buClr>
                <a:srgbClr val="929292"/>
              </a:buClr>
              <a:buFont typeface="Trebuchet MS"/>
              <a:buAutoNum type="arabicPeriod" startAt="2"/>
              <a:tabLst>
                <a:tab pos="368300" algn="l"/>
              </a:tabLst>
            </a:pPr>
            <a:r>
              <a:rPr sz="2300" spc="-5" dirty="0">
                <a:solidFill>
                  <a:srgbClr val="414141"/>
                </a:solidFill>
                <a:latin typeface="Georgia"/>
                <a:cs typeface="Georgia"/>
              </a:rPr>
              <a:t>Индивидуальное</a:t>
            </a:r>
            <a:r>
              <a:rPr sz="23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300" spc="-5" dirty="0">
                <a:solidFill>
                  <a:srgbClr val="414141"/>
                </a:solidFill>
                <a:latin typeface="Georgia"/>
                <a:cs typeface="Georgia"/>
              </a:rPr>
              <a:t>задание</a:t>
            </a:r>
            <a:r>
              <a:rPr sz="2300" dirty="0">
                <a:solidFill>
                  <a:srgbClr val="414141"/>
                </a:solidFill>
                <a:latin typeface="Georgia"/>
                <a:cs typeface="Georgia"/>
              </a:rPr>
              <a:t> на</a:t>
            </a:r>
            <a:r>
              <a:rPr sz="23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414141"/>
                </a:solidFill>
                <a:latin typeface="Georgia"/>
                <a:cs typeface="Georgia"/>
              </a:rPr>
              <a:t>практику</a:t>
            </a:r>
            <a:r>
              <a:rPr sz="23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(Индивидуальное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задание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на</a:t>
            </a:r>
            <a:r>
              <a:rPr sz="2300" i="1" spc="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практику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должно</a:t>
            </a:r>
            <a:r>
              <a:rPr sz="2300" i="1" spc="12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быть</a:t>
            </a:r>
            <a:r>
              <a:rPr sz="2300" i="1" spc="13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согласовано</a:t>
            </a:r>
            <a:r>
              <a:rPr sz="2300" i="1" spc="12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с</a:t>
            </a:r>
            <a:r>
              <a:rPr sz="2300" i="1" spc="12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руководителем</a:t>
            </a:r>
            <a:r>
              <a:rPr sz="2300" i="1" spc="11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практики</a:t>
            </a:r>
            <a:r>
              <a:rPr sz="2300" i="1" spc="12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от</a:t>
            </a:r>
            <a:r>
              <a:rPr sz="2300" i="1" spc="12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организации</a:t>
            </a:r>
            <a:r>
              <a:rPr sz="2300" i="1" spc="12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и</a:t>
            </a:r>
            <a:r>
              <a:rPr sz="2300" i="1" spc="11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передано </a:t>
            </a:r>
            <a:r>
              <a:rPr sz="2300" i="1" spc="-68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в</a:t>
            </a:r>
            <a:r>
              <a:rPr sz="2300" i="1" spc="-1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учебную</a:t>
            </a:r>
            <a:r>
              <a:rPr sz="2300" i="1" spc="-3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часть</a:t>
            </a:r>
            <a:r>
              <a:rPr sz="2300" i="1" spc="-2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 err="1">
                <a:solidFill>
                  <a:srgbClr val="C3250C"/>
                </a:solidFill>
                <a:latin typeface="Trebuchet MS"/>
                <a:cs typeface="Trebuchet MS"/>
              </a:rPr>
              <a:t>не</a:t>
            </a:r>
            <a:r>
              <a:rPr sz="2300" i="1" spc="-1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 err="1" smtClean="0">
                <a:solidFill>
                  <a:srgbClr val="C3250C"/>
                </a:solidFill>
                <a:latin typeface="Trebuchet MS"/>
                <a:cs typeface="Trebuchet MS"/>
              </a:rPr>
              <a:t>позднее</a:t>
            </a:r>
            <a:r>
              <a:rPr lang="ru-RU" sz="2300" i="1" spc="-5" dirty="0" smtClean="0">
                <a:solidFill>
                  <a:srgbClr val="C3250C"/>
                </a:solidFill>
                <a:latin typeface="Trebuchet MS"/>
                <a:cs typeface="Trebuchet MS"/>
              </a:rPr>
              <a:t>,</a:t>
            </a:r>
            <a:r>
              <a:rPr sz="2300" i="1" spc="-20" dirty="0" smtClean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чем</a:t>
            </a:r>
            <a:r>
              <a:rPr sz="2300" i="1" spc="-3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через</a:t>
            </a:r>
            <a:r>
              <a:rPr sz="2300" i="1" spc="-3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три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недели</a:t>
            </a:r>
            <a:r>
              <a:rPr sz="2300" i="1" spc="-2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после</a:t>
            </a:r>
            <a:r>
              <a:rPr sz="2300" i="1" spc="-1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начала</a:t>
            </a:r>
            <a:r>
              <a:rPr sz="2300" i="1" spc="-4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триместра).</a:t>
            </a:r>
            <a:endParaRPr sz="2300" dirty="0">
              <a:latin typeface="Trebuchet MS"/>
              <a:cs typeface="Trebuchet MS"/>
            </a:endParaRPr>
          </a:p>
          <a:p>
            <a:pPr marL="403860" marR="5080" indent="-391795" algn="just">
              <a:lnSpc>
                <a:spcPts val="3020"/>
              </a:lnSpc>
              <a:spcBef>
                <a:spcPts val="2335"/>
              </a:spcBef>
              <a:buClr>
                <a:srgbClr val="929292"/>
              </a:buClr>
              <a:buFont typeface="Georgia"/>
              <a:buAutoNum type="arabicPeriod" startAt="2"/>
              <a:tabLst>
                <a:tab pos="49022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*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Отчет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 по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итогам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практики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 (подписывается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руководителем </a:t>
            </a:r>
            <a:r>
              <a:rPr sz="2800" spc="-66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практики</a:t>
            </a:r>
            <a:r>
              <a:rPr sz="2800" spc="1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от</a:t>
            </a:r>
            <a:r>
              <a:rPr sz="28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факультета</a:t>
            </a:r>
            <a:r>
              <a:rPr sz="2800" spc="1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и</a:t>
            </a:r>
            <a:r>
              <a:rPr sz="28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руководителем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 практики</a:t>
            </a:r>
            <a:r>
              <a:rPr sz="2800" spc="2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от</a:t>
            </a:r>
            <a:r>
              <a:rPr sz="2800" spc="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организации).</a:t>
            </a:r>
            <a:endParaRPr sz="2800" dirty="0">
              <a:latin typeface="Georgia"/>
              <a:cs typeface="Georgia"/>
            </a:endParaRPr>
          </a:p>
          <a:p>
            <a:pPr marL="403860" marR="5080" indent="-391795" algn="just">
              <a:lnSpc>
                <a:spcPct val="90300"/>
              </a:lnSpc>
              <a:spcBef>
                <a:spcPts val="1450"/>
              </a:spcBef>
              <a:buClr>
                <a:srgbClr val="929292"/>
              </a:buClr>
              <a:buFont typeface="Georgia"/>
              <a:buAutoNum type="arabicPeriod" startAt="2"/>
              <a:tabLst>
                <a:tab pos="49022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*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Отзыв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руководителя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организации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о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работе</a:t>
            </a:r>
            <a:r>
              <a:rPr sz="2800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Georgia"/>
                <a:cs typeface="Georgia"/>
              </a:rPr>
              <a:t>студента.</a:t>
            </a:r>
            <a:r>
              <a:rPr sz="2800" spc="-5" dirty="0">
                <a:solidFill>
                  <a:srgbClr val="414141"/>
                </a:solidFill>
                <a:latin typeface="Georgia"/>
                <a:cs typeface="Georgia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(Отзыв </a:t>
            </a:r>
            <a:r>
              <a:rPr sz="2300" i="1" spc="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руководителя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практики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от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организации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должен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быть передан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в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учебную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часть </a:t>
            </a:r>
            <a:r>
              <a:rPr sz="2300" i="1" spc="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не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позднее,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чем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за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неделю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до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окончания</a:t>
            </a:r>
            <a:r>
              <a:rPr sz="2300" i="1" spc="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триместра.</a:t>
            </a:r>
            <a:r>
              <a:rPr sz="2300" i="1" spc="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Программы</a:t>
            </a:r>
            <a:r>
              <a:rPr sz="2300" i="1" spc="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практик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10" dirty="0">
                <a:solidFill>
                  <a:srgbClr val="C3250C"/>
                </a:solidFill>
                <a:latin typeface="Trebuchet MS"/>
                <a:cs typeface="Trebuchet MS"/>
              </a:rPr>
              <a:t>размещены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на портале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on.econ.msu.ru в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разделе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научный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семинар </a:t>
            </a:r>
            <a:r>
              <a:rPr sz="2300" i="1" dirty="0">
                <a:solidFill>
                  <a:srgbClr val="C3250C"/>
                </a:solidFill>
                <a:latin typeface="Trebuchet MS"/>
                <a:cs typeface="Trebuchet MS"/>
              </a:rPr>
              <a:t>триместра </a:t>
            </a:r>
            <a:r>
              <a:rPr sz="2300" i="1" spc="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300" i="1" spc="-5" dirty="0">
                <a:solidFill>
                  <a:srgbClr val="C3250C"/>
                </a:solidFill>
                <a:latin typeface="Trebuchet MS"/>
                <a:cs typeface="Trebuchet MS"/>
              </a:rPr>
              <a:t>прохождения практики).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7979409"/>
            <a:ext cx="3075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* - </a:t>
            </a: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Магистров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объединены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 одном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документе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58" y="8873281"/>
            <a:ext cx="2679326" cy="6923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945" y="923290"/>
            <a:ext cx="9316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Места</a:t>
            </a:r>
            <a:r>
              <a:rPr sz="5400" spc="-45" dirty="0"/>
              <a:t> </a:t>
            </a:r>
            <a:r>
              <a:rPr sz="5400" dirty="0"/>
              <a:t>прохождения</a:t>
            </a:r>
            <a:r>
              <a:rPr sz="5400" spc="-40" dirty="0"/>
              <a:t> </a:t>
            </a:r>
            <a:r>
              <a:rPr sz="5400" dirty="0"/>
              <a:t>практик</a:t>
            </a:r>
            <a:endParaRPr sz="5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1650" y="2433827"/>
          <a:ext cx="11576047" cy="6534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0687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42709B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Гос.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Служба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2709B"/>
                      </a:solidFill>
                      <a:prstDash val="solid"/>
                    </a:lnL>
                    <a:lnR w="12700">
                      <a:solidFill>
                        <a:srgbClr val="AC5B23"/>
                      </a:solidFill>
                      <a:prstDash val="solid"/>
                    </a:lnR>
                    <a:lnT w="12700">
                      <a:solidFill>
                        <a:srgbClr val="42709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C5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1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42709B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42709B"/>
                      </a:solidFill>
                      <a:prstDash val="solid"/>
                    </a:lnL>
                    <a:lnR w="12700">
                      <a:solidFill>
                        <a:srgbClr val="AC5B23"/>
                      </a:solidFill>
                      <a:prstDash val="solid"/>
                    </a:lnR>
                    <a:lnT w="12700">
                      <a:solidFill>
                        <a:srgbClr val="42709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Банки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C5B23"/>
                      </a:solidFill>
                      <a:prstDash val="solid"/>
                    </a:lnL>
                    <a:lnR w="19050">
                      <a:solidFill>
                        <a:srgbClr val="527D34"/>
                      </a:solidFill>
                      <a:prstDash val="solid"/>
                    </a:lnR>
                    <a:lnB w="12700">
                      <a:solidFill>
                        <a:srgbClr val="AC5B23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52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78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42709B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42709B"/>
                      </a:solidFill>
                      <a:prstDash val="solid"/>
                    </a:lnL>
                    <a:lnR w="12700">
                      <a:solidFill>
                        <a:srgbClr val="AC5B23"/>
                      </a:solidFill>
                      <a:prstDash val="solid"/>
                    </a:lnR>
                    <a:lnT w="12700">
                      <a:solidFill>
                        <a:srgbClr val="42709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AC5B23"/>
                      </a:solidFill>
                      <a:prstDash val="solid"/>
                    </a:lnL>
                    <a:lnR w="19050">
                      <a:solidFill>
                        <a:srgbClr val="527D34"/>
                      </a:solidFill>
                      <a:prstDash val="solid"/>
                    </a:lnR>
                    <a:lnT w="12700">
                      <a:solidFill>
                        <a:srgbClr val="AC5B23"/>
                      </a:solidFill>
                      <a:prstDash val="solid"/>
                    </a:lnT>
                    <a:lnB w="12700">
                      <a:solidFill>
                        <a:srgbClr val="AC5B23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1030" marR="313055" indent="-2959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г, 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FMCG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527D34"/>
                      </a:solidFill>
                      <a:prstDash val="solid"/>
                    </a:lnL>
                    <a:lnR w="12700">
                      <a:solidFill>
                        <a:srgbClr val="787878"/>
                      </a:solidFill>
                      <a:prstDash val="solid"/>
                    </a:lnR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78787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7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i="1" dirty="0">
                          <a:latin typeface="Calibri"/>
                          <a:cs typeface="Calibri"/>
                        </a:rPr>
                        <a:t>Программа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2709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42709B"/>
                      </a:solidFill>
                      <a:prstDash val="solid"/>
                    </a:lnL>
                    <a:lnR w="12700">
                      <a:solidFill>
                        <a:srgbClr val="AC5B23"/>
                      </a:solidFill>
                      <a:prstDash val="solid"/>
                    </a:lnR>
                    <a:lnT w="12700">
                      <a:solidFill>
                        <a:srgbClr val="42709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AC5B23"/>
                      </a:solidFill>
                      <a:prstDash val="solid"/>
                    </a:lnL>
                    <a:lnR w="19050">
                      <a:solidFill>
                        <a:srgbClr val="527D34"/>
                      </a:solidFill>
                      <a:prstDash val="solid"/>
                    </a:lnR>
                    <a:lnT w="12700">
                      <a:solidFill>
                        <a:srgbClr val="AC5B23"/>
                      </a:solidFill>
                      <a:prstDash val="solid"/>
                    </a:lnT>
                    <a:lnB w="12700">
                      <a:solidFill>
                        <a:srgbClr val="AC5B23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9050">
                      <a:solidFill>
                        <a:srgbClr val="527D34"/>
                      </a:solidFill>
                      <a:prstDash val="solid"/>
                    </a:lnL>
                    <a:lnR w="12700">
                      <a:solidFill>
                        <a:srgbClr val="787878"/>
                      </a:solidFill>
                      <a:prstDash val="solid"/>
                    </a:lnR>
                    <a:lnT w="12700">
                      <a:solidFill>
                        <a:srgbClr val="527D34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Другие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787878"/>
                      </a:solidFill>
                      <a:prstDash val="solid"/>
                    </a:lnL>
                    <a:lnR w="12700">
                      <a:solidFill>
                        <a:srgbClr val="787878"/>
                      </a:solidFill>
                      <a:prstDash val="solid"/>
                    </a:lnR>
                    <a:lnT w="12700">
                      <a:solidFill>
                        <a:srgbClr val="787878"/>
                      </a:solidFill>
                      <a:prstDash val="solid"/>
                    </a:lnT>
                    <a:lnB w="12700">
                      <a:solidFill>
                        <a:srgbClr val="787878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8787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48">
                <a:tc rowSpan="2"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Экономика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2709B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2709B"/>
                      </a:solidFill>
                      <a:prstDash val="solid"/>
                    </a:lnL>
                    <a:lnR w="12700">
                      <a:solidFill>
                        <a:srgbClr val="AC5B23"/>
                      </a:solidFill>
                      <a:prstDash val="solid"/>
                    </a:lnR>
                    <a:lnB w="12700">
                      <a:solidFill>
                        <a:srgbClr val="42709B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AC5B23"/>
                      </a:solidFill>
                      <a:prstDash val="solid"/>
                    </a:lnL>
                    <a:lnR w="19050">
                      <a:solidFill>
                        <a:srgbClr val="527D34"/>
                      </a:solidFill>
                      <a:prstDash val="solid"/>
                    </a:lnR>
                    <a:lnT w="12700">
                      <a:solidFill>
                        <a:srgbClr val="AC5B23"/>
                      </a:solidFill>
                      <a:prstDash val="solid"/>
                    </a:lnT>
                    <a:lnB w="12700">
                      <a:solidFill>
                        <a:srgbClr val="AC5B23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27D34"/>
                      </a:solidFill>
                      <a:prstDash val="solid"/>
                    </a:lnL>
                    <a:lnR w="12700">
                      <a:solidFill>
                        <a:srgbClr val="787878"/>
                      </a:solidFill>
                      <a:prstDash val="solid"/>
                    </a:lnR>
                    <a:lnB w="12700">
                      <a:solidFill>
                        <a:srgbClr val="527D34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2700">
                      <a:solidFill>
                        <a:srgbClr val="787878"/>
                      </a:solidFill>
                      <a:prstDash val="solid"/>
                    </a:lnL>
                    <a:lnR w="12700">
                      <a:solidFill>
                        <a:srgbClr val="787878"/>
                      </a:solidFill>
                      <a:prstDash val="solid"/>
                    </a:lnR>
                    <a:lnT w="12700">
                      <a:solidFill>
                        <a:srgbClr val="787878"/>
                      </a:solidFill>
                      <a:prstDash val="solid"/>
                    </a:lnT>
                    <a:lnB w="12700">
                      <a:solidFill>
                        <a:srgbClr val="787878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8787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2039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МирЭк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525" marR="1270">
                        <a:lnSpc>
                          <a:spcPts val="2400"/>
                        </a:lnSpc>
                        <a:spcBef>
                          <a:spcPts val="30"/>
                        </a:spcBef>
                        <a:tabLst>
                          <a:tab pos="1085215" algn="l"/>
                          <a:tab pos="2727325" algn="l"/>
                          <a:tab pos="4005579" algn="l"/>
                          <a:tab pos="5081905" algn="l"/>
                          <a:tab pos="6228080" algn="l"/>
                          <a:tab pos="7624445" algn="l"/>
                          <a:tab pos="904621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Кафедра	по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ити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еск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й	э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оном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и;	Ка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едра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й	э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оно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и;	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нгос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трах;	Банк  ВТБ;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Сбербанк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810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ФундЭк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ЦЭМИ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РАН;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ФАС;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Московский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индустриальный банк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Мегафон;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Unilever;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Росстат;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РФ;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54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ЭкПол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525">
                        <a:lnSpc>
                          <a:spcPts val="235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Аналитический</a:t>
                      </a:r>
                      <a:r>
                        <a:rPr sz="2000" b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Центр</a:t>
                      </a:r>
                      <a:r>
                        <a:rPr sz="2000" b="1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b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Правительстве</a:t>
                      </a:r>
                      <a:r>
                        <a:rPr sz="2000" b="1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РФ;</a:t>
                      </a:r>
                      <a:r>
                        <a:rPr sz="2000" b="1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MARS;</a:t>
                      </a:r>
                      <a:r>
                        <a:rPr sz="2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Лаборатория</a:t>
                      </a:r>
                      <a:r>
                        <a:rPr sz="2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фин.</a:t>
                      </a:r>
                      <a:r>
                        <a:rPr sz="2000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Грамотности;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МЭР;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ЦБ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РФ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Менеджмент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469265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ИнноМен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Nestle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НИУ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ВШЭ;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МЭР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403860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Маркетинг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Puig,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GlaxoSmithKlein;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Ростелеком;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Kantar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TNS,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РОМИР,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Росстат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8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7874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ПредпрИУпрПро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Кафедра</a:t>
                      </a:r>
                      <a:r>
                        <a:rPr sz="20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макроэконом.</a:t>
                      </a:r>
                      <a:r>
                        <a:rPr sz="20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Политики;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кафедра</a:t>
                      </a:r>
                      <a:r>
                        <a:rPr sz="20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ММАЭ;</a:t>
                      </a:r>
                      <a:r>
                        <a:rPr sz="20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Министерство</a:t>
                      </a:r>
                      <a:r>
                        <a:rPr sz="2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делам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Северного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Кавказа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9525" marR="788670">
                        <a:lnSpc>
                          <a:spcPts val="2400"/>
                        </a:lnSpc>
                        <a:spcBef>
                          <a:spcPts val="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Финансы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кредит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7571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ФинАналитика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Big-4;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ЦБ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РФ;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Росбанк; Открытие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Юникредит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Банк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51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ФинРынкиИИнст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ЦПФИ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ЭФ;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KPMG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0864" y="8258556"/>
            <a:ext cx="2289048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461" y="931240"/>
            <a:ext cx="1181735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dirty="0"/>
              <a:t>О</a:t>
            </a:r>
            <a:r>
              <a:rPr sz="5300" spc="-5" dirty="0"/>
              <a:t> </a:t>
            </a:r>
            <a:r>
              <a:rPr sz="5300" dirty="0"/>
              <a:t>практике</a:t>
            </a:r>
            <a:r>
              <a:rPr sz="5300" spc="5" dirty="0"/>
              <a:t> </a:t>
            </a:r>
            <a:r>
              <a:rPr sz="5300" spc="-5" dirty="0"/>
              <a:t>2019-2020</a:t>
            </a:r>
            <a:r>
              <a:rPr sz="5300" spc="-35" dirty="0"/>
              <a:t> </a:t>
            </a:r>
            <a:r>
              <a:rPr sz="5300" spc="-5" dirty="0"/>
              <a:t>учебного года: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377139" y="2183130"/>
            <a:ext cx="435419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i="1" spc="-5" dirty="0">
                <a:latin typeface="Trebuchet MS"/>
                <a:cs typeface="Trebuchet MS"/>
              </a:rPr>
              <a:t>Обращения</a:t>
            </a:r>
            <a:r>
              <a:rPr sz="2600" i="1" spc="-15" dirty="0">
                <a:latin typeface="Trebuchet MS"/>
                <a:cs typeface="Trebuchet MS"/>
              </a:rPr>
              <a:t> </a:t>
            </a:r>
            <a:r>
              <a:rPr sz="2600" i="1" spc="-5" dirty="0">
                <a:latin typeface="Trebuchet MS"/>
                <a:cs typeface="Trebuchet MS"/>
              </a:rPr>
              <a:t>студентов</a:t>
            </a:r>
            <a:r>
              <a:rPr sz="2600" i="1" spc="10" dirty="0">
                <a:latin typeface="Trebuchet MS"/>
                <a:cs typeface="Trebuchet MS"/>
              </a:rPr>
              <a:t> </a:t>
            </a:r>
            <a:r>
              <a:rPr sz="2600" i="1" spc="-5" dirty="0">
                <a:latin typeface="Trebuchet MS"/>
                <a:cs typeface="Trebuchet MS"/>
              </a:rPr>
              <a:t>по </a:t>
            </a:r>
            <a:r>
              <a:rPr sz="2600" i="1" dirty="0">
                <a:latin typeface="Trebuchet MS"/>
                <a:cs typeface="Trebuchet MS"/>
              </a:rPr>
              <a:t> уровням</a:t>
            </a:r>
            <a:r>
              <a:rPr sz="2600" i="1" spc="-35" dirty="0">
                <a:latin typeface="Trebuchet MS"/>
                <a:cs typeface="Trebuchet MS"/>
              </a:rPr>
              <a:t> </a:t>
            </a:r>
            <a:r>
              <a:rPr sz="2600" i="1" spc="-5" dirty="0">
                <a:latin typeface="Trebuchet MS"/>
                <a:cs typeface="Trebuchet MS"/>
              </a:rPr>
              <a:t>подготовки,</a:t>
            </a:r>
            <a:r>
              <a:rPr sz="2600" i="1" spc="-15" dirty="0">
                <a:latin typeface="Trebuchet MS"/>
                <a:cs typeface="Trebuchet MS"/>
              </a:rPr>
              <a:t> </a:t>
            </a:r>
            <a:r>
              <a:rPr sz="2600" i="1" spc="-5" dirty="0">
                <a:latin typeface="Trebuchet MS"/>
                <a:cs typeface="Trebuchet MS"/>
              </a:rPr>
              <a:t>2019-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600" i="1" dirty="0">
                <a:latin typeface="Trebuchet MS"/>
                <a:cs typeface="Trebuchet MS"/>
              </a:rPr>
              <a:t>2020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4308347"/>
            <a:ext cx="4041648" cy="39547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6206" y="8190356"/>
            <a:ext cx="111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357" y="7226934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585858"/>
                </a:solidFill>
                <a:latin typeface="Georgia"/>
                <a:cs typeface="Georgia"/>
              </a:rPr>
              <a:t>1</a:t>
            </a:r>
            <a:r>
              <a:rPr sz="1100" spc="5" dirty="0">
                <a:solidFill>
                  <a:srgbClr val="585858"/>
                </a:solidFill>
                <a:latin typeface="Georgia"/>
                <a:cs typeface="Georgia"/>
              </a:rPr>
              <a:t>2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5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873" y="6230873"/>
            <a:ext cx="2641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585858"/>
                </a:solidFill>
                <a:latin typeface="Georgia"/>
                <a:cs typeface="Georgia"/>
              </a:rPr>
              <a:t>2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50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927" y="5200269"/>
            <a:ext cx="247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375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224" y="4133469"/>
            <a:ext cx="271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585858"/>
                </a:solidFill>
                <a:latin typeface="Georgia"/>
                <a:cs typeface="Georgia"/>
              </a:rPr>
              <a:t>5</a:t>
            </a:r>
            <a:r>
              <a:rPr sz="1100" spc="5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4545" y="8349488"/>
            <a:ext cx="904240" cy="6102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00" marR="64135" indent="-9525">
              <a:lnSpc>
                <a:spcPts val="1140"/>
              </a:lnSpc>
              <a:spcBef>
                <a:spcPts val="185"/>
              </a:spcBef>
            </a:pPr>
            <a:r>
              <a:rPr sz="1000" spc="-10" dirty="0">
                <a:solidFill>
                  <a:srgbClr val="585858"/>
                </a:solidFill>
                <a:latin typeface="Georgia"/>
                <a:cs typeface="Georgia"/>
              </a:rPr>
              <a:t>Ба</a:t>
            </a: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калав</a:t>
            </a:r>
            <a:r>
              <a:rPr sz="1000" spc="-10" dirty="0">
                <a:solidFill>
                  <a:srgbClr val="585858"/>
                </a:solidFill>
                <a:latin typeface="Georgia"/>
                <a:cs typeface="Georgia"/>
              </a:rPr>
              <a:t>ри</a:t>
            </a: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ат,  направление</a:t>
            </a:r>
            <a:endParaRPr sz="1000">
              <a:latin typeface="Georgia"/>
              <a:cs typeface="Georgia"/>
            </a:endParaRPr>
          </a:p>
          <a:p>
            <a:pPr marL="99060" marR="5080" indent="-86995">
              <a:lnSpc>
                <a:spcPts val="1130"/>
              </a:lnSpc>
              <a:spcBef>
                <a:spcPts val="5"/>
              </a:spcBef>
            </a:pP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"Мене</a:t>
            </a:r>
            <a:r>
              <a:rPr sz="1000" spc="-10" dirty="0">
                <a:solidFill>
                  <a:srgbClr val="585858"/>
                </a:solidFill>
                <a:latin typeface="Georgia"/>
                <a:cs typeface="Georgia"/>
              </a:rPr>
              <a:t>джме</a:t>
            </a: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нт"  (3-4</a:t>
            </a:r>
            <a:r>
              <a:rPr sz="1000" spc="-10" dirty="0">
                <a:solidFill>
                  <a:srgbClr val="585858"/>
                </a:solidFill>
                <a:latin typeface="Georgia"/>
                <a:cs typeface="Georgia"/>
              </a:rPr>
              <a:t> курсы)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4426" y="8349488"/>
            <a:ext cx="851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Магистратура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2976" y="8349488"/>
            <a:ext cx="793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Аспирантура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1123" y="4087495"/>
            <a:ext cx="2724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488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1347" y="6462217"/>
            <a:ext cx="2482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201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4497" y="5672454"/>
            <a:ext cx="2622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2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99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3507" y="7410068"/>
            <a:ext cx="1955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80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2909" y="6142735"/>
            <a:ext cx="242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2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41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70247" y="6755638"/>
            <a:ext cx="530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164</a:t>
            </a:r>
            <a:r>
              <a:rPr sz="1100" spc="-10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50" spc="7" baseline="-35353" dirty="0">
                <a:solidFill>
                  <a:srgbClr val="404040"/>
                </a:solidFill>
                <a:latin typeface="Georgia"/>
                <a:cs typeface="Georgia"/>
              </a:rPr>
              <a:t>153</a:t>
            </a:r>
            <a:endParaRPr sz="1650" baseline="-35353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4288" y="7944357"/>
            <a:ext cx="822325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100"/>
              </a:spcBef>
            </a:pPr>
            <a:r>
              <a:rPr sz="1650" baseline="2525" dirty="0">
                <a:solidFill>
                  <a:srgbClr val="404040"/>
                </a:solidFill>
                <a:latin typeface="Georgia"/>
                <a:cs typeface="Georgia"/>
              </a:rPr>
              <a:t>11</a:t>
            </a:r>
            <a:r>
              <a:rPr sz="1650" spc="337" baseline="25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Georgia"/>
                <a:cs typeface="Georgia"/>
              </a:rPr>
              <a:t>10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Georgia"/>
              <a:cs typeface="Georgia"/>
            </a:endParaRPr>
          </a:p>
          <a:p>
            <a:pPr marL="21590" marR="5080" indent="-9525" algn="just">
              <a:lnSpc>
                <a:spcPct val="94700"/>
              </a:lnSpc>
              <a:spcBef>
                <a:spcPts val="5"/>
              </a:spcBef>
            </a:pPr>
            <a:r>
              <a:rPr sz="1000" spc="-10" dirty="0">
                <a:solidFill>
                  <a:srgbClr val="585858"/>
                </a:solidFill>
                <a:latin typeface="Georgia"/>
                <a:cs typeface="Georgia"/>
              </a:rPr>
              <a:t>Ба</a:t>
            </a: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калав</a:t>
            </a:r>
            <a:r>
              <a:rPr sz="1000" spc="-10" dirty="0">
                <a:solidFill>
                  <a:srgbClr val="585858"/>
                </a:solidFill>
                <a:latin typeface="Georgia"/>
                <a:cs typeface="Georgia"/>
              </a:rPr>
              <a:t>ри</a:t>
            </a: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ат,  направление </a:t>
            </a:r>
            <a:r>
              <a:rPr sz="1000" spc="-229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"Экономика" </a:t>
            </a:r>
            <a:r>
              <a:rPr sz="1000" spc="-229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Georgia"/>
                <a:cs typeface="Georgia"/>
              </a:rPr>
              <a:t>(3-4</a:t>
            </a:r>
            <a:r>
              <a:rPr sz="1000" spc="-10" dirty="0">
                <a:solidFill>
                  <a:srgbClr val="585858"/>
                </a:solidFill>
                <a:latin typeface="Georgia"/>
                <a:cs typeface="Georgia"/>
              </a:rPr>
              <a:t> курсы)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34742" y="7092442"/>
            <a:ext cx="224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1</a:t>
            </a: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2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1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38498" y="7479283"/>
            <a:ext cx="155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71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4664" y="7936738"/>
            <a:ext cx="147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404040"/>
                </a:solidFill>
                <a:latin typeface="Georgia"/>
                <a:cs typeface="Georgia"/>
              </a:rPr>
              <a:t>11</a:t>
            </a:r>
            <a:endParaRPr sz="1100">
              <a:latin typeface="Georgia"/>
              <a:cs typeface="Georg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7823" y="4287011"/>
            <a:ext cx="71627" cy="7162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777485" y="4214621"/>
            <a:ext cx="701675" cy="3524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5720" marR="5080" indent="-33655">
              <a:lnSpc>
                <a:spcPts val="1250"/>
              </a:lnSpc>
              <a:spcBef>
                <a:spcPts val="204"/>
              </a:spcBef>
            </a:pP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Всего 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сту</a:t>
            </a:r>
            <a:r>
              <a:rPr sz="1100" spc="-10" dirty="0">
                <a:solidFill>
                  <a:srgbClr val="585858"/>
                </a:solidFill>
                <a:latin typeface="Georgia"/>
                <a:cs typeface="Georgia"/>
              </a:rPr>
              <a:t>де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н</a:t>
            </a: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т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ов</a:t>
            </a:r>
            <a:endParaRPr sz="1100">
              <a:latin typeface="Georgia"/>
              <a:cs typeface="Georgi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7823" y="4613147"/>
            <a:ext cx="71627" cy="7010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777485" y="4540122"/>
            <a:ext cx="26308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Нашли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место</a:t>
            </a:r>
            <a:r>
              <a:rPr sz="1100" spc="-1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практики</a:t>
            </a:r>
            <a:r>
              <a:rPr sz="1100" spc="-2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самостоятельно</a:t>
            </a:r>
            <a:endParaRPr sz="1100">
              <a:latin typeface="Georgia"/>
              <a:cs typeface="Georgi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87823" y="4937759"/>
            <a:ext cx="71627" cy="7162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777485" y="4865623"/>
            <a:ext cx="22872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Прошли</a:t>
            </a:r>
            <a:r>
              <a:rPr sz="1100" spc="-2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практику</a:t>
            </a:r>
            <a:r>
              <a:rPr sz="1100" spc="-1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585858"/>
                </a:solidFill>
                <a:latin typeface="Georgia"/>
                <a:cs typeface="Georgia"/>
              </a:rPr>
              <a:t>с помощью</a:t>
            </a:r>
            <a:r>
              <a:rPr sz="1100" spc="-5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Georgia"/>
                <a:cs typeface="Georgia"/>
              </a:rPr>
              <a:t>ССТ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76286" y="2175510"/>
            <a:ext cx="466598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5" dirty="0">
                <a:latin typeface="Trebuchet MS"/>
                <a:cs typeface="Trebuchet MS"/>
              </a:rPr>
              <a:t>Задачи</a:t>
            </a:r>
            <a:r>
              <a:rPr sz="2600" i="1" spc="-50" dirty="0">
                <a:latin typeface="Trebuchet MS"/>
                <a:cs typeface="Trebuchet MS"/>
              </a:rPr>
              <a:t> </a:t>
            </a:r>
            <a:r>
              <a:rPr sz="2600" i="1" spc="-5" dirty="0">
                <a:latin typeface="Trebuchet MS"/>
                <a:cs typeface="Trebuchet MS"/>
              </a:rPr>
              <a:t>ССТ: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2600" i="1" spc="-5" dirty="0">
                <a:latin typeface="Trebuchet MS"/>
                <a:cs typeface="Trebuchet MS"/>
              </a:rPr>
              <a:t>Подбор </a:t>
            </a:r>
            <a:r>
              <a:rPr sz="2600" i="1" dirty="0">
                <a:latin typeface="Trebuchet MS"/>
                <a:cs typeface="Trebuchet MS"/>
              </a:rPr>
              <a:t>места </a:t>
            </a:r>
            <a:r>
              <a:rPr sz="2600" i="1" spc="-5" dirty="0">
                <a:latin typeface="Trebuchet MS"/>
                <a:cs typeface="Trebuchet MS"/>
              </a:rPr>
              <a:t>практики (~75 </a:t>
            </a:r>
            <a:r>
              <a:rPr sz="2600" i="1" spc="-770" dirty="0">
                <a:latin typeface="Trebuchet MS"/>
                <a:cs typeface="Trebuchet MS"/>
              </a:rPr>
              <a:t> </a:t>
            </a:r>
            <a:r>
              <a:rPr sz="2600" i="1" dirty="0">
                <a:latin typeface="Trebuchet MS"/>
                <a:cs typeface="Trebuchet MS"/>
              </a:rPr>
              <a:t>магистров</a:t>
            </a:r>
            <a:r>
              <a:rPr sz="2600" i="1" spc="-25" dirty="0">
                <a:latin typeface="Trebuchet MS"/>
                <a:cs typeface="Trebuchet MS"/>
              </a:rPr>
              <a:t> </a:t>
            </a:r>
            <a:r>
              <a:rPr sz="2600" i="1" dirty="0">
                <a:latin typeface="Trebuchet MS"/>
                <a:cs typeface="Trebuchet MS"/>
              </a:rPr>
              <a:t>в</a:t>
            </a:r>
            <a:r>
              <a:rPr sz="2600" i="1" spc="-5" dirty="0">
                <a:latin typeface="Trebuchet MS"/>
                <a:cs typeface="Trebuchet MS"/>
              </a:rPr>
              <a:t> год)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76286" y="3974083"/>
            <a:ext cx="370712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i="1" spc="-5" dirty="0">
                <a:latin typeface="Trebuchet MS"/>
                <a:cs typeface="Trebuchet MS"/>
              </a:rPr>
              <a:t>Оформление</a:t>
            </a:r>
            <a:r>
              <a:rPr sz="2600" i="1" spc="-50" dirty="0">
                <a:latin typeface="Trebuchet MS"/>
                <a:cs typeface="Trebuchet MS"/>
              </a:rPr>
              <a:t> </a:t>
            </a:r>
            <a:r>
              <a:rPr sz="2600" i="1" dirty="0">
                <a:latin typeface="Trebuchet MS"/>
                <a:cs typeface="Trebuchet MS"/>
              </a:rPr>
              <a:t>договоров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31548" y="4766877"/>
            <a:ext cx="1753261" cy="5261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27591" y="3774426"/>
            <a:ext cx="1041526" cy="38721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43932" y="5634228"/>
            <a:ext cx="1678481" cy="9159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9142" y="4775636"/>
            <a:ext cx="727024" cy="78060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28091" y="6024771"/>
            <a:ext cx="773280" cy="77328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62320" y="7116653"/>
            <a:ext cx="902387" cy="99101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14916" y="7147559"/>
            <a:ext cx="992124" cy="109728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19004" y="8682228"/>
            <a:ext cx="2148840" cy="36880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46035" y="6133368"/>
            <a:ext cx="2109216" cy="56156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56704" y="7147559"/>
            <a:ext cx="1894331" cy="55321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16468" y="4777740"/>
            <a:ext cx="755903" cy="89001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772142"/>
            <a:ext cx="2679191" cy="8884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436</Words>
  <Application>Microsoft Office PowerPoint</Application>
  <PresentationFormat>Произвольный</PresentationFormat>
  <Paragraphs>135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Microsoft Sans Serif</vt:lpstr>
      <vt:lpstr>Segoe UI Symbol</vt:lpstr>
      <vt:lpstr>Times New Roman</vt:lpstr>
      <vt:lpstr>Trebuchet MS</vt:lpstr>
      <vt:lpstr>Office Theme</vt:lpstr>
      <vt:lpstr>Презентация PowerPoint</vt:lpstr>
      <vt:lpstr>Для студентов магистратуры  производственная практика включает в  себя следующие направления</vt:lpstr>
      <vt:lpstr>Как подобрать подходящую Вам практику?</vt:lpstr>
      <vt:lpstr>Куда обратиться за помощью по нахождению практики на ЭФ МГУ?</vt:lpstr>
      <vt:lpstr>Самостоятельное нахождение практики</vt:lpstr>
      <vt:lpstr>Самостоятельное нахождение практики</vt:lpstr>
      <vt:lpstr>Документы, необходимые для подачи  заявления на практику</vt:lpstr>
      <vt:lpstr>Места прохождения практик</vt:lpstr>
      <vt:lpstr>О практике 2019-2020 учебного года: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прохождения практики для студентов магистратуры  ЭФ МГУ</dc:title>
  <dc:creator>Khozyainova Olga Aleksandrovna</dc:creator>
  <cp:lastModifiedBy>Sashula</cp:lastModifiedBy>
  <cp:revision>4</cp:revision>
  <dcterms:created xsi:type="dcterms:W3CDTF">2022-03-26T15:33:28Z</dcterms:created>
  <dcterms:modified xsi:type="dcterms:W3CDTF">2022-03-26T15:48:59Z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2022-03-26T00:00:00Z</vt:filetime>
  </property>
</Properties>
</file>