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582" r:id="rId2"/>
    <p:sldId id="522" r:id="rId3"/>
    <p:sldId id="580" r:id="rId4"/>
    <p:sldId id="365" r:id="rId5"/>
    <p:sldId id="406" r:id="rId6"/>
    <p:sldId id="560" r:id="rId7"/>
    <p:sldId id="581" r:id="rId8"/>
    <p:sldId id="573" r:id="rId9"/>
    <p:sldId id="483" r:id="rId10"/>
    <p:sldId id="598" r:id="rId11"/>
    <p:sldId id="591" r:id="rId12"/>
    <p:sldId id="576" r:id="rId13"/>
    <p:sldId id="593" r:id="rId14"/>
    <p:sldId id="511" r:id="rId15"/>
    <p:sldId id="541" r:id="rId16"/>
    <p:sldId id="596" r:id="rId17"/>
    <p:sldId id="588" r:id="rId18"/>
    <p:sldId id="572" r:id="rId19"/>
    <p:sldId id="561" r:id="rId20"/>
    <p:sldId id="594" r:id="rId21"/>
    <p:sldId id="597" r:id="rId22"/>
    <p:sldId id="564" r:id="rId23"/>
    <p:sldId id="590" r:id="rId24"/>
    <p:sldId id="567" r:id="rId25"/>
    <p:sldId id="568" r:id="rId26"/>
    <p:sldId id="583" r:id="rId27"/>
    <p:sldId id="584" r:id="rId28"/>
    <p:sldId id="577" r:id="rId29"/>
    <p:sldId id="578" r:id="rId30"/>
    <p:sldId id="587" r:id="rId31"/>
    <p:sldId id="585" r:id="rId32"/>
    <p:sldId id="586" r:id="rId3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21" autoAdjust="0"/>
    <p:restoredTop sz="99822" autoAdjust="0"/>
  </p:normalViewPr>
  <p:slideViewPr>
    <p:cSldViewPr>
      <p:cViewPr varScale="1">
        <p:scale>
          <a:sx n="71" d="100"/>
          <a:sy n="71" d="100"/>
        </p:scale>
        <p:origin x="16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255" tIns="45627" rIns="91255" bIns="4562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60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255" tIns="45627" rIns="91255" bIns="4562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5"/>
            <a:ext cx="5438140" cy="44669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255" tIns="45627" rIns="91255" bIns="456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60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255" tIns="45627" rIns="91255" bIns="4562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60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255" tIns="45627" rIns="91255" bIns="4562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374F1AC-A7EB-4231-9C66-0578DFBF37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64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4B5F9-0A3B-4F23-8591-D3E6571A7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8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08B96-77AC-43F0-A805-7AB3CB37C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10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B4E-0825-4D02-B2A5-DED3F8547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43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4A336-BB77-41B1-BA3D-FADEBBB2C7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87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3848C-3B98-437A-88DA-0C9720E809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20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A8850-71AB-4736-9202-23A4AD7DF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5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7416B-2438-4E54-A425-B5B1BF78D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74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1E20C-9384-48DA-8CE8-C4F204DB9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74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7A4E9-9328-4C7F-BF56-2F476D9A5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2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E7C0A-1CA2-4657-9FD7-C4F55D33A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14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FBB58-B55F-4EEF-80D9-9A1C54FF9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06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50C77-4319-48B9-9104-6C35E283FA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411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8212E-9256-489D-A2BC-A3475F434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864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71F1-325A-4E5D-87DE-8342D09CA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61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30CFBBBF-FE1B-40CF-96C6-461685B4D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0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15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0.png"/><Relationship Id="rId4" Type="http://schemas.openxmlformats.org/officeDocument/2006/relationships/image" Target="../media/image27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857250"/>
            <a:ext cx="8280400" cy="2881313"/>
          </a:xfrm>
        </p:spPr>
        <p:txBody>
          <a:bodyPr/>
          <a:lstStyle/>
          <a:p>
            <a:pPr eaLnBrk="1" hangingPunct="1"/>
            <a:r>
              <a:rPr lang="ru-RU" altLang="ru-RU" sz="3000" b="1" dirty="0" smtClean="0"/>
              <a:t>МОДЕЛИРОВАНИЕ </a:t>
            </a:r>
            <a:r>
              <a:rPr lang="ru-RU" altLang="ru-RU" sz="3000" b="1" dirty="0"/>
              <a:t>ИНВЕСТИЦИОННОЙ </a:t>
            </a:r>
            <a:r>
              <a:rPr lang="ru-RU" altLang="ru-RU" sz="3000" b="1" dirty="0" smtClean="0"/>
              <a:t>и ПРОИЗВОДСТВЕННОЙ ДЕЯТЕЛЬНОСТИ </a:t>
            </a:r>
            <a:r>
              <a:rPr lang="ru-RU" altLang="ru-RU" sz="3000" b="1" dirty="0"/>
              <a:t>ВЕРТИКАЛЬНО ИНТЕГРИРОВАННОЙ ГРУППЫ РОССИЙСКИХ </a:t>
            </a:r>
            <a:r>
              <a:rPr lang="ru-RU" altLang="ru-RU" sz="3000" b="1" dirty="0" smtClean="0"/>
              <a:t>МЕТАЛЛУРГИЧЕСКИХ КОМПАНИЙ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3786188"/>
            <a:ext cx="8229600" cy="7493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Мальцев А. С.</a:t>
            </a:r>
            <a:endParaRPr lang="ru-RU" altLang="ru-RU" baseline="30000" smtClean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268538" y="6021388"/>
            <a:ext cx="475297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400" dirty="0">
                <a:solidFill>
                  <a:schemeClr val="tx2"/>
                </a:solidFill>
              </a:rPr>
              <a:t>Москва,</a:t>
            </a:r>
            <a:r>
              <a:rPr lang="en-US" altLang="ru-RU" sz="2400" dirty="0">
                <a:solidFill>
                  <a:schemeClr val="tx2"/>
                </a:solidFill>
              </a:rPr>
              <a:t> </a:t>
            </a:r>
            <a:r>
              <a:rPr lang="ru-RU" altLang="ru-RU" sz="2400" dirty="0" smtClean="0">
                <a:solidFill>
                  <a:schemeClr val="tx2"/>
                </a:solidFill>
              </a:rPr>
              <a:t>2021 </a:t>
            </a:r>
            <a:r>
              <a:rPr lang="ru-RU" altLang="ru-RU" sz="2400" dirty="0">
                <a:solidFill>
                  <a:schemeClr val="tx2"/>
                </a:solidFill>
              </a:rPr>
              <a:t>год</a:t>
            </a:r>
            <a:r>
              <a:rPr lang="ru-RU" altLang="ru-RU" sz="16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501650" y="214313"/>
            <a:ext cx="86423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400">
                <a:solidFill>
                  <a:schemeClr val="tx2"/>
                </a:solidFill>
              </a:rPr>
              <a:t>Кафедра ММАЭ ЭФ МГУ </a:t>
            </a:r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5292725" y="4797425"/>
            <a:ext cx="3279775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ru-RU" altLang="ru-RU" sz="2000"/>
              <a:t>Научный руководитель:</a:t>
            </a:r>
          </a:p>
          <a:p>
            <a:pPr algn="just"/>
            <a:r>
              <a:rPr lang="ru-RU" altLang="ru-RU" sz="2000"/>
              <a:t>к.э.н. доцент Лукаш Е. Н.</a:t>
            </a:r>
          </a:p>
        </p:txBody>
      </p:sp>
    </p:spTree>
    <p:extLst>
      <p:ext uri="{BB962C8B-B14F-4D97-AF65-F5344CB8AC3E}">
        <p14:creationId xmlns:p14="http://schemas.microsoft.com/office/powerpoint/2010/main" val="6345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50C77-4319-48B9-9104-6C35E283FAD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107504" y="170164"/>
            <a:ext cx="9001000" cy="522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200" b="1" dirty="0" smtClean="0">
                <a:solidFill>
                  <a:srgbClr val="C00000"/>
                </a:solidFill>
              </a:rPr>
              <a:t>Ограничения </a:t>
            </a:r>
            <a:r>
              <a:rPr lang="ru-RU" altLang="ru-RU" sz="2200" b="1" dirty="0">
                <a:solidFill>
                  <a:srgbClr val="C00000"/>
                </a:solidFill>
              </a:rPr>
              <a:t>на типы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проектов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(взаимосвязанные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и альтернативные):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324816" y="832881"/>
                <a:ext cx="3888433" cy="6031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𝑗𝑘</m:t>
                          </m:r>
                        </m:sub>
                        <m:sup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ru-RU" sz="2800" i="0">
                          <a:latin typeface="Cambria Math" panose="02040503050406030204" pitchFamily="18" charset="0"/>
                        </a:rPr>
                        <m:t>=0, 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ru-RU" sz="2800" i="0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16" y="832881"/>
                <a:ext cx="3888433" cy="60311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323528" y="1601750"/>
                <a:ext cx="3873561" cy="603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𝑗𝑘</m:t>
                          </m:r>
                        </m:sub>
                        <m:sup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ru-RU" sz="2800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d>
                      <m:r>
                        <a:rPr lang="ru-RU" sz="2800" i="0">
                          <a:latin typeface="Cambria Math" panose="02040503050406030204" pitchFamily="18" charset="0"/>
                        </a:rPr>
                        <m:t>≤1, 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ru-RU" sz="2800" i="0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601750"/>
                <a:ext cx="3873561" cy="60311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5496" y="2309457"/>
                <a:ext cx="1552413" cy="7595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6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2600" i="1">
                              <a:latin typeface="Cambria Math" panose="02040503050406030204" pitchFamily="18" charset="0"/>
                            </a:rPr>
                            <m:t>𝑗𝑘</m:t>
                          </m:r>
                        </m:sub>
                        <m:sup>
                          <m:r>
                            <a:rPr lang="ru-RU" sz="2600" i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ru-RU" sz="2600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&amp;1,</m:t>
                              </m:r>
                            </m:e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&amp;0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6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309457"/>
                <a:ext cx="1552413" cy="759503"/>
              </a:xfrm>
              <a:prstGeom prst="rect">
                <a:avLst/>
              </a:prstGeom>
              <a:blipFill rotWithShape="0">
                <a:blip r:embed="rId4"/>
                <a:stretch>
                  <a:fillRect b="-233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1403648" y="2381465"/>
            <a:ext cx="2952328" cy="687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80000"/>
              </a:lnSpc>
            </a:pPr>
            <a:r>
              <a:rPr lang="ru-RU" altLang="ru-RU" sz="2200" dirty="0" smtClean="0"/>
              <a:t> </a:t>
            </a:r>
            <a:r>
              <a:rPr lang="ru-RU" altLang="ru-RU" sz="2200" dirty="0"/>
              <a:t>если </a:t>
            </a:r>
            <a:r>
              <a:rPr lang="en-US" altLang="ru-RU" sz="2200" i="1" dirty="0"/>
              <a:t>j</a:t>
            </a:r>
            <a:r>
              <a:rPr lang="ru-RU" altLang="ru-RU" sz="2200" dirty="0"/>
              <a:t>-й и </a:t>
            </a:r>
            <a:r>
              <a:rPr lang="en-US" altLang="ru-RU" sz="2200" i="1" dirty="0"/>
              <a:t>k</a:t>
            </a:r>
            <a:r>
              <a:rPr lang="ru-RU" altLang="ru-RU" sz="2200" dirty="0"/>
              <a:t>-й (</a:t>
            </a:r>
            <a:r>
              <a:rPr lang="en-US" altLang="ru-RU" sz="2200" dirty="0"/>
              <a:t>j</a:t>
            </a:r>
            <a:r>
              <a:rPr lang="ru-RU" altLang="ru-RU" sz="2200" dirty="0"/>
              <a:t>≠</a:t>
            </a:r>
            <a:r>
              <a:rPr lang="en-US" altLang="ru-RU" sz="2200" dirty="0"/>
              <a:t>k</a:t>
            </a:r>
            <a:r>
              <a:rPr lang="ru-RU" altLang="ru-RU" sz="2200" dirty="0"/>
              <a:t>) </a:t>
            </a:r>
            <a:r>
              <a:rPr lang="ru-RU" altLang="ru-RU" sz="2200" dirty="0" smtClean="0"/>
              <a:t>-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200" dirty="0" smtClean="0"/>
              <a:t>связанные проекты</a:t>
            </a:r>
            <a:endParaRPr lang="ru-RU" altLang="ru-RU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4211960" y="2165441"/>
                <a:ext cx="1552413" cy="7595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6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2600" i="1">
                              <a:latin typeface="Cambria Math" panose="02040503050406030204" pitchFamily="18" charset="0"/>
                            </a:rPr>
                            <m:t>𝑗𝑘</m:t>
                          </m:r>
                        </m:sub>
                        <m:sup>
                          <m:r>
                            <a:rPr lang="ru-RU" sz="26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ru-RU" sz="2600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&amp;1,</m:t>
                              </m:r>
                            </m:e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&amp;0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6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165441"/>
                <a:ext cx="1552413" cy="759503"/>
              </a:xfrm>
              <a:prstGeom prst="rect">
                <a:avLst/>
              </a:prstGeom>
              <a:blipFill rotWithShape="0">
                <a:blip r:embed="rId5"/>
                <a:stretch>
                  <a:fillRect b="-22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508104" y="2276872"/>
            <a:ext cx="3518161" cy="722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80000"/>
              </a:lnSpc>
            </a:pPr>
            <a:r>
              <a:rPr lang="ru-RU" altLang="ru-RU" sz="2200" dirty="0" smtClean="0"/>
              <a:t> </a:t>
            </a:r>
            <a:r>
              <a:rPr lang="ru-RU" altLang="ru-RU" sz="2200" dirty="0"/>
              <a:t>если </a:t>
            </a:r>
            <a:r>
              <a:rPr lang="en-US" altLang="ru-RU" sz="2200" i="1" dirty="0"/>
              <a:t>j</a:t>
            </a:r>
            <a:r>
              <a:rPr lang="ru-RU" altLang="ru-RU" sz="2200" dirty="0"/>
              <a:t>-й и </a:t>
            </a:r>
            <a:r>
              <a:rPr lang="en-US" altLang="ru-RU" sz="2200" i="1" dirty="0"/>
              <a:t>k</a:t>
            </a:r>
            <a:r>
              <a:rPr lang="ru-RU" altLang="ru-RU" sz="2200" dirty="0"/>
              <a:t>-й (</a:t>
            </a:r>
            <a:r>
              <a:rPr lang="en-US" altLang="ru-RU" sz="2200" dirty="0"/>
              <a:t>j</a:t>
            </a:r>
            <a:r>
              <a:rPr lang="ru-RU" altLang="ru-RU" sz="2200" dirty="0"/>
              <a:t>≠</a:t>
            </a:r>
            <a:r>
              <a:rPr lang="en-US" altLang="ru-RU" sz="2200" dirty="0"/>
              <a:t>k</a:t>
            </a:r>
            <a:r>
              <a:rPr lang="ru-RU" altLang="ru-RU" sz="2200" dirty="0"/>
              <a:t>) </a:t>
            </a:r>
            <a:r>
              <a:rPr lang="ru-RU" altLang="ru-RU" sz="2200" dirty="0" smtClean="0"/>
              <a:t>-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200" dirty="0" smtClean="0"/>
              <a:t>альтернативные </a:t>
            </a:r>
            <a:r>
              <a:rPr lang="ru-RU" altLang="ru-RU" sz="2200" dirty="0"/>
              <a:t>проекты</a:t>
            </a: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86658" y="3186750"/>
            <a:ext cx="8946009" cy="641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200" b="1" dirty="0" smtClean="0">
                <a:solidFill>
                  <a:srgbClr val="C00000"/>
                </a:solidFill>
              </a:rPr>
              <a:t>Ограничения </a:t>
            </a:r>
            <a:r>
              <a:rPr lang="ru-RU" altLang="ru-RU" sz="2200" b="1" dirty="0">
                <a:solidFill>
                  <a:srgbClr val="C00000"/>
                </a:solidFill>
              </a:rPr>
              <a:t>на величину </a:t>
            </a:r>
            <a:r>
              <a:rPr lang="ru-RU" sz="2200" b="1" dirty="0">
                <a:solidFill>
                  <a:srgbClr val="C00000"/>
                </a:solidFill>
              </a:rPr>
              <a:t>добавленной экономической </a:t>
            </a:r>
            <a:r>
              <a:rPr lang="ru-RU" sz="2200" b="1" dirty="0" smtClean="0">
                <a:solidFill>
                  <a:srgbClr val="C00000"/>
                </a:solidFill>
              </a:rPr>
              <a:t>стоимости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(</a:t>
            </a:r>
            <a:r>
              <a:rPr lang="en-US" sz="2200" b="1" dirty="0" smtClean="0">
                <a:solidFill>
                  <a:srgbClr val="C00000"/>
                </a:solidFill>
              </a:rPr>
              <a:t>Economic Value </a:t>
            </a:r>
            <a:r>
              <a:rPr lang="en-US" sz="2200" b="1" dirty="0">
                <a:solidFill>
                  <a:srgbClr val="C00000"/>
                </a:solidFill>
              </a:rPr>
              <a:t>A</a:t>
            </a:r>
            <a:r>
              <a:rPr lang="en-US" sz="2200" b="1" dirty="0" smtClean="0">
                <a:solidFill>
                  <a:srgbClr val="C00000"/>
                </a:solidFill>
              </a:rPr>
              <a:t>dded, EVA</a:t>
            </a:r>
            <a:r>
              <a:rPr lang="ru-RU" sz="2200" b="1" dirty="0" smtClean="0">
                <a:solidFill>
                  <a:srgbClr val="C00000"/>
                </a:solidFill>
              </a:rPr>
              <a:t>) проектов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: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07503" y="3800105"/>
            <a:ext cx="8918762" cy="1069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ru-RU" sz="2200" dirty="0"/>
              <a:t>	Доходность </a:t>
            </a:r>
            <a:r>
              <a:rPr lang="ru-RU" sz="2200" dirty="0"/>
              <a:t>инвестированного капитала в </a:t>
            </a:r>
            <a:r>
              <a:rPr lang="en-US" sz="2200" dirty="0"/>
              <a:t>j-</a:t>
            </a:r>
            <a:r>
              <a:rPr lang="ru-RU" sz="2200" dirty="0"/>
              <a:t>й проект (</a:t>
            </a:r>
            <a:r>
              <a:rPr lang="en-US" altLang="ru-RU" sz="2200" dirty="0" err="1"/>
              <a:t>PI</a:t>
            </a:r>
            <a:r>
              <a:rPr lang="en-US" altLang="ru-RU" sz="2200" b="1" baseline="-25000" dirty="0" err="1"/>
              <a:t>j</a:t>
            </a:r>
            <a:r>
              <a:rPr lang="ru-RU" sz="2200" dirty="0"/>
              <a:t>) должна превышать среднюю доходность альтернативных вложений на величину ожидаемого темпа роста </a:t>
            </a:r>
            <a:r>
              <a:rPr lang="en-US" sz="2200" b="1" i="1" dirty="0" err="1"/>
              <a:t>i</a:t>
            </a:r>
            <a:r>
              <a:rPr lang="en-US" sz="2200" dirty="0"/>
              <a:t>-</a:t>
            </a:r>
            <a:r>
              <a:rPr lang="ru-RU" sz="2200" dirty="0"/>
              <a:t>й компании (</a:t>
            </a:r>
            <a:r>
              <a:rPr lang="en-US" altLang="ru-RU" sz="2200" i="1" dirty="0" err="1"/>
              <a:t>g</a:t>
            </a:r>
            <a:r>
              <a:rPr lang="en-US" altLang="ru-RU" sz="2200" b="1" i="1" baseline="-25000" dirty="0" err="1"/>
              <a:t>i</a:t>
            </a:r>
            <a:r>
              <a:rPr lang="ru-RU" sz="2200" dirty="0"/>
              <a:t>)</a:t>
            </a:r>
            <a:endParaRPr lang="ru-RU" altLang="ru-RU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107504" y="4999077"/>
                <a:ext cx="8060416" cy="5181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𝑷𝑰</m:t>
                              </m:r>
                            </m:e>
                            <m:sub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𝒋</m:t>
                              </m:r>
                            </m:sub>
                          </m:sSub>
                          <m: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𝑾𝑨𝑪𝑪</m:t>
                              </m:r>
                            </m:e>
                            <m:sub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𝒈𝒓𝒐𝒖𝒑</m:t>
                              </m:r>
                            </m:sub>
                            <m:sup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∗</m:t>
                              </m:r>
                            </m:sup>
                          </m:sSubSup>
                          <m: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𝒈</m:t>
                              </m:r>
                            </m:e>
                            <m:sub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𝒙</m:t>
                          </m:r>
                        </m:e>
                        <m:sub>
                          <m: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𝒋</m:t>
                          </m:r>
                        </m:sub>
                      </m:sSub>
                      <m:r>
                        <a:rPr lang="ru-RU" sz="2400" b="1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≥</m:t>
                      </m:r>
                      <m:r>
                        <a:rPr lang="ru-RU" sz="2400" b="1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𝟎</m:t>
                      </m:r>
                      <m:r>
                        <a:rPr lang="ru-RU" sz="2400" b="1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, </m:t>
                      </m:r>
                      <m:r>
                        <a:rPr lang="en-US" sz="2400" b="1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𝒋</m:t>
                      </m:r>
                      <m:r>
                        <a:rPr lang="en-US" sz="2400" b="1" i="1" kern="120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/>
                        </a:rPr>
                        <m:t>∈</m:t>
                      </m:r>
                      <m:sSub>
                        <m:sSubPr>
                          <m:ctrlP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𝜴</m:t>
                          </m:r>
                        </m:e>
                        <m:sub>
                          <m:r>
                            <a:rPr lang="en-US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𝒑</m:t>
                          </m:r>
                        </m:sub>
                      </m:sSub>
                      <m:r>
                        <a:rPr lang="ru-RU" sz="2400" b="1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𝒊</m:t>
                              </m:r>
                            </m:sub>
                          </m:sSub>
                          <m: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+</m:t>
                          </m:r>
                          <m: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𝟏</m:t>
                          </m:r>
                          <m:r>
                            <a:rPr lang="ru-RU" sz="240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,..,</m:t>
                          </m:r>
                          <m:sSub>
                            <m:sSubPr>
                              <m:ctrlP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𝒊</m:t>
                              </m:r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+</m:t>
                              </m:r>
                              <m:r>
                                <a:rPr lang="ru-RU" sz="240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2400" b="1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999077"/>
                <a:ext cx="8060416" cy="51815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07504" y="5589165"/>
            <a:ext cx="8912735" cy="115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ru-RU" altLang="ru-RU" sz="2200" dirty="0" smtClean="0"/>
              <a:t>где:</a:t>
            </a:r>
            <a:r>
              <a:rPr lang="ru-RU" altLang="ru-RU" sz="2200" dirty="0"/>
              <a:t> </a:t>
            </a:r>
            <a:r>
              <a:rPr lang="en-US" altLang="ru-RU" sz="2200" i="1" dirty="0" smtClean="0"/>
              <a:t>p</a:t>
            </a:r>
            <a:r>
              <a:rPr lang="en-US" altLang="ru-RU" sz="2200" b="1" i="1" baseline="-25000" dirty="0" smtClean="0"/>
              <a:t>i </a:t>
            </a:r>
            <a:r>
              <a:rPr lang="en-US" altLang="ru-RU" sz="2200" b="1" baseline="-25000" dirty="0" smtClean="0"/>
              <a:t> </a:t>
            </a:r>
            <a:r>
              <a:rPr lang="ru-RU" altLang="ru-RU" sz="2200" dirty="0"/>
              <a:t>–</a:t>
            </a:r>
            <a:r>
              <a:rPr lang="en-US" altLang="ru-RU" sz="2200" dirty="0"/>
              <a:t> </a:t>
            </a:r>
            <a:r>
              <a:rPr lang="ru-RU" altLang="ru-RU" sz="2200" dirty="0" smtClean="0"/>
              <a:t>кол-во </a:t>
            </a:r>
            <a:r>
              <a:rPr lang="ru-RU" altLang="ru-RU" sz="2200" dirty="0" err="1" smtClean="0"/>
              <a:t>неинфраструктурных</a:t>
            </a:r>
            <a:r>
              <a:rPr lang="ru-RU" altLang="ru-RU" sz="2200" dirty="0" smtClean="0"/>
              <a:t> проектов для </a:t>
            </a:r>
            <a:r>
              <a:rPr lang="en-US" altLang="ru-RU" sz="2200" dirty="0" err="1" smtClean="0"/>
              <a:t>i</a:t>
            </a:r>
            <a:r>
              <a:rPr lang="en-US" altLang="ru-RU" sz="2200" dirty="0" smtClean="0"/>
              <a:t>-</a:t>
            </a:r>
            <a:r>
              <a:rPr lang="ru-RU" altLang="ru-RU" sz="2200" dirty="0" smtClean="0"/>
              <a:t>й ДК;</a:t>
            </a:r>
            <a:endParaRPr lang="ru-RU" altLang="ru-RU" sz="2200" dirty="0"/>
          </a:p>
          <a:p>
            <a:pPr algn="just" eaLnBrk="0" hangingPunct="0"/>
            <a:r>
              <a:rPr lang="en-US" altLang="ru-RU" sz="2200" dirty="0" smtClean="0"/>
              <a:t>WACC</a:t>
            </a:r>
            <a:r>
              <a:rPr lang="ru-RU" altLang="ru-RU" sz="2200" b="1" baseline="30000" dirty="0" smtClean="0"/>
              <a:t>*</a:t>
            </a:r>
            <a:r>
              <a:rPr lang="en-US" altLang="ru-RU" sz="2200" b="1" baseline="-25000" dirty="0" smtClean="0"/>
              <a:t>group</a:t>
            </a:r>
            <a:r>
              <a:rPr lang="en-US" altLang="ru-RU" sz="2200" dirty="0" smtClean="0"/>
              <a:t> </a:t>
            </a:r>
            <a:r>
              <a:rPr lang="ru-RU" altLang="ru-RU" sz="2200" dirty="0" smtClean="0"/>
              <a:t>–</a:t>
            </a:r>
            <a:r>
              <a:rPr lang="en-US" altLang="ru-RU" sz="2200" dirty="0" smtClean="0"/>
              <a:t> </a:t>
            </a:r>
            <a:r>
              <a:rPr lang="ru-RU" altLang="ru-RU" sz="2200" u="sng" dirty="0"/>
              <a:t>целевая</a:t>
            </a:r>
            <a:r>
              <a:rPr lang="ru-RU" altLang="ru-RU" sz="2200" dirty="0"/>
              <a:t> средневзвешенная стоимость </a:t>
            </a:r>
            <a:r>
              <a:rPr lang="ru-RU" altLang="ru-RU" sz="2200" dirty="0" smtClean="0"/>
              <a:t>капитала группы компаний.</a:t>
            </a: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8388350" y="908398"/>
            <a:ext cx="519967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(5)</a:t>
            </a:r>
            <a:endParaRPr lang="ru-RU" altLang="ru-RU" sz="2000" dirty="0"/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8382733" y="1628478"/>
            <a:ext cx="519967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(6)</a:t>
            </a:r>
            <a:endParaRPr lang="ru-RU" altLang="ru-RU" sz="2000" dirty="0"/>
          </a:p>
        </p:txBody>
      </p:sp>
      <p:sp>
        <p:nvSpPr>
          <p:cNvPr id="16" name="AutoShape 19"/>
          <p:cNvSpPr>
            <a:spLocks noChangeArrowheads="1"/>
          </p:cNvSpPr>
          <p:nvPr/>
        </p:nvSpPr>
        <p:spPr bwMode="auto">
          <a:xfrm>
            <a:off x="8492561" y="5156870"/>
            <a:ext cx="519967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(7)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5759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0" y="-171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5364" name="Номер слайда 4"/>
          <p:cNvSpPr txBox="1">
            <a:spLocks noGrp="1"/>
          </p:cNvSpPr>
          <p:nvPr/>
        </p:nvSpPr>
        <p:spPr bwMode="auto">
          <a:xfrm>
            <a:off x="8127305" y="6308725"/>
            <a:ext cx="7651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5EA0602-F724-4B94-AAE1-DEC62582E749}" type="slidenum">
              <a:rPr lang="ru-RU" altLang="ru-RU" sz="1600" b="1"/>
              <a:pPr algn="r" eaLnBrk="1" hangingPunct="1"/>
              <a:t>11</a:t>
            </a:fld>
            <a:endParaRPr lang="ru-RU" altLang="ru-RU" sz="1600" b="1" dirty="0"/>
          </a:p>
        </p:txBody>
      </p:sp>
      <p:sp>
        <p:nvSpPr>
          <p:cNvPr id="1536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5370" name="Rectangle 28"/>
          <p:cNvSpPr>
            <a:spLocks noChangeArrowheads="1"/>
          </p:cNvSpPr>
          <p:nvPr/>
        </p:nvSpPr>
        <p:spPr bwMode="auto">
          <a:xfrm>
            <a:off x="128588" y="44624"/>
            <a:ext cx="876389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ru-RU" altLang="ru-RU"/>
          </a:p>
        </p:txBody>
      </p:sp>
      <p:sp>
        <p:nvSpPr>
          <p:cNvPr id="15371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5372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537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537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" name="Rectangle 78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28588" y="44625"/>
            <a:ext cx="8883548" cy="714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Блок 1: Выбор оптимальной структуры капитала (вспомогательная модель 1.2)</a:t>
            </a:r>
            <a:endParaRPr lang="en-US" altLang="ru-RU" sz="2200" b="1" dirty="0">
              <a:solidFill>
                <a:srgbClr val="C00000"/>
              </a:solidFill>
            </a:endParaRPr>
          </a:p>
        </p:txBody>
      </p:sp>
      <p:sp>
        <p:nvSpPr>
          <p:cNvPr id="30" name="AutoShape 14"/>
          <p:cNvSpPr>
            <a:spLocks noChangeArrowheads="1"/>
          </p:cNvSpPr>
          <p:nvPr/>
        </p:nvSpPr>
        <p:spPr bwMode="auto">
          <a:xfrm>
            <a:off x="8604448" y="2348110"/>
            <a:ext cx="576064" cy="504825"/>
          </a:xfrm>
          <a:prstGeom prst="wedgeRectCallout">
            <a:avLst>
              <a:gd name="adj1" fmla="val 45190"/>
              <a:gd name="adj2" fmla="val 4937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200" dirty="0"/>
              <a:t>(7)</a:t>
            </a: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36512" y="836712"/>
            <a:ext cx="9071992" cy="11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altLang="ru-RU" sz="2100" dirty="0"/>
              <a:t>	</a:t>
            </a:r>
            <a:r>
              <a:rPr lang="ru-RU" altLang="ru-RU" sz="2100" dirty="0"/>
              <a:t>Эконометрическая модель зависимости доходности собственного капитала </a:t>
            </a:r>
            <a:r>
              <a:rPr lang="en-US" altLang="ru-RU" sz="2100" dirty="0"/>
              <a:t>(ROE</a:t>
            </a:r>
            <a:r>
              <a:rPr lang="ru-RU" altLang="ru-RU" sz="2100" dirty="0"/>
              <a:t>, </a:t>
            </a:r>
            <a:r>
              <a:rPr lang="en-US" altLang="ru-RU" sz="2000" dirty="0"/>
              <a:t>Return on Equity</a:t>
            </a:r>
            <a:r>
              <a:rPr lang="en-US" altLang="ru-RU" sz="2100" dirty="0"/>
              <a:t>) </a:t>
            </a:r>
            <a:r>
              <a:rPr lang="ru-RU" altLang="ru-RU" sz="2100" dirty="0"/>
              <a:t>от соотношения заёмных и собственных средств </a:t>
            </a:r>
            <a:r>
              <a:rPr lang="en-US" altLang="ru-RU" sz="2000" dirty="0"/>
              <a:t>(D</a:t>
            </a:r>
            <a:r>
              <a:rPr lang="ru-RU" altLang="ru-RU" sz="2000" dirty="0"/>
              <a:t>/</a:t>
            </a:r>
            <a:r>
              <a:rPr lang="en-US" altLang="ru-RU" sz="2000" dirty="0"/>
              <a:t>E) </a:t>
            </a:r>
            <a:r>
              <a:rPr lang="ru-RU" altLang="ru-RU" sz="2000" dirty="0"/>
              <a:t>–</a:t>
            </a:r>
            <a:r>
              <a:rPr lang="ru-RU" altLang="ru-RU" sz="2100" dirty="0"/>
              <a:t> модификация модели Модильяни-Миллера</a:t>
            </a:r>
            <a:endParaRPr lang="en-US" altLang="ru-RU" sz="2100" dirty="0"/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179512" y="5192687"/>
            <a:ext cx="8785225" cy="46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ru-RU" altLang="ru-RU" sz="2100" b="1" dirty="0"/>
              <a:t>Оценка оптимальной структуры капитала</a:t>
            </a:r>
            <a:endParaRPr lang="en-US" altLang="ru-RU" sz="2100" b="1" dirty="0"/>
          </a:p>
        </p:txBody>
      </p:sp>
      <p:sp>
        <p:nvSpPr>
          <p:cNvPr id="37" name="Rectangle 15"/>
          <p:cNvSpPr>
            <a:spLocks noChangeArrowheads="1"/>
          </p:cNvSpPr>
          <p:nvPr/>
        </p:nvSpPr>
        <p:spPr bwMode="auto">
          <a:xfrm>
            <a:off x="72666" y="3231045"/>
            <a:ext cx="8992046" cy="621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ru-RU" sz="2200" dirty="0"/>
              <a:t>ROA </a:t>
            </a:r>
            <a:r>
              <a:rPr lang="ru-RU" altLang="ru-RU" sz="2200" dirty="0"/>
              <a:t>(</a:t>
            </a:r>
            <a:r>
              <a:rPr lang="en-US" altLang="ru-RU" sz="2200" dirty="0"/>
              <a:t>Return on Assets</a:t>
            </a:r>
            <a:r>
              <a:rPr lang="ru-RU" altLang="ru-RU" sz="2200" dirty="0"/>
              <a:t>) – доходность активов (контрольная переменная);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-108520" y="2132856"/>
                <a:ext cx="9001001" cy="1018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150" b="1" i="1" smtClean="0">
                          <a:latin typeface="Cambria Math" panose="02040503050406030204" pitchFamily="18" charset="0"/>
                        </a:rPr>
                        <m:t>𝑹</m:t>
                      </m:r>
                      <m:acc>
                        <m:accPr>
                          <m:chr m:val="̂"/>
                          <m:ctrlPr>
                            <a:rPr lang="ru-RU" sz="215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150" b="1" i="1">
                              <a:latin typeface="Cambria Math" panose="02040503050406030204" pitchFamily="18" charset="0"/>
                            </a:rPr>
                            <m:t>𝑶</m:t>
                          </m:r>
                        </m:e>
                      </m:acc>
                      <m:r>
                        <a:rPr lang="ru-RU" sz="2150" b="1" i="1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ru-RU" sz="2150" b="1" i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ru-RU" sz="215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15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𝟎𝟎𝟓𝟏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𝟎𝟏𝟐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</m:func>
                      <m:func>
                        <m:funcPr>
                          <m:ctrlPr>
                            <a:rPr lang="ru-RU" sz="215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15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𝟒𝟔𝟐</m:t>
                              </m:r>
                              <m:r>
                                <a:rPr lang="ru-RU" sz="2150" b="1" i="1">
                                  <a:latin typeface="Cambria Math" panose="02040503050406030204" pitchFamily="18" charset="0"/>
                                </a:rPr>
                                <m:t>𝑹𝑶𝑨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𝟏𝟓𝟔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</m:func>
                      <m:func>
                        <m:funcPr>
                          <m:ctrlPr>
                            <a:rPr lang="ru-RU" sz="215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15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𝟎𝟖𝟑𝟖</m:t>
                              </m:r>
                              <m:f>
                                <m:fPr>
                                  <m:ctrlP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</m:num>
                                <m:den>
                                  <m: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den>
                              </m:f>
                            </m:e>
                            <m:lim>
                              <m:d>
                                <m:dPr>
                                  <m:ctrlP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𝟎𝟐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−</m:t>
                          </m:r>
                        </m:e>
                      </m:func>
                      <m:func>
                        <m:funcPr>
                          <m:ctrlPr>
                            <a:rPr lang="ru-RU" sz="215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15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𝟎𝟐𝟓𝟏</m:t>
                              </m:r>
                              <m:sSup>
                                <m:sSupPr>
                                  <m:ctrlP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15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ru-RU" sz="215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ru-RU" sz="2150" b="1" i="1">
                                              <a:latin typeface="Cambria Math" panose="02040503050406030204" pitchFamily="18" charset="0"/>
                                            </a:rPr>
                                            <m:t>𝑫</m:t>
                                          </m:r>
                                        </m:num>
                                        <m:den>
                                          <m:r>
                                            <a:rPr lang="ru-RU" sz="2150" b="1" i="1">
                                              <a:latin typeface="Cambria Math" panose="02040503050406030204" pitchFamily="18" charset="0"/>
                                            </a:rPr>
                                            <m:t>𝑬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  <m:lim>
                              <m:d>
                                <m:dPr>
                                  <m:ctrlPr>
                                    <a:rPr lang="ru-RU" sz="215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ru-RU" sz="2150" b="1" i="0">
                                      <a:latin typeface="Cambria Math" panose="02040503050406030204" pitchFamily="18" charset="0"/>
                                    </a:rPr>
                                    <m:t>𝟎𝟎𝟕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;</m:t>
                          </m:r>
                          <m:sSup>
                            <m:sSupPr>
                              <m:ctrlPr>
                                <a:rPr lang="ru-RU" sz="215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150" b="1" i="1"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ru-RU" sz="215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𝟖𝟎</m:t>
                          </m:r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ru-RU" sz="2150" b="1" i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func>
                    </m:oMath>
                  </m:oMathPara>
                </a14:m>
                <a:endParaRPr lang="ru-RU" sz="2150" b="1" dirty="0">
                  <a:latin typeface="+mn-lt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2132856"/>
                <a:ext cx="9001001" cy="10180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2567089" y="3932873"/>
                <a:ext cx="3649781" cy="908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𝑹𝑶𝑬</m:t>
                      </m:r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</m:num>
                            <m:den>
                              <m:r>
                                <a:rPr lang="ru-RU" sz="2800" b="1" i="1"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den>
                          </m:f>
                        </m:e>
                      </m:d>
                      <m:r>
                        <a:rPr lang="ru-RU" sz="2800" b="1" i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𝒎𝒂𝒙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089" y="3932873"/>
                <a:ext cx="3649781" cy="90806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72666" y="5688834"/>
                <a:ext cx="8992046" cy="908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𝜕</m:t>
                          </m:r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𝑅𝑂𝐸</m:t>
                          </m:r>
                        </m:num>
                        <m:den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𝜕</m:t>
                          </m:r>
                          <m:d>
                            <m:dPr>
                              <m:ctrlPr>
                                <a:rPr lang="ru-RU" sz="215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skw"/>
                                  <m:ctrlPr>
                                    <a:rPr lang="ru-RU" sz="215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US" sz="215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𝐷</m:t>
                                  </m:r>
                                </m:num>
                                <m:den>
                                  <m:r>
                                    <a:rPr lang="en-US" sz="215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2150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=0</m:t>
                      </m:r>
                      <m:r>
                        <a:rPr lang="en-US" sz="2150" i="1" kern="1200" smtClean="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⇒</m:t>
                      </m:r>
                      <m:sSup>
                        <m:sSupPr>
                          <m:ctrlPr>
                            <a:rPr lang="ru-RU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15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15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US" sz="215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𝐷</m:t>
                                  </m:r>
                                </m:num>
                                <m:den>
                                  <m:r>
                                    <a:rPr lang="en-US" sz="215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𝐸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∗</m:t>
                          </m:r>
                        </m:sup>
                      </m:sSup>
                      <m:r>
                        <a:rPr lang="en-US" sz="2150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=1,671</m:t>
                      </m:r>
                      <m:r>
                        <a:rPr lang="en-US" sz="2150" i="1" kern="1200" smtClean="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⇒</m:t>
                      </m:r>
                      <m:sSup>
                        <m:sSupPr>
                          <m:ctrlPr>
                            <a:rPr lang="ru-RU" sz="215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sz="215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𝜳</m:t>
                          </m:r>
                        </m:e>
                        <m:sup>
                          <m:r>
                            <a:rPr lang="en-US" sz="215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∗</m:t>
                          </m:r>
                        </m:sup>
                      </m:sSup>
                      <m:r>
                        <a:rPr lang="en-US" sz="2150" b="1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sSup>
                        <m:sSupPr>
                          <m:ctrlPr>
                            <a:rPr lang="ru-RU" sz="215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150" b="1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150" b="1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US" sz="2150" b="1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𝑫</m:t>
                                  </m:r>
                                </m:num>
                                <m:den>
                                  <m:r>
                                    <a:rPr lang="en-US" sz="2150" b="1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𝑫</m:t>
                                  </m:r>
                                  <m:r>
                                    <a:rPr lang="en-US" sz="2150" b="1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+</m:t>
                                  </m:r>
                                  <m:r>
                                    <a:rPr lang="en-US" sz="2150" b="1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𝑬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150" b="1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∗</m:t>
                          </m:r>
                        </m:sup>
                      </m:sSup>
                      <m:r>
                        <a:rPr lang="en-US" sz="2150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d>
                        <m:dPr>
                          <m:begChr m:val=""/>
                          <m:endChr m:val="|"/>
                          <m:ctrlPr>
                            <a:rPr lang="ru-RU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62,6%</m:t>
                          </m:r>
                        </m:e>
                      </m:d>
                      <m:sSup>
                        <m:sSupPr>
                          <m:ctrlPr>
                            <a:rPr lang="ru-RU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𝑅𝑂𝐸</m:t>
                          </m:r>
                        </m:e>
                        <m:sup>
                          <m:r>
                            <a:rPr lang="en-US" sz="2150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𝑚𝑎𝑥</m:t>
                          </m:r>
                        </m:sup>
                      </m:sSup>
                      <m:r>
                        <a:rPr lang="en-US" sz="2150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=12%</m:t>
                      </m:r>
                    </m:oMath>
                  </m:oMathPara>
                </a14:m>
                <a:endParaRPr lang="ru-RU" sz="2150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66" y="5688834"/>
                <a:ext cx="8992046" cy="90851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72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-171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2" name="Номер слайда 4"/>
          <p:cNvSpPr txBox="1">
            <a:spLocks noGrp="1"/>
          </p:cNvSpPr>
          <p:nvPr/>
        </p:nvSpPr>
        <p:spPr bwMode="auto">
          <a:xfrm>
            <a:off x="8281988" y="6381750"/>
            <a:ext cx="7651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ru-RU" altLang="ru-RU" sz="1600" b="1" dirty="0" smtClean="0"/>
              <a:t>12</a:t>
            </a:r>
            <a:endParaRPr lang="ru-RU" altLang="ru-RU" sz="1600" b="1" dirty="0"/>
          </a:p>
        </p:txBody>
      </p:sp>
      <p:sp>
        <p:nvSpPr>
          <p:cNvPr id="922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6" name="AutoShape 19"/>
          <p:cNvSpPr>
            <a:spLocks noChangeArrowheads="1"/>
          </p:cNvSpPr>
          <p:nvPr/>
        </p:nvSpPr>
        <p:spPr bwMode="auto">
          <a:xfrm>
            <a:off x="8281988" y="3415369"/>
            <a:ext cx="719665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</a:t>
            </a:r>
            <a:r>
              <a:rPr lang="ru-RU" altLang="ru-RU" sz="2000" dirty="0"/>
              <a:t>9</a:t>
            </a:r>
            <a:r>
              <a:rPr lang="ru-RU" altLang="ru-RU" sz="2000" dirty="0" smtClean="0"/>
              <a:t>)</a:t>
            </a:r>
            <a:endParaRPr lang="ru-RU" altLang="ru-RU" sz="2000" dirty="0"/>
          </a:p>
        </p:txBody>
      </p:sp>
      <p:sp>
        <p:nvSpPr>
          <p:cNvPr id="922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1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6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7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8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39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0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1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2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7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8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0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1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2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3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4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5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7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8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9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0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1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2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3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4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5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7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8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69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0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3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6" name="Rectangle 67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78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80" name="Rectangle 7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87" name="Rectangle 82"/>
          <p:cNvSpPr>
            <a:spLocks noChangeArrowheads="1"/>
          </p:cNvSpPr>
          <p:nvPr/>
        </p:nvSpPr>
        <p:spPr bwMode="auto">
          <a:xfrm>
            <a:off x="304800" y="752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Rectangle 2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14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2667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30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8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38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38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" name="AutoShape 19"/>
          <p:cNvSpPr>
            <a:spLocks noChangeArrowheads="1"/>
          </p:cNvSpPr>
          <p:nvPr/>
        </p:nvSpPr>
        <p:spPr bwMode="auto">
          <a:xfrm>
            <a:off x="8275060" y="5948958"/>
            <a:ext cx="689428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/>
              <a:t>(</a:t>
            </a:r>
            <a:r>
              <a:rPr lang="ru-RU" altLang="ru-RU" sz="2000" dirty="0" smtClean="0"/>
              <a:t>1</a:t>
            </a:r>
            <a:r>
              <a:rPr lang="ru-RU" altLang="ru-RU" sz="2000" dirty="0"/>
              <a:t>0</a:t>
            </a:r>
            <a:r>
              <a:rPr lang="ru-RU" altLang="ru-RU" sz="2000" dirty="0" smtClean="0"/>
              <a:t>)</a:t>
            </a:r>
            <a:endParaRPr lang="ru-RU" altLang="ru-RU" sz="2000" dirty="0"/>
          </a:p>
        </p:txBody>
      </p:sp>
      <p:sp>
        <p:nvSpPr>
          <p:cNvPr id="16" name="Rectangle 38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38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4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6" name="Rectangle 15"/>
          <p:cNvSpPr>
            <a:spLocks noChangeArrowheads="1"/>
          </p:cNvSpPr>
          <p:nvPr/>
        </p:nvSpPr>
        <p:spPr bwMode="auto">
          <a:xfrm>
            <a:off x="23446" y="4077072"/>
            <a:ext cx="8953966" cy="1101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ru-RU" sz="2200" b="1" i="1" dirty="0" err="1"/>
              <a:t>U</a:t>
            </a:r>
            <a:r>
              <a:rPr lang="en-US" altLang="ru-RU" sz="2200" b="1" i="1" baseline="30000" dirty="0" err="1">
                <a:cs typeface="Arial" charset="0"/>
              </a:rPr>
              <a:t>t</a:t>
            </a:r>
            <a:r>
              <a:rPr lang="en-US" altLang="ru-RU" sz="2200" b="1" i="1" baseline="-25000" dirty="0" err="1">
                <a:cs typeface="Arial" charset="0"/>
              </a:rPr>
              <a:t>i</a:t>
            </a:r>
            <a:r>
              <a:rPr lang="ru-RU" altLang="ru-RU" sz="2200" dirty="0"/>
              <a:t> – объём оборотных средств для </a:t>
            </a:r>
            <a:r>
              <a:rPr lang="en-US" altLang="ru-RU" sz="2200" dirty="0" err="1"/>
              <a:t>i</a:t>
            </a:r>
            <a:r>
              <a:rPr lang="ru-RU" altLang="ru-RU" sz="2200" dirty="0"/>
              <a:t>-ой ДК в период </a:t>
            </a:r>
            <a:r>
              <a:rPr lang="en-US" altLang="ru-RU" sz="2200" dirty="0"/>
              <a:t>t</a:t>
            </a:r>
            <a:r>
              <a:rPr lang="ru-RU" altLang="ru-RU" sz="2200" dirty="0"/>
              <a:t>;</a:t>
            </a:r>
          </a:p>
          <a:p>
            <a:pPr algn="just">
              <a:lnSpc>
                <a:spcPct val="80000"/>
              </a:lnSpc>
            </a:pPr>
            <a:r>
              <a:rPr lang="en-US" altLang="ru-RU" sz="2200" b="1" i="1" dirty="0" err="1"/>
              <a:t>L</a:t>
            </a:r>
            <a:r>
              <a:rPr lang="en-US" altLang="ru-RU" sz="2200" b="1" i="1" baseline="30000" dirty="0" err="1">
                <a:cs typeface="Arial" charset="0"/>
              </a:rPr>
              <a:t>t</a:t>
            </a:r>
            <a:r>
              <a:rPr lang="en-US" altLang="ru-RU" sz="2200" b="1" i="1" baseline="-25000" dirty="0" err="1">
                <a:cs typeface="Arial" charset="0"/>
              </a:rPr>
              <a:t>i</a:t>
            </a:r>
            <a:r>
              <a:rPr lang="en-US" altLang="ru-RU" sz="2200" b="1" i="1" dirty="0"/>
              <a:t> </a:t>
            </a:r>
            <a:r>
              <a:rPr lang="ru-RU" altLang="ru-RU" sz="2200" dirty="0"/>
              <a:t> – кредитная задолженность </a:t>
            </a:r>
            <a:r>
              <a:rPr lang="en-US" altLang="ru-RU" sz="2200" dirty="0" err="1"/>
              <a:t>i</a:t>
            </a:r>
            <a:r>
              <a:rPr lang="ru-RU" altLang="ru-RU" sz="2200" dirty="0"/>
              <a:t>-ой ДК в период </a:t>
            </a:r>
            <a:r>
              <a:rPr lang="en-US" altLang="ru-RU" sz="2200" dirty="0"/>
              <a:t>t</a:t>
            </a:r>
            <a:r>
              <a:rPr lang="ru-RU" altLang="ru-RU" sz="2200" dirty="0"/>
              <a:t>;</a:t>
            </a:r>
          </a:p>
          <a:p>
            <a:pPr algn="just">
              <a:lnSpc>
                <a:spcPct val="80000"/>
              </a:lnSpc>
            </a:pPr>
            <a:r>
              <a:rPr lang="el-GR" altLang="ru-RU" sz="2200" b="1" i="1" dirty="0">
                <a:cs typeface="Arial" charset="0"/>
              </a:rPr>
              <a:t>γ</a:t>
            </a:r>
            <a:r>
              <a:rPr lang="en-US" altLang="ru-RU" sz="2200" b="1" i="1" baseline="-25000" dirty="0" err="1">
                <a:cs typeface="Arial" charset="0"/>
              </a:rPr>
              <a:t>it</a:t>
            </a:r>
            <a:r>
              <a:rPr lang="en-US" altLang="ru-RU" sz="2200" b="1" i="1" baseline="30000" dirty="0" err="1">
                <a:cs typeface="Arial" charset="0"/>
              </a:rPr>
              <a:t>max</a:t>
            </a:r>
            <a:r>
              <a:rPr lang="en-US" altLang="ru-RU" sz="2200" dirty="0">
                <a:cs typeface="Arial" charset="0"/>
              </a:rPr>
              <a:t>, </a:t>
            </a:r>
            <a:r>
              <a:rPr lang="el-GR" altLang="ru-RU" sz="2200" b="1" i="1" dirty="0">
                <a:cs typeface="Arial" charset="0"/>
              </a:rPr>
              <a:t>γ</a:t>
            </a:r>
            <a:r>
              <a:rPr lang="en-US" altLang="ru-RU" sz="2200" b="1" i="1" baseline="-25000" dirty="0" err="1">
                <a:cs typeface="Arial" charset="0"/>
              </a:rPr>
              <a:t>it</a:t>
            </a:r>
            <a:r>
              <a:rPr lang="en-US" altLang="ru-RU" sz="2200" b="1" i="1" baseline="30000" dirty="0" err="1">
                <a:cs typeface="Arial" charset="0"/>
              </a:rPr>
              <a:t>min</a:t>
            </a:r>
            <a:r>
              <a:rPr lang="en-US" altLang="ru-RU" sz="2200" b="1" i="1" baseline="30000" dirty="0">
                <a:cs typeface="Arial" charset="0"/>
              </a:rPr>
              <a:t> </a:t>
            </a:r>
            <a:r>
              <a:rPr lang="ru-RU" altLang="ru-RU" sz="2200" dirty="0"/>
              <a:t>–</a:t>
            </a:r>
            <a:r>
              <a:rPr lang="en-US" altLang="ru-RU" sz="2200" dirty="0"/>
              <a:t> </a:t>
            </a:r>
            <a:r>
              <a:rPr lang="ru-RU" altLang="ru-RU" sz="2200" dirty="0"/>
              <a:t>прогнозные </a:t>
            </a:r>
            <a:r>
              <a:rPr lang="ru-RU" altLang="ru-RU" sz="2200" i="1" dirty="0"/>
              <a:t>макс.</a:t>
            </a:r>
            <a:r>
              <a:rPr lang="ru-RU" altLang="ru-RU" sz="2200" dirty="0"/>
              <a:t> и </a:t>
            </a:r>
            <a:r>
              <a:rPr lang="ru-RU" altLang="ru-RU" sz="2200" i="1" dirty="0"/>
              <a:t>мин.</a:t>
            </a:r>
            <a:r>
              <a:rPr lang="ru-RU" altLang="ru-RU" sz="2200" dirty="0"/>
              <a:t> процентные ставки по кредитам для </a:t>
            </a:r>
            <a:r>
              <a:rPr lang="en-US" altLang="ru-RU" sz="2200" dirty="0" err="1"/>
              <a:t>i</a:t>
            </a:r>
            <a:r>
              <a:rPr lang="ru-RU" altLang="ru-RU" sz="2200" dirty="0"/>
              <a:t>-ой ДК</a:t>
            </a:r>
            <a:r>
              <a:rPr lang="en-US" altLang="ru-RU" sz="2200" dirty="0"/>
              <a:t> </a:t>
            </a:r>
            <a:r>
              <a:rPr lang="ru-RU" altLang="ru-RU" sz="2200" dirty="0"/>
              <a:t>в период </a:t>
            </a:r>
            <a:r>
              <a:rPr lang="en-US" altLang="ru-RU" sz="2200" dirty="0"/>
              <a:t>t</a:t>
            </a:r>
            <a:r>
              <a:rPr lang="ru-RU" altLang="ru-RU" sz="2200" dirty="0"/>
              <a:t>;</a:t>
            </a:r>
          </a:p>
        </p:txBody>
      </p:sp>
      <p:sp>
        <p:nvSpPr>
          <p:cNvPr id="91" name="Rectangle 15"/>
          <p:cNvSpPr>
            <a:spLocks noChangeArrowheads="1"/>
          </p:cNvSpPr>
          <p:nvPr/>
        </p:nvSpPr>
        <p:spPr bwMode="auto">
          <a:xfrm>
            <a:off x="182036" y="-13430"/>
            <a:ext cx="8865127" cy="94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Блок 1: Распределение оборотных средств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по </a:t>
            </a:r>
            <a:r>
              <a:rPr lang="ru-RU" altLang="ru-RU" sz="2200" b="1" dirty="0">
                <a:solidFill>
                  <a:srgbClr val="C00000"/>
                </a:solidFill>
              </a:rPr>
              <a:t>инвестиционным периодам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дочерних компаний (вспомогательная модель </a:t>
            </a:r>
            <a:r>
              <a:rPr lang="ru-RU" altLang="ru-RU" sz="2200" b="1" dirty="0">
                <a:solidFill>
                  <a:srgbClr val="C00000"/>
                </a:solidFill>
              </a:rPr>
              <a:t>1.3)</a:t>
            </a:r>
          </a:p>
        </p:txBody>
      </p:sp>
      <p:sp>
        <p:nvSpPr>
          <p:cNvPr id="10" name="Rectangle 56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57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57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57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5756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60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60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60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" name="AutoShape 14"/>
          <p:cNvSpPr>
            <a:spLocks noChangeArrowheads="1"/>
          </p:cNvSpPr>
          <p:nvPr/>
        </p:nvSpPr>
        <p:spPr bwMode="auto">
          <a:xfrm>
            <a:off x="8316831" y="1844502"/>
            <a:ext cx="684264" cy="360362"/>
          </a:xfrm>
          <a:prstGeom prst="wedgeRectCallout">
            <a:avLst>
              <a:gd name="adj1" fmla="val 27694"/>
              <a:gd name="adj2" fmla="val 3458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200" dirty="0" smtClean="0"/>
              <a:t>(8)</a:t>
            </a:r>
            <a:endParaRPr lang="ru-RU" altLang="ru-RU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368291" y="5517232"/>
                <a:ext cx="4248472" cy="11308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ru-RU" sz="2400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ru-RU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ru-RU" sz="2400" i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  <m:e>
                              <m:sSubSup>
                                <m:sSub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  <m:r>
                        <a:rPr lang="ru-RU" sz="2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i="1">
                              <a:latin typeface="Cambria Math" panose="02040503050406030204" pitchFamily="18" charset="0"/>
                            </a:rPr>
                            <m:t>𝑊𝐶</m:t>
                          </m:r>
                        </m:e>
                        <m:sub>
                          <m:r>
                            <a:rPr lang="ru-RU" sz="2400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291" y="5517232"/>
                <a:ext cx="4248472" cy="113082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4" name="Rectangle 15"/>
          <p:cNvSpPr>
            <a:spLocks noChangeArrowheads="1"/>
          </p:cNvSpPr>
          <p:nvPr/>
        </p:nvSpPr>
        <p:spPr bwMode="auto">
          <a:xfrm>
            <a:off x="120279" y="1008562"/>
            <a:ext cx="8851138" cy="62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80000"/>
              </a:lnSpc>
            </a:pPr>
            <a:r>
              <a:rPr lang="ru-RU" altLang="ru-RU" sz="2200" b="1" dirty="0"/>
              <a:t>	</a:t>
            </a:r>
            <a:r>
              <a:rPr lang="ru-RU" altLang="ru-RU" sz="2200" b="1" dirty="0" smtClean="0"/>
              <a:t>Критерий</a:t>
            </a:r>
            <a:r>
              <a:rPr lang="ru-RU" altLang="ru-RU" sz="2200" dirty="0" smtClean="0"/>
              <a:t>:  </a:t>
            </a:r>
            <a:r>
              <a:rPr lang="ru-RU" sz="2200" dirty="0"/>
              <a:t>минимизация </a:t>
            </a:r>
            <a:r>
              <a:rPr lang="ru-RU" sz="2200" dirty="0" err="1"/>
              <a:t>фондоёмкости</a:t>
            </a:r>
            <a:r>
              <a:rPr lang="ru-RU" sz="2200" dirty="0"/>
              <a:t> </a:t>
            </a:r>
            <a:r>
              <a:rPr lang="ru-RU" sz="2400" dirty="0"/>
              <a:t>(</a:t>
            </a:r>
            <a:r>
              <a:rPr lang="ru-RU" altLang="ru-RU" sz="2400" dirty="0"/>
              <a:t>Ф</a:t>
            </a:r>
            <a:r>
              <a:rPr lang="en-US" altLang="ru-RU" sz="2400" i="1" baseline="30000" dirty="0" err="1">
                <a:cs typeface="Arial" charset="0"/>
              </a:rPr>
              <a:t>t</a:t>
            </a:r>
            <a:r>
              <a:rPr lang="en-US" altLang="ru-RU" sz="2400" i="1" baseline="-25000" dirty="0" err="1">
                <a:cs typeface="Arial" charset="0"/>
              </a:rPr>
              <a:t>i</a:t>
            </a:r>
            <a:r>
              <a:rPr lang="ru-RU" altLang="ru-RU" sz="2400" dirty="0"/>
              <a:t>,</a:t>
            </a:r>
            <a:r>
              <a:rPr lang="ru-RU" sz="2400" dirty="0"/>
              <a:t>) </a:t>
            </a:r>
            <a:r>
              <a:rPr lang="ru-RU" sz="2200" dirty="0"/>
              <a:t>оборотных средств группы компаний.</a:t>
            </a:r>
            <a:endParaRPr lang="ru-RU" altLang="ru-RU" sz="2200" dirty="0"/>
          </a:p>
        </p:txBody>
      </p:sp>
      <p:sp>
        <p:nvSpPr>
          <p:cNvPr id="93" name="Rectangle 5"/>
          <p:cNvSpPr>
            <a:spLocks noChangeArrowheads="1"/>
          </p:cNvSpPr>
          <p:nvPr/>
        </p:nvSpPr>
        <p:spPr bwMode="auto">
          <a:xfrm>
            <a:off x="57395" y="2739882"/>
            <a:ext cx="8989768" cy="68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C00000"/>
                </a:solidFill>
              </a:rPr>
              <a:t>Ограничения на допустимые значения </a:t>
            </a:r>
            <a:r>
              <a:rPr lang="ru-RU" sz="2200" b="1" dirty="0" smtClean="0">
                <a:solidFill>
                  <a:srgbClr val="C00000"/>
                </a:solidFill>
              </a:rPr>
              <a:t>величины </a:t>
            </a:r>
            <a:r>
              <a:rPr lang="ru-RU" sz="2200" b="1" dirty="0">
                <a:solidFill>
                  <a:srgbClr val="C00000"/>
                </a:solidFill>
              </a:rPr>
              <a:t>оборотных средств для </a:t>
            </a:r>
            <a:r>
              <a:rPr lang="en-US" sz="2200" b="1" dirty="0" err="1">
                <a:solidFill>
                  <a:srgbClr val="C00000"/>
                </a:solidFill>
              </a:rPr>
              <a:t>i</a:t>
            </a:r>
            <a:r>
              <a:rPr lang="en-US" sz="2200" b="1" dirty="0">
                <a:solidFill>
                  <a:srgbClr val="C00000"/>
                </a:solidFill>
              </a:rPr>
              <a:t>-</a:t>
            </a:r>
            <a:r>
              <a:rPr lang="ru-RU" sz="2200" b="1" dirty="0">
                <a:solidFill>
                  <a:srgbClr val="C00000"/>
                </a:solidFill>
              </a:rPr>
              <a:t>й компании в период </a:t>
            </a:r>
            <a:r>
              <a:rPr lang="en-US" sz="2200" b="1" dirty="0">
                <a:solidFill>
                  <a:srgbClr val="C00000"/>
                </a:solidFill>
              </a:rPr>
              <a:t>t</a:t>
            </a:r>
            <a:r>
              <a:rPr lang="ru-RU" altLang="ru-RU" sz="2200" b="1" dirty="0">
                <a:solidFill>
                  <a:srgbClr val="C00000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23528" y="1607722"/>
                <a:ext cx="4121962" cy="11732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ru-RU" sz="22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ru-RU" sz="22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ru-RU" sz="2200" b="1" i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sz="22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ru-RU" sz="2200" b="1" i="1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ru-RU" sz="2200" b="1" i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ru-RU" sz="22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sup>
                                <m:e>
                                  <m:sSubSup>
                                    <m:sSubSup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𝜱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nary>
                        </m:e>
                      </m:d>
                      <m:r>
                        <a:rPr lang="ru-RU" sz="2200" b="1" i="0">
                          <a:latin typeface="Cambria Math" panose="02040503050406030204" pitchFamily="18" charset="0"/>
                        </a:rPr>
                        <m:t>→</m:t>
                      </m:r>
                      <m:func>
                        <m:funcPr>
                          <m:ctrlPr>
                            <a:rPr lang="ru-RU" sz="22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200" b="1" i="0">
                                  <a:latin typeface="Cambria Math" panose="02040503050406030204" pitchFamily="18" charset="0"/>
                                </a:rPr>
                                <m:t>𝐦𝐢𝐧</m:t>
                              </m:r>
                            </m:e>
                            <m:lim>
                              <m:sSubSup>
                                <m:sSubSup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𝑼</m:t>
                                  </m:r>
                                </m:e>
                                <m:sub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p>
                              </m:sSubSup>
                              <m:r>
                                <a:rPr lang="ru-RU" sz="2200" b="1" i="0">
                                  <a:latin typeface="Cambria Math" panose="02040503050406030204" pitchFamily="18" charset="0"/>
                                </a:rPr>
                                <m:t>,..,</m:t>
                              </m:r>
                              <m:sSubSup>
                                <m:sSubSup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𝑼</m:t>
                                  </m:r>
                                </m:e>
                                <m:sub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sup>
                              </m:sSubSup>
                              <m:r>
                                <a:rPr lang="ru-RU" sz="2200" b="1" i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ru-RU" sz="22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ru-RU" sz="2200" b="1" i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200" b="1" i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ru-RU" sz="2200" b="1" i="0">
                                      <a:latin typeface="Cambria Math" panose="02040503050406030204" pitchFamily="18" charset="0"/>
                                    </a:rPr>
                                    <m:t>,..,</m:t>
                                  </m:r>
                                  <m: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</m:d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607722"/>
                <a:ext cx="4121962" cy="117320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240279" y="3438197"/>
                <a:ext cx="6504496" cy="4798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3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sSubSup>
                        <m:sSubSupPr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300" b="1" i="0">
                              <a:latin typeface="Cambria Math" panose="02040503050406030204" pitchFamily="18" charset="0"/>
                            </a:rPr>
                            <m:t>ɣ</m:t>
                          </m:r>
                        </m:e>
                        <m:sub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𝒊𝒕</m:t>
                          </m:r>
                        </m:sub>
                        <m:sup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𝒎𝒊𝒏</m:t>
                          </m:r>
                        </m:sup>
                      </m:sSubSup>
                      <m:r>
                        <a:rPr lang="ru-RU" sz="2300" b="1" i="0">
                          <a:latin typeface="Cambria Math" panose="02040503050406030204" pitchFamily="18" charset="0"/>
                        </a:rPr>
                        <m:t>≤</m:t>
                      </m:r>
                      <m:sSubSup>
                        <m:sSubSupPr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300" b="1" i="0">
                          <a:latin typeface="Cambria Math" panose="02040503050406030204" pitchFamily="18" charset="0"/>
                        </a:rPr>
                        <m:t>≤</m:t>
                      </m:r>
                      <m:sSubSup>
                        <m:sSubSupPr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𝑳</m:t>
                          </m:r>
                        </m:e>
                        <m:sub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sSubSup>
                        <m:sSubSupPr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300" b="1" i="0">
                              <a:latin typeface="Cambria Math" panose="02040503050406030204" pitchFamily="18" charset="0"/>
                            </a:rPr>
                            <m:t>ɣ</m:t>
                          </m:r>
                        </m:e>
                        <m:sub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𝒊𝒕</m:t>
                          </m:r>
                        </m:sub>
                        <m:sup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𝒎𝒂𝒙</m:t>
                          </m:r>
                        </m:sup>
                      </m:sSubSup>
                      <m:r>
                        <a:rPr lang="ru-RU" sz="2300" b="1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300" b="1" i="1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ru-RU" sz="2300" b="1" i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3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300" b="1" i="0">
                              <a:latin typeface="Cambria Math" panose="02040503050406030204" pitchFamily="18" charset="0"/>
                            </a:rPr>
                            <m:t>,..,</m:t>
                          </m:r>
                          <m:r>
                            <a:rPr lang="ru-RU" sz="2300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  <m:r>
                        <a:rPr lang="ru-RU" sz="2300" b="1" i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ru-RU" sz="2300" b="1" i="1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ru-RU" sz="2300" b="1" i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3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300" b="1" i="0">
                              <a:latin typeface="Cambria Math" panose="02040503050406030204" pitchFamily="18" charset="0"/>
                            </a:rPr>
                            <m:t>,..,</m:t>
                          </m:r>
                          <m:sSub>
                            <m:sSubPr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300" b="1" i="1"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23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2300" b="1" dirty="0"/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79" y="3438197"/>
                <a:ext cx="6504496" cy="4798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Rectangle 5"/>
          <p:cNvSpPr>
            <a:spLocks noChangeArrowheads="1"/>
          </p:cNvSpPr>
          <p:nvPr/>
        </p:nvSpPr>
        <p:spPr bwMode="auto">
          <a:xfrm>
            <a:off x="-49394" y="5229200"/>
            <a:ext cx="9193394" cy="367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C00000"/>
                </a:solidFill>
              </a:rPr>
              <a:t>Ограничения на сумму распределяемых оборотных средств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6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436457" y="6249280"/>
            <a:ext cx="1450504" cy="476250"/>
          </a:xfrm>
        </p:spPr>
        <p:txBody>
          <a:bodyPr/>
          <a:lstStyle/>
          <a:p>
            <a:pPr>
              <a:defRPr/>
            </a:pPr>
            <a:fld id="{10350C77-4319-48B9-9104-6C35E283FAD0}" type="slidenum">
              <a:rPr lang="ru-RU" b="1" smtClean="0"/>
              <a:pPr>
                <a:defRPr/>
              </a:pPr>
              <a:t>13</a:t>
            </a:fld>
            <a:endParaRPr lang="ru-RU" b="1" dirty="0"/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144463" y="44624"/>
            <a:ext cx="876233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Эконометрическая  модель зависимости </a:t>
            </a:r>
            <a:r>
              <a:rPr lang="ru-RU" altLang="ru-RU" sz="2200" b="1" dirty="0" err="1">
                <a:solidFill>
                  <a:srgbClr val="C00000"/>
                </a:solidFill>
              </a:rPr>
              <a:t>фондоёмкости</a:t>
            </a:r>
            <a:r>
              <a:rPr lang="ru-RU" altLang="ru-RU" sz="2200" b="1" dirty="0">
                <a:solidFill>
                  <a:srgbClr val="C00000"/>
                </a:solidFill>
              </a:rPr>
              <a:t> от доли оборотных средств в общем объёме чистых активов</a:t>
            </a: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304106" y="1484784"/>
            <a:ext cx="8018073" cy="470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400" dirty="0">
                <a:cs typeface="Arial" charset="0"/>
              </a:rPr>
              <a:t> </a:t>
            </a:r>
            <a:r>
              <a:rPr lang="ru-RU" altLang="ru-RU" sz="2400" dirty="0" smtClean="0">
                <a:cs typeface="Arial" charset="0"/>
              </a:rPr>
              <a:t>    где:</a:t>
            </a:r>
            <a:r>
              <a:rPr lang="ru-RU" altLang="ru-RU" sz="2400" i="1" dirty="0" smtClean="0">
                <a:cs typeface="Arial" charset="0"/>
              </a:rPr>
              <a:t> </a:t>
            </a:r>
            <a:r>
              <a:rPr lang="en-US" altLang="ru-RU" sz="2400" dirty="0" err="1" smtClean="0"/>
              <a:t>E</a:t>
            </a:r>
            <a:r>
              <a:rPr lang="en-US" altLang="ru-RU" sz="2400" i="1" baseline="-25000" dirty="0" err="1" smtClean="0">
                <a:cs typeface="Arial" charset="0"/>
              </a:rPr>
              <a:t>i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– </a:t>
            </a:r>
            <a:r>
              <a:rPr lang="ru-RU" altLang="ru-RU" sz="2400" dirty="0"/>
              <a:t>собственные средства (чистые активы</a:t>
            </a:r>
            <a:r>
              <a:rPr lang="ru-RU" altLang="ru-RU" sz="2400" dirty="0" smtClean="0"/>
              <a:t>)</a:t>
            </a:r>
            <a:endParaRPr lang="ru-RU" altLang="ru-RU" sz="2400" dirty="0"/>
          </a:p>
          <a:p>
            <a:pPr algn="just">
              <a:lnSpc>
                <a:spcPct val="80000"/>
              </a:lnSpc>
            </a:pPr>
            <a:endParaRPr lang="ru-RU" altLang="ru-RU" sz="2400" dirty="0"/>
          </a:p>
        </p:txBody>
      </p:sp>
      <p:pic>
        <p:nvPicPr>
          <p:cNvPr id="6" name="Picture 5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16832"/>
            <a:ext cx="6450579" cy="357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755576" y="5661248"/>
                <a:ext cx="6768752" cy="986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600" i="1">
                              <a:latin typeface="Cambria Math" panose="02040503050406030204" pitchFamily="18" charset="0"/>
                            </a:rPr>
                            <m:t>𝛷</m:t>
                          </m:r>
                        </m:e>
                      </m:acc>
                      <m:r>
                        <a:rPr lang="ru-RU" sz="2600" i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0,059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ru-RU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600" i="0">
                                      <a:latin typeface="Cambria Math" panose="02040503050406030204" pitchFamily="18" charset="0"/>
                                    </a:rPr>
                                    <m:t>0,032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r>
                            <a:rPr lang="ru-RU" sz="2600" i="0"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</m:func>
                      <m:func>
                        <m:funcPr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2,445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ru-RU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600" i="0">
                                      <a:latin typeface="Cambria Math" panose="02040503050406030204" pitchFamily="18" charset="0"/>
                                    </a:rPr>
                                    <m:t>0,18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600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num>
                            <m:den>
                              <m:r>
                                <a:rPr lang="ru-RU" sz="26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den>
                          </m:f>
                        </m:e>
                      </m:func>
                      <m:func>
                        <m:funcPr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−4,344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ru-RU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2600" i="0">
                                      <a:latin typeface="Cambria Math" panose="02040503050406030204" pitchFamily="18" charset="0"/>
                                    </a:rPr>
                                    <m:t>0,86</m:t>
                                  </m:r>
                                </m:e>
                              </m:d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ru-RU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ru-RU"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ru-RU" sz="2600" i="1">
                                          <a:latin typeface="Cambria Math" panose="02040503050406030204" pitchFamily="18" charset="0"/>
                                        </a:rPr>
                                        <m:t>𝑈</m:t>
                                      </m:r>
                                    </m:num>
                                    <m:den>
                                      <m:r>
                                        <a:rPr lang="ru-RU" sz="260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ru-RU" sz="2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  <m:r>
                        <a:rPr lang="ru-RU" sz="2600" i="0"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lang="ru-RU" sz="2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6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ru-RU" sz="26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600" i="0">
                          <a:latin typeface="Cambria Math" panose="02040503050406030204" pitchFamily="18" charset="0"/>
                        </a:rPr>
                        <m:t>=0,81</m:t>
                      </m:r>
                    </m:oMath>
                  </m:oMathPara>
                </a14:m>
                <a:endParaRPr lang="ru-RU" sz="2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661248"/>
                <a:ext cx="6768752" cy="98687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8118742" y="1007076"/>
            <a:ext cx="707385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(11)</a:t>
            </a:r>
            <a:endParaRPr lang="ru-RU" altLang="ru-RU" sz="2000" dirty="0"/>
          </a:p>
        </p:txBody>
      </p:sp>
      <p:sp>
        <p:nvSpPr>
          <p:cNvPr id="9" name="AutoShape 19"/>
          <p:cNvSpPr>
            <a:spLocks noChangeArrowheads="1"/>
          </p:cNvSpPr>
          <p:nvPr/>
        </p:nvSpPr>
        <p:spPr bwMode="auto">
          <a:xfrm>
            <a:off x="8180125" y="5877272"/>
            <a:ext cx="656346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(12)</a:t>
            </a:r>
            <a:endParaRPr lang="ru-RU" altLang="ru-RU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1479401" y="853483"/>
                <a:ext cx="5900911" cy="542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b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𝜱</m:t>
                          </m:r>
                        </m:e>
                        <m:sub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800" b="1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ru-RU" sz="28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d>
                        <m:d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𝑼</m:t>
                                  </m:r>
                                </m:e>
                                <m:sub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  <m:sub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ru-RU" sz="2800" b="1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𝑼</m:t>
                                      </m:r>
                                    </m:e>
                                    <m:sub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𝑬</m:t>
                                      </m:r>
                                    </m:e>
                                    <m:sub>
                                      <m:r>
                                        <a:rPr lang="ru-RU" sz="2800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8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401" y="853483"/>
                <a:ext cx="5900911" cy="54252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528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54156" y="6309320"/>
            <a:ext cx="640978" cy="476250"/>
          </a:xfrm>
        </p:spPr>
        <p:txBody>
          <a:bodyPr/>
          <a:lstStyle/>
          <a:p>
            <a:pPr>
              <a:defRPr/>
            </a:pPr>
            <a:fld id="{3FE00C21-89BA-43EB-9403-BAA2146D0AF3}" type="slidenum">
              <a:rPr lang="ru-RU" b="1" smtClean="0"/>
              <a:pPr>
                <a:defRPr/>
              </a:pPr>
              <a:t>14</a:t>
            </a:fld>
            <a:endParaRPr lang="ru-RU" b="1" dirty="0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1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1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1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1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AutoShape 19"/>
          <p:cNvSpPr>
            <a:spLocks noChangeArrowheads="1"/>
          </p:cNvSpPr>
          <p:nvPr/>
        </p:nvSpPr>
        <p:spPr bwMode="auto">
          <a:xfrm>
            <a:off x="8422481" y="3447045"/>
            <a:ext cx="640979" cy="361950"/>
          </a:xfrm>
          <a:prstGeom prst="wedgeRectCallout">
            <a:avLst>
              <a:gd name="adj1" fmla="val -8167"/>
              <a:gd name="adj2" fmla="val -5131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(13)</a:t>
            </a:r>
            <a:endParaRPr lang="ru-RU" altLang="ru-RU" sz="2000" dirty="0"/>
          </a:p>
        </p:txBody>
      </p:sp>
      <p:sp>
        <p:nvSpPr>
          <p:cNvPr id="21" name="Rectangle 23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7883450" y="6237312"/>
            <a:ext cx="640979" cy="361950"/>
          </a:xfrm>
          <a:prstGeom prst="wedgeRectCallout">
            <a:avLst>
              <a:gd name="adj1" fmla="val -8167"/>
              <a:gd name="adj2" fmla="val -5131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(14)</a:t>
            </a:r>
            <a:endParaRPr lang="ru-RU" altLang="ru-RU" sz="2000" dirty="0"/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01496" y="816557"/>
            <a:ext cx="8911454" cy="1460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Динамическая управляемая система – принцип Беллмана;</a:t>
            </a:r>
            <a:endParaRPr lang="ru-RU" sz="22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последовательность 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задач безусловной минимизации при наличии нескольких ограничений типа неравенства;</a:t>
            </a:r>
            <a:endParaRPr lang="ru-RU" sz="22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Построение вспомогательной функции (суммы целевой и штрафной функций).</a:t>
            </a:r>
            <a:endParaRPr lang="ru-RU" sz="2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43190" y="2378700"/>
            <a:ext cx="9049669" cy="345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Модифицированное уравнение Беллмана и краевые условия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Прямоугольник 33"/>
              <p:cNvSpPr/>
              <p:nvPr/>
            </p:nvSpPr>
            <p:spPr>
              <a:xfrm>
                <a:off x="45803" y="3975910"/>
                <a:ext cx="3109249" cy="13973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000" i="1">
                              <a:latin typeface="Cambria Math"/>
                            </a:rPr>
                            <m:t>𝑊𝐶</m:t>
                          </m:r>
                        </m:e>
                        <m:sub>
                          <m:r>
                            <a:rPr lang="ru-RU" sz="3000" i="1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ru-RU" sz="3000" i="1">
                              <a:latin typeface="Cambria Math"/>
                            </a:rPr>
                            <m:t>𝑡</m:t>
                          </m:r>
                        </m:sup>
                      </m:sSubSup>
                      <m:r>
                        <a:rPr lang="ru-RU" sz="30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3000" i="1">
                              <a:latin typeface="Cambria Math"/>
                            </a:rPr>
                            <m:t>𝑘</m:t>
                          </m:r>
                          <m:r>
                            <a:rPr lang="ru-RU" sz="3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ru-RU" sz="3000" i="1">
                              <a:latin typeface="Cambria Math"/>
                            </a:rPr>
                            <m:t>𝑖</m:t>
                          </m:r>
                        </m:sup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ru-RU" sz="3000" i="1">
                                  <a:latin typeface="Cambria Math"/>
                                </a:rPr>
                                <m:t>𝑠</m:t>
                              </m:r>
                              <m:r>
                                <a:rPr lang="ru-RU" sz="30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ru-RU" sz="3000" i="1">
                                  <a:latin typeface="Cambria Math"/>
                                </a:rPr>
                                <m:t>𝑡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ru-RU" sz="3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3000" i="1">
                                      <a:latin typeface="Cambria Math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sz="3000" i="1">
                                      <a:latin typeface="Cambria Math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ru-RU" sz="3000" i="1">
                                      <a:latin typeface="Cambria Math"/>
                                    </a:rPr>
                                    <m:t>𝑠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</m:oMath>
                  </m:oMathPara>
                </a14:m>
                <a:endParaRPr lang="ru-RU" sz="3000" dirty="0"/>
              </a:p>
            </p:txBody>
          </p:sp>
        </mc:Choice>
        <mc:Fallback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3" y="3975910"/>
                <a:ext cx="3109249" cy="139730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3132615" y="4263942"/>
            <a:ext cx="5902998" cy="118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None/>
            </a:pPr>
            <a:r>
              <a:rPr lang="ru-RU" altLang="ru-RU" sz="2200" dirty="0" smtClean="0"/>
              <a:t>– </a:t>
            </a:r>
            <a:r>
              <a:rPr lang="ru-RU" sz="2200" dirty="0" smtClean="0"/>
              <a:t>переменная </a:t>
            </a:r>
            <a:r>
              <a:rPr lang="ru-RU" sz="2200" dirty="0"/>
              <a:t>состояния (суммарный </a:t>
            </a:r>
            <a:r>
              <a:rPr lang="ru-RU" sz="2200" dirty="0" smtClean="0"/>
              <a:t>объём </a:t>
            </a:r>
            <a:r>
              <a:rPr lang="ru-RU" sz="2200" dirty="0"/>
              <a:t>распределённых оборотных средств </a:t>
            </a:r>
            <a:r>
              <a:rPr lang="ru-RU" sz="2200" dirty="0" smtClean="0"/>
              <a:t>с 1-го по t-й период</a:t>
            </a:r>
            <a:r>
              <a:rPr lang="ru-RU" altLang="ru-RU" sz="2200" dirty="0" smtClean="0"/>
              <a:t> </a:t>
            </a:r>
            <a:r>
              <a:rPr lang="ru-RU" altLang="ru-RU" sz="2200" dirty="0"/>
              <a:t>и с 1-ой по </a:t>
            </a:r>
            <a:r>
              <a:rPr lang="en-US" altLang="ru-RU" sz="2200" dirty="0" err="1" smtClean="0"/>
              <a:t>i</a:t>
            </a:r>
            <a:r>
              <a:rPr lang="en-US" altLang="ru-RU" sz="2200" dirty="0" smtClean="0"/>
              <a:t>-</a:t>
            </a:r>
            <a:r>
              <a:rPr lang="ru-RU" altLang="ru-RU" sz="2200" dirty="0" smtClean="0"/>
              <a:t>ю ДК</a:t>
            </a:r>
            <a:r>
              <a:rPr lang="ru-RU" sz="2200" dirty="0" smtClean="0"/>
              <a:t>)</a:t>
            </a:r>
            <a:endParaRPr lang="ru-RU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Прямоугольник 36"/>
              <p:cNvSpPr/>
              <p:nvPr/>
            </p:nvSpPr>
            <p:spPr>
              <a:xfrm>
                <a:off x="101496" y="5500763"/>
                <a:ext cx="782522" cy="664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i="1"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ru-RU" sz="3600" i="1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ru-RU" sz="3600" i="1">
                              <a:latin typeface="Cambria Math"/>
                            </a:rPr>
                            <m:t>𝑡</m:t>
                          </m:r>
                        </m:sup>
                      </m:sSubSup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96" y="5500763"/>
                <a:ext cx="782522" cy="6645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884018" y="5495880"/>
            <a:ext cx="8151595" cy="66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None/>
            </a:pPr>
            <a:r>
              <a:rPr lang="ru-RU" altLang="ru-RU" sz="2200" dirty="0" smtClean="0"/>
              <a:t>– </a:t>
            </a:r>
            <a:r>
              <a:rPr lang="ru-RU" sz="2200" dirty="0" smtClean="0"/>
              <a:t>переменная управления (</a:t>
            </a:r>
            <a:r>
              <a:rPr lang="ru-RU" altLang="ru-RU" sz="2200" dirty="0" smtClean="0"/>
              <a:t>объём </a:t>
            </a:r>
            <a:r>
              <a:rPr lang="ru-RU" altLang="ru-RU" sz="2200" dirty="0"/>
              <a:t>распределяемых </a:t>
            </a:r>
            <a:r>
              <a:rPr lang="ru-RU" altLang="ru-RU" sz="2200" dirty="0" smtClean="0"/>
              <a:t>средств)</a:t>
            </a:r>
            <a:r>
              <a:rPr lang="ru-RU" sz="2200" dirty="0" smtClean="0"/>
              <a:t> в период </a:t>
            </a:r>
            <a:r>
              <a:rPr lang="en-US" sz="2200" dirty="0" smtClean="0"/>
              <a:t>t </a:t>
            </a:r>
            <a:r>
              <a:rPr lang="ru-RU" sz="2200" dirty="0" smtClean="0"/>
              <a:t>для </a:t>
            </a:r>
            <a:r>
              <a:rPr lang="en-US" sz="2200" dirty="0" err="1" smtClean="0"/>
              <a:t>i</a:t>
            </a:r>
            <a:r>
              <a:rPr lang="en-US" sz="2200" dirty="0" smtClean="0"/>
              <a:t>-</a:t>
            </a:r>
            <a:r>
              <a:rPr lang="ru-RU" sz="2200" dirty="0" smtClean="0"/>
              <a:t>ой ДК</a:t>
            </a:r>
            <a:endParaRPr lang="ru-RU" sz="2200" dirty="0"/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9743" y="6237312"/>
            <a:ext cx="2863665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None/>
            </a:pPr>
            <a:r>
              <a:rPr lang="ru-RU" sz="2400" dirty="0" smtClean="0"/>
              <a:t>Уравнение связи:</a:t>
            </a:r>
            <a:endParaRPr lang="ru-RU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Прямоугольник 39"/>
              <p:cNvSpPr/>
              <p:nvPr/>
            </p:nvSpPr>
            <p:spPr>
              <a:xfrm>
                <a:off x="2987824" y="6115941"/>
                <a:ext cx="4105419" cy="6974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i="1">
                              <a:latin typeface="Cambria Math"/>
                            </a:rPr>
                            <m:t>𝑊𝐶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sz="3600" i="1">
                              <a:latin typeface="Cambria Math"/>
                            </a:rPr>
                            <m:t>𝑡</m:t>
                          </m:r>
                        </m:sup>
                      </m:sSubSup>
                      <m:r>
                        <a:rPr lang="en-US" sz="3600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i="1">
                              <a:latin typeface="Cambria Math"/>
                            </a:rPr>
                            <m:t>𝑊𝐶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sz="3600" i="1">
                              <a:latin typeface="Cambria Math"/>
                            </a:rPr>
                            <m:t>𝑡</m:t>
                          </m:r>
                          <m:r>
                            <a:rPr lang="en-US" sz="3600" i="1">
                              <a:latin typeface="Cambria Math"/>
                            </a:rPr>
                            <m:t>−1</m:t>
                          </m:r>
                        </m:sup>
                      </m:sSubSup>
                      <m:r>
                        <a:rPr lang="en-US" sz="3600" i="1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i="1"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3600" i="1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sz="3600" i="1">
                              <a:latin typeface="Cambria Math"/>
                            </a:rPr>
                            <m:t>𝑡</m:t>
                          </m:r>
                        </m:sup>
                      </m:sSubSup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6115941"/>
                <a:ext cx="4105419" cy="6974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-80409" y="2902748"/>
                <a:ext cx="9116022" cy="10618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noBar"/>
                          <m:ctrlPr>
                            <a:rPr lang="ru-RU" sz="23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300" b="1" i="1">
                                  <a:latin typeface="Cambria Math"/>
                                </a:rPr>
                                <m:t>𝜦</m:t>
                              </m:r>
                            </m:e>
                            <m:sub>
                              <m:r>
                                <a:rPr lang="ru-RU" sz="2300" b="1" i="1"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r>
                                <a:rPr lang="en-US" sz="2300" b="1" i="1">
                                  <a:latin typeface="Cambria Math"/>
                                </a:rPr>
                                <m:t>𝒕</m:t>
                              </m:r>
                            </m:sup>
                          </m:sSubSup>
                          <m:d>
                            <m:dPr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𝑾𝑪</m:t>
                                  </m:r>
                                </m:e>
                                <m:sub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bSup>
                              <m:r>
                                <a:rPr lang="ru-RU" sz="2300" b="1" i="1"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𝒌</m:t>
                                  </m:r>
                                </m:sup>
                              </m:sSup>
                            </m:e>
                          </m:d>
                          <m:r>
                            <a:rPr lang="ru-RU" sz="2300" b="1" i="1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𝜱</m:t>
                                  </m:r>
                                </m:e>
                                <m:sub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ru-RU" sz="23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𝑼</m:t>
                                      </m:r>
                                    </m:e>
                                    <m:sub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𝒕</m:t>
                                      </m:r>
                                    </m:sup>
                                  </m:sSubSup>
                                </m:e>
                              </m:d>
                              <m:r>
                                <a:rPr lang="ru-RU" sz="2300" b="1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𝑷</m:t>
                                  </m:r>
                                </m:e>
                                <m:sub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ru-RU" sz="23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𝑼</m:t>
                                      </m:r>
                                    </m:e>
                                    <m:sub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𝒕</m:t>
                                      </m:r>
                                    </m:sup>
                                  </m:sSub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ru-RU" sz="23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𝒓</m:t>
                                      </m:r>
                                    </m:e>
                                    <m:sup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𝒌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ru-RU" sz="2300" b="1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𝜦</m:t>
                                  </m:r>
                                </m:e>
                                <m:sub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𝒕</m:t>
                                  </m:r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𝟏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ru-RU" sz="23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𝑾𝑪</m:t>
                                      </m:r>
                                    </m:e>
                                    <m:sub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𝒕</m:t>
                                      </m:r>
                                    </m:sup>
                                  </m:sSub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ru-RU" sz="23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𝑼</m:t>
                                      </m:r>
                                    </m:e>
                                    <m:sub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𝒕</m:t>
                                      </m:r>
                                    </m:sup>
                                  </m:sSubSup>
                                </m:e>
                              </m:d>
                              <m:r>
                                <a:rPr lang="ru-RU" sz="2300" b="1" i="1">
                                  <a:latin typeface="Cambria Math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𝒌</m:t>
                                  </m:r>
                                </m:sup>
                              </m:sSup>
                            </m:e>
                          </m:d>
                          <m:r>
                            <a:rPr lang="ru-RU" sz="2300" b="1" i="1">
                              <a:latin typeface="Cambria Math"/>
                            </a:rPr>
                            <m:t>→</m:t>
                          </m:r>
                          <m:func>
                            <m:funcPr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𝒎𝒊𝒏</m:t>
                                  </m:r>
                                </m:e>
                                <m:lim>
                                  <m:sSubSup>
                                    <m:sSubSupPr>
                                      <m:ctrlPr>
                                        <a:rPr lang="ru-RU" sz="23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𝑼</m:t>
                                      </m:r>
                                    </m:e>
                                    <m:sub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ru-RU" sz="2300" b="1" i="1">
                                          <a:latin typeface="Cambria Math"/>
                                        </a:rPr>
                                        <m:t>𝒕</m:t>
                                      </m:r>
                                    </m:sup>
                                  </m:sSubSup>
                                </m:lim>
                              </m:limLow>
                            </m:fName>
                            <m:e/>
                          </m:func>
                        </m:num>
                        <m:den>
                          <m:r>
                            <a:rPr lang="ru-RU" sz="2300" b="1" i="1">
                              <a:latin typeface="Cambria Math"/>
                            </a:rPr>
                            <m:t>𝒕</m:t>
                          </m:r>
                          <m:r>
                            <a:rPr lang="ru-RU" sz="2300" b="1" i="1">
                              <a:latin typeface="Cambria Math"/>
                            </a:rPr>
                            <m:t>∈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300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ru-RU" sz="2300" b="1" i="1">
                                  <a:latin typeface="Cambria Math"/>
                                </a:rPr>
                                <m:t>,..,</m:t>
                              </m:r>
                              <m:sSub>
                                <m:sSubPr>
                                  <m:ctrlPr>
                                    <a:rPr lang="ru-RU" sz="23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ru-RU" sz="23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d>
                          <m:r>
                            <a:rPr lang="ru-RU" sz="2300" b="1" i="1">
                              <a:latin typeface="Cambria Math"/>
                            </a:rPr>
                            <m:t>, </m:t>
                          </m:r>
                          <m:r>
                            <a:rPr lang="ru-RU" sz="2300" b="1" i="1">
                              <a:latin typeface="Cambria Math"/>
                            </a:rPr>
                            <m:t>𝒊</m:t>
                          </m:r>
                          <m:r>
                            <a:rPr lang="ru-RU" sz="2300" b="1" i="1">
                              <a:latin typeface="Cambria Math"/>
                            </a:rPr>
                            <m:t>∈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ru-RU" sz="23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3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ru-RU" sz="2300" b="1" i="1">
                                  <a:latin typeface="Cambria Math"/>
                                </a:rPr>
                                <m:t>,..,</m:t>
                              </m:r>
                              <m:r>
                                <a:rPr lang="ru-RU" sz="2300" b="1" i="1">
                                  <a:latin typeface="Cambria Math"/>
                                </a:rPr>
                                <m:t>𝒎</m:t>
                              </m:r>
                            </m:e>
                          </m:d>
                          <m:r>
                            <a:rPr lang="ru-RU" sz="2300" b="1" i="1"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2300" b="1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409" y="2902748"/>
                <a:ext cx="9116022" cy="10618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125654" y="42342"/>
            <a:ext cx="8887296" cy="608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Реализация задачи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распределение </a:t>
            </a:r>
            <a:r>
              <a:rPr lang="ru-RU" altLang="ru-RU" sz="2200" b="1" dirty="0">
                <a:solidFill>
                  <a:srgbClr val="C00000"/>
                </a:solidFill>
              </a:rPr>
              <a:t>оборотных средств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по </a:t>
            </a:r>
            <a:r>
              <a:rPr lang="ru-RU" altLang="ru-RU" sz="2200" b="1" dirty="0">
                <a:solidFill>
                  <a:srgbClr val="C00000"/>
                </a:solidFill>
              </a:rPr>
              <a:t>инвестиционным периодам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дочерних компаний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9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54156" y="6309320"/>
            <a:ext cx="640978" cy="476250"/>
          </a:xfrm>
        </p:spPr>
        <p:txBody>
          <a:bodyPr/>
          <a:lstStyle/>
          <a:p>
            <a:pPr>
              <a:defRPr/>
            </a:pPr>
            <a:fld id="{3FE00C21-89BA-43EB-9403-BAA2146D0AF3}" type="slidenum">
              <a:rPr lang="ru-RU" b="1" smtClean="0"/>
              <a:pPr>
                <a:defRPr/>
              </a:pPr>
              <a:t>15</a:t>
            </a:fld>
            <a:endParaRPr lang="ru-RU" b="1" dirty="0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1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1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1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134165" y="116632"/>
            <a:ext cx="8758315" cy="405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altLang="ru-RU" sz="2200" b="1" dirty="0" smtClean="0">
                <a:solidFill>
                  <a:srgbClr val="C00000"/>
                </a:solidFill>
              </a:rPr>
              <a:t>Штрафная </a:t>
            </a:r>
            <a:r>
              <a:rPr lang="ru-RU" altLang="ru-RU" sz="2200" b="1" dirty="0">
                <a:solidFill>
                  <a:srgbClr val="C00000"/>
                </a:solidFill>
              </a:rPr>
              <a:t>функция в период </a:t>
            </a:r>
            <a:r>
              <a:rPr lang="en-US" altLang="ru-RU" sz="2200" b="1" dirty="0">
                <a:solidFill>
                  <a:srgbClr val="C00000"/>
                </a:solidFill>
              </a:rPr>
              <a:t>t </a:t>
            </a:r>
            <a:r>
              <a:rPr lang="ru-RU" altLang="ru-RU" sz="2200" b="1" dirty="0">
                <a:solidFill>
                  <a:srgbClr val="C00000"/>
                </a:solidFill>
              </a:rPr>
              <a:t>для </a:t>
            </a:r>
            <a:r>
              <a:rPr lang="en-US" altLang="ru-RU" sz="2200" b="1" i="1" dirty="0" err="1">
                <a:solidFill>
                  <a:srgbClr val="C00000"/>
                </a:solidFill>
              </a:rPr>
              <a:t>i</a:t>
            </a:r>
            <a:r>
              <a:rPr lang="en-US" altLang="ru-RU" sz="2200" b="1" dirty="0">
                <a:solidFill>
                  <a:srgbClr val="C00000"/>
                </a:solidFill>
              </a:rPr>
              <a:t>-</a:t>
            </a:r>
            <a:r>
              <a:rPr lang="ru-RU" altLang="ru-RU" sz="2200" b="1" dirty="0">
                <a:solidFill>
                  <a:srgbClr val="C00000"/>
                </a:solidFill>
              </a:rPr>
              <a:t>ой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дочерней компании</a:t>
            </a:r>
            <a:endParaRPr lang="en-US" altLang="ru-RU" sz="2200" b="1" dirty="0">
              <a:solidFill>
                <a:srgbClr val="C00000"/>
              </a:solidFill>
            </a:endParaRPr>
          </a:p>
        </p:txBody>
      </p:sp>
      <p:sp>
        <p:nvSpPr>
          <p:cNvPr id="5" name="Rectangle 21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AutoShape 19"/>
          <p:cNvSpPr>
            <a:spLocks noChangeArrowheads="1"/>
          </p:cNvSpPr>
          <p:nvPr/>
        </p:nvSpPr>
        <p:spPr bwMode="auto">
          <a:xfrm>
            <a:off x="8323509" y="1266850"/>
            <a:ext cx="640979" cy="361950"/>
          </a:xfrm>
          <a:prstGeom prst="wedgeRectCallout">
            <a:avLst>
              <a:gd name="adj1" fmla="val -8167"/>
              <a:gd name="adj2" fmla="val -5131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(15)</a:t>
            </a:r>
            <a:endParaRPr lang="ru-RU" altLang="ru-RU" sz="2000" dirty="0"/>
          </a:p>
        </p:txBody>
      </p:sp>
      <p:sp>
        <p:nvSpPr>
          <p:cNvPr id="21" name="Rectangle 23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-180528" y="2420888"/>
            <a:ext cx="9433048" cy="402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altLang="ru-RU" sz="2200" b="1" dirty="0">
                <a:solidFill>
                  <a:srgbClr val="C00000"/>
                </a:solidFill>
              </a:rPr>
              <a:t>Краевые условия </a:t>
            </a:r>
            <a:r>
              <a:rPr lang="ru-RU" sz="2200" b="1" dirty="0">
                <a:solidFill>
                  <a:srgbClr val="C00000"/>
                </a:solidFill>
              </a:rPr>
              <a:t>для модифицированного </a:t>
            </a:r>
            <a:r>
              <a:rPr lang="ru-RU" sz="2200" b="1" dirty="0" smtClean="0">
                <a:solidFill>
                  <a:srgbClr val="C00000"/>
                </a:solidFill>
              </a:rPr>
              <a:t>уравнения Беллмана</a:t>
            </a:r>
            <a:endParaRPr lang="en-US" altLang="ru-RU" sz="2200" b="1" dirty="0">
              <a:solidFill>
                <a:srgbClr val="C00000"/>
              </a:solidFill>
            </a:endParaRPr>
          </a:p>
        </p:txBody>
      </p:sp>
      <p:sp>
        <p:nvSpPr>
          <p:cNvPr id="26" name="AutoShape 19"/>
          <p:cNvSpPr>
            <a:spLocks noChangeArrowheads="1"/>
          </p:cNvSpPr>
          <p:nvPr/>
        </p:nvSpPr>
        <p:spPr bwMode="auto">
          <a:xfrm>
            <a:off x="8324616" y="2995042"/>
            <a:ext cx="640979" cy="361950"/>
          </a:xfrm>
          <a:prstGeom prst="wedgeRectCallout">
            <a:avLst>
              <a:gd name="adj1" fmla="val -8167"/>
              <a:gd name="adj2" fmla="val -5131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(16)</a:t>
            </a:r>
            <a:endParaRPr lang="ru-RU" altLang="ru-RU" sz="2000" dirty="0"/>
          </a:p>
        </p:txBody>
      </p:sp>
      <p:sp>
        <p:nvSpPr>
          <p:cNvPr id="32" name="AutoShape 19"/>
          <p:cNvSpPr>
            <a:spLocks noChangeArrowheads="1"/>
          </p:cNvSpPr>
          <p:nvPr/>
        </p:nvSpPr>
        <p:spPr bwMode="auto">
          <a:xfrm>
            <a:off x="8316416" y="3931146"/>
            <a:ext cx="640979" cy="361950"/>
          </a:xfrm>
          <a:prstGeom prst="wedgeRectCallout">
            <a:avLst>
              <a:gd name="adj1" fmla="val -8167"/>
              <a:gd name="adj2" fmla="val -5131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dirty="0" smtClean="0"/>
              <a:t>(17)</a:t>
            </a:r>
            <a:endParaRPr lang="ru-RU" alt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7504" y="2907964"/>
                <a:ext cx="6888745" cy="809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7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700" i="1">
                              <a:latin typeface="Cambria Math"/>
                            </a:rPr>
                            <m:t>𝛬</m:t>
                          </m:r>
                        </m:e>
                        <m:sub>
                          <m:r>
                            <a:rPr lang="en-US" sz="2700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700" i="1">
                              <a:latin typeface="Cambria Math"/>
                            </a:rPr>
                            <m:t>1</m:t>
                          </m:r>
                        </m:sup>
                      </m:sSubSup>
                      <m:r>
                        <a:rPr lang="en-US" sz="27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7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ru-RU" sz="27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700" i="1">
                                  <a:latin typeface="Cambria Math"/>
                                </a:rPr>
                                <m:t>𝑊𝐶</m:t>
                              </m:r>
                            </m:e>
                            <m:sub>
                              <m:r>
                                <a:rPr lang="en-US" sz="2700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700" i="1">
                                  <a:latin typeface="Cambria Math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sz="2700" i="1"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ru-RU" sz="27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7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700" i="1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  <m:r>
                        <a:rPr lang="en-US" sz="27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ru-RU" sz="27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7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700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sSubSup>
                                <m:sSubSupPr>
                                  <m:ctrlPr>
                                    <a:rPr lang="ru-RU" sz="27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700" i="1">
                                      <a:latin typeface="Cambria Math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en-US" sz="27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700" i="1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bSup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ru-RU" sz="27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sz="27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700" i="1">
                                      <a:latin typeface="Cambria Math"/>
                                    </a:rPr>
                                    <m:t>𝛷</m:t>
                                  </m:r>
                                </m:e>
                                <m:sub>
                                  <m:r>
                                    <a:rPr lang="en-US" sz="27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700" i="1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ru-RU" sz="27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ru-RU" sz="27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𝑈</m:t>
                                      </m:r>
                                    </m:e>
                                    <m:sub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1</m:t>
                                      </m:r>
                                    </m:sup>
                                  </m:sSubSup>
                                </m:e>
                              </m:d>
                              <m:r>
                                <a:rPr lang="en-US" sz="27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sz="27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7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7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700" i="1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ru-RU" sz="27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ru-RU" sz="27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𝑈</m:t>
                                      </m:r>
                                    </m:e>
                                    <m:sub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1</m:t>
                                      </m:r>
                                    </m:sup>
                                  </m:sSubSup>
                                  <m:r>
                                    <a:rPr lang="en-US" sz="2700" i="1">
                                      <a:latin typeface="Cambria Math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ru-RU" sz="27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US" sz="2700" i="1"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ru-RU" sz="27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907964"/>
                <a:ext cx="6888745" cy="80906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86385" y="4767605"/>
            <a:ext cx="8935184" cy="96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300" dirty="0" smtClean="0"/>
              <a:t>	Аналитическое решение задачи распределения оборотных средств между дочерними компаниями (случай для 2-х ограничений типа неравенство)</a:t>
            </a:r>
            <a:endParaRPr lang="en-US" altLang="ru-RU" sz="2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7504" y="3786234"/>
                <a:ext cx="7848872" cy="10109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5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500" i="1">
                              <a:latin typeface="Cambria Math"/>
                            </a:rPr>
                            <m:t>𝛬</m:t>
                          </m:r>
                        </m:e>
                        <m:sub>
                          <m:r>
                            <a:rPr lang="ru-RU" sz="2500" i="1">
                              <a:latin typeface="Cambria Math"/>
                            </a:rPr>
                            <m:t>𝑚</m:t>
                          </m:r>
                        </m:sub>
                        <m:sup>
                          <m:sSub>
                            <m:sSubPr>
                              <m:ctrlPr>
                                <a:rPr lang="ru-RU" sz="25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5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500" i="1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sup>
                      </m:sSubSup>
                      <m:d>
                        <m:dPr>
                          <m:ctrlPr>
                            <a:rPr lang="ru-RU" sz="25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ru-RU" sz="25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500" i="1">
                                  <a:latin typeface="Cambria Math"/>
                                </a:rPr>
                                <m:t>𝑊𝐶</m:t>
                              </m:r>
                            </m:e>
                            <m:sub>
                              <m:r>
                                <a:rPr lang="ru-RU" sz="2500" i="1">
                                  <a:latin typeface="Cambria Math"/>
                                </a:rPr>
                                <m:t>𝑚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ru-RU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500" i="1">
                                      <a:latin typeface="Cambria Math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ru-RU" sz="2500" i="1">
                                      <a:latin typeface="Cambria Math"/>
                                    </a:rPr>
                                    <m:t>𝑚</m:t>
                                  </m:r>
                                </m:sub>
                              </m:sSub>
                            </m:sup>
                          </m:sSubSup>
                          <m:r>
                            <a:rPr lang="ru-RU" sz="2500" i="1">
                              <a:latin typeface="Cambria Math"/>
                            </a:rPr>
                            <m:t>,</m:t>
                          </m:r>
                          <m:sSup>
                            <m:sSupPr>
                              <m:ctrlPr>
                                <a:rPr lang="ru-RU" sz="25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500" i="1"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ru-RU" sz="2500" i="1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  <m:r>
                        <a:rPr lang="ru-RU" sz="25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ru-RU" sz="25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5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ru-RU" sz="2500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sSubSup>
                                <m:sSubSupPr>
                                  <m:ctrlPr>
                                    <a:rPr lang="ru-RU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ru-RU" sz="2500" i="1">
                                      <a:latin typeface="Cambria Math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sz="2500" i="1">
                                      <a:latin typeface="Cambria Math"/>
                                    </a:rPr>
                                    <m:t>𝑚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ru-RU" sz="2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500" i="1">
                                          <a:latin typeface="Cambria Math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ru-RU" sz="2500" i="1">
                                          <a:latin typeface="Cambria Math"/>
                                        </a:rPr>
                                        <m:t>𝑚</m:t>
                                      </m:r>
                                    </m:sub>
                                  </m:sSub>
                                </m:sup>
                              </m:sSubSup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ru-RU" sz="25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5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RU" sz="2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ru-RU" sz="25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ru-RU" sz="2500" i="1"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ru-RU" sz="25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ru-RU" sz="25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ru-RU" sz="2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d>
                                        <m:dPr>
                                          <m:ctrlPr>
                                            <a:rPr lang="ru-RU" sz="25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ru-RU" sz="25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ru-RU" sz="2500" i="1">
                                                  <a:latin typeface="Cambria Math"/>
                                                </a:rPr>
                                                <m:t>𝑊𝐶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sz="2500" i="1">
                                                  <a:latin typeface="Cambria Math"/>
                                                </a:rPr>
                                                <m:t>𝑚</m:t>
                                              </m:r>
                                            </m:sub>
                                            <m:sup>
                                              <m:sSub>
                                                <m:sSubPr>
                                                  <m:ctrlPr>
                                                    <a:rPr lang="ru-RU" sz="25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ru-RU" sz="2500" i="1">
                                                      <a:latin typeface="Cambria Math"/>
                                                    </a:rPr>
                                                    <m:t>𝑇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ru-RU" sz="2500" i="1">
                                                      <a:latin typeface="Cambria Math"/>
                                                    </a:rPr>
                                                    <m:t>𝑚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ru-RU" sz="2500" i="1">
                                                  <a:latin typeface="Cambria Math"/>
                                                </a:rPr>
                                                <m:t>−1</m:t>
                                              </m:r>
                                            </m:sup>
                                          </m:sSubSup>
                                          <m:r>
                                            <a:rPr lang="ru-RU" sz="2500" i="1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sSubSup>
                                            <m:sSubSupPr>
                                              <m:ctrlPr>
                                                <a:rPr lang="ru-RU" sz="25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ru-RU" sz="2500" i="1">
                                                  <a:latin typeface="Cambria Math"/>
                                                </a:rPr>
                                                <m:t>𝑈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sz="2500" i="1">
                                                  <a:latin typeface="Cambria Math"/>
                                                </a:rPr>
                                                <m:t>𝑚</m:t>
                                              </m:r>
                                            </m:sub>
                                            <m:sup>
                                              <m:sSub>
                                                <m:sSubPr>
                                                  <m:ctrlPr>
                                                    <a:rPr lang="ru-RU" sz="25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ru-RU" sz="2500" i="1">
                                                      <a:latin typeface="Cambria Math"/>
                                                    </a:rPr>
                                                    <m:t>𝑇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ru-RU" sz="2500" i="1">
                                                      <a:latin typeface="Cambria Math"/>
                                                    </a:rPr>
                                                    <m:t>𝑚</m:t>
                                                  </m:r>
                                                </m:sub>
                                              </m:sSub>
                                            </m:sup>
                                          </m:sSubSup>
                                        </m:e>
                                      </m:d>
                                      <m:r>
                                        <a:rPr lang="ru-RU" sz="2500" i="1">
                                          <a:latin typeface="Cambria Math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ru-RU" sz="25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ru-RU" sz="2500" i="1">
                                              <a:latin typeface="Cambria Math"/>
                                            </a:rPr>
                                            <m:t>𝑊𝐶</m:t>
                                          </m:r>
                                        </m:e>
                                        <m:sub>
                                          <m:r>
                                            <a:rPr lang="ru-RU" sz="2500" i="1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ru-RU" sz="25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ru-RU" sz="25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786234"/>
                <a:ext cx="7848872" cy="101091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266250" y="5762126"/>
                <a:ext cx="4367226" cy="10512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̂"/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000" b="1" i="1">
                                  <a:latin typeface="Cambria Math"/>
                                </a:rPr>
                                <m:t>𝑼</m:t>
                              </m:r>
                            </m:e>
                          </m:acc>
                        </m:e>
                        <m:sub>
                          <m:r>
                            <a:rPr lang="en-US" sz="3000" b="1" i="1">
                              <a:latin typeface="Cambria Math"/>
                            </a:rPr>
                            <m:t>𝒊</m:t>
                          </m:r>
                        </m:sub>
                        <m:sup>
                          <m:r>
                            <a:rPr lang="en-US" sz="3000" b="1" i="1">
                              <a:latin typeface="Cambria Math"/>
                            </a:rPr>
                            <m:t>𝒕</m:t>
                          </m:r>
                        </m:sup>
                      </m:sSubSup>
                      <m:r>
                        <a:rPr lang="en-US" sz="30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000" b="1" i="1">
                                  <a:latin typeface="Cambria Math"/>
                                </a:rPr>
                                <m:t>𝑳</m:t>
                              </m:r>
                            </m:e>
                            <m:sub>
                              <m:r>
                                <a:rPr lang="en-US" sz="3000" b="1" i="1"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r>
                                <a:rPr lang="en-US" sz="3000" b="1" i="1">
                                  <a:latin typeface="Cambria Math"/>
                                </a:rPr>
                                <m:t>𝒕</m:t>
                              </m:r>
                            </m:sup>
                          </m:sSubSup>
                          <m:d>
                            <m:dPr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ru-RU" sz="3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𝜸</m:t>
                                  </m:r>
                                </m:e>
                                <m:sub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𝒊𝒕</m:t>
                                  </m:r>
                                </m:sub>
                                <m:sup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𝒎𝒂𝒙</m:t>
                                  </m:r>
                                </m:sup>
                              </m:sSubSup>
                              <m:r>
                                <a:rPr lang="en-US" sz="3000" b="1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ru-RU" sz="3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𝜸</m:t>
                                  </m:r>
                                </m:e>
                                <m:sub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𝒊𝒕</m:t>
                                  </m:r>
                                </m:sub>
                                <m:sup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𝒎𝒊𝒏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r>
                            <a:rPr lang="en-US" sz="3000" b="1" i="1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3000" b="1" i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250" y="5762126"/>
                <a:ext cx="4367226" cy="105125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39552" y="476672"/>
                <a:ext cx="7148304" cy="18957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Sup>
                              <m:sSubSup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ru-RU" sz="2800" b="0" i="1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ru-RU" sz="2800" b="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ru-RU" sz="2800" b="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bSup>
                            <m:d>
                              <m:d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</m:e>
                                  <m:sub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p>
                                </m:sSubSup>
                                <m:r>
                                  <a:rPr lang="ru-RU" sz="2800" b="0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p>
                                  <m:sSup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ru-RU" sz="2800" b="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ru-RU" sz="2800" b="0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ru-RU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limLow>
                                          <m:limLowPr>
                                            <m:ctrlPr>
                                              <a:rPr lang="ru-RU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limLow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ru-RU" sz="2800"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e>
                                          <m:lim/>
                                        </m:limLow>
                                      </m:fName>
                                      <m:e>
                                        <m:d>
                                          <m:dPr>
                                            <m:begChr m:val="{"/>
                                            <m:endChr m:val="}"/>
                                            <m:ctrlPr>
                                              <a:rPr lang="ru-RU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ru-RU" sz="2800">
                                                <a:latin typeface="Cambria Math" panose="02040503050406030204" pitchFamily="18" charset="0"/>
                                              </a:rPr>
                                              <m:t>0,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ru-RU" sz="2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Sup>
                                                  <m:sSubSupPr>
                                                    <m:ctrlP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SupPr>
                                                  <m:e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𝑈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𝑡</m:t>
                                                    </m:r>
                                                  </m:sup>
                                                </m:sSubSup>
                                                <m:r>
                                                  <a:rPr lang="ru-RU" sz="2800"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  <m:sSubSup>
                                                  <m:sSubSupPr>
                                                    <m:ctrlP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SupPr>
                                                  <m:e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𝑡</m:t>
                                                    </m:r>
                                                  </m:sup>
                                                </m:sSubSup>
                                                <m:sSubSup>
                                                  <m:sSubSupPr>
                                                    <m:ctrlP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SupPr>
                                                  <m:e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𝛾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𝑖𝑡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𝑚𝑎𝑥</m:t>
                                                    </m:r>
                                                  </m:sup>
                                                </m:sSubSup>
                                              </m:e>
                                            </m:d>
                                          </m:e>
                                        </m:d>
                                      </m:e>
                                    </m:func>
                                  </m:e>
                                </m:d>
                              </m:e>
                              <m:sup>
                                <m:r>
                                  <a:rPr lang="ru-RU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ru-RU" sz="2800" b="0" i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</m:mr>
                        <m:mr>
                          <m:e>
                            <m:r>
                              <a:rPr lang="ru-RU" sz="2800" b="0" i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ru-RU" sz="2800" b="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ru-RU" sz="2800" b="0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ru-RU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ru-RU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ru-RU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limLow>
                                          <m:limLowPr>
                                            <m:ctrlPr>
                                              <a:rPr lang="ru-RU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limLow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ru-RU" sz="2800"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e>
                                          <m:lim/>
                                        </m:limLow>
                                      </m:fName>
                                      <m:e>
                                        <m:d>
                                          <m:dPr>
                                            <m:begChr m:val="{"/>
                                            <m:endChr m:val="}"/>
                                            <m:ctrlPr>
                                              <a:rPr lang="ru-RU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ru-RU" sz="2800">
                                                <a:latin typeface="Cambria Math" panose="02040503050406030204" pitchFamily="18" charset="0"/>
                                              </a:rPr>
                                              <m:t>0,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ru-RU" sz="2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Sup>
                                                  <m:sSubSupPr>
                                                    <m:ctrlP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SupPr>
                                                  <m:e>
                                                    <m:r>
                                                      <a:rPr lang="ru-RU" sz="2800">
                                                        <a:latin typeface="Cambria Math" panose="02040503050406030204" pitchFamily="18" charset="0"/>
                                                      </a:rPr>
                                                      <m:t>−</m:t>
                                                    </m:r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𝑈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𝑡</m:t>
                                                    </m:r>
                                                  </m:sup>
                                                </m:sSubSup>
                                                <m:r>
                                                  <a:rPr lang="ru-RU" sz="2800">
                                                    <a:latin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  <m:sSubSup>
                                                  <m:sSubSupPr>
                                                    <m:ctrlP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SupPr>
                                                  <m:e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𝐿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𝑡</m:t>
                                                    </m:r>
                                                  </m:sup>
                                                </m:sSubSup>
                                                <m:sSubSup>
                                                  <m:sSubSupPr>
                                                    <m:ctrlP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SupPr>
                                                  <m:e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𝛾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𝑖𝑡</m:t>
                                                    </m:r>
                                                  </m:sub>
                                                  <m:sup>
                                                    <m:r>
                                                      <a:rPr lang="ru-RU" sz="2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𝑚𝑖𝑛</m:t>
                                                    </m:r>
                                                  </m:sup>
                                                </m:sSubSup>
                                              </m:e>
                                            </m:d>
                                          </m:e>
                                        </m:d>
                                      </m:e>
                                    </m:func>
                                  </m:e>
                                </m:d>
                              </m:e>
                              <m:sup>
                                <m:r>
                                  <a:rPr lang="ru-RU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mr>
                      </m:m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76672"/>
                <a:ext cx="7148304" cy="189571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015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244408" y="6300078"/>
            <a:ext cx="792088" cy="476250"/>
          </a:xfrm>
        </p:spPr>
        <p:txBody>
          <a:bodyPr/>
          <a:lstStyle/>
          <a:p>
            <a:pPr>
              <a:defRPr/>
            </a:pPr>
            <a:fld id="{3FE00C21-89BA-43EB-9403-BAA2146D0AF3}" type="slidenum">
              <a:rPr lang="ru-RU" sz="1600" b="1" smtClean="0"/>
              <a:pPr>
                <a:defRPr/>
              </a:pPr>
              <a:t>16</a:t>
            </a:fld>
            <a:endParaRPr lang="ru-RU" sz="1600" b="1" dirty="0"/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251520" y="116632"/>
            <a:ext cx="8496944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800" b="1" dirty="0" smtClean="0">
                <a:solidFill>
                  <a:srgbClr val="C00000"/>
                </a:solidFill>
              </a:rPr>
              <a:t>Реализация задачи </a:t>
            </a:r>
            <a:r>
              <a:rPr lang="ru-RU" altLang="ru-RU" sz="2800" b="1" dirty="0">
                <a:solidFill>
                  <a:srgbClr val="C00000"/>
                </a:solidFill>
              </a:rPr>
              <a:t>инвестиционного планирования</a:t>
            </a:r>
            <a:br>
              <a:rPr lang="ru-RU" altLang="ru-RU" sz="2800" b="1" dirty="0">
                <a:solidFill>
                  <a:srgbClr val="C00000"/>
                </a:solidFill>
              </a:rPr>
            </a:br>
            <a:r>
              <a:rPr lang="ru-RU" altLang="ru-RU" sz="2800" b="1" dirty="0">
                <a:solidFill>
                  <a:srgbClr val="C00000"/>
                </a:solidFill>
              </a:rPr>
              <a:t>(модификация метода Балаша)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7504" y="1196752"/>
            <a:ext cx="8928992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 eaLnBrk="0" hangingPunct="0">
              <a:spcBef>
                <a:spcPct val="20000"/>
              </a:spcBef>
              <a:defRPr/>
            </a:pPr>
            <a:endParaRPr lang="ru-RU" altLang="ru-RU" sz="2400" dirty="0"/>
          </a:p>
          <a:p>
            <a:pPr marL="342900" indent="-342900" algn="just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dirty="0"/>
              <a:t>Аналог метода ветвей и границ для решения задач дискретного программирования с булевыми переменными.</a:t>
            </a:r>
            <a:br>
              <a:rPr lang="ru-RU" altLang="ru-RU" sz="2400" dirty="0"/>
            </a:br>
            <a:endParaRPr lang="ru-RU" altLang="ru-RU" sz="2400" dirty="0"/>
          </a:p>
          <a:p>
            <a:pPr marL="342900" indent="-342900" algn="just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dirty="0"/>
              <a:t>Частичный перебор допустимых решений, при котором </a:t>
            </a:r>
            <a:br>
              <a:rPr lang="ru-RU" altLang="ru-RU" sz="2400" dirty="0"/>
            </a:br>
            <a:r>
              <a:rPr lang="ru-RU" altLang="ru-RU" sz="2400" dirty="0"/>
              <a:t>по правилам, предложенным </a:t>
            </a:r>
            <a:r>
              <a:rPr lang="ru-RU" altLang="ru-RU" sz="2400" dirty="0" err="1"/>
              <a:t>Балашем</a:t>
            </a:r>
            <a:r>
              <a:rPr lang="ru-RU" altLang="ru-RU" sz="2400" dirty="0"/>
              <a:t>, отсекаются подмножества заведомо неоптимальных решений.</a:t>
            </a:r>
            <a:br>
              <a:rPr lang="ru-RU" altLang="ru-RU" sz="2400" dirty="0"/>
            </a:br>
            <a:endParaRPr lang="ru-RU" altLang="ru-RU" sz="2400" dirty="0"/>
          </a:p>
          <a:p>
            <a:pPr marL="342900" indent="-342900" algn="just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u="sng" dirty="0"/>
              <a:t>Модификация</a:t>
            </a:r>
            <a:r>
              <a:rPr lang="ru-RU" altLang="ru-RU" sz="2400" dirty="0"/>
              <a:t>: добавление к правилам Балаша еще  двух правил отсечения, учитывающих специфику </a:t>
            </a:r>
            <a:r>
              <a:rPr lang="ru-RU" altLang="ru-RU" sz="2400" i="1" u="sng" dirty="0"/>
              <a:t>связанных</a:t>
            </a:r>
            <a:r>
              <a:rPr lang="ru-RU" altLang="ru-RU" sz="2400" i="1" dirty="0"/>
              <a:t> </a:t>
            </a:r>
            <a:r>
              <a:rPr lang="ru-RU" altLang="ru-RU" sz="2400" dirty="0"/>
              <a:t>и </a:t>
            </a:r>
            <a:r>
              <a:rPr lang="ru-RU" altLang="ru-RU" sz="2400" i="1" u="sng" dirty="0"/>
              <a:t>альтернативных</a:t>
            </a:r>
            <a:r>
              <a:rPr lang="ru-RU" altLang="ru-RU" sz="2400" i="1" dirty="0"/>
              <a:t> проектов </a:t>
            </a:r>
            <a:r>
              <a:rPr lang="ru-RU" altLang="ru-RU" sz="2400" dirty="0"/>
              <a:t>(переменных).</a:t>
            </a:r>
            <a:br>
              <a:rPr lang="ru-RU" altLang="ru-RU" sz="2400" dirty="0"/>
            </a:br>
            <a:endParaRPr lang="ru-RU" altLang="ru-RU" sz="2400" dirty="0"/>
          </a:p>
          <a:p>
            <a:pPr marL="342900" indent="-3429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2400" dirty="0"/>
              <a:t> Существенное уменьшение кол-ва итераций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147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244408" y="6300078"/>
            <a:ext cx="792088" cy="476250"/>
          </a:xfrm>
        </p:spPr>
        <p:txBody>
          <a:bodyPr/>
          <a:lstStyle/>
          <a:p>
            <a:pPr>
              <a:defRPr/>
            </a:pPr>
            <a:fld id="{3FE00C21-89BA-43EB-9403-BAA2146D0AF3}" type="slidenum">
              <a:rPr lang="ru-RU" sz="1600" b="1" smtClean="0"/>
              <a:pPr>
                <a:defRPr/>
              </a:pPr>
              <a:t>17</a:t>
            </a:fld>
            <a:endParaRPr lang="ru-RU" sz="1600" b="1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1626" y="620688"/>
            <a:ext cx="9102374" cy="1742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2100" dirty="0"/>
              <a:t>	Сценарий определяется множеством проектов, допускаемых к отбору программы инвестирования, заданной схемой финансирования и выбранной системой учитываемых ограничений.</a:t>
            </a:r>
          </a:p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2100" dirty="0"/>
              <a:t>	Использованы данные производства металла группы компаний АО «Мечел».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66061" y="44624"/>
            <a:ext cx="8870435" cy="54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Сценарный анализ: оценка финансовой устойчивости и чувствительности инвестиционной программы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383451"/>
            <a:ext cx="7416824" cy="436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264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5"/>
          <p:cNvSpPr txBox="1">
            <a:spLocks noGrp="1"/>
          </p:cNvSpPr>
          <p:nvPr/>
        </p:nvSpPr>
        <p:spPr bwMode="auto">
          <a:xfrm>
            <a:off x="8246123" y="6432740"/>
            <a:ext cx="620713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B95CD56-55F9-47C4-B02D-4E2227971B99}" type="slidenum">
              <a:rPr lang="ru-RU" altLang="ru-RU" sz="1600" b="1"/>
              <a:pPr algn="r" eaLnBrk="1" hangingPunct="1"/>
              <a:t>18</a:t>
            </a:fld>
            <a:endParaRPr lang="ru-RU" altLang="ru-RU" sz="1600" b="1" dirty="0"/>
          </a:p>
        </p:txBody>
      </p:sp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-684584" y="3363913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4" name="Rectangle 37"/>
          <p:cNvSpPr>
            <a:spLocks noChangeArrowheads="1"/>
          </p:cNvSpPr>
          <p:nvPr/>
        </p:nvSpPr>
        <p:spPr bwMode="auto">
          <a:xfrm>
            <a:off x="0" y="2997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6" name="AutoShape 23"/>
          <p:cNvSpPr>
            <a:spLocks noChangeArrowheads="1"/>
          </p:cNvSpPr>
          <p:nvPr/>
        </p:nvSpPr>
        <p:spPr bwMode="auto">
          <a:xfrm>
            <a:off x="143508" y="131928"/>
            <a:ext cx="8856984" cy="776791"/>
          </a:xfrm>
          <a:prstGeom prst="wedgeRectCallout">
            <a:avLst>
              <a:gd name="adj1" fmla="val -39338"/>
              <a:gd name="adj2" fmla="val 44273"/>
            </a:avLst>
          </a:prstGeom>
          <a:solidFill>
            <a:srgbClr val="92D05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2100" b="1" dirty="0">
                <a:latin typeface="+mn-lt"/>
              </a:rPr>
              <a:t>Блок 2.  Планирование минимальной потребности в собственных оборотных средствах (СОС) дочерних компаний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3508" y="1236340"/>
            <a:ext cx="8723328" cy="442490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ru-RU" sz="2600" dirty="0"/>
              <a:t>	Для каждого периода планирования и заданного объёма производства дочерней компании  необходимо найти: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600" dirty="0"/>
              <a:t>объёмы прямых материальных затрат,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600" dirty="0"/>
              <a:t>объём трудовых затрат,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600" dirty="0"/>
              <a:t>длительность погашения кредиторской задолженности, </a:t>
            </a:r>
          </a:p>
          <a:p>
            <a:pPr algn="just"/>
            <a:r>
              <a:rPr lang="ru-RU" sz="2600" dirty="0"/>
              <a:t>при которых достигается наименьшая величина </a:t>
            </a:r>
            <a:r>
              <a:rPr lang="ru-RU" altLang="ru-RU" sz="2600" dirty="0"/>
              <a:t>собственных оборотных средств (</a:t>
            </a:r>
            <a:r>
              <a:rPr lang="ru-RU" sz="2600" dirty="0"/>
              <a:t>СОС) и удовлетворяются определённые финансовые и технологические ограничения.</a:t>
            </a:r>
          </a:p>
        </p:txBody>
      </p:sp>
    </p:spTree>
    <p:extLst>
      <p:ext uri="{BB962C8B-B14F-4D97-AF65-F5344CB8AC3E}">
        <p14:creationId xmlns:p14="http://schemas.microsoft.com/office/powerpoint/2010/main" val="1732856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88424" y="6229349"/>
            <a:ext cx="565076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0144F8-1E80-4B28-83FC-E1B03E9843F0}" type="slidenum">
              <a:rPr lang="ru-RU" altLang="ru-RU" sz="1600" b="1"/>
              <a:pPr eaLnBrk="1" hangingPunct="1"/>
              <a:t>19</a:t>
            </a:fld>
            <a:endParaRPr lang="ru-RU" altLang="ru-RU" sz="1600" b="1" dirty="0"/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>
            <a:off x="228600" y="3102495"/>
            <a:ext cx="868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w="lg" len="lg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8" name="AutoShape 5"/>
          <p:cNvSpPr>
            <a:spLocks noChangeArrowheads="1"/>
          </p:cNvSpPr>
          <p:nvPr/>
        </p:nvSpPr>
        <p:spPr bwMode="auto">
          <a:xfrm>
            <a:off x="160972" y="906636"/>
            <a:ext cx="1530708" cy="578148"/>
          </a:xfrm>
          <a:prstGeom prst="wedgeRectCallout">
            <a:avLst>
              <a:gd name="adj1" fmla="val -22708"/>
              <a:gd name="adj2" fmla="val 35796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/>
              <a:t>Поступление сырья</a:t>
            </a:r>
          </a:p>
        </p:txBody>
      </p:sp>
      <p:sp>
        <p:nvSpPr>
          <p:cNvPr id="11269" name="AutoShape 6"/>
          <p:cNvSpPr>
            <a:spLocks noChangeArrowheads="1"/>
          </p:cNvSpPr>
          <p:nvPr/>
        </p:nvSpPr>
        <p:spPr bwMode="auto">
          <a:xfrm>
            <a:off x="1007948" y="2454714"/>
            <a:ext cx="4500156" cy="542238"/>
          </a:xfrm>
          <a:prstGeom prst="wedgeRectCallout">
            <a:avLst>
              <a:gd name="adj1" fmla="val -40250"/>
              <a:gd name="adj2" fmla="val -6546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 smtClean="0"/>
              <a:t>(Затраты в незавершённом производстве, материалы на складе)</a:t>
            </a:r>
            <a:endParaRPr lang="ru-RU" altLang="ru-RU" sz="1600" b="1" dirty="0"/>
          </a:p>
        </p:txBody>
      </p:sp>
      <p:sp>
        <p:nvSpPr>
          <p:cNvPr id="11271" name="AutoShape 8"/>
          <p:cNvSpPr>
            <a:spLocks noChangeArrowheads="1"/>
          </p:cNvSpPr>
          <p:nvPr/>
        </p:nvSpPr>
        <p:spPr bwMode="auto">
          <a:xfrm>
            <a:off x="420669" y="3805375"/>
            <a:ext cx="2639163" cy="1135793"/>
          </a:xfrm>
          <a:prstGeom prst="wedgeRectCallout">
            <a:avLst>
              <a:gd name="adj1" fmla="val -50000"/>
              <a:gd name="adj2" fmla="val -37917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 погашения кредиторской задолженности, </a:t>
            </a:r>
            <a:r>
              <a:rPr lang="en-US" alt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DPO</a:t>
            </a:r>
            <a:endParaRPr lang="ru-RU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2" name="AutoShape 9"/>
          <p:cNvSpPr>
            <a:spLocks noChangeArrowheads="1"/>
          </p:cNvSpPr>
          <p:nvPr/>
        </p:nvSpPr>
        <p:spPr bwMode="auto">
          <a:xfrm>
            <a:off x="2987824" y="5085184"/>
            <a:ext cx="936104" cy="640056"/>
          </a:xfrm>
          <a:prstGeom prst="wedgeRectCallout">
            <a:avLst>
              <a:gd name="adj1" fmla="val -21273"/>
              <a:gd name="adj2" fmla="val 24375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/>
              <a:t>Оплата </a:t>
            </a:r>
          </a:p>
          <a:p>
            <a:pPr algn="ctr" eaLnBrk="1" hangingPunct="1"/>
            <a:r>
              <a:rPr lang="ru-RU" altLang="ru-RU" sz="1600" b="1" dirty="0"/>
              <a:t>сырья</a:t>
            </a:r>
          </a:p>
        </p:txBody>
      </p:sp>
      <p:sp>
        <p:nvSpPr>
          <p:cNvPr id="11273" name="AutoShape 10"/>
          <p:cNvSpPr>
            <a:spLocks noChangeArrowheads="1"/>
          </p:cNvSpPr>
          <p:nvPr/>
        </p:nvSpPr>
        <p:spPr bwMode="auto">
          <a:xfrm>
            <a:off x="5220072" y="790600"/>
            <a:ext cx="1224136" cy="838200"/>
          </a:xfrm>
          <a:prstGeom prst="wedgeRectCallout">
            <a:avLst>
              <a:gd name="adj1" fmla="val -8565"/>
              <a:gd name="adj2" fmla="val 35796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/>
              <a:t>Отгрузка готовой продукции</a:t>
            </a:r>
          </a:p>
        </p:txBody>
      </p:sp>
      <p:sp>
        <p:nvSpPr>
          <p:cNvPr id="11275" name="AutoShape 12"/>
          <p:cNvSpPr>
            <a:spLocks noChangeArrowheads="1"/>
          </p:cNvSpPr>
          <p:nvPr/>
        </p:nvSpPr>
        <p:spPr bwMode="auto">
          <a:xfrm>
            <a:off x="7664896" y="5111080"/>
            <a:ext cx="1371600" cy="838200"/>
          </a:xfrm>
          <a:prstGeom prst="wedgeRectCallout">
            <a:avLst>
              <a:gd name="adj1" fmla="val -14120"/>
              <a:gd name="adj2" fmla="val 35796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/>
              <a:t>Получение средств от покупателя</a:t>
            </a:r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>
            <a:off x="446658" y="2420888"/>
            <a:ext cx="5293011" cy="0"/>
          </a:xfrm>
          <a:prstGeom prst="line">
            <a:avLst/>
          </a:prstGeom>
          <a:noFill/>
          <a:ln w="31750">
            <a:solidFill>
              <a:srgbClr val="0000FF"/>
            </a:solidFill>
            <a:prstDash val="lgDash"/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5796136" y="1628800"/>
            <a:ext cx="0" cy="146531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>
            <a:off x="5832140" y="2772457"/>
            <a:ext cx="2772307" cy="0"/>
          </a:xfrm>
          <a:prstGeom prst="line">
            <a:avLst/>
          </a:prstGeom>
          <a:noFill/>
          <a:ln w="22225">
            <a:solidFill>
              <a:schemeClr val="tx1"/>
            </a:solidFill>
            <a:prstDash val="lgDash"/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 flipH="1" flipV="1">
            <a:off x="8591748" y="3094110"/>
            <a:ext cx="12699" cy="2016969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 flipH="1" flipV="1">
            <a:off x="3251158" y="3094109"/>
            <a:ext cx="6868" cy="199909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2" name="Line 20"/>
          <p:cNvSpPr>
            <a:spLocks noChangeShapeType="1"/>
          </p:cNvSpPr>
          <p:nvPr/>
        </p:nvSpPr>
        <p:spPr bwMode="auto">
          <a:xfrm flipH="1" flipV="1">
            <a:off x="475915" y="3717032"/>
            <a:ext cx="2775242" cy="0"/>
          </a:xfrm>
          <a:prstGeom prst="line">
            <a:avLst/>
          </a:prstGeom>
          <a:noFill/>
          <a:ln w="22225">
            <a:solidFill>
              <a:schemeClr val="tx1"/>
            </a:solidFill>
            <a:prstDash val="lgDash"/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3" name="Line 21"/>
          <p:cNvSpPr>
            <a:spLocks noChangeShapeType="1"/>
          </p:cNvSpPr>
          <p:nvPr/>
        </p:nvSpPr>
        <p:spPr bwMode="auto">
          <a:xfrm>
            <a:off x="3258026" y="3717032"/>
            <a:ext cx="5333724" cy="0"/>
          </a:xfrm>
          <a:prstGeom prst="line">
            <a:avLst/>
          </a:prstGeom>
          <a:noFill/>
          <a:ln w="31750">
            <a:solidFill>
              <a:srgbClr val="0000FF"/>
            </a:solidFill>
            <a:prstDash val="lgDash"/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 flipH="1">
            <a:off x="446658" y="3054654"/>
            <a:ext cx="14686" cy="71934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5" name="Rectangle 12"/>
          <p:cNvSpPr>
            <a:spLocks noChangeArrowheads="1"/>
          </p:cNvSpPr>
          <p:nvPr/>
        </p:nvSpPr>
        <p:spPr bwMode="auto">
          <a:xfrm>
            <a:off x="228600" y="72008"/>
            <a:ext cx="8686800" cy="620688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900" b="1" dirty="0">
                <a:solidFill>
                  <a:srgbClr val="800000"/>
                </a:solidFill>
              </a:rPr>
              <a:t>Взаимосвязь </a:t>
            </a:r>
            <a:r>
              <a:rPr lang="ru-RU" altLang="ru-RU" sz="1900" b="1" dirty="0" smtClean="0">
                <a:solidFill>
                  <a:srgbClr val="800000"/>
                </a:solidFill>
              </a:rPr>
              <a:t> длительности финансового цикла и потребности в собственных </a:t>
            </a:r>
            <a:r>
              <a:rPr lang="ru-RU" altLang="ru-RU" sz="1900" b="1" dirty="0">
                <a:solidFill>
                  <a:srgbClr val="800000"/>
                </a:solidFill>
              </a:rPr>
              <a:t>оборотых </a:t>
            </a:r>
            <a:r>
              <a:rPr lang="ru-RU" altLang="ru-RU" sz="1900" b="1" dirty="0" smtClean="0">
                <a:solidFill>
                  <a:srgbClr val="800000"/>
                </a:solidFill>
              </a:rPr>
              <a:t>средствах, СОС</a:t>
            </a:r>
            <a:endParaRPr lang="it-IT" altLang="ru-RU" sz="1900" b="1" dirty="0">
              <a:solidFill>
                <a:srgbClr val="800000"/>
              </a:solidFill>
            </a:endParaRPr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H="1">
            <a:off x="8591750" y="2150612"/>
            <a:ext cx="12698" cy="9340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454000" y="1484784"/>
            <a:ext cx="13544" cy="159989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AutoShape 6"/>
          <p:cNvSpPr>
            <a:spLocks noChangeArrowheads="1"/>
          </p:cNvSpPr>
          <p:nvPr/>
        </p:nvSpPr>
        <p:spPr bwMode="auto">
          <a:xfrm>
            <a:off x="1115616" y="1628800"/>
            <a:ext cx="4104456" cy="647700"/>
          </a:xfrm>
          <a:prstGeom prst="wedgeRectCallout">
            <a:avLst>
              <a:gd name="adj1" fmla="val -40250"/>
              <a:gd name="adj2" fmla="val -6546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dirty="0" smtClean="0">
                <a:solidFill>
                  <a:srgbClr val="0070C0"/>
                </a:solidFill>
              </a:rPr>
              <a:t>Длительность производственного цикла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, PC</a:t>
            </a:r>
            <a:endParaRPr lang="ru-RU" altLang="ru-RU" sz="2000" b="1" dirty="0">
              <a:solidFill>
                <a:srgbClr val="0070C0"/>
              </a:solidFill>
            </a:endParaRPr>
          </a:p>
        </p:txBody>
      </p:sp>
      <p:sp>
        <p:nvSpPr>
          <p:cNvPr id="31" name="AutoShape 8"/>
          <p:cNvSpPr>
            <a:spLocks noChangeArrowheads="1"/>
          </p:cNvSpPr>
          <p:nvPr/>
        </p:nvSpPr>
        <p:spPr bwMode="auto">
          <a:xfrm>
            <a:off x="5868144" y="1717144"/>
            <a:ext cx="2723604" cy="919768"/>
          </a:xfrm>
          <a:prstGeom prst="wedgeRectCallout">
            <a:avLst>
              <a:gd name="adj1" fmla="val -50000"/>
              <a:gd name="adj2" fmla="val -37917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 погашения дебиторской задолженности</a:t>
            </a:r>
            <a:r>
              <a:rPr lang="en-US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DSO</a:t>
            </a:r>
            <a:endParaRPr lang="ru-RU" alt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AutoShape 6"/>
          <p:cNvSpPr>
            <a:spLocks noChangeArrowheads="1"/>
          </p:cNvSpPr>
          <p:nvPr/>
        </p:nvSpPr>
        <p:spPr bwMode="auto">
          <a:xfrm>
            <a:off x="3347863" y="3789040"/>
            <a:ext cx="5112569" cy="936104"/>
          </a:xfrm>
          <a:prstGeom prst="wedgeRectCallout">
            <a:avLst>
              <a:gd name="adj1" fmla="val -40250"/>
              <a:gd name="adj2" fmla="val -6546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dirty="0" smtClean="0">
                <a:solidFill>
                  <a:srgbClr val="0070C0"/>
                </a:solidFill>
              </a:rPr>
              <a:t>Длительность финансового цикла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,</a:t>
            </a:r>
            <a:r>
              <a:rPr lang="ru-RU" altLang="ru-RU" sz="2000" b="1" dirty="0" smtClean="0">
                <a:solidFill>
                  <a:srgbClr val="0070C0"/>
                </a:solidFill>
              </a:rPr>
              <a:t> </a:t>
            </a:r>
            <a:r>
              <a:rPr lang="en-US" altLang="ru-RU" sz="2000" b="1" dirty="0" smtClean="0">
                <a:solidFill>
                  <a:srgbClr val="0070C0"/>
                </a:solidFill>
              </a:rPr>
              <a:t>FC</a:t>
            </a:r>
            <a:endParaRPr lang="ru-RU" altLang="ru-RU" sz="2000" b="1" dirty="0" smtClean="0">
              <a:solidFill>
                <a:srgbClr val="0070C0"/>
              </a:solidFill>
            </a:endParaRPr>
          </a:p>
          <a:p>
            <a:pPr algn="ctr" eaLnBrk="1" hangingPunct="1"/>
            <a:r>
              <a:rPr lang="ru-RU" altLang="ru-RU" sz="2000" b="1" dirty="0">
                <a:solidFill>
                  <a:srgbClr val="0070C0"/>
                </a:solidFill>
              </a:rPr>
              <a:t>(</a:t>
            </a:r>
            <a:r>
              <a:rPr lang="ru-RU" sz="2000" b="1" dirty="0">
                <a:solidFill>
                  <a:srgbClr val="0070C0"/>
                </a:solidFill>
              </a:rPr>
              <a:t>полный оборот денежных </a:t>
            </a:r>
            <a:r>
              <a:rPr lang="ru-RU" sz="2000" b="1" dirty="0" smtClean="0">
                <a:solidFill>
                  <a:srgbClr val="0070C0"/>
                </a:solidFill>
              </a:rPr>
              <a:t>средств, </a:t>
            </a:r>
            <a:r>
              <a:rPr lang="ru-RU" sz="2000" b="1" dirty="0">
                <a:solidFill>
                  <a:srgbClr val="0070C0"/>
                </a:solidFill>
              </a:rPr>
              <a:t>вложенные в оборотные активы</a:t>
            </a:r>
            <a:r>
              <a:rPr lang="ru-RU" altLang="ru-RU" sz="2000" b="1" dirty="0">
                <a:solidFill>
                  <a:srgbClr val="0070C0"/>
                </a:solidFill>
              </a:rPr>
              <a:t>)</a:t>
            </a:r>
          </a:p>
          <a:p>
            <a:pPr algn="ctr" eaLnBrk="1" hangingPunct="1"/>
            <a:endParaRPr lang="ru-RU" altLang="ru-RU" sz="2000" b="1" dirty="0">
              <a:solidFill>
                <a:srgbClr val="0070C0"/>
              </a:solidFill>
            </a:endParaRPr>
          </a:p>
        </p:txBody>
      </p:sp>
      <p:sp>
        <p:nvSpPr>
          <p:cNvPr id="33" name="AutoShape 6"/>
          <p:cNvSpPr>
            <a:spLocks noChangeArrowheads="1"/>
          </p:cNvSpPr>
          <p:nvPr/>
        </p:nvSpPr>
        <p:spPr bwMode="auto">
          <a:xfrm>
            <a:off x="3635895" y="3284984"/>
            <a:ext cx="4392489" cy="360040"/>
          </a:xfrm>
          <a:prstGeom prst="wedgeRectCallout">
            <a:avLst>
              <a:gd name="adj1" fmla="val -40250"/>
              <a:gd name="adj2" fmla="val -6546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2000" b="1" dirty="0" smtClean="0">
                <a:solidFill>
                  <a:srgbClr val="C00000"/>
                </a:solidFill>
              </a:rPr>
              <a:t>FC = PC + DSO – DPO</a:t>
            </a:r>
            <a:endParaRPr lang="ru-RU" altLang="ru-RU" sz="2000" b="1" dirty="0">
              <a:solidFill>
                <a:srgbClr val="C00000"/>
              </a:solidFill>
            </a:endParaRPr>
          </a:p>
          <a:p>
            <a:pPr algn="ctr" eaLnBrk="1" hangingPunct="1"/>
            <a:endParaRPr lang="ru-RU" altLang="ru-RU" sz="2000" b="1" dirty="0">
              <a:solidFill>
                <a:srgbClr val="0070C0"/>
              </a:solidFill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183070" y="6093297"/>
            <a:ext cx="690921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altLang="ru-RU" sz="2400" dirty="0" smtClean="0"/>
              <a:t> </a:t>
            </a:r>
            <a:r>
              <a:rPr lang="en-US" altLang="ru-RU" sz="2400" b="1" dirty="0" smtClean="0"/>
              <a:t>PC</a:t>
            </a:r>
            <a:r>
              <a:rPr lang="ru-RU" altLang="ru-RU" sz="2400" b="1" dirty="0" smtClean="0"/>
              <a:t>, </a:t>
            </a:r>
            <a:r>
              <a:rPr lang="en-US" altLang="ru-RU" sz="2400" b="1" dirty="0" smtClean="0"/>
              <a:t>DSO </a:t>
            </a:r>
            <a:r>
              <a:rPr lang="ru-RU" altLang="ru-RU" sz="2400" dirty="0" smtClean="0"/>
              <a:t>–</a:t>
            </a:r>
            <a:r>
              <a:rPr lang="en-US" altLang="ru-RU" sz="2400" dirty="0" smtClean="0"/>
              <a:t> </a:t>
            </a:r>
            <a:r>
              <a:rPr lang="ru-RU" altLang="ru-RU" sz="2400" dirty="0" smtClean="0"/>
              <a:t>условно фиксированные </a:t>
            </a:r>
            <a:r>
              <a:rPr lang="ru-RU" altLang="ru-RU" sz="2400" dirty="0" smtClean="0"/>
              <a:t>величины </a:t>
            </a: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292839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62925" y="6381750"/>
            <a:ext cx="801688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3407701-DE45-48DD-BE31-A84E3F13789D}" type="slidenum">
              <a:rPr lang="ru-RU" altLang="ru-RU" sz="1600" b="1" smtClean="0"/>
              <a:pPr eaLnBrk="1" hangingPunct="1"/>
              <a:t>2</a:t>
            </a:fld>
            <a:endParaRPr lang="ru-RU" altLang="ru-RU" sz="1600" b="1" smtClean="0"/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107950" y="44450"/>
            <a:ext cx="8856663" cy="6408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altLang="ru-RU" sz="1950" dirty="0"/>
              <a:t>	 </a:t>
            </a:r>
            <a:r>
              <a:rPr lang="ru-RU" altLang="ru-RU" sz="1950" b="1" dirty="0"/>
              <a:t>Актуальность </a:t>
            </a:r>
            <a:r>
              <a:rPr lang="ru-RU" altLang="ru-RU" sz="1950" b="1" dirty="0" smtClean="0"/>
              <a:t>темы</a:t>
            </a:r>
          </a:p>
          <a:p>
            <a:pPr algn="ctr"/>
            <a:endParaRPr lang="ru-RU" altLang="ru-RU" sz="1950" dirty="0" smtClean="0"/>
          </a:p>
          <a:p>
            <a:pPr algn="just">
              <a:buFont typeface="Wingdings" pitchFamily="2" charset="2"/>
              <a:buChar char="Ø"/>
            </a:pPr>
            <a:r>
              <a:rPr lang="ru-RU" altLang="ru-RU" sz="2000" dirty="0" smtClean="0"/>
              <a:t> Вертикальная интегрированность групп </a:t>
            </a:r>
            <a:r>
              <a:rPr lang="ru-RU" altLang="ru-RU" sz="2000" dirty="0"/>
              <a:t>компаний порождает существенно более сложный механизм </a:t>
            </a:r>
            <a:r>
              <a:rPr lang="ru-RU" altLang="ru-RU" sz="2000" dirty="0" smtClean="0"/>
              <a:t>формирования инвестиционных и </a:t>
            </a:r>
            <a:r>
              <a:rPr lang="ru-RU" altLang="ru-RU" sz="2000" dirty="0"/>
              <a:t>производственных </a:t>
            </a:r>
            <a:r>
              <a:rPr lang="ru-RU" altLang="ru-RU" sz="2000" dirty="0" smtClean="0"/>
              <a:t>решений </a:t>
            </a:r>
            <a:r>
              <a:rPr lang="ru-RU" altLang="ru-RU" sz="2000" dirty="0"/>
              <a:t>по сравнению с обособленными </a:t>
            </a:r>
            <a:r>
              <a:rPr lang="ru-RU" altLang="ru-RU" sz="2000" dirty="0" smtClean="0"/>
              <a:t>компаниями;</a:t>
            </a:r>
          </a:p>
          <a:p>
            <a:pPr algn="just">
              <a:buFont typeface="Wingdings" pitchFamily="2" charset="2"/>
              <a:buChar char="Ø"/>
            </a:pPr>
            <a:endParaRPr lang="ru-RU" altLang="ru-RU" sz="2000" dirty="0"/>
          </a:p>
          <a:p>
            <a:pPr algn="just">
              <a:buFont typeface="Wingdings" pitchFamily="2" charset="2"/>
              <a:buChar char="Ø"/>
            </a:pPr>
            <a:r>
              <a:rPr lang="ru-RU" altLang="ru-RU" sz="2000" dirty="0" smtClean="0"/>
              <a:t>Т</a:t>
            </a:r>
            <a:r>
              <a:rPr lang="ru-RU" altLang="ru-RU" sz="2000" dirty="0"/>
              <a:t>радиционные модели </a:t>
            </a:r>
            <a:r>
              <a:rPr lang="ru-RU" altLang="ru-RU" sz="2000" dirty="0" smtClean="0"/>
              <a:t>ориентированы на </a:t>
            </a:r>
            <a:r>
              <a:rPr lang="ru-RU" altLang="ru-RU" sz="2000" dirty="0"/>
              <a:t>обособленные </a:t>
            </a:r>
            <a:r>
              <a:rPr lang="ru-RU" altLang="ru-RU" sz="2000" dirty="0" smtClean="0"/>
              <a:t>компании</a:t>
            </a:r>
            <a:r>
              <a:rPr lang="ru-RU" altLang="ru-RU" sz="2000" dirty="0" smtClean="0"/>
              <a:t>;</a:t>
            </a:r>
          </a:p>
          <a:p>
            <a:pPr algn="just">
              <a:buFont typeface="Wingdings" pitchFamily="2" charset="2"/>
              <a:buChar char="Ø"/>
            </a:pPr>
            <a:endParaRPr lang="ru-RU" alt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/>
              <a:t>Производственные мощности между последовательными технологическими переделами в разных дочерних компаниях должны быть согласованы; </a:t>
            </a:r>
          </a:p>
          <a:p>
            <a:pPr algn="just"/>
            <a:endParaRPr lang="ru-RU" altLang="ru-RU" sz="2000" dirty="0"/>
          </a:p>
          <a:p>
            <a:pPr algn="just">
              <a:buFont typeface="Wingdings" pitchFamily="2" charset="2"/>
              <a:buChar char="Ø"/>
            </a:pPr>
            <a:r>
              <a:rPr lang="ru-RU" altLang="ru-RU" sz="2000" dirty="0"/>
              <a:t> </a:t>
            </a:r>
            <a:r>
              <a:rPr lang="ru-RU" altLang="ru-RU" sz="2000" dirty="0" smtClean="0"/>
              <a:t>Проекты </a:t>
            </a:r>
            <a:r>
              <a:rPr lang="ru-RU" altLang="ru-RU" sz="2000" b="1" dirty="0" smtClean="0"/>
              <a:t>НИОКР</a:t>
            </a:r>
            <a:r>
              <a:rPr lang="ru-RU" altLang="ru-RU" sz="2000" dirty="0"/>
              <a:t> </a:t>
            </a:r>
            <a:r>
              <a:rPr lang="ru-RU" altLang="ru-RU" sz="2000" dirty="0" smtClean="0"/>
              <a:t>по разработке </a:t>
            </a:r>
            <a:r>
              <a:rPr lang="ru-RU" altLang="ru-RU" sz="2000" dirty="0" smtClean="0"/>
              <a:t>изделий </a:t>
            </a:r>
            <a:r>
              <a:rPr lang="ru-RU" altLang="ru-RU" sz="2000" dirty="0" smtClean="0"/>
              <a:t>нового поколения </a:t>
            </a:r>
            <a:r>
              <a:rPr lang="ru-RU" sz="2000" dirty="0" smtClean="0"/>
              <a:t>создают </a:t>
            </a:r>
            <a:r>
              <a:rPr lang="ru-RU" sz="2000" dirty="0"/>
              <a:t>условия </a:t>
            </a:r>
            <a:r>
              <a:rPr lang="ru-RU" sz="2000" dirty="0" smtClean="0"/>
              <a:t>для получения доходов на протяжении всего жизненного цикла за счёт сервисного обслуживания и поставок запасных частей, что способствует</a:t>
            </a:r>
            <a:r>
              <a:rPr lang="ru-RU" sz="2000" b="1" dirty="0" smtClean="0"/>
              <a:t> </a:t>
            </a:r>
            <a:r>
              <a:rPr lang="ru-RU" sz="2000" b="1" dirty="0"/>
              <a:t>достижению устойчивого роста компании в долгосрочной </a:t>
            </a:r>
            <a:r>
              <a:rPr lang="ru-RU" sz="2000" b="1" dirty="0" smtClean="0"/>
              <a:t>перспективе</a:t>
            </a:r>
            <a:r>
              <a:rPr lang="ru-RU" sz="2000" dirty="0"/>
              <a:t>;</a:t>
            </a:r>
          </a:p>
          <a:p>
            <a:pPr algn="just"/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 </a:t>
            </a:r>
            <a:r>
              <a:rPr lang="ru-RU" sz="2000" dirty="0"/>
              <a:t>Финансирование производственного процесса должно обеспечиваться </a:t>
            </a:r>
            <a:r>
              <a:rPr lang="ru-RU" sz="2000" dirty="0" smtClean="0"/>
              <a:t>в основном за </a:t>
            </a:r>
            <a:r>
              <a:rPr lang="ru-RU" sz="2000" dirty="0"/>
              <a:t>счёт собственных оборотных </a:t>
            </a:r>
            <a:r>
              <a:rPr lang="ru-RU" sz="2000" dirty="0" smtClean="0"/>
              <a:t>средств компаний.</a:t>
            </a:r>
            <a:endParaRPr lang="ru-RU" sz="2000" dirty="0"/>
          </a:p>
          <a:p>
            <a:pPr algn="just">
              <a:buFont typeface="Wingdings" pitchFamily="2" charset="2"/>
              <a:buChar char="Ø"/>
            </a:pPr>
            <a:endParaRPr lang="ru-RU" sz="1950" dirty="0" smtClean="0"/>
          </a:p>
          <a:p>
            <a:pPr algn="just">
              <a:buFont typeface="Wingdings" pitchFamily="2" charset="2"/>
              <a:buChar char="Ø"/>
            </a:pPr>
            <a:endParaRPr lang="ru-RU" sz="1950" dirty="0" smtClean="0"/>
          </a:p>
          <a:p>
            <a:pPr algn="just">
              <a:buFont typeface="Wingdings" pitchFamily="2" charset="2"/>
              <a:buChar char="Ø"/>
            </a:pPr>
            <a:endParaRPr lang="ru-RU" sz="195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27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50C77-4319-48B9-9104-6C35E283FAD0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43445" y="44625"/>
            <a:ext cx="895721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050" b="1" dirty="0">
                <a:solidFill>
                  <a:srgbClr val="C00000"/>
                </a:solidFill>
              </a:rPr>
              <a:t>Блок 2: Определение  объёмов прямых и косвенных затрат собственных оборотных средств дочерних компаний (модель 2.1)</a:t>
            </a:r>
            <a:endParaRPr lang="en-US" altLang="ru-RU" sz="205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229566" y="669417"/>
                <a:ext cx="8784976" cy="12724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ru-RU" sz="2200" b="1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lang="en-US" sz="22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1" i="1" smtClean="0">
                                    <a:latin typeface="Cambria Math"/>
                                  </a:rPr>
                                  <m:t>𝑫𝑺𝑶</m:t>
                                </m:r>
                              </m:num>
                              <m:den>
                                <m:r>
                                  <a:rPr lang="en-US" sz="2200" b="1" i="1" smtClean="0">
                                    <a:latin typeface="Cambria Math"/>
                                  </a:rPr>
                                  <m:t>𝑻</m:t>
                                </m:r>
                              </m:den>
                            </m:f>
                            <m:sSub>
                              <m:sSub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1" i="1">
                                    <a:latin typeface="Cambria Math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2200" b="1" i="1"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200" b="1"/>
                              <m:t>Y</m:t>
                            </m:r>
                            <m:d>
                              <m:dPr>
                                <m:ctrlPr>
                                  <a:rPr lang="en-US" sz="22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1" i="1">
                                    <a:latin typeface="Cambria Math"/>
                                  </a:rPr>
                                  <m:t>𝑿</m:t>
                                </m:r>
                              </m:e>
                            </m:d>
                            <m:r>
                              <a:rPr lang="en-US" sz="2200" b="1" i="1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ru-RU" sz="22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𝑷𝑪</m:t>
                                    </m:r>
                                    <m:r>
                                      <a:rPr lang="en-US" sz="2200" b="1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2200" b="1" i="1" smtClean="0">
                                        <a:solidFill>
                                          <a:schemeClr val="accent6">
                                            <a:lumMod val="60000"/>
                                            <a:lumOff val="4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𝒛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2200" b="1" i="1">
                                    <a:latin typeface="Cambria Math"/>
                                  </a:rPr>
                                  <m:t>𝑻</m:t>
                                </m:r>
                              </m:den>
                            </m:f>
                            <m:d>
                              <m:d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lang="ru-RU" sz="22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𝒊</m:t>
                                    </m:r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  <m:sup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𝒎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ru-RU" sz="22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𝒑</m:t>
                                        </m:r>
                                      </m:e>
                                      <m:sub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22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e>
                                </m:nary>
                                <m:r>
                                  <a:rPr lang="en-US" sz="2200" b="1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200" b="1" i="1" smtClean="0">
                                        <a:latin typeface="Cambria Math"/>
                                      </a:rPr>
                                      <m:t>𝝎</m:t>
                                    </m:r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en-US" sz="2200" b="1"/>
                                  <m:t>Y</m:t>
                                </m:r>
                                <m:d>
                                  <m:dPr>
                                    <m:ctrlPr>
                                      <a:rPr lang="en-US" sz="22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𝑿</m:t>
                                    </m:r>
                                  </m:e>
                                </m:d>
                              </m:e>
                            </m:d>
                            <m:r>
                              <a:rPr lang="en-US" sz="2200" b="1" i="1" smtClean="0">
                                <a:latin typeface="Cambria Math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200" b="1" i="1">
                                    <a:latin typeface="Cambria Math"/>
                                  </a:rPr>
                                  <m:t>𝒊</m:t>
                                </m:r>
                                <m:r>
                                  <a:rPr lang="en-US" sz="2200" b="1" i="1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200" b="1" i="1">
                                    <a:latin typeface="Cambria Math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sz="2200" b="1" i="1">
                                    <a:latin typeface="Cambria Math"/>
                                  </a:rPr>
                                  <m:t>𝒎</m:t>
                                </m:r>
                                <m:r>
                                  <a:rPr lang="en-US" sz="2200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200" b="1" i="1">
                                    <a:latin typeface="Cambria Math"/>
                                  </a:rPr>
                                  <m:t>𝟏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ru-RU" sz="22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sSub>
                                      <m:sSubPr>
                                        <m:ctrlPr>
                                          <a:rPr lang="ru-RU" sz="22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𝝋</m:t>
                                        </m:r>
                                      </m:e>
                                      <m:sub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22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𝒑</m:t>
                                        </m:r>
                                      </m:e>
                                      <m:sub>
                                        <m:r>
                                          <a:rPr lang="en-US" sz="22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e>
                            </m:nary>
                            <m:r>
                              <a:rPr lang="en-US" sz="2200" b="1" i="1">
                                <a:latin typeface="Cambria Math"/>
                              </a:rPr>
                              <m:t>→</m:t>
                            </m:r>
                            <m:func>
                              <m:func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limLow>
                                  <m:limLowPr>
                                    <m:ctrlPr>
                                      <a:rPr lang="ru-RU" sz="22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limLowPr>
                                  <m:e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𝒎𝒊𝒏</m:t>
                                    </m:r>
                                  </m:e>
                                  <m:lim>
                                    <m:r>
                                      <a:rPr lang="en-US" sz="2200" b="1" i="1" smtClean="0">
                                        <a:latin typeface="Cambria Math"/>
                                      </a:rPr>
                                      <m:t>𝑿</m:t>
                                    </m:r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,   </m:t>
                                    </m:r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𝒛</m:t>
                                    </m:r>
                                    <m:r>
                                      <a:rPr lang="en-US" sz="2200" b="1" i="1">
                                        <a:latin typeface="Cambria Math"/>
                                      </a:rPr>
                                      <m:t> </m:t>
                                    </m:r>
                                  </m:lim>
                                </m:limLow>
                              </m:fName>
                              <m:e/>
                            </m:func>
                          </m:e>
                        </m:mr>
                        <m:mr>
                          <m:e>
                            <m:r>
                              <a:rPr lang="en-US" sz="2200" b="1" i="1">
                                <a:latin typeface="Cambria Math"/>
                              </a:rPr>
                              <m:t>                                        </m:t>
                            </m:r>
                          </m:e>
                        </m:mr>
                      </m:m>
                    </m:oMath>
                  </m:oMathPara>
                </a14:m>
                <a:endParaRPr lang="ru-RU" sz="2200" b="1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66" y="669417"/>
                <a:ext cx="8784976" cy="127240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кругленная прямоугольная выноска 4"/>
          <p:cNvSpPr/>
          <p:nvPr/>
        </p:nvSpPr>
        <p:spPr>
          <a:xfrm>
            <a:off x="234638" y="747753"/>
            <a:ext cx="1673066" cy="1115728"/>
          </a:xfrm>
          <a:prstGeom prst="wedgeRoundRectCallout">
            <a:avLst>
              <a:gd name="adj1" fmla="val 45676"/>
              <a:gd name="adj2" fmla="val 76481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23728" y="747753"/>
            <a:ext cx="3960440" cy="1119860"/>
          </a:xfrm>
          <a:prstGeom prst="wedgeRoundRectCallout">
            <a:avLst>
              <a:gd name="adj1" fmla="val 20453"/>
              <a:gd name="adj2" fmla="val 79436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6313933" y="747753"/>
            <a:ext cx="1432322" cy="1115728"/>
          </a:xfrm>
          <a:prstGeom prst="wedgeRoundRectCallout">
            <a:avLst>
              <a:gd name="adj1" fmla="val 51542"/>
              <a:gd name="adj2" fmla="val 79339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143446" y="2175520"/>
            <a:ext cx="1944216" cy="605408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 dirty="0">
                <a:solidFill>
                  <a:srgbClr val="FF0000"/>
                </a:solidFill>
              </a:rPr>
              <a:t>Дебиторская задолженность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3203848" y="2204864"/>
            <a:ext cx="3505849" cy="633084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 dirty="0">
                <a:solidFill>
                  <a:srgbClr val="FF0000"/>
                </a:solidFill>
              </a:rPr>
              <a:t>Затраты в НЗП минус Кредиторская</a:t>
            </a:r>
            <a:r>
              <a:rPr lang="en-US" altLang="ru-RU" sz="1600" b="1" i="1" dirty="0">
                <a:solidFill>
                  <a:srgbClr val="FF0000"/>
                </a:solidFill>
              </a:rPr>
              <a:t> </a:t>
            </a:r>
            <a:r>
              <a:rPr lang="ru-RU" altLang="ru-RU" sz="1600" b="1" i="1" dirty="0">
                <a:solidFill>
                  <a:srgbClr val="FF0000"/>
                </a:solidFill>
              </a:rPr>
              <a:t>задолженность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7049549" y="2211976"/>
            <a:ext cx="1951005" cy="819895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 dirty="0">
                <a:solidFill>
                  <a:srgbClr val="FF0000"/>
                </a:solidFill>
              </a:rPr>
              <a:t>Запасы сырья и материалов на складе</a:t>
            </a: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8460432" y="1124422"/>
            <a:ext cx="640233" cy="360362"/>
          </a:xfrm>
          <a:prstGeom prst="wedgeRectCallout">
            <a:avLst>
              <a:gd name="adj1" fmla="val -11116"/>
              <a:gd name="adj2" fmla="val 5010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/>
              <a:t>(</a:t>
            </a:r>
            <a:r>
              <a:rPr lang="ru-RU" altLang="ru-RU" sz="2000" b="1" dirty="0" smtClean="0"/>
              <a:t>18)</a:t>
            </a:r>
            <a:endParaRPr lang="ru-RU" altLang="ru-RU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84961" y="2564904"/>
                <a:ext cx="3118887" cy="10134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200" b="1">
                              <a:latin typeface="Cambria Math"/>
                            </a:rPr>
                            <m:t>где: </m:t>
                          </m:r>
                          <m:r>
                            <a:rPr lang="ru-RU" sz="2200" b="1" i="1">
                              <a:latin typeface="Cambria Math"/>
                            </a:rPr>
                            <m:t>𝐘</m:t>
                          </m:r>
                          <m:d>
                            <m:d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200" b="1" i="1">
                                  <a:latin typeface="Cambria Math"/>
                                </a:rPr>
                                <m:t>𝐗</m:t>
                              </m:r>
                            </m:e>
                          </m:d>
                          <m:r>
                            <a:rPr lang="ru-RU" sz="2200" b="1">
                              <a:latin typeface="Cambria Math"/>
                            </a:rPr>
                            <m:t>=</m:t>
                          </m:r>
                          <m:r>
                            <a:rPr lang="ru-RU" sz="2200" b="1" i="1">
                              <a:latin typeface="Cambria Math"/>
                            </a:rPr>
                            <m:t>𝛂</m:t>
                          </m:r>
                        </m:e>
                        <m:sub>
                          <m:r>
                            <a:rPr lang="ru-RU" sz="2200" b="1">
                              <a:latin typeface="Cambria Math"/>
                            </a:rPr>
                            <m:t>𝟎</m:t>
                          </m:r>
                        </m:sub>
                      </m:sSub>
                      <m:nary>
                        <m:naryPr>
                          <m:chr m:val="∏"/>
                          <m:limLoc m:val="undOvr"/>
                          <m:ctrlPr>
                            <a:rPr lang="ru-RU" sz="22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2200" b="1" i="1">
                              <a:latin typeface="Cambria Math"/>
                            </a:rPr>
                            <m:t>𝐢</m:t>
                          </m:r>
                          <m:r>
                            <a:rPr lang="ru-RU" sz="2200" b="1">
                              <a:latin typeface="Cambria Math"/>
                            </a:rPr>
                            <m:t>=</m:t>
                          </m:r>
                          <m:r>
                            <a:rPr lang="ru-RU" sz="2200" b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ru-RU" sz="2200" b="1" i="1">
                              <a:latin typeface="Cambria Math"/>
                            </a:rPr>
                            <m:t>𝐦</m:t>
                          </m:r>
                        </m:sup>
                        <m:e>
                          <m:sSubSup>
                            <m:sSubSup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b="1" i="1">
                                  <a:latin typeface="Cambria Math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ru-RU" sz="2200" b="1" i="1">
                                  <a:latin typeface="Cambria Math"/>
                                </a:rPr>
                                <m:t>𝐢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200" b="1" i="1">
                                      <a:latin typeface="Cambria Math"/>
                                    </a:rPr>
                                    <m:t>𝛂</m:t>
                                  </m:r>
                                </m:e>
                                <m:sub>
                                  <m:r>
                                    <a:rPr lang="ru-RU" sz="2200" b="1" i="1">
                                      <a:latin typeface="Cambria Math"/>
                                    </a:rPr>
                                    <m:t>𝐢</m:t>
                                  </m:r>
                                </m:sub>
                              </m:sSub>
                            </m:sup>
                          </m:sSubSup>
                        </m:e>
                      </m:nary>
                    </m:oMath>
                  </m:oMathPara>
                </a14:m>
                <a:endParaRPr lang="ru-RU" sz="2200" b="1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61" y="2564904"/>
                <a:ext cx="3118887" cy="101341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963091" y="2996952"/>
            <a:ext cx="321781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ru-RU" sz="2000" dirty="0"/>
              <a:t>–  </a:t>
            </a:r>
            <a:r>
              <a:rPr lang="ru-RU" sz="2000" b="1" i="1" dirty="0"/>
              <a:t>объём производства</a:t>
            </a:r>
            <a:endParaRPr lang="ru-RU" altLang="ru-RU" sz="2000" b="1" i="1" dirty="0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07504" y="3501008"/>
            <a:ext cx="885710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ru-RU" sz="2100" b="1" i="1" dirty="0"/>
              <a:t>X</a:t>
            </a:r>
            <a:r>
              <a:rPr lang="ru-RU" altLang="ru-RU" sz="2100" dirty="0"/>
              <a:t> </a:t>
            </a:r>
            <a:r>
              <a:rPr lang="en-US" altLang="ru-RU" sz="2100" dirty="0"/>
              <a:t>={x</a:t>
            </a:r>
            <a:r>
              <a:rPr lang="en-US" altLang="ru-RU" sz="2100" b="1" i="1" baseline="-25000" dirty="0"/>
              <a:t>1</a:t>
            </a:r>
            <a:r>
              <a:rPr lang="en-US" altLang="ru-RU" sz="2100" dirty="0"/>
              <a:t>,..,x</a:t>
            </a:r>
            <a:r>
              <a:rPr lang="en-US" altLang="ru-RU" sz="2100" b="1" i="1" baseline="-25000" dirty="0"/>
              <a:t>m</a:t>
            </a:r>
            <a:r>
              <a:rPr lang="en-US" altLang="ru-RU" sz="2100" dirty="0"/>
              <a:t>} </a:t>
            </a:r>
            <a:r>
              <a:rPr lang="ru-RU" altLang="ru-RU" sz="2100" dirty="0"/>
              <a:t>– множество прямых материальных и трудозатрат</a:t>
            </a:r>
            <a:r>
              <a:rPr lang="en-US" altLang="ru-RU" sz="2100" dirty="0"/>
              <a:t>;</a:t>
            </a:r>
          </a:p>
          <a:p>
            <a:pPr algn="just">
              <a:lnSpc>
                <a:spcPct val="80000"/>
              </a:lnSpc>
            </a:pPr>
            <a:r>
              <a:rPr lang="en-US" altLang="ru-RU" sz="2100" b="1" i="1" dirty="0"/>
              <a:t>x</a:t>
            </a:r>
            <a:r>
              <a:rPr lang="ru-RU" altLang="ru-RU" sz="2100" b="1" i="1" baseline="-25000" dirty="0"/>
              <a:t>1</a:t>
            </a:r>
            <a:r>
              <a:rPr lang="en-US" altLang="ru-RU" sz="2100" dirty="0"/>
              <a:t>,…,</a:t>
            </a:r>
            <a:r>
              <a:rPr lang="en-US" altLang="ru-RU" sz="2100" b="1" i="1" dirty="0"/>
              <a:t>x</a:t>
            </a:r>
            <a:r>
              <a:rPr lang="en-US" altLang="ru-RU" sz="2100" b="1" i="1" baseline="-25000" dirty="0"/>
              <a:t>m-1</a:t>
            </a:r>
            <a:r>
              <a:rPr lang="ru-RU" altLang="ru-RU" sz="2100" dirty="0"/>
              <a:t> – объёмы прямых материальных ресурсов; </a:t>
            </a:r>
          </a:p>
          <a:p>
            <a:pPr algn="just">
              <a:lnSpc>
                <a:spcPct val="80000"/>
              </a:lnSpc>
            </a:pPr>
            <a:r>
              <a:rPr lang="en-US" altLang="ru-RU" sz="2100" dirty="0" err="1"/>
              <a:t>x</a:t>
            </a:r>
            <a:r>
              <a:rPr lang="en-US" altLang="ru-RU" sz="2100" b="1" i="1" baseline="-25000" dirty="0" err="1"/>
              <a:t>m</a:t>
            </a:r>
            <a:r>
              <a:rPr lang="en-US" altLang="ru-RU" sz="2100" b="1" i="1" baseline="-25000" dirty="0"/>
              <a:t> </a:t>
            </a:r>
            <a:r>
              <a:rPr lang="ru-RU" altLang="ru-RU" sz="2100" dirty="0"/>
              <a:t>– объём трудозатрат</a:t>
            </a:r>
            <a:r>
              <a:rPr lang="en-US" altLang="ru-RU" sz="2100" dirty="0"/>
              <a:t>;</a:t>
            </a:r>
            <a:endParaRPr lang="ru-RU" altLang="ru-RU" sz="2100" dirty="0"/>
          </a:p>
          <a:p>
            <a:pPr algn="just">
              <a:lnSpc>
                <a:spcPct val="80000"/>
              </a:lnSpc>
            </a:pPr>
            <a:r>
              <a:rPr lang="en-US" altLang="ru-RU" sz="21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</a:t>
            </a:r>
            <a:r>
              <a:rPr lang="en-US" altLang="ru-RU" sz="2100" b="1" i="1" dirty="0"/>
              <a:t> </a:t>
            </a:r>
            <a:r>
              <a:rPr lang="ru-RU" altLang="ru-RU" sz="2100" dirty="0"/>
              <a:t>– длительность погашения кредиторской </a:t>
            </a:r>
            <a:r>
              <a:rPr lang="ru-RU" altLang="ru-RU" sz="2100" dirty="0" smtClean="0"/>
              <a:t>задолженности (</a:t>
            </a:r>
            <a:r>
              <a:rPr lang="en-US" altLang="ru-RU" sz="2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DPO)</a:t>
            </a:r>
            <a:r>
              <a:rPr lang="ru-RU" altLang="ru-RU" sz="21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;</a:t>
            </a:r>
            <a:endParaRPr lang="ru-RU" altLang="ru-RU" sz="21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ru-RU" sz="2100" b="1" i="1" dirty="0"/>
              <a:t>p</a:t>
            </a:r>
            <a:r>
              <a:rPr lang="en-US" altLang="ru-RU" sz="2100" b="1" i="1" baseline="-25000" dirty="0"/>
              <a:t>0</a:t>
            </a:r>
            <a:r>
              <a:rPr lang="en-US" altLang="ru-RU" sz="2100" dirty="0"/>
              <a:t>,</a:t>
            </a:r>
            <a:r>
              <a:rPr lang="en-US" altLang="ru-RU" sz="2100" b="1" i="1" dirty="0"/>
              <a:t> p</a:t>
            </a:r>
            <a:r>
              <a:rPr lang="en-US" altLang="ru-RU" sz="2100" b="1" i="1" baseline="-25000" dirty="0"/>
              <a:t>1</a:t>
            </a:r>
            <a:r>
              <a:rPr lang="en-US" altLang="ru-RU" sz="2100" dirty="0"/>
              <a:t>,</a:t>
            </a:r>
            <a:r>
              <a:rPr lang="en-US" altLang="ru-RU" sz="2100" b="1" i="1" baseline="-25000" dirty="0"/>
              <a:t> </a:t>
            </a:r>
            <a:r>
              <a:rPr lang="en-US" altLang="ru-RU" sz="2100" dirty="0"/>
              <a:t>…,</a:t>
            </a:r>
            <a:r>
              <a:rPr lang="en-US" altLang="ru-RU" sz="2100" b="1" i="1" baseline="-25000" dirty="0"/>
              <a:t> </a:t>
            </a:r>
            <a:r>
              <a:rPr lang="en-US" altLang="ru-RU" sz="2100" b="1" i="1" dirty="0"/>
              <a:t>p</a:t>
            </a:r>
            <a:r>
              <a:rPr lang="en-US" altLang="ru-RU" sz="2100" b="1" i="1" baseline="-25000" dirty="0"/>
              <a:t>m  </a:t>
            </a:r>
            <a:r>
              <a:rPr lang="ru-RU" altLang="ru-RU" sz="2100" dirty="0"/>
              <a:t>– цены</a:t>
            </a:r>
            <a:r>
              <a:rPr lang="en-US" altLang="ru-RU" sz="2100" dirty="0"/>
              <a:t> </a:t>
            </a:r>
            <a:r>
              <a:rPr lang="ru-RU" altLang="ru-RU" sz="2100" dirty="0"/>
              <a:t>продукции</a:t>
            </a:r>
            <a:r>
              <a:rPr lang="en-US" altLang="ru-RU" sz="2100" dirty="0"/>
              <a:t> </a:t>
            </a:r>
            <a:r>
              <a:rPr lang="ru-RU" altLang="ru-RU" sz="2100" dirty="0"/>
              <a:t>и прямых ресурсов;</a:t>
            </a:r>
            <a:endParaRPr lang="en-US" altLang="ru-RU" sz="2100" dirty="0"/>
          </a:p>
          <a:p>
            <a:pPr algn="just"/>
            <a:r>
              <a:rPr lang="ru-RU" altLang="ru-RU" sz="2100" b="1" i="1" dirty="0"/>
              <a:t>φ</a:t>
            </a:r>
            <a:r>
              <a:rPr lang="en-US" altLang="ru-RU" sz="2100" b="1" i="1" baseline="-25000" dirty="0" err="1"/>
              <a:t>i</a:t>
            </a:r>
            <a:r>
              <a:rPr lang="ru-RU" altLang="ru-RU" sz="2100" b="1" i="1" baseline="-25000" dirty="0"/>
              <a:t> </a:t>
            </a:r>
            <a:r>
              <a:rPr lang="ru-RU" altLang="ru-RU" sz="2100" dirty="0"/>
              <a:t>– доля запасов </a:t>
            </a:r>
            <a:r>
              <a:rPr lang="en-US" altLang="ru-RU" sz="2100" dirty="0" err="1"/>
              <a:t>i</a:t>
            </a:r>
            <a:r>
              <a:rPr lang="ru-RU" altLang="ru-RU" sz="2100" dirty="0"/>
              <a:t>-го материального ресурса; </a:t>
            </a:r>
            <a:endParaRPr lang="en-US" altLang="ru-RU" sz="2100" dirty="0"/>
          </a:p>
          <a:p>
            <a:pPr algn="just"/>
            <a:r>
              <a:rPr lang="el-GR" altLang="ru-RU" sz="2100" b="1" i="1" dirty="0"/>
              <a:t>ω</a:t>
            </a:r>
            <a:r>
              <a:rPr lang="en-US" altLang="ru-RU" sz="2100" b="1" i="1" dirty="0"/>
              <a:t> </a:t>
            </a:r>
            <a:r>
              <a:rPr lang="ru-RU" altLang="ru-RU" sz="2100" dirty="0"/>
              <a:t>–</a:t>
            </a:r>
            <a:r>
              <a:rPr lang="en-US" altLang="ru-RU" sz="2100" dirty="0"/>
              <a:t> </a:t>
            </a:r>
            <a:r>
              <a:rPr lang="ru-RU" altLang="ru-RU" sz="2100" dirty="0"/>
              <a:t>доля</a:t>
            </a:r>
            <a:r>
              <a:rPr lang="en-US" altLang="ru-RU" sz="2100" dirty="0"/>
              <a:t> </a:t>
            </a:r>
            <a:r>
              <a:rPr lang="ru-RU" altLang="ru-RU" sz="2100" dirty="0"/>
              <a:t>переменной части общепроизводственных расходов в объёме выручки;</a:t>
            </a:r>
          </a:p>
          <a:p>
            <a:pPr algn="just"/>
            <a:r>
              <a:rPr lang="en-US" altLang="ru-RU" sz="2100" b="1" dirty="0"/>
              <a:t>DSO</a:t>
            </a:r>
            <a:r>
              <a:rPr lang="en-US" altLang="ru-RU" sz="2100" dirty="0"/>
              <a:t> </a:t>
            </a:r>
            <a:r>
              <a:rPr lang="ru-RU" altLang="ru-RU" sz="2100" dirty="0"/>
              <a:t>– длительность погашения дебиторской задолженности;</a:t>
            </a:r>
          </a:p>
          <a:p>
            <a:pPr algn="just"/>
            <a:r>
              <a:rPr lang="en-US" altLang="ru-RU" sz="2100" b="1" i="1" dirty="0"/>
              <a:t>PC</a:t>
            </a:r>
            <a:r>
              <a:rPr lang="ru-RU" altLang="ru-RU" sz="2100" i="1" dirty="0"/>
              <a:t> </a:t>
            </a:r>
            <a:r>
              <a:rPr lang="ru-RU" altLang="ru-RU" sz="2100" dirty="0"/>
              <a:t>– длительность производственного цикла;</a:t>
            </a:r>
          </a:p>
          <a:p>
            <a:pPr algn="just"/>
            <a:r>
              <a:rPr lang="en-US" altLang="ru-RU" sz="2100" b="1" dirty="0"/>
              <a:t>T</a:t>
            </a:r>
            <a:r>
              <a:rPr lang="ru-RU" altLang="ru-RU" sz="2100" b="1" dirty="0"/>
              <a:t> </a:t>
            </a:r>
            <a:r>
              <a:rPr lang="en-US" altLang="ru-RU" sz="2100" dirty="0"/>
              <a:t> </a:t>
            </a:r>
            <a:r>
              <a:rPr lang="ru-RU" altLang="ru-RU" sz="2100" dirty="0"/>
              <a:t>–</a:t>
            </a:r>
            <a:r>
              <a:rPr lang="en-US" altLang="ru-RU" sz="2100" dirty="0"/>
              <a:t> </a:t>
            </a:r>
            <a:r>
              <a:rPr lang="ru-RU" altLang="ru-RU" sz="2100" dirty="0"/>
              <a:t>длительность шага планирования.</a:t>
            </a:r>
            <a:r>
              <a:rPr lang="en-US" altLang="ru-RU" sz="2100" dirty="0"/>
              <a:t> </a:t>
            </a:r>
            <a:endParaRPr lang="ru-RU" altLang="ru-RU" sz="2100" dirty="0"/>
          </a:p>
        </p:txBody>
      </p:sp>
    </p:spTree>
    <p:extLst>
      <p:ext uri="{BB962C8B-B14F-4D97-AF65-F5344CB8AC3E}">
        <p14:creationId xmlns:p14="http://schemas.microsoft.com/office/powerpoint/2010/main" val="16272297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50C77-4319-48B9-9104-6C35E283FAD0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107463" y="44624"/>
            <a:ext cx="8850297" cy="861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200" b="1" dirty="0">
                <a:solidFill>
                  <a:srgbClr val="C00000"/>
                </a:solidFill>
              </a:rPr>
              <a:t>Ограничение на объём производства</a:t>
            </a:r>
            <a:r>
              <a:rPr lang="en-US" altLang="ru-RU" sz="2200" b="1" dirty="0">
                <a:solidFill>
                  <a:srgbClr val="C00000"/>
                </a:solidFill>
              </a:rPr>
              <a:t> (Y)</a:t>
            </a:r>
            <a:r>
              <a:rPr lang="ru-RU" altLang="ru-RU" sz="2200" b="1" dirty="0">
                <a:solidFill>
                  <a:srgbClr val="C00000"/>
                </a:solidFill>
              </a:rPr>
              <a:t>, соответствующий внутригрупповым поставкам, с учётом  технологических потерь: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539552" y="914320"/>
                <a:ext cx="3672408" cy="14345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bar>
                            <m:bar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𝒀</m:t>
                              </m:r>
                            </m:e>
                          </m:bar>
                          <m:r>
                            <a:rPr lang="ru-RU" sz="3200" b="1" i="1" smtClean="0">
                              <a:latin typeface="Cambria Math"/>
                              <a:ea typeface="Cambria Math"/>
                            </a:rPr>
                            <m:t>≤</m:t>
                          </m:r>
                          <m:r>
                            <a:rPr lang="en-US" sz="3200" b="1" i="1">
                              <a:latin typeface="Cambria Math"/>
                            </a:rPr>
                            <m:t>𝜶</m:t>
                          </m:r>
                        </m:e>
                        <m:sub>
                          <m:r>
                            <a:rPr lang="en-US" sz="3200" b="1" i="1">
                              <a:latin typeface="Cambria Math"/>
                            </a:rPr>
                            <m:t>𝟎</m:t>
                          </m:r>
                        </m:sub>
                      </m:sSub>
                      <m:nary>
                        <m:naryPr>
                          <m:chr m:val="∏"/>
                          <m:limLoc m:val="undOvr"/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1" i="1">
                              <a:latin typeface="Cambria Math"/>
                            </a:rPr>
                            <m:t>𝒊</m:t>
                          </m:r>
                          <m:r>
                            <a:rPr lang="en-US" sz="3200" b="1" i="1">
                              <a:latin typeface="Cambria Math"/>
                            </a:rPr>
                            <m:t>=</m:t>
                          </m:r>
                          <m:r>
                            <a:rPr lang="en-US" sz="32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3200" b="1" i="1">
                              <a:latin typeface="Cambria Math"/>
                            </a:rPr>
                            <m:t>𝒎</m:t>
                          </m:r>
                        </m:sup>
                        <m:e>
                          <m:sSubSup>
                            <m:sSubSup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3200" b="1" i="1"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ru-RU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1" i="1"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  <m:sub>
                                  <m:r>
                                    <a:rPr lang="en-US" sz="32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sup>
                          </m:sSubSup>
                          <m:r>
                            <a:rPr lang="en-US" sz="3200" b="1" i="1" smtClean="0">
                              <a:latin typeface="Cambria Math"/>
                              <a:ea typeface="Cambria Math"/>
                            </a:rPr>
                            <m:t>≤</m:t>
                          </m:r>
                          <m:bar>
                            <m:barPr>
                              <m:pos m:val="top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3200" b="1" i="1">
                                  <a:latin typeface="Cambria Math"/>
                                </a:rPr>
                                <m:t>𝒀</m:t>
                              </m:r>
                            </m:e>
                          </m:bar>
                        </m:e>
                      </m:nary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14320"/>
                <a:ext cx="3672408" cy="14345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49016" y="2276872"/>
            <a:ext cx="9059487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100" b="1" dirty="0">
                <a:solidFill>
                  <a:srgbClr val="C00000"/>
                </a:solidFill>
              </a:rPr>
              <a:t>Ограничение на оборачиваемость запасов в пределах среднеотраслевого </a:t>
            </a:r>
            <a:r>
              <a:rPr lang="ru-RU" altLang="ru-RU" sz="2100" dirty="0">
                <a:solidFill>
                  <a:srgbClr val="C00000"/>
                </a:solidFill>
              </a:rPr>
              <a:t>(</a:t>
            </a:r>
            <a:r>
              <a:rPr lang="en-US" altLang="ru-RU" sz="2100" b="1" i="1" dirty="0">
                <a:solidFill>
                  <a:srgbClr val="C00000"/>
                </a:solidFill>
              </a:rPr>
              <a:t>TI</a:t>
            </a:r>
            <a:r>
              <a:rPr lang="ru-RU" altLang="ru-RU" sz="2100" b="1" baseline="30000" dirty="0">
                <a:solidFill>
                  <a:srgbClr val="C00000"/>
                </a:solidFill>
              </a:rPr>
              <a:t>0</a:t>
            </a:r>
            <a:r>
              <a:rPr lang="ru-RU" altLang="ru-RU" sz="2100" dirty="0">
                <a:solidFill>
                  <a:srgbClr val="C00000"/>
                </a:solidFill>
              </a:rPr>
              <a:t>)</a:t>
            </a:r>
            <a:r>
              <a:rPr lang="en-US" altLang="ru-RU" sz="2100" dirty="0">
                <a:solidFill>
                  <a:srgbClr val="C00000"/>
                </a:solidFill>
              </a:rPr>
              <a:t> </a:t>
            </a:r>
            <a:r>
              <a:rPr lang="ru-RU" sz="2100" b="1" dirty="0">
                <a:solidFill>
                  <a:srgbClr val="C00000"/>
                </a:solidFill>
              </a:rPr>
              <a:t>и целевого значений (</a:t>
            </a:r>
            <a:r>
              <a:rPr lang="en-US" sz="2100" b="1" dirty="0">
                <a:solidFill>
                  <a:srgbClr val="C00000"/>
                </a:solidFill>
              </a:rPr>
              <a:t>TI</a:t>
            </a:r>
            <a:r>
              <a:rPr lang="ru-RU" sz="2300" b="1" i="1" baseline="30000" dirty="0">
                <a:solidFill>
                  <a:srgbClr val="C00000"/>
                </a:solidFill>
              </a:rPr>
              <a:t>*</a:t>
            </a:r>
            <a:r>
              <a:rPr lang="ru-RU" sz="2100" b="1" dirty="0">
                <a:solidFill>
                  <a:srgbClr val="C00000"/>
                </a:solidFill>
              </a:rPr>
              <a:t>):</a:t>
            </a:r>
            <a:endParaRPr lang="ru-RU" altLang="ru-RU" sz="21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0" y="3212976"/>
                <a:ext cx="8538467" cy="12438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700" b="1" i="1" smtClean="0">
                              <a:latin typeface="Cambria Math"/>
                            </a:rPr>
                            <m:t>𝑻𝑰</m:t>
                          </m:r>
                        </m:e>
                        <m:sup>
                          <m:r>
                            <a:rPr lang="ru-RU" sz="2700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  <m:r>
                        <a:rPr lang="en-US" sz="2700" b="1" i="1">
                          <a:latin typeface="Cambria Math"/>
                        </a:rPr>
                        <m:t>≤</m:t>
                      </m:r>
                      <m:r>
                        <a:rPr lang="ru-RU" sz="2700" b="1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ru-RU" sz="27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7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700" b="1"/>
                            <m:t>Y</m:t>
                          </m:r>
                          <m:d>
                            <m:dPr>
                              <m:ctrlPr>
                                <a:rPr lang="en-US" sz="27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>
                                  <a:latin typeface="Cambria Math"/>
                                </a:rPr>
                                <m:t>𝑿</m:t>
                              </m:r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700" b="1" i="1">
                                  <a:latin typeface="Cambria Math"/>
                                </a:rPr>
                                <m:t>𝑷𝑪</m:t>
                              </m:r>
                            </m:num>
                            <m:den>
                              <m:r>
                                <a:rPr lang="en-US" sz="2700" b="1" i="1">
                                  <a:latin typeface="Cambria Math"/>
                                </a:rPr>
                                <m:t>𝑻</m:t>
                              </m:r>
                            </m:den>
                          </m:f>
                          <m:d>
                            <m:dPr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7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𝒊</m:t>
                                  </m:r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𝒎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27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ru-RU" sz="27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en-US" sz="27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700" b="1" i="1" smtClean="0">
                                  <a:latin typeface="Cambria Math"/>
                                </a:rPr>
                                <m:t>𝝎</m:t>
                              </m:r>
                              <m:sSub>
                                <m:sSubPr>
                                  <m:ctrlPr>
                                    <a:rPr lang="ru-RU" sz="27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  <m:sub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2700" b="1"/>
                                <m:t>Y</m:t>
                              </m:r>
                              <m:d>
                                <m:dPr>
                                  <m:ctrlPr>
                                    <a:rPr lang="en-US" sz="27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d>
                            </m:e>
                          </m:d>
                          <m:r>
                            <a:rPr lang="en-US" sz="2700" b="1" i="1"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700" b="1" i="1">
                                  <a:latin typeface="Cambria Math"/>
                                </a:rPr>
                                <m:t>𝒊</m:t>
                              </m:r>
                              <m:r>
                                <a:rPr lang="en-US" sz="27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700" b="1" i="1"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700" b="1" i="1">
                                  <a:latin typeface="Cambria Math"/>
                                </a:rPr>
                                <m:t>𝒎</m:t>
                              </m:r>
                              <m:r>
                                <a:rPr lang="en-US" sz="27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>
                                  <a:latin typeface="Cambria Math"/>
                                </a:rPr>
                                <m:t>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ru-RU" sz="27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ru-RU" sz="27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𝝋</m:t>
                                      </m:r>
                                    </m:e>
                                    <m:sub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ru-RU" sz="27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7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7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ru-RU" sz="2700" b="1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ru-RU" sz="27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700" b="1" i="1" smtClean="0">
                              <a:latin typeface="Cambria Math"/>
                            </a:rPr>
                            <m:t>𝑻𝑰</m:t>
                          </m:r>
                        </m:e>
                        <m:sup>
                          <m:r>
                            <a:rPr lang="ru-RU" sz="2700" b="1" i="1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27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12976"/>
                <a:ext cx="8538467" cy="124380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кругленная прямоугольная выноска 6"/>
          <p:cNvSpPr/>
          <p:nvPr/>
        </p:nvSpPr>
        <p:spPr>
          <a:xfrm>
            <a:off x="1115616" y="3789039"/>
            <a:ext cx="4176464" cy="667739"/>
          </a:xfrm>
          <a:prstGeom prst="wedgeRoundRectCallout">
            <a:avLst>
              <a:gd name="adj1" fmla="val -45833"/>
              <a:gd name="adj2" fmla="val 122388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580112" y="3848847"/>
            <a:ext cx="1944216" cy="607932"/>
          </a:xfrm>
          <a:prstGeom prst="wedgeRoundRectCallout">
            <a:avLst>
              <a:gd name="adj1" fmla="val 52946"/>
              <a:gd name="adj2" fmla="val 97299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3635896" y="3212976"/>
            <a:ext cx="1368152" cy="477886"/>
          </a:xfrm>
          <a:prstGeom prst="wedgeRoundRectCallout">
            <a:avLst>
              <a:gd name="adj1" fmla="val 147851"/>
              <a:gd name="adj2" fmla="val -48372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6377466" y="3027593"/>
            <a:ext cx="1368152" cy="473415"/>
          </a:xfrm>
          <a:prstGeom prst="wedgeRectCallout">
            <a:avLst>
              <a:gd name="adj1" fmla="val -22708"/>
              <a:gd name="adj2" fmla="val 35796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/>
              <a:t>Выручка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251520" y="4941167"/>
            <a:ext cx="4277092" cy="789459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 dirty="0">
                <a:solidFill>
                  <a:srgbClr val="FF0000"/>
                </a:solidFill>
              </a:rPr>
              <a:t>Прямые и переменная часть общепроизводственных затрат в незавершённом производстве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377466" y="4797152"/>
            <a:ext cx="1951005" cy="819895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 dirty="0">
                <a:solidFill>
                  <a:srgbClr val="FF0000"/>
                </a:solidFill>
              </a:rPr>
              <a:t>Запасы сырья и материалов на складе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47618" y="6023917"/>
            <a:ext cx="7464163" cy="57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ru-RU" altLang="ru-RU" sz="2300" dirty="0"/>
              <a:t>Для металлургической отрасли </a:t>
            </a:r>
            <a:r>
              <a:rPr lang="en-US" altLang="ru-RU" sz="2300" b="1" i="1" dirty="0"/>
              <a:t>TI</a:t>
            </a:r>
            <a:r>
              <a:rPr lang="ru-RU" altLang="ru-RU" sz="2300" b="1" i="1" baseline="30000" dirty="0"/>
              <a:t>*</a:t>
            </a:r>
            <a:r>
              <a:rPr lang="ru-RU" altLang="ru-RU" sz="2300" dirty="0"/>
              <a:t>=</a:t>
            </a:r>
            <a:r>
              <a:rPr lang="en-US" altLang="ru-RU" sz="2300" dirty="0"/>
              <a:t>12</a:t>
            </a:r>
            <a:r>
              <a:rPr lang="ru-RU" altLang="ru-RU" sz="2300" dirty="0"/>
              <a:t>,6; </a:t>
            </a:r>
            <a:r>
              <a:rPr lang="en-US" altLang="ru-RU" sz="2300" b="1" i="1" dirty="0"/>
              <a:t>TI</a:t>
            </a:r>
            <a:r>
              <a:rPr lang="ru-RU" altLang="ru-RU" sz="2300" b="1" baseline="30000" dirty="0"/>
              <a:t>0 </a:t>
            </a:r>
            <a:r>
              <a:rPr lang="ru-RU" altLang="ru-RU" sz="2300" dirty="0"/>
              <a:t>=</a:t>
            </a:r>
            <a:r>
              <a:rPr lang="en-US" altLang="ru-RU" sz="2300" dirty="0"/>
              <a:t>7,3</a:t>
            </a:r>
            <a:r>
              <a:rPr lang="ru-RU" altLang="ru-RU" sz="2300" dirty="0"/>
              <a:t>. </a:t>
            </a:r>
            <a:endParaRPr lang="en-US" altLang="ru-RU" sz="2300" dirty="0"/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8244408" y="1412776"/>
            <a:ext cx="708025" cy="360363"/>
          </a:xfrm>
          <a:prstGeom prst="wedgeRectCallout">
            <a:avLst>
              <a:gd name="adj1" fmla="val -2111"/>
              <a:gd name="adj2" fmla="val 5131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(19)</a:t>
            </a:r>
            <a:endParaRPr lang="ru-RU" altLang="ru-RU" sz="2000" b="1" dirty="0"/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8400479" y="3500685"/>
            <a:ext cx="780033" cy="432371"/>
          </a:xfrm>
          <a:prstGeom prst="wedgeRectCallout">
            <a:avLst>
              <a:gd name="adj1" fmla="val -24681"/>
              <a:gd name="adj2" fmla="val -4779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300" b="1" dirty="0" smtClean="0"/>
              <a:t>(20)</a:t>
            </a:r>
            <a:endParaRPr lang="ru-RU" altLang="ru-RU" sz="2300" b="1" dirty="0"/>
          </a:p>
        </p:txBody>
      </p:sp>
    </p:spTree>
    <p:extLst>
      <p:ext uri="{BB962C8B-B14F-4D97-AF65-F5344CB8AC3E}">
        <p14:creationId xmlns:p14="http://schemas.microsoft.com/office/powerpoint/2010/main" val="10773888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 txBox="1">
            <a:spLocks noGrp="1"/>
          </p:cNvSpPr>
          <p:nvPr/>
        </p:nvSpPr>
        <p:spPr bwMode="auto">
          <a:xfrm>
            <a:off x="8491934" y="6409134"/>
            <a:ext cx="550862" cy="404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A240981-1C9B-4E02-97A3-DB7C35997B79}" type="slidenum">
              <a:rPr lang="ru-RU" altLang="ru-RU" sz="1600" b="1"/>
              <a:pPr algn="r" eaLnBrk="1" hangingPunct="1"/>
              <a:t>22</a:t>
            </a:fld>
            <a:endParaRPr lang="ru-RU" altLang="ru-RU" sz="1600" b="1" dirty="0"/>
          </a:p>
        </p:txBody>
      </p:sp>
      <p:sp>
        <p:nvSpPr>
          <p:cNvPr id="28677" name="Rectangle 2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8678" name="AutoShape 17"/>
          <p:cNvSpPr>
            <a:spLocks noChangeArrowheads="1"/>
          </p:cNvSpPr>
          <p:nvPr/>
        </p:nvSpPr>
        <p:spPr bwMode="auto">
          <a:xfrm>
            <a:off x="8260978" y="5445224"/>
            <a:ext cx="775518" cy="313288"/>
          </a:xfrm>
          <a:prstGeom prst="wedgeRectCallout">
            <a:avLst>
              <a:gd name="adj1" fmla="val -18611"/>
              <a:gd name="adj2" fmla="val -5053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(23)</a:t>
            </a:r>
            <a:endParaRPr lang="ru-RU" altLang="ru-RU" sz="2000" b="1" dirty="0"/>
          </a:p>
        </p:txBody>
      </p:sp>
      <p:sp>
        <p:nvSpPr>
          <p:cNvPr id="28681" name="Rectangle 5"/>
          <p:cNvSpPr>
            <a:spLocks noChangeArrowheads="1"/>
          </p:cNvSpPr>
          <p:nvPr/>
        </p:nvSpPr>
        <p:spPr bwMode="auto">
          <a:xfrm>
            <a:off x="107504" y="6223408"/>
            <a:ext cx="8384430" cy="445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altLang="ru-RU" sz="2400" b="1" i="1" dirty="0" smtClean="0"/>
              <a:t>k</a:t>
            </a:r>
            <a:r>
              <a:rPr lang="ru-RU" altLang="ru-RU" sz="2400" b="1" i="1" baseline="-25000" dirty="0"/>
              <a:t>1</a:t>
            </a:r>
            <a:r>
              <a:rPr lang="en-US" altLang="ru-RU" sz="2400" b="1" i="1" baseline="-25000" dirty="0" err="1"/>
              <a:t>i</a:t>
            </a:r>
            <a:r>
              <a:rPr lang="ru-RU" altLang="ru-RU" sz="2400" dirty="0"/>
              <a:t>, </a:t>
            </a:r>
            <a:r>
              <a:rPr lang="en-US" altLang="ru-RU" sz="2400" b="1" i="1" dirty="0"/>
              <a:t>k</a:t>
            </a:r>
            <a:r>
              <a:rPr lang="ru-RU" altLang="ru-RU" sz="2400" b="1" i="1" baseline="-25000" dirty="0"/>
              <a:t>2</a:t>
            </a:r>
            <a:r>
              <a:rPr lang="en-US" altLang="ru-RU" sz="2400" b="1" i="1" baseline="-25000" dirty="0" err="1"/>
              <a:t>i</a:t>
            </a:r>
            <a:r>
              <a:rPr lang="en-US" altLang="ru-RU" sz="2200" dirty="0"/>
              <a:t> </a:t>
            </a:r>
            <a:r>
              <a:rPr lang="ru-RU" altLang="ru-RU" sz="2200" dirty="0" smtClean="0"/>
              <a:t>– технологические допуски прямого удельного ресурса </a:t>
            </a:r>
            <a:endParaRPr lang="ru-RU" altLang="ru-RU" sz="2200" dirty="0"/>
          </a:p>
        </p:txBody>
      </p:sp>
      <p:sp>
        <p:nvSpPr>
          <p:cNvPr id="2868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8686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86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07954" y="116631"/>
            <a:ext cx="8866696" cy="64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200" b="1" dirty="0">
                <a:solidFill>
                  <a:srgbClr val="C00000"/>
                </a:solidFill>
              </a:rPr>
              <a:t>Условие обеспеченности компании собственными оборотными </a:t>
            </a:r>
            <a:r>
              <a:rPr lang="ru-RU" sz="2200" b="1" dirty="0" smtClean="0">
                <a:solidFill>
                  <a:srgbClr val="C00000"/>
                </a:solidFill>
              </a:rPr>
              <a:t>средствами (СОС).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  <p:sp>
        <p:nvSpPr>
          <p:cNvPr id="2" name="Rectangle 118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18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1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AutoShape 17"/>
          <p:cNvSpPr>
            <a:spLocks noChangeArrowheads="1"/>
          </p:cNvSpPr>
          <p:nvPr/>
        </p:nvSpPr>
        <p:spPr bwMode="auto">
          <a:xfrm>
            <a:off x="8604448" y="1196429"/>
            <a:ext cx="616570" cy="360363"/>
          </a:xfrm>
          <a:prstGeom prst="wedgeRectCallout">
            <a:avLst>
              <a:gd name="adj1" fmla="val -24681"/>
              <a:gd name="adj2" fmla="val -4779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1900" b="1" dirty="0" smtClean="0"/>
              <a:t>(21)</a:t>
            </a:r>
            <a:endParaRPr lang="ru-RU" altLang="ru-RU" sz="1900" b="1" dirty="0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5496" y="2708920"/>
            <a:ext cx="8939154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050" b="1" i="1" dirty="0" smtClean="0"/>
              <a:t>K</a:t>
            </a:r>
            <a:r>
              <a:rPr lang="ru-RU" sz="2050" b="1" dirty="0" smtClean="0"/>
              <a:t> </a:t>
            </a:r>
            <a:r>
              <a:rPr lang="ru-RU" sz="2050" dirty="0" smtClean="0"/>
              <a:t>– нормативное значение коэффициент обеспеченности СОС (≥10</a:t>
            </a:r>
            <a:r>
              <a:rPr lang="ru-RU" sz="2050" dirty="0"/>
              <a:t>%</a:t>
            </a:r>
            <a:r>
              <a:rPr lang="ru-RU" sz="2050" dirty="0" smtClean="0"/>
              <a:t>).</a:t>
            </a:r>
            <a:endParaRPr lang="ru-RU" altLang="ru-RU" sz="2050" dirty="0"/>
          </a:p>
        </p:txBody>
      </p:sp>
      <p:sp>
        <p:nvSpPr>
          <p:cNvPr id="8" name="Rectangle 120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20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2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125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35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5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36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107953" y="4509120"/>
            <a:ext cx="8866696" cy="58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200" b="1" dirty="0" smtClean="0">
                <a:solidFill>
                  <a:srgbClr val="C00000"/>
                </a:solidFill>
              </a:rPr>
              <a:t>Ограничение на удельный объём затрачиваемых ресурсов и условие </a:t>
            </a:r>
            <a:r>
              <a:rPr lang="ru-RU" sz="2200" b="1" dirty="0" err="1" smtClean="0">
                <a:solidFill>
                  <a:srgbClr val="C00000"/>
                </a:solidFill>
              </a:rPr>
              <a:t>неотрицательности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109382" y="3212976"/>
            <a:ext cx="8940928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200" b="1" dirty="0">
                <a:solidFill>
                  <a:srgbClr val="C00000"/>
                </a:solidFill>
              </a:rPr>
              <a:t>З</a:t>
            </a:r>
            <a:r>
              <a:rPr lang="ru-RU" sz="2200" b="1" dirty="0" smtClean="0">
                <a:solidFill>
                  <a:srgbClr val="C00000"/>
                </a:solidFill>
              </a:rPr>
              <a:t>апрет на финансирование СОС за счёт неоплаты кредиторской задолженности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27584" y="3861048"/>
                <a:ext cx="388279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600" b="1" i="1" smtClean="0">
                          <a:latin typeface="Cambria Math"/>
                        </a:rPr>
                        <m:t>𝑭𝑪</m:t>
                      </m:r>
                      <m:r>
                        <a:rPr lang="ru-RU" sz="2600" b="1" i="1" smtClean="0">
                          <a:latin typeface="Cambria Math"/>
                        </a:rPr>
                        <m:t>=</m:t>
                      </m:r>
                      <m:r>
                        <a:rPr lang="ru-RU" sz="2600" b="1" i="1" smtClean="0">
                          <a:latin typeface="Cambria Math"/>
                        </a:rPr>
                        <m:t>𝑫𝑺𝑶</m:t>
                      </m:r>
                      <m:r>
                        <a:rPr lang="ru-RU" sz="2600" b="1" i="1" smtClean="0">
                          <a:latin typeface="Cambria Math"/>
                        </a:rPr>
                        <m:t>+</m:t>
                      </m:r>
                      <m:r>
                        <a:rPr lang="ru-RU" sz="2600" b="1" i="1" smtClean="0">
                          <a:latin typeface="Cambria Math"/>
                        </a:rPr>
                        <m:t>𝑷𝑪</m:t>
                      </m:r>
                      <m:r>
                        <a:rPr lang="ru-RU" sz="2600" b="1" i="1" smtClean="0">
                          <a:latin typeface="Cambria Math"/>
                        </a:rPr>
                        <m:t>−</m:t>
                      </m:r>
                      <m:r>
                        <a:rPr lang="en-US" sz="2600" b="1" i="1" smtClean="0">
                          <a:latin typeface="Cambria Math"/>
                        </a:rPr>
                        <m:t>𝒛</m:t>
                      </m:r>
                      <m:r>
                        <a:rPr lang="ru-RU" sz="2600" b="1" i="1">
                          <a:latin typeface="Cambria Math"/>
                        </a:rPr>
                        <m:t>≥</m:t>
                      </m:r>
                      <m:r>
                        <a:rPr lang="ru-RU" sz="2600" b="1" i="1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600" b="1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861048"/>
                <a:ext cx="3882793" cy="492443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utoShape 17"/>
          <p:cNvSpPr>
            <a:spLocks noChangeArrowheads="1"/>
          </p:cNvSpPr>
          <p:nvPr/>
        </p:nvSpPr>
        <p:spPr bwMode="auto">
          <a:xfrm>
            <a:off x="8282701" y="3933056"/>
            <a:ext cx="732071" cy="449032"/>
          </a:xfrm>
          <a:prstGeom prst="wedgeRectCallout">
            <a:avLst>
              <a:gd name="adj1" fmla="val -18611"/>
              <a:gd name="adj2" fmla="val -5053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(22)</a:t>
            </a:r>
            <a:endParaRPr lang="ru-RU" altLang="ru-RU" sz="2000" b="1" dirty="0"/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395536" y="1358292"/>
            <a:ext cx="7272808" cy="619081"/>
          </a:xfrm>
          <a:prstGeom prst="wedgeRoundRectCallout">
            <a:avLst>
              <a:gd name="adj1" fmla="val 46126"/>
              <a:gd name="adj2" fmla="val 115641"/>
              <a:gd name="adj3" fmla="val 16667"/>
            </a:avLst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AutoShape 10"/>
          <p:cNvSpPr>
            <a:spLocks noChangeArrowheads="1"/>
          </p:cNvSpPr>
          <p:nvPr/>
        </p:nvSpPr>
        <p:spPr bwMode="auto">
          <a:xfrm>
            <a:off x="7439719" y="2103512"/>
            <a:ext cx="1668785" cy="605408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 dirty="0" smtClean="0">
                <a:solidFill>
                  <a:srgbClr val="FF0000"/>
                </a:solidFill>
              </a:rPr>
              <a:t>Оборотные средства</a:t>
            </a:r>
            <a:endParaRPr lang="ru-RU" altLang="ru-RU" sz="16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09382" y="5168495"/>
                <a:ext cx="7774986" cy="1140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ru-RU" sz="25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500" b="1" i="1">
                                      <a:latin typeface="Cambria Math"/>
                                    </a:rPr>
                                    <m:t>𝒌</m:t>
                                  </m:r>
                                </m:e>
                                <m:sub>
                                  <m:r>
                                    <a:rPr lang="en-US" sz="2500" b="1" i="1"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sz="25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US" sz="2500" b="1" i="1">
                                  <a:latin typeface="Cambria Math"/>
                                </a:rPr>
                                <m:t>≤</m:t>
                              </m:r>
                              <m:r>
                                <a:rPr lang="en-US" sz="25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500" b="1" i="1"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500" b="1" i="1">
                                  <a:latin typeface="Cambria Math"/>
                                </a:rPr>
                                <m:t>𝜶</m:t>
                              </m:r>
                            </m:e>
                            <m:sub>
                              <m:r>
                                <a:rPr lang="en-US" sz="2500" b="1" i="1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nary>
                            <m:naryPr>
                              <m:chr m:val="∏"/>
                              <m:limLoc m:val="undOvr"/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500" b="1" i="1">
                                  <a:latin typeface="Cambria Math"/>
                                </a:rPr>
                                <m:t>𝒊</m:t>
                              </m:r>
                              <m:r>
                                <a:rPr lang="en-US" sz="25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500" b="1" i="1"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500" b="1" i="1">
                                  <a:latin typeface="Cambria Math"/>
                                </a:rPr>
                                <m:t>𝒎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5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5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500" b="1" i="1">
                                          <a:latin typeface="Cambria Math"/>
                                        </a:rPr>
                                        <m:t>𝜶</m:t>
                                      </m:r>
                                    </m:e>
                                    <m:sub>
                                      <m:r>
                                        <a:rPr lang="en-US" sz="25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sup>
                              </m:sSubSup>
                              <m:r>
                                <a:rPr lang="en-US" sz="2500" b="1" i="1">
                                  <a:latin typeface="Cambria Math"/>
                                </a:rPr>
                                <m:t>≤</m:t>
                              </m:r>
                            </m:e>
                          </m:nary>
                        </m:den>
                      </m:f>
                      <m:sSub>
                        <m:sSubPr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500" b="1" i="1">
                              <a:latin typeface="Cambria Math"/>
                            </a:rPr>
                            <m:t>𝒌</m:t>
                          </m:r>
                        </m:e>
                        <m:sub>
                          <m:r>
                            <a:rPr lang="en-US" sz="2500" b="1" i="1">
                              <a:latin typeface="Cambria Math"/>
                            </a:rPr>
                            <m:t>𝟐</m:t>
                          </m:r>
                          <m:r>
                            <a:rPr lang="en-US" sz="2500" b="1" i="1"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500" b="1" i="1" smtClean="0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5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500" b="1" i="1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500" b="1" i="1"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en-US" sz="2500" b="1" i="1">
                          <a:latin typeface="Cambria Math"/>
                        </a:rPr>
                        <m:t>≥</m:t>
                      </m:r>
                      <m:r>
                        <a:rPr lang="en-US" sz="2500" b="1" i="1">
                          <a:latin typeface="Cambria Math"/>
                        </a:rPr>
                        <m:t>𝟎</m:t>
                      </m:r>
                      <m:r>
                        <a:rPr lang="en-US" sz="2500" b="1" i="1">
                          <a:latin typeface="Cambria Math"/>
                        </a:rPr>
                        <m:t>, </m:t>
                      </m:r>
                      <m:r>
                        <a:rPr lang="en-US" sz="2500" b="1" i="1">
                          <a:latin typeface="Cambria Math"/>
                        </a:rPr>
                        <m:t>𝒊</m:t>
                      </m:r>
                      <m:r>
                        <a:rPr lang="en-US" sz="2500" b="1" i="1">
                          <a:latin typeface="Cambria Math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1" i="1">
                              <a:latin typeface="Cambria Math"/>
                            </a:rPr>
                            <m:t>𝟏</m:t>
                          </m:r>
                          <m:r>
                            <a:rPr lang="en-US" sz="2500" b="1" i="1">
                              <a:latin typeface="Cambria Math"/>
                            </a:rPr>
                            <m:t>,..,</m:t>
                          </m:r>
                          <m:r>
                            <a:rPr lang="en-US" sz="2500" b="1" i="1">
                              <a:latin typeface="Cambria Math"/>
                            </a:rPr>
                            <m:t>𝒎</m:t>
                          </m:r>
                        </m:e>
                      </m:d>
                      <m:r>
                        <a:rPr lang="en-US" sz="2500" b="1" i="1">
                          <a:latin typeface="Cambria Math"/>
                        </a:rPr>
                        <m:t>, </m:t>
                      </m:r>
                      <m:r>
                        <a:rPr lang="en-US" sz="2500" b="1" i="1">
                          <a:latin typeface="Cambria Math"/>
                        </a:rPr>
                        <m:t>𝒛</m:t>
                      </m:r>
                      <m:r>
                        <a:rPr lang="en-US" sz="2500" b="1" i="1">
                          <a:latin typeface="Cambria Math"/>
                        </a:rPr>
                        <m:t>≥</m:t>
                      </m:r>
                      <m:r>
                        <a:rPr lang="en-US" sz="2500" b="1" i="1">
                          <a:latin typeface="Cambria Math"/>
                        </a:rPr>
                        <m:t>𝟎</m:t>
                      </m:r>
                      <m:r>
                        <a:rPr lang="en-US" sz="25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500" b="1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82" y="5168495"/>
                <a:ext cx="7774986" cy="11408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-36512" y="692696"/>
                <a:ext cx="8792459" cy="13079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b="1" i="1">
                                      <a:latin typeface="Cambria Math"/>
                                    </a:rPr>
                                    <m:t>𝑫𝑺𝑶</m:t>
                                  </m:r>
                                </m:num>
                                <m:den>
                                  <m:r>
                                    <a:rPr lang="ru-RU" sz="2200" b="1" i="1">
                                      <a:latin typeface="Cambria Math"/>
                                    </a:rPr>
                                    <m:t>𝑻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  <m: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sz="2200" b="1" i="1">
                                  <a:latin typeface="Cambria Math"/>
                                </a:rPr>
                                <m:t>𝒀</m:t>
                              </m:r>
                              <m:d>
                                <m:d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d>
                              <m:r>
                                <a:rPr lang="en-US" sz="2200" b="1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𝑷𝑪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𝒛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𝑻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=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𝒎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𝒑</m:t>
                                          </m:r>
                                        </m:e>
                                        <m:sub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𝒙</m:t>
                                          </m:r>
                                        </m:e>
                                        <m:sub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</m:e>
                                  </m:nary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𝝎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𝒀</m:t>
                                  </m:r>
                                  <m:d>
                                    <m:d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𝑿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200" b="1" i="1">
                                  <a:latin typeface="Cambria Math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𝒊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𝒎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𝟏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𝝋</m:t>
                                          </m:r>
                                        </m:e>
                                        <m:sub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𝒑</m:t>
                                          </m:r>
                                        </m:e>
                                        <m:sub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200" b="1" i="1">
                                  <a:latin typeface="Cambria Math"/>
                                </a:rPr>
                                <m:t>𝑫𝑺𝑶</m:t>
                              </m:r>
                            </m:num>
                            <m:den>
                              <m:r>
                                <a:rPr lang="ru-RU" sz="2200" b="1" i="1">
                                  <a:latin typeface="Cambria Math"/>
                                </a:rPr>
                                <m:t>𝑻</m:t>
                              </m:r>
                            </m:den>
                          </m:f>
                          <m:sSub>
                            <m:sSub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200" b="1" i="1"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200" b="1" i="1">
                              <a:latin typeface="Cambria Math"/>
                            </a:rPr>
                            <m:t>𝒀</m:t>
                          </m:r>
                          <m:d>
                            <m:d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1" i="1">
                                  <a:latin typeface="Cambria Math"/>
                                </a:rPr>
                                <m:t>𝑿</m:t>
                              </m:r>
                            </m:e>
                          </m:d>
                          <m:r>
                            <a:rPr lang="en-US" sz="2200" b="1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>
                                  <a:latin typeface="Cambria Math"/>
                                </a:rPr>
                                <m:t>𝑷𝑪</m:t>
                              </m:r>
                            </m:num>
                            <m:den>
                              <m:r>
                                <a:rPr lang="en-US" sz="2200" b="1" i="1">
                                  <a:latin typeface="Cambria Math"/>
                                </a:rPr>
                                <m:t>𝑻</m:t>
                              </m:r>
                            </m:den>
                          </m:f>
                          <m:d>
                            <m:d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𝒊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𝒎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en-US" sz="2200" b="1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𝝎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  <m: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sz="2200" b="1" i="1">
                                  <a:latin typeface="Cambria Math"/>
                                </a:rPr>
                                <m:t>𝒀</m:t>
                              </m:r>
                              <m:d>
                                <m:d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𝑿</m:t>
                                  </m:r>
                                </m:e>
                              </m:d>
                            </m:e>
                          </m:d>
                          <m:r>
                            <a:rPr lang="en-US" sz="2200" b="1" i="1"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200" b="1" i="1">
                                  <a:latin typeface="Cambria Math"/>
                                </a:rPr>
                                <m:t>𝒊</m:t>
                              </m:r>
                              <m:r>
                                <a:rPr lang="en-US" sz="22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200" b="1" i="1"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200" b="1" i="1">
                                  <a:latin typeface="Cambria Math"/>
                                </a:rPr>
                                <m:t>𝒎</m:t>
                              </m:r>
                              <m:r>
                                <a:rPr lang="en-US" sz="22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200" b="1" i="1">
                                  <a:latin typeface="Cambria Math"/>
                                </a:rPr>
                                <m:t>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𝝋</m:t>
                                      </m:r>
                                    </m:e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ru-RU" sz="2200" b="1" i="1">
                          <a:latin typeface="Cambria Math"/>
                        </a:rPr>
                        <m:t>≥</m:t>
                      </m:r>
                      <m:r>
                        <a:rPr lang="en-US" sz="2200" b="1" i="1">
                          <a:latin typeface="Cambria Math"/>
                        </a:rPr>
                        <m:t>𝑲</m:t>
                      </m:r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692696"/>
                <a:ext cx="8792459" cy="13079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04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53249" y="6309320"/>
            <a:ext cx="654029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7C39F1-6B23-412F-9B10-A051FD33A7CB}" type="slidenum">
              <a:rPr lang="ru-RU" altLang="ru-RU" sz="1600" b="1" smtClean="0"/>
              <a:pPr eaLnBrk="1" hangingPunct="1"/>
              <a:t>23</a:t>
            </a:fld>
            <a:endParaRPr lang="ru-RU" altLang="ru-RU" sz="1600" b="1" dirty="0"/>
          </a:p>
        </p:txBody>
      </p:sp>
      <p:sp>
        <p:nvSpPr>
          <p:cNvPr id="26627" name="AutoShape 17"/>
          <p:cNvSpPr>
            <a:spLocks noChangeArrowheads="1"/>
          </p:cNvSpPr>
          <p:nvPr/>
        </p:nvSpPr>
        <p:spPr bwMode="auto">
          <a:xfrm>
            <a:off x="8244408" y="1628478"/>
            <a:ext cx="712462" cy="360362"/>
          </a:xfrm>
          <a:prstGeom prst="wedgeRectCallout">
            <a:avLst>
              <a:gd name="adj1" fmla="val -14852"/>
              <a:gd name="adj2" fmla="val 483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(24)</a:t>
            </a:r>
            <a:endParaRPr lang="ru-RU" altLang="ru-RU" sz="2000" b="1" dirty="0"/>
          </a:p>
        </p:txBody>
      </p:sp>
      <p:sp>
        <p:nvSpPr>
          <p:cNvPr id="26628" name="Rectangle 15"/>
          <p:cNvSpPr>
            <a:spLocks noChangeArrowheads="1"/>
          </p:cNvSpPr>
          <p:nvPr/>
        </p:nvSpPr>
        <p:spPr bwMode="auto">
          <a:xfrm>
            <a:off x="130039" y="2276872"/>
            <a:ext cx="888392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ru-RU" altLang="ru-RU" sz="2400" dirty="0"/>
              <a:t>	где: </a:t>
            </a:r>
            <a:r>
              <a:rPr lang="ru-RU" altLang="ru-RU" sz="2400" b="1" i="1" dirty="0"/>
              <a:t>x</a:t>
            </a:r>
            <a:r>
              <a:rPr lang="ru-RU" altLang="ru-RU" sz="2400" b="1" i="1" baseline="-25000" dirty="0"/>
              <a:t>1</a:t>
            </a:r>
            <a:r>
              <a:rPr lang="ru-RU" altLang="ru-RU" sz="2400" dirty="0"/>
              <a:t>, </a:t>
            </a:r>
            <a:r>
              <a:rPr lang="ru-RU" altLang="ru-RU" sz="2400" b="1" i="1" dirty="0"/>
              <a:t>x</a:t>
            </a:r>
            <a:r>
              <a:rPr lang="ru-RU" altLang="ru-RU" sz="2400" b="1" i="1" baseline="-25000" dirty="0"/>
              <a:t>2</a:t>
            </a:r>
            <a:r>
              <a:rPr lang="ru-RU" altLang="ru-RU" sz="2400" dirty="0"/>
              <a:t>, </a:t>
            </a:r>
            <a:r>
              <a:rPr lang="ru-RU" altLang="ru-RU" sz="2400" b="1" i="1" dirty="0"/>
              <a:t>x</a:t>
            </a:r>
            <a:r>
              <a:rPr lang="ru-RU" altLang="ru-RU" sz="2400" b="1" i="1" baseline="-25000" dirty="0"/>
              <a:t>3</a:t>
            </a:r>
            <a:r>
              <a:rPr lang="ru-RU" altLang="ru-RU" sz="2400" dirty="0"/>
              <a:t> – количество чугуна, металлолома (материальные ресурсы), нормо-часов (трудозатраты)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09538"/>
            <a:ext cx="9144000" cy="111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Блок 2: Оценка параметров производственной функции объёма выплавки металла от прямых затрачиваемых ресурсов</a:t>
            </a:r>
          </a:p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(вспомогательная модель 2.2)</a:t>
            </a:r>
          </a:p>
        </p:txBody>
      </p:sp>
      <p:sp>
        <p:nvSpPr>
          <p:cNvPr id="26632" name="Rectangle 2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6633" name="Rectangle 2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6634" name="Rectangle 2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663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663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664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" name="Rectangle 8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2464" name="Picture 32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3287800"/>
            <a:ext cx="7776865" cy="2085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26242" y="1279354"/>
                <a:ext cx="5851495" cy="9255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>
                          <a:latin typeface="Cambria Math"/>
                        </a:rPr>
                        <m:t>𝑦</m:t>
                      </m:r>
                      <m:d>
                        <m:d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sz="4800" b="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0" i="1">
                              <a:latin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sz="4800" b="0" i="1">
                              <a:latin typeface="Cambria Math"/>
                            </a:rPr>
                            <m:t>𝑜</m:t>
                          </m:r>
                        </m:sub>
                      </m:sSub>
                      <m:sSubSup>
                        <m:sSubSup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800" b="0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sz="4800" b="0" i="1">
                              <a:latin typeface="Cambria Math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4800" b="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800" b="0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sz="4800" b="0" i="1">
                              <a:latin typeface="Cambria Math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4800" b="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sSubSup>
                        <m:sSubSup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4800" b="0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sz="4800" b="0" i="1">
                              <a:latin typeface="Cambria Math"/>
                            </a:rPr>
                            <m:t>3</m:t>
                          </m:r>
                        </m:sub>
                        <m:sup>
                          <m:sSub>
                            <m:sSub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4800" b="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sup>
                      </m:sSubSup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42" y="1279354"/>
                <a:ext cx="5851495" cy="9255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30039" y="5581427"/>
            <a:ext cx="8826831" cy="72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300" dirty="0"/>
              <a:t>	Модель реализована на данные ПАО «Челябинский металлургический комбинат» для  передела выплавки металла</a:t>
            </a:r>
          </a:p>
        </p:txBody>
      </p:sp>
    </p:spTree>
    <p:extLst>
      <p:ext uri="{BB962C8B-B14F-4D97-AF65-F5344CB8AC3E}">
        <p14:creationId xmlns:p14="http://schemas.microsoft.com/office/powerpoint/2010/main" val="211175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60431" y="6237312"/>
            <a:ext cx="557761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45717C5-A909-4A77-B556-27EE8698CE41}" type="slidenum">
              <a:rPr lang="ru-RU" altLang="ru-RU" sz="1600" b="1" smtClean="0"/>
              <a:pPr eaLnBrk="1" hangingPunct="1"/>
              <a:t>24</a:t>
            </a:fld>
            <a:endParaRPr lang="ru-RU" altLang="ru-RU" sz="1600" b="1" dirty="0" smtClean="0"/>
          </a:p>
        </p:txBody>
      </p:sp>
      <p:sp>
        <p:nvSpPr>
          <p:cNvPr id="34819" name="Line 4"/>
          <p:cNvSpPr>
            <a:spLocks noChangeShapeType="1"/>
          </p:cNvSpPr>
          <p:nvPr/>
        </p:nvSpPr>
        <p:spPr bwMode="auto">
          <a:xfrm>
            <a:off x="251520" y="1372013"/>
            <a:ext cx="0" cy="259038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0" name="Line 5"/>
          <p:cNvSpPr>
            <a:spLocks noChangeShapeType="1"/>
          </p:cNvSpPr>
          <p:nvPr/>
        </p:nvSpPr>
        <p:spPr bwMode="auto">
          <a:xfrm>
            <a:off x="251520" y="3962400"/>
            <a:ext cx="348228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1" name="Freeform 6"/>
          <p:cNvSpPr>
            <a:spLocks/>
          </p:cNvSpPr>
          <p:nvPr/>
        </p:nvSpPr>
        <p:spPr bwMode="auto">
          <a:xfrm>
            <a:off x="451048" y="1347441"/>
            <a:ext cx="2896816" cy="2081559"/>
          </a:xfrm>
          <a:custGeom>
            <a:avLst/>
            <a:gdLst>
              <a:gd name="T0" fmla="*/ 0 w 2656"/>
              <a:gd name="T1" fmla="*/ 2147483647 h 1256"/>
              <a:gd name="T2" fmla="*/ 2147483647 w 2656"/>
              <a:gd name="T3" fmla="*/ 2147483647 h 1256"/>
              <a:gd name="T4" fmla="*/ 2147483647 w 2656"/>
              <a:gd name="T5" fmla="*/ 2147483647 h 1256"/>
              <a:gd name="T6" fmla="*/ 2147483647 w 2656"/>
              <a:gd name="T7" fmla="*/ 2147483647 h 1256"/>
              <a:gd name="T8" fmla="*/ 2147483647 w 2656"/>
              <a:gd name="T9" fmla="*/ 0 h 1256"/>
              <a:gd name="T10" fmla="*/ 2147483647 w 2656"/>
              <a:gd name="T11" fmla="*/ 2147483647 h 1256"/>
              <a:gd name="T12" fmla="*/ 2147483647 w 2656"/>
              <a:gd name="T13" fmla="*/ 2147483647 h 1256"/>
              <a:gd name="T14" fmla="*/ 2147483647 w 2656"/>
              <a:gd name="T15" fmla="*/ 2147483647 h 1256"/>
              <a:gd name="T16" fmla="*/ 2147483647 w 2656"/>
              <a:gd name="T17" fmla="*/ 2147483647 h 1256"/>
              <a:gd name="T18" fmla="*/ 2147483647 w 2656"/>
              <a:gd name="T19" fmla="*/ 2147483647 h 1256"/>
              <a:gd name="T20" fmla="*/ 2147483647 w 2656"/>
              <a:gd name="T21" fmla="*/ 2147483647 h 1256"/>
              <a:gd name="T22" fmla="*/ 2147483647 w 2656"/>
              <a:gd name="T23" fmla="*/ 2147483647 h 1256"/>
              <a:gd name="T24" fmla="*/ 2147483647 w 2656"/>
              <a:gd name="T25" fmla="*/ 2147483647 h 125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connsiteX0" fmla="*/ 0 w 9659"/>
              <a:gd name="connsiteY0" fmla="*/ 1897 h 10000"/>
              <a:gd name="connsiteX1" fmla="*/ 623 w 9659"/>
              <a:gd name="connsiteY1" fmla="*/ 1911 h 10000"/>
              <a:gd name="connsiteX2" fmla="*/ 1496 w 9659"/>
              <a:gd name="connsiteY2" fmla="*/ 955 h 10000"/>
              <a:gd name="connsiteX3" fmla="*/ 2400 w 9659"/>
              <a:gd name="connsiteY3" fmla="*/ 382 h 10000"/>
              <a:gd name="connsiteX4" fmla="*/ 3575 w 9659"/>
              <a:gd name="connsiteY4" fmla="*/ 0 h 10000"/>
              <a:gd name="connsiteX5" fmla="*/ 4629 w 9659"/>
              <a:gd name="connsiteY5" fmla="*/ 382 h 10000"/>
              <a:gd name="connsiteX6" fmla="*/ 5352 w 9659"/>
              <a:gd name="connsiteY6" fmla="*/ 1019 h 10000"/>
              <a:gd name="connsiteX7" fmla="*/ 6195 w 9659"/>
              <a:gd name="connsiteY7" fmla="*/ 2166 h 10000"/>
              <a:gd name="connsiteX8" fmla="*/ 6798 w 9659"/>
              <a:gd name="connsiteY8" fmla="*/ 3185 h 10000"/>
              <a:gd name="connsiteX9" fmla="*/ 7460 w 9659"/>
              <a:gd name="connsiteY9" fmla="*/ 4459 h 10000"/>
              <a:gd name="connsiteX10" fmla="*/ 8032 w 9659"/>
              <a:gd name="connsiteY10" fmla="*/ 5796 h 10000"/>
              <a:gd name="connsiteX11" fmla="*/ 8816 w 9659"/>
              <a:gd name="connsiteY11" fmla="*/ 7707 h 10000"/>
              <a:gd name="connsiteX12" fmla="*/ 9659 w 9659"/>
              <a:gd name="connsiteY12" fmla="*/ 10000 h 10000"/>
              <a:gd name="connsiteX0" fmla="*/ 0 w 10000"/>
              <a:gd name="connsiteY0" fmla="*/ 1897 h 10000"/>
              <a:gd name="connsiteX1" fmla="*/ 292 w 10000"/>
              <a:gd name="connsiteY1" fmla="*/ 1108 h 10000"/>
              <a:gd name="connsiteX2" fmla="*/ 1549 w 10000"/>
              <a:gd name="connsiteY2" fmla="*/ 955 h 10000"/>
              <a:gd name="connsiteX3" fmla="*/ 2485 w 10000"/>
              <a:gd name="connsiteY3" fmla="*/ 382 h 10000"/>
              <a:gd name="connsiteX4" fmla="*/ 3701 w 10000"/>
              <a:gd name="connsiteY4" fmla="*/ 0 h 10000"/>
              <a:gd name="connsiteX5" fmla="*/ 4792 w 10000"/>
              <a:gd name="connsiteY5" fmla="*/ 382 h 10000"/>
              <a:gd name="connsiteX6" fmla="*/ 5541 w 10000"/>
              <a:gd name="connsiteY6" fmla="*/ 1019 h 10000"/>
              <a:gd name="connsiteX7" fmla="*/ 6414 w 10000"/>
              <a:gd name="connsiteY7" fmla="*/ 2166 h 10000"/>
              <a:gd name="connsiteX8" fmla="*/ 7038 w 10000"/>
              <a:gd name="connsiteY8" fmla="*/ 3185 h 10000"/>
              <a:gd name="connsiteX9" fmla="*/ 7723 w 10000"/>
              <a:gd name="connsiteY9" fmla="*/ 4459 h 10000"/>
              <a:gd name="connsiteX10" fmla="*/ 8316 w 10000"/>
              <a:gd name="connsiteY10" fmla="*/ 5796 h 10000"/>
              <a:gd name="connsiteX11" fmla="*/ 9127 w 10000"/>
              <a:gd name="connsiteY11" fmla="*/ 7707 h 10000"/>
              <a:gd name="connsiteX12" fmla="*/ 10000 w 10000"/>
              <a:gd name="connsiteY12" fmla="*/ 10000 h 10000"/>
              <a:gd name="connsiteX0" fmla="*/ 0 w 10000"/>
              <a:gd name="connsiteY0" fmla="*/ 1897 h 10000"/>
              <a:gd name="connsiteX1" fmla="*/ 292 w 10000"/>
              <a:gd name="connsiteY1" fmla="*/ 1108 h 10000"/>
              <a:gd name="connsiteX2" fmla="*/ 1549 w 10000"/>
              <a:gd name="connsiteY2" fmla="*/ 267 h 10000"/>
              <a:gd name="connsiteX3" fmla="*/ 2485 w 10000"/>
              <a:gd name="connsiteY3" fmla="*/ 382 h 10000"/>
              <a:gd name="connsiteX4" fmla="*/ 3701 w 10000"/>
              <a:gd name="connsiteY4" fmla="*/ 0 h 10000"/>
              <a:gd name="connsiteX5" fmla="*/ 4792 w 10000"/>
              <a:gd name="connsiteY5" fmla="*/ 382 h 10000"/>
              <a:gd name="connsiteX6" fmla="*/ 5541 w 10000"/>
              <a:gd name="connsiteY6" fmla="*/ 1019 h 10000"/>
              <a:gd name="connsiteX7" fmla="*/ 6414 w 10000"/>
              <a:gd name="connsiteY7" fmla="*/ 2166 h 10000"/>
              <a:gd name="connsiteX8" fmla="*/ 7038 w 10000"/>
              <a:gd name="connsiteY8" fmla="*/ 3185 h 10000"/>
              <a:gd name="connsiteX9" fmla="*/ 7723 w 10000"/>
              <a:gd name="connsiteY9" fmla="*/ 4459 h 10000"/>
              <a:gd name="connsiteX10" fmla="*/ 8316 w 10000"/>
              <a:gd name="connsiteY10" fmla="*/ 5796 h 10000"/>
              <a:gd name="connsiteX11" fmla="*/ 9127 w 10000"/>
              <a:gd name="connsiteY11" fmla="*/ 7707 h 10000"/>
              <a:gd name="connsiteX12" fmla="*/ 10000 w 10000"/>
              <a:gd name="connsiteY12" fmla="*/ 10000 h 10000"/>
              <a:gd name="connsiteX0" fmla="*/ 0 w 10000"/>
              <a:gd name="connsiteY0" fmla="*/ 2042 h 10145"/>
              <a:gd name="connsiteX1" fmla="*/ 292 w 10000"/>
              <a:gd name="connsiteY1" fmla="*/ 1253 h 10145"/>
              <a:gd name="connsiteX2" fmla="*/ 1549 w 10000"/>
              <a:gd name="connsiteY2" fmla="*/ 412 h 10145"/>
              <a:gd name="connsiteX3" fmla="*/ 2309 w 10000"/>
              <a:gd name="connsiteY3" fmla="*/ 11 h 10145"/>
              <a:gd name="connsiteX4" fmla="*/ 3701 w 10000"/>
              <a:gd name="connsiteY4" fmla="*/ 145 h 10145"/>
              <a:gd name="connsiteX5" fmla="*/ 4792 w 10000"/>
              <a:gd name="connsiteY5" fmla="*/ 527 h 10145"/>
              <a:gd name="connsiteX6" fmla="*/ 5541 w 10000"/>
              <a:gd name="connsiteY6" fmla="*/ 1164 h 10145"/>
              <a:gd name="connsiteX7" fmla="*/ 6414 w 10000"/>
              <a:gd name="connsiteY7" fmla="*/ 2311 h 10145"/>
              <a:gd name="connsiteX8" fmla="*/ 7038 w 10000"/>
              <a:gd name="connsiteY8" fmla="*/ 3330 h 10145"/>
              <a:gd name="connsiteX9" fmla="*/ 7723 w 10000"/>
              <a:gd name="connsiteY9" fmla="*/ 4604 h 10145"/>
              <a:gd name="connsiteX10" fmla="*/ 8316 w 10000"/>
              <a:gd name="connsiteY10" fmla="*/ 5941 h 10145"/>
              <a:gd name="connsiteX11" fmla="*/ 9127 w 10000"/>
              <a:gd name="connsiteY11" fmla="*/ 7852 h 10145"/>
              <a:gd name="connsiteX12" fmla="*/ 10000 w 10000"/>
              <a:gd name="connsiteY12" fmla="*/ 10145 h 10145"/>
              <a:gd name="connsiteX0" fmla="*/ 0 w 10000"/>
              <a:gd name="connsiteY0" fmla="*/ 2042 h 10145"/>
              <a:gd name="connsiteX1" fmla="*/ 292 w 10000"/>
              <a:gd name="connsiteY1" fmla="*/ 1253 h 10145"/>
              <a:gd name="connsiteX2" fmla="*/ 1328 w 10000"/>
              <a:gd name="connsiteY2" fmla="*/ 412 h 10145"/>
              <a:gd name="connsiteX3" fmla="*/ 2309 w 10000"/>
              <a:gd name="connsiteY3" fmla="*/ 11 h 10145"/>
              <a:gd name="connsiteX4" fmla="*/ 3701 w 10000"/>
              <a:gd name="connsiteY4" fmla="*/ 145 h 10145"/>
              <a:gd name="connsiteX5" fmla="*/ 4792 w 10000"/>
              <a:gd name="connsiteY5" fmla="*/ 527 h 10145"/>
              <a:gd name="connsiteX6" fmla="*/ 5541 w 10000"/>
              <a:gd name="connsiteY6" fmla="*/ 1164 h 10145"/>
              <a:gd name="connsiteX7" fmla="*/ 6414 w 10000"/>
              <a:gd name="connsiteY7" fmla="*/ 2311 h 10145"/>
              <a:gd name="connsiteX8" fmla="*/ 7038 w 10000"/>
              <a:gd name="connsiteY8" fmla="*/ 3330 h 10145"/>
              <a:gd name="connsiteX9" fmla="*/ 7723 w 10000"/>
              <a:gd name="connsiteY9" fmla="*/ 4604 h 10145"/>
              <a:gd name="connsiteX10" fmla="*/ 8316 w 10000"/>
              <a:gd name="connsiteY10" fmla="*/ 5941 h 10145"/>
              <a:gd name="connsiteX11" fmla="*/ 9127 w 10000"/>
              <a:gd name="connsiteY11" fmla="*/ 7852 h 10145"/>
              <a:gd name="connsiteX12" fmla="*/ 10000 w 10000"/>
              <a:gd name="connsiteY12" fmla="*/ 10145 h 10145"/>
              <a:gd name="connsiteX0" fmla="*/ 0 w 9708"/>
              <a:gd name="connsiteY0" fmla="*/ 1253 h 10145"/>
              <a:gd name="connsiteX1" fmla="*/ 1036 w 9708"/>
              <a:gd name="connsiteY1" fmla="*/ 412 h 10145"/>
              <a:gd name="connsiteX2" fmla="*/ 2017 w 9708"/>
              <a:gd name="connsiteY2" fmla="*/ 11 h 10145"/>
              <a:gd name="connsiteX3" fmla="*/ 3409 w 9708"/>
              <a:gd name="connsiteY3" fmla="*/ 145 h 10145"/>
              <a:gd name="connsiteX4" fmla="*/ 4500 w 9708"/>
              <a:gd name="connsiteY4" fmla="*/ 527 h 10145"/>
              <a:gd name="connsiteX5" fmla="*/ 5249 w 9708"/>
              <a:gd name="connsiteY5" fmla="*/ 1164 h 10145"/>
              <a:gd name="connsiteX6" fmla="*/ 6122 w 9708"/>
              <a:gd name="connsiteY6" fmla="*/ 2311 h 10145"/>
              <a:gd name="connsiteX7" fmla="*/ 6746 w 9708"/>
              <a:gd name="connsiteY7" fmla="*/ 3330 h 10145"/>
              <a:gd name="connsiteX8" fmla="*/ 7431 w 9708"/>
              <a:gd name="connsiteY8" fmla="*/ 4604 h 10145"/>
              <a:gd name="connsiteX9" fmla="*/ 8024 w 9708"/>
              <a:gd name="connsiteY9" fmla="*/ 5941 h 10145"/>
              <a:gd name="connsiteX10" fmla="*/ 8835 w 9708"/>
              <a:gd name="connsiteY10" fmla="*/ 7852 h 10145"/>
              <a:gd name="connsiteX11" fmla="*/ 9708 w 9708"/>
              <a:gd name="connsiteY11" fmla="*/ 10145 h 10145"/>
              <a:gd name="connsiteX0" fmla="*/ 0 w 10000"/>
              <a:gd name="connsiteY0" fmla="*/ 1350 h 10115"/>
              <a:gd name="connsiteX1" fmla="*/ 1067 w 10000"/>
              <a:gd name="connsiteY1" fmla="*/ 521 h 10115"/>
              <a:gd name="connsiteX2" fmla="*/ 2078 w 10000"/>
              <a:gd name="connsiteY2" fmla="*/ 126 h 10115"/>
              <a:gd name="connsiteX3" fmla="*/ 3467 w 10000"/>
              <a:gd name="connsiteY3" fmla="*/ 32 h 10115"/>
              <a:gd name="connsiteX4" fmla="*/ 4635 w 10000"/>
              <a:gd name="connsiteY4" fmla="*/ 634 h 10115"/>
              <a:gd name="connsiteX5" fmla="*/ 5407 w 10000"/>
              <a:gd name="connsiteY5" fmla="*/ 1262 h 10115"/>
              <a:gd name="connsiteX6" fmla="*/ 6306 w 10000"/>
              <a:gd name="connsiteY6" fmla="*/ 2393 h 10115"/>
              <a:gd name="connsiteX7" fmla="*/ 6949 w 10000"/>
              <a:gd name="connsiteY7" fmla="*/ 3397 h 10115"/>
              <a:gd name="connsiteX8" fmla="*/ 7655 w 10000"/>
              <a:gd name="connsiteY8" fmla="*/ 4653 h 10115"/>
              <a:gd name="connsiteX9" fmla="*/ 8265 w 10000"/>
              <a:gd name="connsiteY9" fmla="*/ 5971 h 10115"/>
              <a:gd name="connsiteX10" fmla="*/ 9101 w 10000"/>
              <a:gd name="connsiteY10" fmla="*/ 7855 h 10115"/>
              <a:gd name="connsiteX11" fmla="*/ 10000 w 10000"/>
              <a:gd name="connsiteY11" fmla="*/ 10115 h 1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115">
                <a:moveTo>
                  <a:pt x="0" y="1350"/>
                </a:moveTo>
                <a:cubicBezTo>
                  <a:pt x="228" y="1082"/>
                  <a:pt x="721" y="725"/>
                  <a:pt x="1067" y="521"/>
                </a:cubicBezTo>
                <a:cubicBezTo>
                  <a:pt x="1413" y="317"/>
                  <a:pt x="1678" y="208"/>
                  <a:pt x="2078" y="126"/>
                </a:cubicBezTo>
                <a:cubicBezTo>
                  <a:pt x="2478" y="44"/>
                  <a:pt x="3040" y="-53"/>
                  <a:pt x="3467" y="32"/>
                </a:cubicBezTo>
                <a:cubicBezTo>
                  <a:pt x="3893" y="117"/>
                  <a:pt x="4312" y="429"/>
                  <a:pt x="4635" y="634"/>
                </a:cubicBezTo>
                <a:cubicBezTo>
                  <a:pt x="4958" y="839"/>
                  <a:pt x="5130" y="973"/>
                  <a:pt x="5407" y="1262"/>
                </a:cubicBezTo>
                <a:cubicBezTo>
                  <a:pt x="5684" y="1553"/>
                  <a:pt x="6049" y="2039"/>
                  <a:pt x="6306" y="2393"/>
                </a:cubicBezTo>
                <a:cubicBezTo>
                  <a:pt x="6563" y="2746"/>
                  <a:pt x="6724" y="3021"/>
                  <a:pt x="6949" y="3397"/>
                </a:cubicBezTo>
                <a:cubicBezTo>
                  <a:pt x="7172" y="3774"/>
                  <a:pt x="7434" y="4221"/>
                  <a:pt x="7655" y="4653"/>
                </a:cubicBezTo>
                <a:cubicBezTo>
                  <a:pt x="7876" y="5084"/>
                  <a:pt x="8025" y="5438"/>
                  <a:pt x="8265" y="5971"/>
                </a:cubicBezTo>
                <a:cubicBezTo>
                  <a:pt x="8506" y="6505"/>
                  <a:pt x="8812" y="7164"/>
                  <a:pt x="9101" y="7855"/>
                </a:cubicBezTo>
                <a:cubicBezTo>
                  <a:pt x="9390" y="8546"/>
                  <a:pt x="9811" y="9644"/>
                  <a:pt x="10000" y="10115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2" name="Line 7"/>
          <p:cNvSpPr>
            <a:spLocks noChangeShapeType="1"/>
          </p:cNvSpPr>
          <p:nvPr/>
        </p:nvSpPr>
        <p:spPr bwMode="auto">
          <a:xfrm>
            <a:off x="395536" y="1409700"/>
            <a:ext cx="3058454" cy="2019300"/>
          </a:xfrm>
          <a:prstGeom prst="line">
            <a:avLst/>
          </a:prstGeom>
          <a:noFill/>
          <a:ln w="25400">
            <a:solidFill>
              <a:srgbClr val="FF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3563888" y="3844280"/>
            <a:ext cx="8524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ru-RU" sz="2200" b="1" dirty="0" smtClean="0"/>
              <a:t>TI</a:t>
            </a:r>
            <a:endParaRPr lang="ru-RU" altLang="ru-RU" sz="2200" b="1" dirty="0"/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106430" y="3251448"/>
            <a:ext cx="430992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sz="2600" dirty="0" smtClean="0"/>
              <a:t>----- </a:t>
            </a:r>
            <a:r>
              <a:rPr lang="ru-RU" altLang="ru-RU" b="1" dirty="0" smtClean="0"/>
              <a:t>Рентабельность</a:t>
            </a:r>
          </a:p>
          <a:p>
            <a:pPr eaLnBrk="1" hangingPunct="1"/>
            <a:r>
              <a:rPr lang="ru-RU" altLang="ru-RU" sz="2200" b="1" dirty="0" smtClean="0">
                <a:solidFill>
                  <a:srgbClr val="FF0000"/>
                </a:solidFill>
              </a:rPr>
              <a:t>- - -- </a:t>
            </a:r>
            <a:r>
              <a:rPr lang="ru-RU" altLang="ru-RU" b="1" dirty="0" smtClean="0"/>
              <a:t>Коэффициент текущей ликвидности</a:t>
            </a:r>
            <a:endParaRPr lang="ru-RU" altLang="ru-RU" b="1" dirty="0"/>
          </a:p>
        </p:txBody>
      </p:sp>
      <p:sp>
        <p:nvSpPr>
          <p:cNvPr id="34826" name="Line 11"/>
          <p:cNvSpPr>
            <a:spLocks noChangeShapeType="1"/>
          </p:cNvSpPr>
          <p:nvPr/>
        </p:nvSpPr>
        <p:spPr bwMode="auto">
          <a:xfrm>
            <a:off x="899592" y="1467133"/>
            <a:ext cx="0" cy="326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7" name="Line 12"/>
          <p:cNvSpPr>
            <a:spLocks noChangeShapeType="1"/>
          </p:cNvSpPr>
          <p:nvPr/>
        </p:nvSpPr>
        <p:spPr bwMode="auto">
          <a:xfrm>
            <a:off x="1152490" y="1376717"/>
            <a:ext cx="0" cy="55972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8" name="Line 13"/>
          <p:cNvSpPr>
            <a:spLocks noChangeShapeType="1"/>
          </p:cNvSpPr>
          <p:nvPr/>
        </p:nvSpPr>
        <p:spPr bwMode="auto">
          <a:xfrm>
            <a:off x="1479848" y="1376719"/>
            <a:ext cx="0" cy="6841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9" name="Line 14"/>
          <p:cNvSpPr>
            <a:spLocks noChangeShapeType="1"/>
          </p:cNvSpPr>
          <p:nvPr/>
        </p:nvSpPr>
        <p:spPr bwMode="auto">
          <a:xfrm>
            <a:off x="1828800" y="1524000"/>
            <a:ext cx="38100" cy="82487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0" name="Line 15"/>
          <p:cNvSpPr>
            <a:spLocks noChangeShapeType="1"/>
          </p:cNvSpPr>
          <p:nvPr/>
        </p:nvSpPr>
        <p:spPr bwMode="auto">
          <a:xfrm>
            <a:off x="2195736" y="1793257"/>
            <a:ext cx="38100" cy="81659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1" name="Line 16"/>
          <p:cNvSpPr>
            <a:spLocks noChangeShapeType="1"/>
          </p:cNvSpPr>
          <p:nvPr/>
        </p:nvSpPr>
        <p:spPr bwMode="auto">
          <a:xfrm>
            <a:off x="2574826" y="2286000"/>
            <a:ext cx="19050" cy="56693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0901" y="116632"/>
            <a:ext cx="904760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 smtClean="0">
                <a:solidFill>
                  <a:srgbClr val="C00000"/>
                </a:solidFill>
              </a:rPr>
              <a:t>Вспомогательная модель</a:t>
            </a:r>
            <a:r>
              <a:rPr lang="en-US" altLang="ru-RU" sz="2200" b="1" dirty="0" smtClean="0">
                <a:solidFill>
                  <a:srgbClr val="C00000"/>
                </a:solidFill>
              </a:rPr>
              <a:t> 2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.3: </a:t>
            </a:r>
          </a:p>
          <a:p>
            <a:pPr algn="ctr"/>
            <a:r>
              <a:rPr lang="ru-RU" altLang="ru-RU" sz="2200" b="1" dirty="0" smtClean="0">
                <a:solidFill>
                  <a:srgbClr val="C00000"/>
                </a:solidFill>
              </a:rPr>
              <a:t>Расчёт оптимальной величины оборачиваемости запасов,</a:t>
            </a:r>
            <a:r>
              <a:rPr lang="en-US" altLang="ru-RU" sz="2200" b="1" dirty="0" smtClean="0">
                <a:solidFill>
                  <a:srgbClr val="C00000"/>
                </a:solidFill>
              </a:rPr>
              <a:t>TI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*</a:t>
            </a:r>
            <a:endParaRPr lang="en-US" altLang="ru-RU" sz="2200" b="1" dirty="0">
              <a:solidFill>
                <a:srgbClr val="C00000"/>
              </a:solidFill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552659" y="1161795"/>
            <a:ext cx="6120680" cy="3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u="sng" dirty="0" smtClean="0"/>
              <a:t>Максимизация доходности</a:t>
            </a:r>
            <a:r>
              <a:rPr lang="en-US" altLang="ru-RU" sz="2200" b="1" u="sng" dirty="0"/>
              <a:t> </a:t>
            </a:r>
            <a:r>
              <a:rPr lang="ru-RU" altLang="ru-RU" sz="2200" b="1" u="sng" dirty="0" smtClean="0"/>
              <a:t>запасов</a:t>
            </a:r>
            <a:endParaRPr lang="en-US" altLang="ru-RU" sz="2200" b="1" u="sng" dirty="0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4031998" y="2132857"/>
            <a:ext cx="4510631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ru-RU" sz="2200" b="1" dirty="0" smtClean="0"/>
              <a:t>ROI</a:t>
            </a:r>
            <a:r>
              <a:rPr lang="en-US" altLang="ru-RU" sz="2200" dirty="0" smtClean="0"/>
              <a:t> </a:t>
            </a:r>
            <a:r>
              <a:rPr lang="ru-RU" altLang="ru-RU" sz="2200" dirty="0"/>
              <a:t>(</a:t>
            </a:r>
            <a:r>
              <a:rPr lang="en-US" altLang="ru-RU" sz="2200" dirty="0"/>
              <a:t>Return on Inventory</a:t>
            </a:r>
            <a:r>
              <a:rPr lang="ru-RU" altLang="ru-RU" sz="2200" dirty="0"/>
              <a:t>) – </a:t>
            </a:r>
            <a:r>
              <a:rPr lang="ru-RU" altLang="ru-RU" sz="2200" dirty="0" smtClean="0"/>
              <a:t>рентабельность  </a:t>
            </a:r>
            <a:r>
              <a:rPr lang="ru-RU" altLang="ru-RU" sz="2200" dirty="0"/>
              <a:t>запасов; </a:t>
            </a:r>
          </a:p>
          <a:p>
            <a:pPr>
              <a:lnSpc>
                <a:spcPct val="80000"/>
              </a:lnSpc>
            </a:pPr>
            <a:r>
              <a:rPr lang="en-US" altLang="ru-RU" sz="2200" b="1" dirty="0"/>
              <a:t>TI</a:t>
            </a:r>
            <a:r>
              <a:rPr lang="en-US" altLang="ru-RU" sz="2200" dirty="0"/>
              <a:t> (</a:t>
            </a:r>
            <a:r>
              <a:rPr lang="en-US" sz="2200" dirty="0"/>
              <a:t>Turnover Inventory</a:t>
            </a:r>
            <a:r>
              <a:rPr lang="en-US" altLang="ru-RU" sz="2200" dirty="0"/>
              <a:t>) </a:t>
            </a:r>
            <a:r>
              <a:rPr lang="ru-RU" altLang="ru-RU" sz="2200" dirty="0"/>
              <a:t> – </a:t>
            </a:r>
            <a:r>
              <a:rPr lang="ru-RU" sz="2200" dirty="0"/>
              <a:t>оборачиваемость </a:t>
            </a:r>
            <a:r>
              <a:rPr lang="ru-RU" sz="2200" dirty="0" smtClean="0"/>
              <a:t>запасов</a:t>
            </a:r>
            <a:r>
              <a:rPr lang="ru-RU" altLang="ru-RU" sz="2200" dirty="0"/>
              <a:t>;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124920" y="4005064"/>
            <a:ext cx="892268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altLang="ru-RU" sz="2100" b="1" dirty="0" smtClean="0"/>
              <a:t>1) </a:t>
            </a:r>
            <a:r>
              <a:rPr lang="ru-RU" altLang="ru-RU" sz="2100" b="1" dirty="0" smtClean="0"/>
              <a:t>Выявление функциональной зависимости доходности запасов от их оборачиваемости.</a:t>
            </a:r>
            <a:endParaRPr lang="en-US" altLang="ru-RU" sz="2100" b="1" dirty="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25563" y="5373216"/>
            <a:ext cx="8547776" cy="46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altLang="ru-RU" sz="2100" b="1" dirty="0" smtClean="0"/>
              <a:t>2) </a:t>
            </a:r>
            <a:r>
              <a:rPr lang="ru-RU" altLang="ru-RU" sz="2100" b="1" dirty="0" smtClean="0"/>
              <a:t>Расчёт оптимальной величины оборачиваемости запасов</a:t>
            </a:r>
            <a:endParaRPr lang="en-US" altLang="ru-RU" sz="21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062492" y="1556792"/>
                <a:ext cx="332443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1" i="1" smtClean="0">
                          <a:latin typeface="Cambria Math"/>
                        </a:rPr>
                        <m:t>𝑹𝑶𝑰</m:t>
                      </m:r>
                      <m:r>
                        <a:rPr lang="en-US" sz="2600" b="1" i="1">
                          <a:latin typeface="Cambria Math"/>
                        </a:rPr>
                        <m:t>=</m:t>
                      </m:r>
                      <m:r>
                        <a:rPr lang="en-US" sz="2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ru-RU" sz="2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1" i="1">
                              <a:latin typeface="Cambria Math"/>
                            </a:rPr>
                            <m:t>𝑻</m:t>
                          </m:r>
                          <m:r>
                            <a:rPr lang="en-US" sz="2600" b="1" i="1" smtClean="0">
                              <a:latin typeface="Cambria Math"/>
                            </a:rPr>
                            <m:t>𝑰</m:t>
                          </m:r>
                        </m:e>
                      </m:d>
                      <m:r>
                        <a:rPr lang="en-US" sz="2600" b="1" i="1">
                          <a:latin typeface="Cambria Math"/>
                        </a:rPr>
                        <m:t>→</m:t>
                      </m:r>
                      <m:r>
                        <a:rPr lang="en-US" sz="2600" b="1" i="1">
                          <a:latin typeface="Cambria Math"/>
                        </a:rPr>
                        <m:t>𝒎𝒂𝒙</m:t>
                      </m:r>
                    </m:oMath>
                  </m:oMathPara>
                </a14:m>
                <a:endParaRPr lang="ru-RU" sz="2600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92" y="1556792"/>
                <a:ext cx="3324436" cy="4924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07504" y="4653136"/>
                <a:ext cx="8565835" cy="7841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2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200" b="1" i="1">
                              <a:latin typeface="Cambria Math"/>
                            </a:rPr>
                            <m:t>𝑹</m:t>
                          </m:r>
                          <m:acc>
                            <m:accPr>
                              <m:chr m:val="̂"/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200" b="1" i="1">
                                  <a:latin typeface="Cambria Math"/>
                                </a:rPr>
                                <m:t>𝑶</m:t>
                              </m:r>
                            </m:e>
                          </m:acc>
                          <m:r>
                            <a:rPr lang="en-US" sz="2200" b="1" i="1" smtClean="0">
                              <a:latin typeface="Cambria Math"/>
                            </a:rPr>
                            <m:t>𝑰</m:t>
                          </m:r>
                          <m:r>
                            <a:rPr lang="en-US" sz="2200" b="1" i="1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ru-RU" sz="22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>
                                  <a:latin typeface="Cambria Math"/>
                                </a:rPr>
                                <m:t>𝑬𝑩𝑰𝑻</m:t>
                              </m:r>
                            </m:num>
                            <m:den>
                              <m:r>
                                <a:rPr lang="en-US" sz="2200" b="1" i="1" smtClean="0">
                                  <a:latin typeface="Cambria Math"/>
                                </a:rPr>
                                <m:t>𝑰𝒏𝒗𝒆𝒏𝒕𝒐𝒓𝒚</m:t>
                              </m:r>
                            </m:den>
                          </m:f>
                          <m:r>
                            <a:rPr lang="en-US" sz="2200" b="1" i="1">
                              <a:latin typeface="Cambria Math"/>
                            </a:rPr>
                            <m:t>=</m:t>
                          </m:r>
                          <m:limLow>
                            <m:limLow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sz="22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200" b="1" i="1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200" b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200" b="1" i="1" smtClean="0">
                                  <a:latin typeface="Cambria Math"/>
                                </a:rPr>
                                <m:t>𝟏𝟕𝟐𝟐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200" b="1" i="1" smtClean="0">
                                      <a:latin typeface="Cambria Math"/>
                                    </a:rPr>
                                    <m:t>𝟎𝟔𝟓</m:t>
                                  </m:r>
                                </m:e>
                              </m:d>
                            </m:lim>
                          </m:limLow>
                          <m:r>
                            <a:rPr lang="en-US" sz="2200" b="1" i="1">
                              <a:latin typeface="Cambria Math"/>
                            </a:rPr>
                            <m:t>+</m:t>
                          </m:r>
                        </m:fName>
                        <m:e>
                          <m:func>
                            <m:funcPr>
                              <m:ctrlPr>
                                <a:rPr lang="ru-RU" sz="2200" b="1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en-US" sz="2200" b="1" i="0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200" b="1" i="0" smtClean="0">
                                      <a:latin typeface="Cambria Math"/>
                                    </a:rPr>
                                    <m:t>𝟕𝟎𝟑</m:t>
                                  </m:r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𝑻</m:t>
                                  </m:r>
                                  <m:r>
                                    <a:rPr lang="en-US" sz="2200" b="1" i="1" smtClean="0">
                                      <a:latin typeface="Cambria Math"/>
                                    </a:rPr>
                                    <m:t>𝑰</m:t>
                                  </m:r>
                                </m:e>
                                <m:lim>
                                  <m:d>
                                    <m:d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𝟎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US" sz="2200" b="1" i="1" smtClean="0">
                                          <a:latin typeface="Cambria Math"/>
                                        </a:rPr>
                                        <m:t>𝟎𝟏𝟒</m:t>
                                      </m:r>
                                    </m:e>
                                  </m:d>
                                </m:lim>
                              </m:limLow>
                            </m:fName>
                            <m:e>
                              <m:func>
                                <m:funcPr>
                                  <m:ctrlPr>
                                    <a:rPr lang="ru-RU" sz="2200" b="1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limLow>
                                    <m:limLow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LowPr>
                                    <m: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𝟎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𝟎𝟐𝟖</m:t>
                                      </m:r>
                                      <m:sSup>
                                        <m:sSup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𝑻</m:t>
                                          </m:r>
                                          <m:r>
                                            <a:rPr lang="en-US" sz="2200" b="1" i="1" smtClean="0">
                                              <a:latin typeface="Cambria Math"/>
                                            </a:rPr>
                                            <m:t>𝑰</m:t>
                                          </m:r>
                                        </m:e>
                                        <m:sup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</m:e>
                                    <m:lim>
                                      <m:d>
                                        <m:d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𝟎𝟎𝟎𝟔𝟔</m:t>
                                          </m:r>
                                        </m:e>
                                      </m:d>
                                    </m:lim>
                                  </m:limLow>
                                </m:fName>
                                <m:e>
                                  <m:func>
                                    <m:funcPr>
                                      <m:ctrlPr>
                                        <a:rPr lang="ru-RU" sz="2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,</m:t>
                                      </m:r>
                                    </m:fName>
                                    <m:e>
                                      <m:sSup>
                                        <m:sSupPr>
                                          <m:ctrlPr>
                                            <a:rPr lang="ru-RU" sz="22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sz="2200" b="1" i="1" smtClean="0">
                                              <a:latin typeface="Cambria Math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𝑹</m:t>
                                          </m:r>
                                        </m:e>
                                        <m:sup>
                                          <m:r>
                                            <a:rPr lang="en-US" sz="2200" b="1" i="1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=</m:t>
                                      </m:r>
                                      <m:r>
                                        <a:rPr lang="en-US" sz="2200" b="1" i="1" smtClean="0">
                                          <a:latin typeface="Cambria Math"/>
                                        </a:rPr>
                                        <m:t>𝟕𝟖</m:t>
                                      </m:r>
                                      <m:r>
                                        <a:rPr lang="en-US" sz="2200" b="1" i="1">
                                          <a:latin typeface="Cambria Math"/>
                                        </a:rPr>
                                        <m:t>%</m:t>
                                      </m:r>
                                    </m:e>
                                  </m:func>
                                  <m:r>
                                    <a:rPr lang="en-US" sz="2200" b="1" i="1">
                                      <a:latin typeface="Cambria Math"/>
                                    </a:rPr>
                                    <m:t>  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ru-RU" sz="2200" b="1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653136"/>
                <a:ext cx="8565835" cy="7841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57005" y="5822525"/>
                <a:ext cx="6918689" cy="8468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𝝏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𝑹</m:t>
                          </m:r>
                          <m:acc>
                            <m:accPr>
                              <m:chr m:val="̂"/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𝑶</m:t>
                              </m:r>
                            </m:e>
                          </m:acc>
                          <m:r>
                            <a:rPr lang="en-US" sz="2400" b="1" i="1" smtClean="0">
                              <a:latin typeface="Cambria Math"/>
                            </a:rPr>
                            <m:t>𝑰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𝝏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𝑻𝑰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𝟎</m:t>
                      </m:r>
                      <m:r>
                        <a:rPr lang="en-US" sz="2400" b="1" i="1">
                          <a:latin typeface="Cambria Math"/>
                        </a:rPr>
                        <m:t>,</m:t>
                      </m:r>
                      <m:r>
                        <a:rPr lang="en-US" sz="2400" b="1" i="1" smtClean="0">
                          <a:latin typeface="Cambria Math"/>
                        </a:rPr>
                        <m:t>𝟎𝟕𝟎𝟑</m:t>
                      </m:r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r>
                        <a:rPr lang="en-US" sz="2400" b="1" i="1">
                          <a:latin typeface="Cambria Math"/>
                        </a:rPr>
                        <m:t>𝟎</m:t>
                      </m:r>
                      <m:r>
                        <a:rPr lang="en-US" sz="2400" b="1" i="1">
                          <a:latin typeface="Cambria Math"/>
                        </a:rPr>
                        <m:t>,</m:t>
                      </m:r>
                      <m:r>
                        <a:rPr lang="en-US" sz="2400" b="1" i="1" smtClean="0">
                          <a:latin typeface="Cambria Math"/>
                        </a:rPr>
                        <m:t>𝟎𝟎𝟓𝟔</m:t>
                      </m:r>
                      <m:r>
                        <a:rPr lang="en-US" sz="2400" b="1" i="1">
                          <a:latin typeface="Cambria Math"/>
                        </a:rPr>
                        <m:t>𝑻</m:t>
                      </m:r>
                      <m:r>
                        <a:rPr lang="en-US" sz="2400" b="1" i="1" smtClean="0">
                          <a:latin typeface="Cambria Math"/>
                        </a:rPr>
                        <m:t>𝑰</m:t>
                      </m:r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>
                          <a:latin typeface="Cambria Math"/>
                        </a:rPr>
                        <m:t>𝟎</m:t>
                      </m:r>
                      <m:r>
                        <a:rPr lang="en-US" sz="2400" b="1" i="1">
                          <a:latin typeface="Cambria Math"/>
                        </a:rPr>
                        <m:t>⇒</m:t>
                      </m:r>
                      <m:sSup>
                        <m:s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𝑻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𝑰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𝟏𝟐</m:t>
                      </m:r>
                      <m:r>
                        <a:rPr lang="en-US" sz="2400" b="1" i="1">
                          <a:latin typeface="Cambria Math"/>
                        </a:rPr>
                        <m:t>,</m:t>
                      </m:r>
                      <m:r>
                        <a:rPr lang="en-US" sz="2400" b="1" i="1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005" y="5822525"/>
                <a:ext cx="6918689" cy="8468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78798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30486" cy="360040"/>
          </a:xfrm>
        </p:spPr>
        <p:txBody>
          <a:bodyPr/>
          <a:lstStyle/>
          <a:p>
            <a:pPr>
              <a:defRPr/>
            </a:pPr>
            <a:fld id="{10350C77-4319-48B9-9104-6C35E283FAD0}" type="slidenum">
              <a:rPr lang="ru-RU" sz="1600" b="1" smtClean="0"/>
              <a:pPr>
                <a:defRPr/>
              </a:pPr>
              <a:t>25</a:t>
            </a:fld>
            <a:endParaRPr lang="ru-RU" sz="1600" b="1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107505" y="836712"/>
            <a:ext cx="8938219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eaLnBrk="0" hangingPunct="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Технологический передел: выплавка металла</a:t>
            </a:r>
            <a:r>
              <a:rPr lang="en-US" sz="2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в электро-сталеплавильном цехе;</a:t>
            </a:r>
            <a:endParaRPr lang="en-US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eaLnBrk="0" hangingPunct="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ru-RU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eaLnBrk="0" hangingPunct="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Метод возможных 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направлений 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</a:rPr>
              <a:t>Зойтендейк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) имеет 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</a:rPr>
              <a:t>относительно малую вычислительную сложность по сравнению другими численными методами нелинейного 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</a:rPr>
              <a:t>программирования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467544" y="4296580"/>
            <a:ext cx="775519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200" b="1" i="1" dirty="0" smtClean="0"/>
              <a:t>N</a:t>
            </a:r>
            <a:r>
              <a:rPr lang="en-US" altLang="ru-RU" sz="2200" b="1" i="1" dirty="0" smtClean="0">
                <a:solidFill>
                  <a:schemeClr val="tx2"/>
                </a:solidFill>
              </a:rPr>
              <a:t>WC</a:t>
            </a:r>
            <a:r>
              <a:rPr lang="ru-RU" sz="2200" b="1" i="1" dirty="0" smtClean="0"/>
              <a:t> </a:t>
            </a:r>
            <a:r>
              <a:rPr lang="ru-RU" altLang="ru-RU" sz="2000" dirty="0" smtClean="0"/>
              <a:t>–</a:t>
            </a:r>
            <a:r>
              <a:rPr lang="en-US" altLang="ru-RU" sz="2000" dirty="0" smtClean="0"/>
              <a:t> </a:t>
            </a:r>
            <a:r>
              <a:rPr lang="ru-RU" altLang="ru-RU" sz="2200" dirty="0" smtClean="0">
                <a:solidFill>
                  <a:schemeClr val="tx2"/>
                </a:solidFill>
              </a:rPr>
              <a:t>величины </a:t>
            </a:r>
            <a:r>
              <a:rPr lang="ru-RU" sz="2200" dirty="0" smtClean="0"/>
              <a:t>собственных оборотных </a:t>
            </a:r>
            <a:r>
              <a:rPr lang="ru-RU" sz="2200" dirty="0" smtClean="0"/>
              <a:t>средств</a:t>
            </a:r>
            <a:endParaRPr lang="ru-RU" sz="22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909389" y="3284984"/>
                <a:ext cx="5587748" cy="9328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400" b="1" i="1" smtClean="0">
                        <a:latin typeface="Cambria Math"/>
                      </a:rPr>
                      <m:t>ЭФ= </m:t>
                    </m:r>
                    <m:f>
                      <m:fPr>
                        <m:ctrlPr>
                          <a:rPr lang="ru-RU" sz="3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400" b="1" i="1" smtClean="0">
                                <a:latin typeface="Cambria Math"/>
                              </a:rPr>
                              <m:t>𝑵</m:t>
                            </m:r>
                            <m:r>
                              <a:rPr lang="en-US" sz="3400" b="1" i="1">
                                <a:latin typeface="Cambria Math"/>
                              </a:rPr>
                              <m:t>𝑾𝑪</m:t>
                            </m:r>
                          </m:e>
                          <m:sup>
                            <m:r>
                              <a:rPr lang="en-US" sz="3400" b="1" i="1" smtClean="0">
                                <a:latin typeface="Cambria Math"/>
                              </a:rPr>
                              <m:t>𝒑𝒍𝒂𝒏</m:t>
                            </m:r>
                          </m:sup>
                        </m:sSup>
                        <m:r>
                          <a:rPr lang="en-US" sz="3400" b="1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ru-RU" sz="3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400" b="1" i="1" smtClean="0">
                                <a:latin typeface="Cambria Math"/>
                              </a:rPr>
                              <m:t>𝑵</m:t>
                            </m:r>
                            <m:r>
                              <a:rPr lang="en-US" sz="3400" b="1" i="1">
                                <a:latin typeface="Cambria Math"/>
                              </a:rPr>
                              <m:t>𝑾𝑪</m:t>
                            </m:r>
                          </m:e>
                          <m:sup>
                            <m:r>
                              <a:rPr lang="en-US" sz="3400" b="1" i="1">
                                <a:latin typeface="Cambria Math"/>
                              </a:rPr>
                              <m:t>𝒐𝒑𝒕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400" b="1" i="1" smtClean="0">
                                <a:latin typeface="Cambria Math"/>
                              </a:rPr>
                              <m:t>𝑵</m:t>
                            </m:r>
                            <m:r>
                              <a:rPr lang="en-US" sz="3400" b="1" i="1">
                                <a:latin typeface="Cambria Math"/>
                              </a:rPr>
                              <m:t>𝑾𝑪</m:t>
                            </m:r>
                          </m:e>
                          <m:sup>
                            <m:r>
                              <a:rPr lang="en-US" sz="3400" b="1" i="1" smtClean="0">
                                <a:latin typeface="Cambria Math"/>
                              </a:rPr>
                              <m:t>𝒑𝒍𝒂𝒏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400" b="1" dirty="0" smtClean="0"/>
                  <a:t> =1,8%</a:t>
                </a:r>
                <a:endParaRPr lang="ru-RU" sz="34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389" y="3284984"/>
                <a:ext cx="5587748" cy="932819"/>
              </a:xfrm>
              <a:prstGeom prst="rect">
                <a:avLst/>
              </a:prstGeom>
              <a:blipFill rotWithShape="1">
                <a:blip r:embed="rId2"/>
                <a:stretch>
                  <a:fillRect r="-1745" b="-91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07504" y="116632"/>
            <a:ext cx="9036496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2200" b="1" dirty="0" smtClean="0">
                <a:solidFill>
                  <a:srgbClr val="C00000"/>
                </a:solidFill>
              </a:rPr>
              <a:t>Решение задачи </a:t>
            </a:r>
            <a:r>
              <a:rPr lang="ru-RU" altLang="ru-RU" sz="2200" b="1" dirty="0">
                <a:solidFill>
                  <a:srgbClr val="C00000"/>
                </a:solidFill>
              </a:rPr>
              <a:t>планирования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СОС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altLang="ru-RU" sz="2200" b="1" dirty="0" smtClean="0">
                <a:solidFill>
                  <a:srgbClr val="C00000"/>
                </a:solidFill>
              </a:rPr>
              <a:t> </a:t>
            </a:r>
            <a:r>
              <a:rPr lang="ru-RU" altLang="ru-RU" sz="2200" b="1" dirty="0">
                <a:solidFill>
                  <a:srgbClr val="C00000"/>
                </a:solidFill>
              </a:rPr>
              <a:t>на данных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ПАО </a:t>
            </a:r>
            <a:r>
              <a:rPr lang="ru-RU" altLang="ru-RU" sz="2200" b="1" dirty="0">
                <a:solidFill>
                  <a:srgbClr val="C00000"/>
                </a:solidFill>
              </a:rPr>
              <a:t>«ЧМК»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(группа </a:t>
            </a:r>
            <a:r>
              <a:rPr lang="ru-RU" altLang="ru-RU" sz="2200" b="1" dirty="0">
                <a:solidFill>
                  <a:srgbClr val="C00000"/>
                </a:solidFill>
              </a:rPr>
              <a:t>компаний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АО </a:t>
            </a:r>
            <a:r>
              <a:rPr lang="ru-RU" altLang="ru-RU" sz="2200" b="1" dirty="0">
                <a:solidFill>
                  <a:srgbClr val="C00000"/>
                </a:solidFill>
              </a:rPr>
              <a:t>«Мечел»)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107505" y="2780928"/>
            <a:ext cx="8938219" cy="382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2300" b="1" dirty="0" smtClean="0"/>
              <a:t>Оценка экономического эффекта (ЭФ) высвобождения СОС  </a:t>
            </a:r>
            <a:endParaRPr lang="ru-RU" altLang="ru-RU" sz="2300" b="1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75021" y="5183523"/>
            <a:ext cx="8472662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ru-RU" altLang="ru-RU" sz="2400" dirty="0" smtClean="0">
                <a:solidFill>
                  <a:schemeClr val="tx2"/>
                </a:solidFill>
              </a:rPr>
              <a:t>Годовое </a:t>
            </a:r>
            <a:r>
              <a:rPr lang="ru-RU" altLang="ru-RU" sz="2400" dirty="0">
                <a:solidFill>
                  <a:schemeClr val="tx2"/>
                </a:solidFill>
              </a:rPr>
              <a:t>абсолютное значение ЭФ </a:t>
            </a:r>
            <a:r>
              <a:rPr lang="ru-RU" altLang="ru-RU" sz="2400" dirty="0" smtClean="0">
                <a:solidFill>
                  <a:schemeClr val="tx2"/>
                </a:solidFill>
              </a:rPr>
              <a:t>в 2019 г.</a:t>
            </a:r>
          </a:p>
          <a:p>
            <a:pPr algn="just"/>
            <a:r>
              <a:rPr lang="ru-RU" altLang="ru-RU" sz="2400" b="1" dirty="0" smtClean="0">
                <a:solidFill>
                  <a:schemeClr val="tx2"/>
                </a:solidFill>
              </a:rPr>
              <a:t>	</a:t>
            </a:r>
            <a:r>
              <a:rPr lang="en-US" altLang="ru-RU" sz="2400" b="1" dirty="0" smtClean="0">
                <a:solidFill>
                  <a:schemeClr val="tx2"/>
                </a:solidFill>
              </a:rPr>
              <a:t>Nucor </a:t>
            </a:r>
            <a:r>
              <a:rPr lang="en-US" altLang="ru-RU" sz="2400" b="1" dirty="0" smtClean="0">
                <a:solidFill>
                  <a:schemeClr val="tx2"/>
                </a:solidFill>
              </a:rPr>
              <a:t>Corp.</a:t>
            </a:r>
            <a:r>
              <a:rPr lang="en-US" altLang="ru-RU" sz="2400" dirty="0" smtClean="0">
                <a:solidFill>
                  <a:schemeClr val="tx2"/>
                </a:solidFill>
              </a:rPr>
              <a:t> </a:t>
            </a:r>
            <a:r>
              <a:rPr lang="ru-RU" altLang="ru-RU" sz="2400" dirty="0" smtClean="0">
                <a:solidFill>
                  <a:schemeClr val="tx2"/>
                </a:solidFill>
              </a:rPr>
              <a:t>(США</a:t>
            </a:r>
            <a:r>
              <a:rPr lang="ru-RU" altLang="ru-RU" sz="2400" dirty="0" smtClean="0">
                <a:solidFill>
                  <a:schemeClr val="tx2"/>
                </a:solidFill>
              </a:rPr>
              <a:t>) - </a:t>
            </a:r>
            <a:r>
              <a:rPr lang="ru-RU" altLang="ru-RU" sz="2400" b="1" i="1" dirty="0" smtClean="0">
                <a:solidFill>
                  <a:schemeClr val="tx2"/>
                </a:solidFill>
              </a:rPr>
              <a:t>104 </a:t>
            </a:r>
            <a:r>
              <a:rPr lang="ru-RU" altLang="ru-RU" sz="2400" dirty="0" smtClean="0">
                <a:solidFill>
                  <a:schemeClr val="tx2"/>
                </a:solidFill>
              </a:rPr>
              <a:t>млн</a:t>
            </a:r>
            <a:r>
              <a:rPr lang="ru-RU" altLang="ru-RU" sz="2400" dirty="0">
                <a:solidFill>
                  <a:schemeClr val="tx2"/>
                </a:solidFill>
              </a:rPr>
              <a:t>. </a:t>
            </a:r>
            <a:r>
              <a:rPr lang="en-US" altLang="ru-RU" sz="2400" dirty="0" smtClean="0">
                <a:solidFill>
                  <a:schemeClr val="tx2"/>
                </a:solidFill>
              </a:rPr>
              <a:t>$</a:t>
            </a:r>
            <a:endParaRPr lang="ru-RU" alt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altLang="ru-RU" sz="2400" b="1" dirty="0" smtClean="0">
                <a:solidFill>
                  <a:schemeClr val="tx2"/>
                </a:solidFill>
              </a:rPr>
              <a:t>	</a:t>
            </a:r>
            <a:r>
              <a:rPr lang="en-US" altLang="ru-RU" sz="2400" b="1" dirty="0" smtClean="0">
                <a:solidFill>
                  <a:schemeClr val="tx2"/>
                </a:solidFill>
              </a:rPr>
              <a:t>Steel </a:t>
            </a:r>
            <a:r>
              <a:rPr lang="en-US" altLang="ru-RU" sz="2400" b="1" dirty="0" smtClean="0">
                <a:solidFill>
                  <a:schemeClr val="tx2"/>
                </a:solidFill>
              </a:rPr>
              <a:t>dynamics,</a:t>
            </a:r>
            <a:r>
              <a:rPr lang="ru-RU" altLang="ru-RU" sz="2400" b="1" dirty="0" smtClean="0">
                <a:solidFill>
                  <a:schemeClr val="tx2"/>
                </a:solidFill>
              </a:rPr>
              <a:t> </a:t>
            </a:r>
            <a:r>
              <a:rPr lang="en-US" altLang="ru-RU" sz="2400" b="1" dirty="0" smtClean="0">
                <a:solidFill>
                  <a:schemeClr val="tx2"/>
                </a:solidFill>
              </a:rPr>
              <a:t>Inc. </a:t>
            </a:r>
            <a:r>
              <a:rPr lang="ru-RU" altLang="ru-RU" sz="2400" dirty="0" smtClean="0">
                <a:solidFill>
                  <a:schemeClr val="tx2"/>
                </a:solidFill>
              </a:rPr>
              <a:t>(</a:t>
            </a:r>
            <a:r>
              <a:rPr lang="ru-RU" altLang="ru-RU" sz="2400" dirty="0" smtClean="0">
                <a:solidFill>
                  <a:schemeClr val="tx2"/>
                </a:solidFill>
              </a:rPr>
              <a:t>Индия) - </a:t>
            </a:r>
            <a:r>
              <a:rPr lang="ru-RU" altLang="ru-RU" sz="2400" b="1" i="1" dirty="0" smtClean="0">
                <a:solidFill>
                  <a:schemeClr val="tx2"/>
                </a:solidFill>
              </a:rPr>
              <a:t>58 </a:t>
            </a:r>
            <a:r>
              <a:rPr lang="ru-RU" altLang="ru-RU" sz="2400" dirty="0">
                <a:solidFill>
                  <a:schemeClr val="tx2"/>
                </a:solidFill>
              </a:rPr>
              <a:t>млн. </a:t>
            </a:r>
            <a:r>
              <a:rPr lang="ru-RU" altLang="ru-RU" sz="2400" dirty="0" smtClean="0">
                <a:solidFill>
                  <a:schemeClr val="tx2"/>
                </a:solidFill>
              </a:rPr>
              <a:t>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1635531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399" y="6237312"/>
            <a:ext cx="838963" cy="476250"/>
          </a:xfrm>
        </p:spPr>
        <p:txBody>
          <a:bodyPr/>
          <a:lstStyle/>
          <a:p>
            <a:pPr>
              <a:defRPr/>
            </a:pPr>
            <a:fld id="{2497416B-2438-4E54-A425-B5B1BF78D43A}" type="slidenum">
              <a:rPr lang="ru-RU" sz="1600" b="1" smtClean="0"/>
              <a:pPr>
                <a:defRPr/>
              </a:pPr>
              <a:t>26</a:t>
            </a:fld>
            <a:endParaRPr lang="ru-RU" sz="1600" b="1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7504" y="44624"/>
            <a:ext cx="8912432" cy="985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</a:pPr>
            <a:r>
              <a:rPr lang="ru-RU" altLang="ru-RU" sz="2100" b="1" dirty="0" smtClean="0"/>
              <a:t>Блок 3</a:t>
            </a:r>
          </a:p>
          <a:p>
            <a:pPr algn="ctr" eaLnBrk="0" hangingPunct="0">
              <a:spcBef>
                <a:spcPct val="20000"/>
              </a:spcBef>
            </a:pPr>
            <a:r>
              <a:rPr lang="ru-RU" altLang="ru-RU" sz="2100" b="1" dirty="0" smtClean="0"/>
              <a:t>Справедливое распределение </a:t>
            </a:r>
            <a:r>
              <a:rPr lang="ru-RU" altLang="ru-RU" sz="2100" b="1" dirty="0"/>
              <a:t>суммарной прибыли </a:t>
            </a:r>
            <a:r>
              <a:rPr lang="ru-RU" altLang="ru-RU" sz="2100" b="1" dirty="0" smtClean="0"/>
              <a:t>совместных проектов между учреждёнными дочерними компаниями</a:t>
            </a:r>
            <a:endParaRPr lang="en-US" altLang="ru-RU" sz="2100" b="1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100877" y="1124744"/>
            <a:ext cx="8847051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altLang="ru-RU" sz="2250" b="1" u="sng" dirty="0">
                <a:solidFill>
                  <a:schemeClr val="tx2"/>
                </a:solidFill>
              </a:rPr>
              <a:t>Справедливость с точки зрения компаний-акционеров</a:t>
            </a:r>
            <a:r>
              <a:rPr lang="ru-RU" altLang="ru-RU" sz="2250" dirty="0">
                <a:solidFill>
                  <a:schemeClr val="tx2"/>
                </a:solidFill>
              </a:rPr>
              <a:t>:   </a:t>
            </a:r>
            <a:r>
              <a:rPr lang="en-US" altLang="ru-RU" sz="2250" dirty="0">
                <a:solidFill>
                  <a:schemeClr val="tx2"/>
                </a:solidFill>
              </a:rPr>
              <a:t>   </a:t>
            </a:r>
            <a:r>
              <a:rPr lang="ru-RU" altLang="ru-RU" sz="2250" dirty="0"/>
              <a:t>доля компаний акционеров в суммарной прибыли совместного проекта должна </a:t>
            </a:r>
            <a:r>
              <a:rPr lang="ru-RU" altLang="ru-RU" sz="2250" dirty="0">
                <a:solidFill>
                  <a:schemeClr val="tx2"/>
                </a:solidFill>
              </a:rPr>
              <a:t>равняться доли вложений в уставные капиталы учреждённых дочерних компаний</a:t>
            </a:r>
            <a:r>
              <a:rPr lang="ru-RU" altLang="ru-RU" sz="2250" dirty="0">
                <a:solidFill>
                  <a:srgbClr val="0070C0"/>
                </a:solidFill>
              </a:rPr>
              <a:t>*</a:t>
            </a:r>
            <a:r>
              <a:rPr lang="ru-RU" altLang="ru-RU" sz="2250" dirty="0">
                <a:solidFill>
                  <a:schemeClr val="tx2"/>
                </a:solidFill>
              </a:rPr>
              <a:t>;</a:t>
            </a:r>
            <a:endParaRPr lang="ru-RU" altLang="ru-RU" sz="2250" dirty="0">
              <a:solidFill>
                <a:srgbClr val="0070C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altLang="ru-RU" sz="2250" b="1" u="sng" dirty="0">
                <a:solidFill>
                  <a:schemeClr val="tx2"/>
                </a:solidFill>
              </a:rPr>
              <a:t>Справедливость с точки зрения учреждённых компаний</a:t>
            </a:r>
            <a:r>
              <a:rPr lang="ru-RU" altLang="ru-RU" sz="2250" dirty="0">
                <a:solidFill>
                  <a:schemeClr val="tx2"/>
                </a:solidFill>
              </a:rPr>
              <a:t>: доля прибыли, заработанной учреждённой компанией в суммарной прибыли совместного проекта, должна равняться доли вложений в её уставный капитал</a:t>
            </a:r>
            <a:r>
              <a:rPr lang="ru-RU" altLang="ru-RU" sz="2250" dirty="0">
                <a:solidFill>
                  <a:srgbClr val="0070C0"/>
                </a:solidFill>
              </a:rPr>
              <a:t>**</a:t>
            </a:r>
            <a:r>
              <a:rPr lang="ru-RU" altLang="ru-RU" sz="2250" dirty="0">
                <a:solidFill>
                  <a:schemeClr val="tx2"/>
                </a:solidFill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250" b="1" u="sng" dirty="0">
                <a:solidFill>
                  <a:schemeClr val="tx2"/>
                </a:solidFill>
              </a:rPr>
              <a:t>Условие сбалансированности</a:t>
            </a:r>
            <a:r>
              <a:rPr lang="ru-RU" sz="2250" dirty="0">
                <a:solidFill>
                  <a:schemeClr val="tx2"/>
                </a:solidFill>
              </a:rPr>
              <a:t>: суммарная прибыль, заработанная  учреждёнными компаниями, распределяется между компаниями-акционерами.</a:t>
            </a:r>
          </a:p>
          <a:p>
            <a:pPr algn="just"/>
            <a:r>
              <a:rPr lang="ru-RU" sz="2250" dirty="0">
                <a:solidFill>
                  <a:srgbClr val="0070C0"/>
                </a:solidFill>
              </a:rPr>
              <a:t>*</a:t>
            </a:r>
            <a:r>
              <a:rPr lang="ru-RU" sz="2250" dirty="0">
                <a:solidFill>
                  <a:schemeClr val="tx2"/>
                </a:solidFill>
              </a:rPr>
              <a:t> - </a:t>
            </a:r>
            <a:r>
              <a:rPr lang="ru-RU" sz="2250" dirty="0">
                <a:solidFill>
                  <a:srgbClr val="0070C0"/>
                </a:solidFill>
              </a:rPr>
              <a:t>ст. № 23 п.2 ФЗ «об обществах с ограниченной ответственностью» № 16 от 08.02.1998 г. (с изменениями от 01.09.2017 г.)</a:t>
            </a:r>
            <a:r>
              <a:rPr lang="ru-RU" altLang="ru-RU" sz="2250" dirty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ru-RU" sz="2250" dirty="0">
                <a:solidFill>
                  <a:srgbClr val="0070C0"/>
                </a:solidFill>
              </a:rPr>
              <a:t>**</a:t>
            </a:r>
            <a:r>
              <a:rPr lang="ru-RU" sz="2250" dirty="0">
                <a:solidFill>
                  <a:schemeClr val="tx2"/>
                </a:solidFill>
              </a:rPr>
              <a:t> - </a:t>
            </a:r>
            <a:r>
              <a:rPr lang="ru-RU" sz="2250" dirty="0">
                <a:solidFill>
                  <a:srgbClr val="0070C0"/>
                </a:solidFill>
              </a:rPr>
              <a:t>МСФО-31 п.21(d) «Участие в совместной деятельности»</a:t>
            </a:r>
            <a:endParaRPr lang="ru-RU" altLang="ru-RU" sz="2250" dirty="0">
              <a:solidFill>
                <a:schemeClr val="tx2"/>
              </a:solidFill>
            </a:endParaRPr>
          </a:p>
          <a:p>
            <a:pPr algn="just"/>
            <a:endParaRPr lang="ru-RU" altLang="ru-RU" sz="22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84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Номер слайда 6"/>
          <p:cNvSpPr txBox="1">
            <a:spLocks noGrp="1"/>
          </p:cNvSpPr>
          <p:nvPr/>
        </p:nvSpPr>
        <p:spPr bwMode="auto">
          <a:xfrm>
            <a:off x="8262370" y="6237288"/>
            <a:ext cx="6207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79F559B-3BA2-4FAE-BAC6-7B09CC731D4B}" type="slidenum">
              <a:rPr lang="ru-RU" altLang="ru-RU" sz="1600" b="1"/>
              <a:pPr algn="r" eaLnBrk="1" hangingPunct="1"/>
              <a:t>27</a:t>
            </a:fld>
            <a:endParaRPr lang="ru-RU" altLang="ru-RU" sz="1600" b="1" dirty="0"/>
          </a:p>
        </p:txBody>
      </p:sp>
      <p:sp>
        <p:nvSpPr>
          <p:cNvPr id="6" name="Rectangle 207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08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0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0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33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33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5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5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5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5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5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7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7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2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6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143508" y="620688"/>
            <a:ext cx="8856984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457200" indent="-457200" algn="just">
              <a:buFont typeface="+mj-lt"/>
              <a:buAutoNum type="arabicParenR"/>
            </a:pPr>
            <a:r>
              <a:rPr lang="ru-RU" altLang="ru-RU" sz="2200" dirty="0">
                <a:solidFill>
                  <a:schemeClr val="tx2"/>
                </a:solidFill>
              </a:rPr>
              <a:t>Оптимизационная задача </a:t>
            </a:r>
            <a:r>
              <a:rPr lang="ru-RU" sz="2200" dirty="0">
                <a:solidFill>
                  <a:schemeClr val="tx2"/>
                </a:solidFill>
              </a:rPr>
              <a:t>нахождения долей учреждённых компаний в общей прибыли совместного проекта, которая должна соответствовать долям вложений в уставный капитал </a:t>
            </a:r>
            <a:r>
              <a:rPr lang="ru-RU" sz="2200" dirty="0" smtClean="0">
                <a:solidFill>
                  <a:schemeClr val="tx2"/>
                </a:solidFill>
              </a:rPr>
              <a:t>этих предприятий </a:t>
            </a:r>
            <a:r>
              <a:rPr lang="ru-RU" altLang="ru-RU" sz="2200" dirty="0" smtClean="0">
                <a:solidFill>
                  <a:schemeClr val="tx2"/>
                </a:solidFill>
              </a:rPr>
              <a:t>(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модель </a:t>
            </a:r>
            <a:r>
              <a:rPr lang="ru-RU" altLang="ru-RU" sz="2200" b="1" dirty="0">
                <a:solidFill>
                  <a:schemeClr val="tx2"/>
                </a:solidFill>
              </a:rPr>
              <a:t>3.2</a:t>
            </a:r>
            <a:r>
              <a:rPr lang="ru-RU" altLang="ru-RU" sz="2200" dirty="0">
                <a:solidFill>
                  <a:schemeClr val="tx2"/>
                </a:solidFill>
              </a:rPr>
              <a:t>);</a:t>
            </a:r>
            <a:endParaRPr lang="ru-RU" altLang="ru-RU" sz="22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endParaRPr lang="ru-RU" altLang="ru-RU" sz="22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ru-RU" altLang="ru-RU" sz="2200" dirty="0" smtClean="0">
                <a:solidFill>
                  <a:schemeClr val="tx2"/>
                </a:solidFill>
              </a:rPr>
              <a:t>Процедура нахождения трансфертной рентабельности для учреждённых компаний в каждый период времени, </a:t>
            </a:r>
            <a:r>
              <a:rPr lang="ru-RU" altLang="ru-RU" sz="2200" dirty="0" smtClean="0">
                <a:solidFill>
                  <a:schemeClr val="tx2"/>
                </a:solidFill>
              </a:rPr>
              <a:t>которая соответствует заданной погрешности </a:t>
            </a:r>
            <a:r>
              <a:rPr lang="ru-RU" altLang="ru-RU" sz="2200" dirty="0" smtClean="0">
                <a:solidFill>
                  <a:schemeClr val="tx2"/>
                </a:solidFill>
              </a:rPr>
              <a:t>между плановыми и целевыми прибылями компаний (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модель 3.1</a:t>
            </a:r>
            <a:r>
              <a:rPr lang="ru-RU" altLang="ru-RU" sz="2200" dirty="0" smtClean="0">
                <a:solidFill>
                  <a:schemeClr val="tx2"/>
                </a:solidFill>
              </a:rPr>
              <a:t>).</a:t>
            </a:r>
          </a:p>
          <a:p>
            <a:pPr marL="457200" indent="-457200" algn="just">
              <a:buFont typeface="+mj-lt"/>
              <a:buAutoNum type="arabicParenR"/>
            </a:pPr>
            <a:endParaRPr lang="ru-RU" altLang="ru-RU" sz="2200" dirty="0">
              <a:solidFill>
                <a:schemeClr val="tx2"/>
              </a:solidFill>
            </a:endParaRPr>
          </a:p>
          <a:p>
            <a:pPr algn="just"/>
            <a:r>
              <a:rPr lang="ru-RU" altLang="ru-RU" sz="2200" dirty="0" smtClean="0">
                <a:solidFill>
                  <a:schemeClr val="tx2"/>
                </a:solidFill>
              </a:rPr>
              <a:t>	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Экономический эффект</a:t>
            </a:r>
            <a:r>
              <a:rPr lang="ru-RU" altLang="ru-RU" sz="2200" dirty="0" smtClean="0">
                <a:solidFill>
                  <a:schemeClr val="tx2"/>
                </a:solidFill>
              </a:rPr>
              <a:t>: за счёт распределения суммарной прибыли на основе трансфертных цен между компаниями совместного проекта, работающих в разных налоговых окружениях, </a:t>
            </a:r>
            <a:r>
              <a:rPr lang="ru-RU" sz="2200" dirty="0" smtClean="0">
                <a:solidFill>
                  <a:schemeClr val="tx2"/>
                </a:solidFill>
              </a:rPr>
              <a:t>для компаний </a:t>
            </a:r>
            <a:r>
              <a:rPr lang="ru-RU" sz="2200" dirty="0" err="1">
                <a:solidFill>
                  <a:schemeClr val="tx2"/>
                </a:solidFill>
              </a:rPr>
              <a:t>General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Electric</a:t>
            </a:r>
            <a:r>
              <a:rPr lang="ru-RU" sz="2200" dirty="0">
                <a:solidFill>
                  <a:schemeClr val="tx2"/>
                </a:solidFill>
              </a:rPr>
              <a:t>, </a:t>
            </a:r>
            <a:r>
              <a:rPr lang="ru-RU" sz="2200" dirty="0" err="1">
                <a:solidFill>
                  <a:schemeClr val="tx2"/>
                </a:solidFill>
              </a:rPr>
              <a:t>Cisco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Systems</a:t>
            </a:r>
            <a:r>
              <a:rPr lang="ru-RU" sz="2200" dirty="0">
                <a:solidFill>
                  <a:schemeClr val="tx2"/>
                </a:solidFill>
              </a:rPr>
              <a:t>, </a:t>
            </a:r>
            <a:r>
              <a:rPr lang="ru-RU" sz="2200" dirty="0" err="1">
                <a:solidFill>
                  <a:schemeClr val="tx2"/>
                </a:solidFill>
              </a:rPr>
              <a:t>Merk</a:t>
            </a:r>
            <a:r>
              <a:rPr lang="ru-RU" sz="2200" dirty="0">
                <a:solidFill>
                  <a:schemeClr val="tx2"/>
                </a:solidFill>
              </a:rPr>
              <a:t> &amp; </a:t>
            </a:r>
            <a:r>
              <a:rPr lang="ru-RU" sz="2200" dirty="0" err="1">
                <a:solidFill>
                  <a:schemeClr val="tx2"/>
                </a:solidFill>
              </a:rPr>
              <a:t>Co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smtClean="0">
                <a:solidFill>
                  <a:schemeClr val="tx2"/>
                </a:solidFill>
              </a:rPr>
              <a:t>достигнуто уменьшение налога </a:t>
            </a:r>
            <a:r>
              <a:rPr lang="ru-RU" sz="2200" dirty="0">
                <a:solidFill>
                  <a:schemeClr val="tx2"/>
                </a:solidFill>
              </a:rPr>
              <a:t>на прибыль </a:t>
            </a:r>
            <a:r>
              <a:rPr lang="ru-RU" sz="2200" dirty="0" smtClean="0">
                <a:solidFill>
                  <a:schemeClr val="tx2"/>
                </a:solidFill>
              </a:rPr>
              <a:t>на </a:t>
            </a:r>
            <a:r>
              <a:rPr lang="ru-RU" sz="2200" b="1" i="1" dirty="0" smtClean="0">
                <a:solidFill>
                  <a:schemeClr val="tx2"/>
                </a:solidFill>
              </a:rPr>
              <a:t>26,9</a:t>
            </a:r>
            <a:r>
              <a:rPr lang="ru-RU" sz="2200" b="1" i="1" dirty="0">
                <a:solidFill>
                  <a:schemeClr val="tx2"/>
                </a:solidFill>
              </a:rPr>
              <a:t>%; 11,7%; 16,1%</a:t>
            </a:r>
            <a:r>
              <a:rPr lang="ru-RU" sz="2200" dirty="0">
                <a:solidFill>
                  <a:schemeClr val="tx2"/>
                </a:solidFill>
              </a:rPr>
              <a:t>, соответственно </a:t>
            </a:r>
            <a:r>
              <a:rPr lang="ru-RU" sz="2200" dirty="0" smtClean="0">
                <a:solidFill>
                  <a:schemeClr val="tx2"/>
                </a:solidFill>
              </a:rPr>
              <a:t>(«</a:t>
            </a:r>
            <a:r>
              <a:rPr lang="ru-RU" sz="2200" dirty="0" err="1" smtClean="0">
                <a:solidFill>
                  <a:schemeClr val="tx2"/>
                </a:solidFill>
              </a:rPr>
              <a:t>Wall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Street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Juornal</a:t>
            </a:r>
            <a:r>
              <a:rPr lang="ru-RU" sz="2200" dirty="0">
                <a:solidFill>
                  <a:schemeClr val="tx2"/>
                </a:solidFill>
              </a:rPr>
              <a:t>», «</a:t>
            </a:r>
            <a:r>
              <a:rPr lang="ru-RU" sz="2200" dirty="0" err="1">
                <a:solidFill>
                  <a:schemeClr val="tx2"/>
                </a:solidFill>
              </a:rPr>
              <a:t>Titans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Vow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Overseas</a:t>
            </a:r>
            <a:r>
              <a:rPr lang="ru-RU" sz="2200" dirty="0">
                <a:solidFill>
                  <a:schemeClr val="tx2"/>
                </a:solidFill>
              </a:rPr>
              <a:t> – «</a:t>
            </a:r>
            <a:r>
              <a:rPr lang="ru-RU" sz="2200" dirty="0" err="1">
                <a:solidFill>
                  <a:schemeClr val="tx2"/>
                </a:solidFill>
              </a:rPr>
              <a:t>Tax</a:t>
            </a:r>
            <a:r>
              <a:rPr lang="ru-RU" sz="2200" dirty="0">
                <a:solidFill>
                  <a:schemeClr val="tx2"/>
                </a:solidFill>
              </a:rPr>
              <a:t> </a:t>
            </a:r>
            <a:r>
              <a:rPr lang="ru-RU" sz="2200" dirty="0" err="1">
                <a:solidFill>
                  <a:schemeClr val="tx2"/>
                </a:solidFill>
              </a:rPr>
              <a:t>Fight</a:t>
            </a:r>
            <a:r>
              <a:rPr lang="ru-RU" sz="2200" dirty="0" smtClean="0">
                <a:solidFill>
                  <a:schemeClr val="tx2"/>
                </a:solidFill>
              </a:rPr>
              <a:t>» </a:t>
            </a:r>
            <a:r>
              <a:rPr lang="ru-RU" sz="2200" dirty="0">
                <a:solidFill>
                  <a:schemeClr val="tx2"/>
                </a:solidFill>
              </a:rPr>
              <a:t>за апрель 2009 г.)</a:t>
            </a:r>
            <a:r>
              <a:rPr lang="ru-RU" altLang="ru-RU" sz="2200" dirty="0" smtClean="0">
                <a:solidFill>
                  <a:schemeClr val="tx2"/>
                </a:solidFill>
              </a:rPr>
              <a:t>.</a:t>
            </a:r>
            <a:endParaRPr lang="ru-RU" altLang="ru-RU" sz="2200" dirty="0">
              <a:solidFill>
                <a:schemeClr val="tx2"/>
              </a:solidFill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155852" y="44624"/>
            <a:ext cx="883229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b="1" dirty="0" smtClean="0"/>
              <a:t>Модельный комплекс распределения </a:t>
            </a:r>
            <a:r>
              <a:rPr lang="ru-RU" sz="2000" b="1" dirty="0" smtClean="0"/>
              <a:t>суммарной прибыли совместного проекта</a:t>
            </a:r>
            <a:endParaRPr lang="ru-RU" alt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208963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8353" y="188913"/>
            <a:ext cx="7920111" cy="346075"/>
          </a:xfrm>
        </p:spPr>
        <p:txBody>
          <a:bodyPr/>
          <a:lstStyle/>
          <a:p>
            <a:r>
              <a:rPr lang="ru-RU" altLang="ru-RU" sz="2400" b="1" dirty="0"/>
              <a:t>ОСНОВНЫЕ РЕЗУЛЬТАТЫ И </a:t>
            </a:r>
            <a:r>
              <a:rPr lang="ru-RU" altLang="ru-RU" sz="2400" b="1" dirty="0" smtClean="0">
                <a:solidFill>
                  <a:schemeClr val="tx1"/>
                </a:solidFill>
              </a:rPr>
              <a:t>ВЫВОДЫ (1/3)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179388" y="620748"/>
            <a:ext cx="8785225" cy="5976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609600" indent="-609600" algn="just">
              <a:buFont typeface="Wingdings" panose="05000000000000000000" pitchFamily="2" charset="2"/>
              <a:buChar char="Ø"/>
            </a:pPr>
            <a:r>
              <a:rPr lang="ru-RU" altLang="ru-RU" sz="2400" dirty="0"/>
              <a:t>Сформулированы основные принципы моделирования инвестиционной и производственной деятельностей вертикально-интегрированной группы компаний;</a:t>
            </a:r>
          </a:p>
          <a:p>
            <a:pPr marL="609600" indent="-609600" algn="just">
              <a:buFont typeface="Wingdings" panose="05000000000000000000" pitchFamily="2" charset="2"/>
              <a:buChar char="Ø"/>
            </a:pPr>
            <a:endParaRPr lang="ru-RU" altLang="ru-RU" sz="2400" dirty="0">
              <a:solidFill>
                <a:srgbClr val="FF0000"/>
              </a:solidFill>
            </a:endParaRPr>
          </a:p>
          <a:p>
            <a:pPr marL="609600" indent="-609600" algn="just">
              <a:buFont typeface="Wingdings" panose="05000000000000000000" pitchFamily="2" charset="2"/>
              <a:buChar char="Ø"/>
            </a:pPr>
            <a:r>
              <a:rPr lang="ru-RU" altLang="ru-RU" sz="2400" dirty="0"/>
              <a:t>Разработан комплекс взаимосвязанных моделей инвестиционного и производственного планирования и даны методические рекомендации по их применению.</a:t>
            </a:r>
            <a:endParaRPr lang="en-US" altLang="ru-RU" sz="2400" dirty="0"/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ru-RU" sz="2400" dirty="0" smtClean="0"/>
              <a:t>выбор структуры </a:t>
            </a:r>
            <a:r>
              <a:rPr lang="ru-RU" sz="2400" dirty="0"/>
              <a:t>капитала (соотношение собственных и заёмных средств) оказывает влияние на темп роста капитала</a:t>
            </a:r>
            <a:r>
              <a:rPr lang="ru-RU" altLang="ru-RU" sz="2400" dirty="0"/>
              <a:t>;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ru-RU" sz="2400" dirty="0"/>
              <a:t>Показано, что использование бюджетного финансирования и средств резервного фонда группы компаний существенно повышают инвестиционные возможности дочерних компаний;</a:t>
            </a:r>
            <a:endParaRPr lang="ru-RU" altLang="ru-RU" sz="2400" dirty="0"/>
          </a:p>
        </p:txBody>
      </p:sp>
      <p:sp>
        <p:nvSpPr>
          <p:cNvPr id="30724" name="Номер слайда 5"/>
          <p:cNvSpPr txBox="1">
            <a:spLocks noGrp="1"/>
          </p:cNvSpPr>
          <p:nvPr/>
        </p:nvSpPr>
        <p:spPr bwMode="auto">
          <a:xfrm>
            <a:off x="8111141" y="6295693"/>
            <a:ext cx="781339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F24B0FF-F563-48FB-BE8B-DF151D79BF67}" type="slidenum">
              <a:rPr lang="ru-RU" altLang="ru-RU" sz="1600" b="1"/>
              <a:pPr algn="r" eaLnBrk="1" hangingPunct="1"/>
              <a:t>28</a:t>
            </a:fld>
            <a:endParaRPr lang="ru-RU" alt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889492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229600" cy="346075"/>
          </a:xfrm>
        </p:spPr>
        <p:txBody>
          <a:bodyPr/>
          <a:lstStyle/>
          <a:p>
            <a:r>
              <a:rPr lang="ru-RU" altLang="ru-RU" sz="2400" b="1" dirty="0"/>
              <a:t>ОСНОВНЫЕ РЕЗУЛЬТАТЫ И </a:t>
            </a:r>
            <a:r>
              <a:rPr lang="ru-RU" altLang="ru-RU" sz="2400" b="1" dirty="0" smtClean="0"/>
              <a:t>ВЫВОДЫ (2/3)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179512" y="895028"/>
            <a:ext cx="8785101" cy="5774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ru-RU" altLang="ru-RU" sz="2400" dirty="0"/>
              <a:t>Важной</a:t>
            </a:r>
            <a:r>
              <a:rPr lang="ru-RU" sz="2400" dirty="0"/>
              <a:t> особенностью модели инвестиционного планирования является учёт взаимоисключающих и связанных инвестиционных проектов;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ru-RU" altLang="ru-RU" sz="2400" dirty="0"/>
              <a:t>Модификация классического уравнения Беллмана, основанная на использовании штрафных функций, позволяет решить динамическую задачу распределения оборотных средств с </a:t>
            </a:r>
            <a:r>
              <a:rPr lang="ru-RU" sz="2400" dirty="0"/>
              <a:t>ограничениями-неравенствами</a:t>
            </a:r>
            <a:r>
              <a:rPr lang="ru-RU" altLang="ru-RU" sz="2400" dirty="0"/>
              <a:t>;</a:t>
            </a:r>
            <a:endParaRPr lang="ru-RU" sz="2400" dirty="0"/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ru-RU" sz="2400" dirty="0"/>
              <a:t>Рост числа взаимосвязанных проектов, включаемых в инвестиционную программу ведет к уменьшению ее эффективности;</a:t>
            </a:r>
            <a:endParaRPr lang="ru-RU" altLang="ru-RU" sz="2400" dirty="0"/>
          </a:p>
          <a:p>
            <a:pPr marL="914400" lvl="1" indent="-457200" algn="just">
              <a:buFont typeface="Wingdings" panose="05000000000000000000" pitchFamily="2" charset="2"/>
              <a:buChar char="§"/>
            </a:pPr>
            <a:r>
              <a:rPr lang="ru-RU" sz="2400" dirty="0"/>
              <a:t>Длительность финансового цикла является эффективным </a:t>
            </a:r>
            <a:r>
              <a:rPr lang="ru-RU" altLang="ru-RU" sz="2400" dirty="0"/>
              <a:t>инструментом  изменения потребности в собственных оборотных средствах.</a:t>
            </a:r>
            <a:endParaRPr lang="ru-RU" sz="2400" dirty="0"/>
          </a:p>
        </p:txBody>
      </p:sp>
      <p:sp>
        <p:nvSpPr>
          <p:cNvPr id="31748" name="Номер слайда 5"/>
          <p:cNvSpPr txBox="1">
            <a:spLocks noGrp="1"/>
          </p:cNvSpPr>
          <p:nvPr/>
        </p:nvSpPr>
        <p:spPr bwMode="auto">
          <a:xfrm>
            <a:off x="8101013" y="6381750"/>
            <a:ext cx="863600" cy="28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17F8CAD-0E89-4DFC-8745-85E4E56BF6AE}" type="slidenum">
              <a:rPr lang="ru-RU" altLang="ru-RU" sz="1600" b="1"/>
              <a:pPr algn="r" eaLnBrk="1" hangingPunct="1"/>
              <a:t>29</a:t>
            </a:fld>
            <a:endParaRPr lang="ru-RU" altLang="ru-RU" sz="1600" b="1"/>
          </a:p>
        </p:txBody>
      </p:sp>
    </p:spTree>
    <p:extLst>
      <p:ext uri="{BB962C8B-B14F-4D97-AF65-F5344CB8AC3E}">
        <p14:creationId xmlns:p14="http://schemas.microsoft.com/office/powerpoint/2010/main" val="86253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107950" y="44624"/>
            <a:ext cx="8928546" cy="792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ru-RU" altLang="ru-RU" sz="2400" b="1" dirty="0"/>
              <a:t>Объект исследования: группа вертикально интегрированных компаний (ВИК)</a:t>
            </a:r>
          </a:p>
        </p:txBody>
      </p:sp>
      <p:sp>
        <p:nvSpPr>
          <p:cNvPr id="3075" name="Номер слайда 5"/>
          <p:cNvSpPr txBox="1">
            <a:spLocks noGrp="1"/>
          </p:cNvSpPr>
          <p:nvPr/>
        </p:nvSpPr>
        <p:spPr bwMode="auto">
          <a:xfrm>
            <a:off x="8388350" y="6381750"/>
            <a:ext cx="5143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40FEAA2-6EA9-4472-962E-75F5A3AC460F}" type="slidenum">
              <a:rPr lang="ru-RU" altLang="ru-RU" sz="1600" b="1"/>
              <a:pPr algn="r" eaLnBrk="1" hangingPunct="1"/>
              <a:t>3</a:t>
            </a:fld>
            <a:endParaRPr lang="ru-RU" altLang="ru-RU" sz="1600" b="1"/>
          </a:p>
        </p:txBody>
      </p:sp>
      <p:sp>
        <p:nvSpPr>
          <p:cNvPr id="3076" name="Oval 5"/>
          <p:cNvSpPr>
            <a:spLocks noChangeArrowheads="1"/>
          </p:cNvSpPr>
          <p:nvPr/>
        </p:nvSpPr>
        <p:spPr bwMode="auto">
          <a:xfrm>
            <a:off x="5219700" y="981670"/>
            <a:ext cx="1008063" cy="719138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b="1"/>
              <a:t>МК</a:t>
            </a:r>
          </a:p>
        </p:txBody>
      </p:sp>
      <p:sp>
        <p:nvSpPr>
          <p:cNvPr id="3077" name="Oval 6"/>
          <p:cNvSpPr>
            <a:spLocks noChangeArrowheads="1"/>
          </p:cNvSpPr>
          <p:nvPr/>
        </p:nvSpPr>
        <p:spPr bwMode="auto">
          <a:xfrm>
            <a:off x="4068763" y="1989782"/>
            <a:ext cx="1008062" cy="719138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dirty="0"/>
              <a:t>ДК1</a:t>
            </a:r>
          </a:p>
        </p:txBody>
      </p:sp>
      <p:sp>
        <p:nvSpPr>
          <p:cNvPr id="3078" name="Oval 7"/>
          <p:cNvSpPr>
            <a:spLocks noChangeArrowheads="1"/>
          </p:cNvSpPr>
          <p:nvPr/>
        </p:nvSpPr>
        <p:spPr bwMode="auto">
          <a:xfrm>
            <a:off x="7740650" y="1125687"/>
            <a:ext cx="1008063" cy="719137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/>
              <a:t>ДК</a:t>
            </a:r>
            <a:r>
              <a:rPr lang="en-US" altLang="ru-RU" sz="2400"/>
              <a:t>n</a:t>
            </a:r>
            <a:endParaRPr lang="ru-RU" altLang="ru-RU" sz="2400"/>
          </a:p>
        </p:txBody>
      </p:sp>
      <p:sp>
        <p:nvSpPr>
          <p:cNvPr id="3079" name="Oval 8"/>
          <p:cNvSpPr>
            <a:spLocks noChangeArrowheads="1"/>
          </p:cNvSpPr>
          <p:nvPr/>
        </p:nvSpPr>
        <p:spPr bwMode="auto">
          <a:xfrm>
            <a:off x="2843213" y="2564904"/>
            <a:ext cx="1008062" cy="719137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dirty="0"/>
              <a:t>ДК2</a:t>
            </a:r>
          </a:p>
        </p:txBody>
      </p:sp>
      <p:sp>
        <p:nvSpPr>
          <p:cNvPr id="3080" name="Oval 9"/>
          <p:cNvSpPr>
            <a:spLocks noChangeArrowheads="1"/>
          </p:cNvSpPr>
          <p:nvPr/>
        </p:nvSpPr>
        <p:spPr bwMode="auto">
          <a:xfrm>
            <a:off x="5292725" y="2493838"/>
            <a:ext cx="1008063" cy="719138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dirty="0"/>
              <a:t>ДК3</a:t>
            </a:r>
          </a:p>
        </p:txBody>
      </p:sp>
      <p:sp>
        <p:nvSpPr>
          <p:cNvPr id="3081" name="Oval 10"/>
          <p:cNvSpPr>
            <a:spLocks noChangeArrowheads="1"/>
          </p:cNvSpPr>
          <p:nvPr/>
        </p:nvSpPr>
        <p:spPr bwMode="auto">
          <a:xfrm>
            <a:off x="7020322" y="2349823"/>
            <a:ext cx="1008062" cy="719137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/>
              <a:t>ДК5</a:t>
            </a:r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 flipH="1">
            <a:off x="4752973" y="1485255"/>
            <a:ext cx="539751" cy="51190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 flipH="1">
            <a:off x="3708400" y="2493020"/>
            <a:ext cx="360363" cy="2159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4" name="Line 13"/>
          <p:cNvSpPr>
            <a:spLocks noChangeShapeType="1"/>
          </p:cNvSpPr>
          <p:nvPr/>
        </p:nvSpPr>
        <p:spPr bwMode="auto">
          <a:xfrm>
            <a:off x="5076825" y="2276549"/>
            <a:ext cx="358775" cy="3603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5" name="Line 14"/>
          <p:cNvSpPr>
            <a:spLocks noChangeShapeType="1"/>
          </p:cNvSpPr>
          <p:nvPr/>
        </p:nvSpPr>
        <p:spPr bwMode="auto">
          <a:xfrm flipH="1">
            <a:off x="5724525" y="1700809"/>
            <a:ext cx="0" cy="792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6" name="Line 15"/>
          <p:cNvSpPr>
            <a:spLocks noChangeShapeType="1"/>
          </p:cNvSpPr>
          <p:nvPr/>
        </p:nvSpPr>
        <p:spPr bwMode="auto">
          <a:xfrm>
            <a:off x="6156176" y="1485255"/>
            <a:ext cx="1080120" cy="93563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7" name="Line 16"/>
          <p:cNvSpPr>
            <a:spLocks noChangeShapeType="1"/>
          </p:cNvSpPr>
          <p:nvPr/>
        </p:nvSpPr>
        <p:spPr bwMode="auto">
          <a:xfrm>
            <a:off x="6227763" y="1267743"/>
            <a:ext cx="1512887" cy="7349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8" name="Line 17"/>
          <p:cNvSpPr>
            <a:spLocks noChangeShapeType="1"/>
          </p:cNvSpPr>
          <p:nvPr/>
        </p:nvSpPr>
        <p:spPr bwMode="auto">
          <a:xfrm flipV="1">
            <a:off x="7812360" y="1844626"/>
            <a:ext cx="431800" cy="57626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9" name="Line 18"/>
          <p:cNvSpPr>
            <a:spLocks noChangeShapeType="1"/>
          </p:cNvSpPr>
          <p:nvPr/>
        </p:nvSpPr>
        <p:spPr bwMode="auto">
          <a:xfrm>
            <a:off x="3851275" y="2924472"/>
            <a:ext cx="1441450" cy="47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0" name="Line 19"/>
          <p:cNvSpPr>
            <a:spLocks noChangeShapeType="1"/>
          </p:cNvSpPr>
          <p:nvPr/>
        </p:nvSpPr>
        <p:spPr bwMode="auto">
          <a:xfrm flipV="1">
            <a:off x="6300788" y="2708920"/>
            <a:ext cx="71913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1" name="Rectangle 5"/>
          <p:cNvSpPr>
            <a:spLocks noChangeArrowheads="1"/>
          </p:cNvSpPr>
          <p:nvPr/>
        </p:nvSpPr>
        <p:spPr bwMode="auto">
          <a:xfrm>
            <a:off x="179512" y="1196752"/>
            <a:ext cx="30353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ru-RU" altLang="ru-RU" sz="2400" dirty="0"/>
              <a:t>МК – Материнская</a:t>
            </a:r>
          </a:p>
          <a:p>
            <a:pPr algn="just"/>
            <a:r>
              <a:rPr lang="ru-RU" altLang="ru-RU" sz="2400" dirty="0"/>
              <a:t> компания</a:t>
            </a:r>
            <a:r>
              <a:rPr lang="en-US" altLang="ru-RU" sz="2400" dirty="0"/>
              <a:t>;</a:t>
            </a:r>
            <a:r>
              <a:rPr lang="ru-RU" altLang="ru-RU" sz="2400" dirty="0"/>
              <a:t> </a:t>
            </a:r>
            <a:endParaRPr lang="en-US" altLang="ru-RU" sz="2400" dirty="0"/>
          </a:p>
          <a:p>
            <a:pPr algn="just"/>
            <a:r>
              <a:rPr lang="ru-RU" altLang="ru-RU" sz="2400" dirty="0"/>
              <a:t>ДК – Дочерние</a:t>
            </a:r>
            <a:endParaRPr lang="en-US" altLang="ru-RU" sz="2400" dirty="0"/>
          </a:p>
          <a:p>
            <a:pPr algn="just"/>
            <a:r>
              <a:rPr lang="ru-RU" altLang="ru-RU" sz="2400" dirty="0"/>
              <a:t> компании</a:t>
            </a:r>
            <a:r>
              <a:rPr lang="en-US" altLang="ru-RU" sz="2400" dirty="0"/>
              <a:t>.</a:t>
            </a:r>
            <a:endParaRPr lang="ru-RU" altLang="ru-RU" sz="2400" dirty="0"/>
          </a:p>
        </p:txBody>
      </p:sp>
      <p:sp>
        <p:nvSpPr>
          <p:cNvPr id="15380" name="Rectangle 5"/>
          <p:cNvSpPr>
            <a:spLocks noChangeArrowheads="1"/>
          </p:cNvSpPr>
          <p:nvPr/>
        </p:nvSpPr>
        <p:spPr bwMode="auto">
          <a:xfrm>
            <a:off x="107950" y="3572866"/>
            <a:ext cx="8794750" cy="3096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algn="just">
              <a:buFont typeface="Wingdings" pitchFamily="2" charset="2"/>
              <a:buChar char="§"/>
              <a:defRPr/>
            </a:pPr>
            <a:r>
              <a:rPr lang="ru-RU" sz="2400" dirty="0"/>
              <a:t>Вертикально интегрированная группа компаний состоит из дочерних компаний (ДК), реализующих </a:t>
            </a:r>
            <a:r>
              <a:rPr lang="ru-RU" sz="2400" u="sng" dirty="0"/>
              <a:t>различные технологические переделы</a:t>
            </a:r>
            <a:r>
              <a:rPr lang="ru-RU" sz="2400" dirty="0"/>
              <a:t> </a:t>
            </a:r>
            <a:r>
              <a:rPr lang="ru-RU" sz="2400" dirty="0" smtClean="0"/>
              <a:t>сложного </a:t>
            </a:r>
            <a:r>
              <a:rPr lang="ru-RU" sz="2400" dirty="0"/>
              <a:t>производственного процесса. </a:t>
            </a:r>
          </a:p>
          <a:p>
            <a:pPr marL="285750" indent="-285750" algn="just">
              <a:buFont typeface="Wingdings" pitchFamily="2" charset="2"/>
              <a:buChar char="§"/>
              <a:defRPr/>
            </a:pPr>
            <a:r>
              <a:rPr lang="ru-RU" sz="2400" u="sng" dirty="0"/>
              <a:t>Многоуровневая структура</a:t>
            </a:r>
            <a:r>
              <a:rPr lang="ru-RU" sz="2400" dirty="0"/>
              <a:t>: ДК находятся под прямым или опосредованным контролем материнской компании (МК), что позволяет </a:t>
            </a:r>
            <a:r>
              <a:rPr lang="ru-RU" sz="2400" dirty="0" smtClean="0"/>
              <a:t>централизованно формировать </a:t>
            </a:r>
            <a:r>
              <a:rPr lang="ru-RU" sz="2400" dirty="0"/>
              <a:t>управленческие решения </a:t>
            </a:r>
            <a:r>
              <a:rPr lang="ru-RU" sz="2400" dirty="0" smtClean="0"/>
              <a:t>для всей </a:t>
            </a:r>
            <a:r>
              <a:rPr lang="ru-RU" sz="2400" dirty="0"/>
              <a:t>группы компаний.</a:t>
            </a:r>
          </a:p>
        </p:txBody>
      </p:sp>
    </p:spTree>
    <p:extLst>
      <p:ext uri="{BB962C8B-B14F-4D97-AF65-F5344CB8AC3E}">
        <p14:creationId xmlns:p14="http://schemas.microsoft.com/office/powerpoint/2010/main" val="132524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35013" y="404664"/>
            <a:ext cx="8229600" cy="346075"/>
          </a:xfrm>
        </p:spPr>
        <p:txBody>
          <a:bodyPr/>
          <a:lstStyle/>
          <a:p>
            <a:r>
              <a:rPr lang="ru-RU" altLang="ru-RU" sz="2400" b="1" dirty="0"/>
              <a:t>ОСНОВНЫЕ РЕЗУЛЬТАТЫ И </a:t>
            </a:r>
            <a:r>
              <a:rPr lang="ru-RU" altLang="ru-RU" sz="2400" b="1" dirty="0" smtClean="0"/>
              <a:t>ВЫВОДЫ (3/3)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179512" y="895028"/>
            <a:ext cx="8785101" cy="2966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Разработанный </a:t>
            </a:r>
            <a:r>
              <a:rPr lang="ru-RU" sz="2400" dirty="0"/>
              <a:t>модельный комплекс </a:t>
            </a:r>
            <a:r>
              <a:rPr lang="ru-RU" sz="2400" dirty="0" smtClean="0"/>
              <a:t>справедливого распределения </a:t>
            </a:r>
            <a:r>
              <a:rPr lang="ru-RU" sz="2400" dirty="0"/>
              <a:t>суммарной прибыли совместного проекта на основе </a:t>
            </a:r>
            <a:r>
              <a:rPr lang="ru-RU" sz="2400" dirty="0" smtClean="0"/>
              <a:t>трансфертных </a:t>
            </a:r>
            <a:r>
              <a:rPr lang="ru-RU" sz="2400" dirty="0"/>
              <a:t>цен между учреждёнными </a:t>
            </a:r>
            <a:r>
              <a:rPr lang="ru-RU" sz="2400" dirty="0" smtClean="0"/>
              <a:t>дочерними </a:t>
            </a:r>
            <a:r>
              <a:rPr lang="ru-RU" sz="2400" dirty="0" smtClean="0"/>
              <a:t>компаниями, позволяет </a:t>
            </a:r>
            <a:r>
              <a:rPr lang="ru-RU" sz="2400" dirty="0"/>
              <a:t>достичь экономического эффекта уменьшения консолидированного налога на прибыль </a:t>
            </a:r>
            <a:r>
              <a:rPr lang="ru-RU" sz="2400" dirty="0" smtClean="0"/>
              <a:t>совместного проекта</a:t>
            </a:r>
            <a:r>
              <a:rPr lang="ru-RU" sz="2400" dirty="0"/>
              <a:t>. </a:t>
            </a:r>
          </a:p>
          <a:p>
            <a:pPr lvl="0" algn="just"/>
            <a:endParaRPr lang="ru-RU" sz="2400" dirty="0"/>
          </a:p>
        </p:txBody>
      </p:sp>
      <p:sp>
        <p:nvSpPr>
          <p:cNvPr id="31748" name="Номер слайда 5"/>
          <p:cNvSpPr txBox="1">
            <a:spLocks noGrp="1"/>
          </p:cNvSpPr>
          <p:nvPr/>
        </p:nvSpPr>
        <p:spPr bwMode="auto">
          <a:xfrm>
            <a:off x="8101013" y="6381750"/>
            <a:ext cx="863600" cy="28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17F8CAD-0E89-4DFC-8745-85E4E56BF6AE}" type="slidenum">
              <a:rPr lang="ru-RU" altLang="ru-RU" sz="1600" b="1"/>
              <a:pPr algn="r" eaLnBrk="1" hangingPunct="1"/>
              <a:t>30</a:t>
            </a:fld>
            <a:endParaRPr lang="ru-RU" altLang="ru-RU" sz="1600" b="1"/>
          </a:p>
        </p:txBody>
      </p:sp>
    </p:spTree>
    <p:extLst>
      <p:ext uri="{BB962C8B-B14F-4D97-AF65-F5344CB8AC3E}">
        <p14:creationId xmlns:p14="http://schemas.microsoft.com/office/powerpoint/2010/main" val="3123072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Номер слайда 6"/>
          <p:cNvSpPr txBox="1">
            <a:spLocks noGrp="1"/>
          </p:cNvSpPr>
          <p:nvPr/>
        </p:nvSpPr>
        <p:spPr bwMode="auto">
          <a:xfrm>
            <a:off x="8262370" y="6381328"/>
            <a:ext cx="620712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79F559B-3BA2-4FAE-BAC6-7B09CC731D4B}" type="slidenum">
              <a:rPr lang="ru-RU" altLang="ru-RU" sz="1600" b="1"/>
              <a:pPr algn="r" eaLnBrk="1" hangingPunct="1"/>
              <a:t>31</a:t>
            </a:fld>
            <a:endParaRPr lang="ru-RU" altLang="ru-RU" sz="1600" b="1" dirty="0"/>
          </a:p>
        </p:txBody>
      </p:sp>
      <p:sp>
        <p:nvSpPr>
          <p:cNvPr id="23562" name="AutoShape 19"/>
          <p:cNvSpPr>
            <a:spLocks noChangeArrowheads="1"/>
          </p:cNvSpPr>
          <p:nvPr/>
        </p:nvSpPr>
        <p:spPr bwMode="auto">
          <a:xfrm>
            <a:off x="8075147" y="1700485"/>
            <a:ext cx="769764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(25)</a:t>
            </a:r>
            <a:endParaRPr lang="ru-RU" altLang="ru-RU" sz="2000" b="1" dirty="0"/>
          </a:p>
        </p:txBody>
      </p:sp>
      <p:sp>
        <p:nvSpPr>
          <p:cNvPr id="2" name="Rectangle 206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07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08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0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0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33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33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5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5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5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15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5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15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AutoShape 19"/>
          <p:cNvSpPr>
            <a:spLocks noChangeArrowheads="1"/>
          </p:cNvSpPr>
          <p:nvPr/>
        </p:nvSpPr>
        <p:spPr bwMode="auto">
          <a:xfrm>
            <a:off x="7721148" y="3716709"/>
            <a:ext cx="1243340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(26)</a:t>
            </a:r>
            <a:r>
              <a:rPr lang="en-US" altLang="ru-RU" sz="2000" b="1" dirty="0" smtClean="0"/>
              <a:t>-(</a:t>
            </a:r>
            <a:r>
              <a:rPr lang="ru-RU" altLang="ru-RU" sz="2000" b="1" dirty="0" smtClean="0"/>
              <a:t>27</a:t>
            </a:r>
            <a:r>
              <a:rPr lang="en-US" altLang="ru-RU" sz="2000" b="1" dirty="0" smtClean="0"/>
              <a:t>)</a:t>
            </a:r>
            <a:endParaRPr lang="ru-RU" altLang="ru-RU" sz="2000" b="1" dirty="0"/>
          </a:p>
        </p:txBody>
      </p:sp>
      <p:sp>
        <p:nvSpPr>
          <p:cNvPr id="51" name="AutoShape 19"/>
          <p:cNvSpPr>
            <a:spLocks noChangeArrowheads="1"/>
          </p:cNvSpPr>
          <p:nvPr/>
        </p:nvSpPr>
        <p:spPr bwMode="auto">
          <a:xfrm>
            <a:off x="8113318" y="5588917"/>
            <a:ext cx="769764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b="1" dirty="0" smtClean="0"/>
              <a:t>(28)</a:t>
            </a:r>
            <a:endParaRPr lang="ru-RU" altLang="ru-RU" sz="20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7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7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2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6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51520" y="1304048"/>
                <a:ext cx="3114314" cy="14048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3000" i="1">
                              <a:latin typeface="Cambria Math"/>
                            </a:rPr>
                            <m:t>𝑗</m:t>
                          </m:r>
                          <m:r>
                            <a:rPr lang="ru-RU" sz="3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ru-RU" sz="3000" i="1">
                              <a:latin typeface="Cambria Math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000" i="1">
                                  <a:latin typeface="Cambria Math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ru-RU" sz="30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000" i="1">
                                  <a:latin typeface="Cambria Math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ru-RU" sz="3000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ru-RU" sz="3000" i="1">
                          <a:latin typeface="Cambria Math"/>
                        </a:rPr>
                        <m:t>→</m:t>
                      </m:r>
                      <m:func>
                        <m:func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ru-RU" sz="3000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ru-RU" sz="3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000" i="1">
                                      <a:latin typeface="Cambria Math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ru-RU" sz="3000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lim>
                          </m:limLow>
                        </m:fName>
                        <m:e/>
                      </m:func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304048"/>
                <a:ext cx="3114314" cy="140487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51520" y="5344000"/>
                <a:ext cx="4156586" cy="1409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000" b="1" i="1">
                              <a:latin typeface="Cambria Math"/>
                            </a:rPr>
                            <m:t>𝜷</m:t>
                          </m:r>
                        </m:e>
                        <m:sub>
                          <m:r>
                            <a:rPr lang="en-US" sz="3000" b="1" i="1">
                              <a:latin typeface="Cambria Math"/>
                            </a:rPr>
                            <m:t>𝒋</m:t>
                          </m:r>
                        </m:sub>
                      </m:sSub>
                      <m:r>
                        <a:rPr lang="en-US" sz="3000" b="1" i="1">
                          <a:latin typeface="Cambria Math"/>
                        </a:rPr>
                        <m:t>≥</m:t>
                      </m:r>
                      <m:f>
                        <m:fPr>
                          <m:type m:val="lin"/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3000" b="1" i="1">
                                  <a:latin typeface="Cambria Math"/>
                                </a:rPr>
                                <m:t>𝒋</m:t>
                              </m:r>
                              <m:r>
                                <a:rPr lang="en-US" sz="30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3000" b="1" i="1"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3000" b="1" i="1">
                                  <a:latin typeface="Cambria Math"/>
                                </a:rPr>
                                <m:t>𝒎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ru-RU" sz="3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𝒊𝒋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ru-RU" sz="3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  <m:sub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3000" b="1" i="1">
                                  <a:latin typeface="Cambria Math"/>
                                </a:rPr>
                                <m:t>𝒊</m:t>
                              </m:r>
                              <m:r>
                                <a:rPr lang="en-US" sz="30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3000" b="1" i="1"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3000" b="1" i="1">
                                  <a:latin typeface="Cambria Math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ru-RU" sz="3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3000" b="1" i="1">
                                      <a:latin typeface="Cambria Math"/>
                                    </a:rPr>
                                    <m:t>𝒊𝒋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ru-RU" sz="3000" b="1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344000"/>
                <a:ext cx="4156586" cy="140968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151907" y="4725144"/>
            <a:ext cx="8888783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dirty="0"/>
              <a:t>	</a:t>
            </a:r>
            <a:r>
              <a:rPr lang="ru-RU" sz="2200" dirty="0" smtClean="0"/>
              <a:t>Запрет </a:t>
            </a:r>
            <a:r>
              <a:rPr lang="ru-RU" sz="2200" dirty="0"/>
              <a:t>на операции, </a:t>
            </a:r>
            <a:r>
              <a:rPr lang="ru-RU" sz="2200" dirty="0" smtClean="0"/>
              <a:t>необеспеченные </a:t>
            </a:r>
            <a:r>
              <a:rPr lang="ru-RU" sz="2200" dirty="0"/>
              <a:t>собственными средствами (запрет </a:t>
            </a:r>
            <a:r>
              <a:rPr lang="ru-RU" sz="2200" dirty="0" smtClean="0"/>
              <a:t>«продаж </a:t>
            </a:r>
            <a:r>
              <a:rPr lang="ru-RU" sz="2200" dirty="0"/>
              <a:t>без покрытия»)</a:t>
            </a:r>
            <a:endParaRPr lang="ru-RU" altLang="ru-RU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07504" y="3243455"/>
                <a:ext cx="4819909" cy="1409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ru-RU" sz="3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3000" b="1" i="1">
                              <a:latin typeface="Cambria Math"/>
                            </a:rPr>
                            <m:t>𝒋</m:t>
                          </m:r>
                          <m:r>
                            <a:rPr lang="ru-RU" sz="3000" b="1" i="1">
                              <a:latin typeface="Cambria Math"/>
                            </a:rPr>
                            <m:t>=</m:t>
                          </m:r>
                          <m:r>
                            <a:rPr lang="ru-RU" sz="30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ru-RU" sz="3000" b="1" i="1">
                              <a:latin typeface="Cambria Math"/>
                            </a:rPr>
                            <m:t>𝒎</m:t>
                          </m:r>
                        </m:sup>
                        <m:e>
                          <m:sSub>
                            <m:sSubPr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000" b="1" i="1"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ru-RU" sz="3000" b="1" i="1">
                                  <a:latin typeface="Cambria Math"/>
                                </a:rPr>
                                <m:t>𝒊𝒋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000" b="1" i="1">
                                  <a:latin typeface="Cambria Math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US" sz="3000" b="1" i="1">
                                  <a:latin typeface="Cambria Math"/>
                                </a:rPr>
                                <m:t>𝒋</m:t>
                              </m:r>
                            </m:sub>
                          </m:sSub>
                        </m:e>
                      </m:nary>
                      <m:r>
                        <a:rPr lang="ru-RU" sz="3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000" b="1" i="1">
                              <a:latin typeface="Cambria Math"/>
                            </a:rPr>
                            <m:t>𝜶</m:t>
                          </m:r>
                        </m:e>
                        <m:sub>
                          <m:r>
                            <a:rPr lang="ru-RU" sz="3000" b="1" i="1"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ru-RU" sz="3000" b="1" i="1">
                          <a:latin typeface="Cambria Math"/>
                        </a:rPr>
                        <m:t>, </m:t>
                      </m:r>
                      <m:r>
                        <a:rPr lang="ru-RU" sz="3000" b="1" i="1">
                          <a:latin typeface="Cambria Math"/>
                        </a:rPr>
                        <m:t>𝒊</m:t>
                      </m:r>
                      <m:r>
                        <a:rPr lang="ru-RU" sz="3000" b="1" i="1">
                          <a:latin typeface="Cambria Math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000" b="1" i="1">
                              <a:latin typeface="Cambria Math"/>
                            </a:rPr>
                            <m:t>𝟏</m:t>
                          </m:r>
                          <m:r>
                            <a:rPr lang="ru-RU" sz="3000" b="1" i="1">
                              <a:latin typeface="Cambria Math"/>
                            </a:rPr>
                            <m:t>,..,</m:t>
                          </m:r>
                          <m:r>
                            <a:rPr lang="ru-RU" sz="3000" b="1" i="1">
                              <a:latin typeface="Cambria Math"/>
                            </a:rPr>
                            <m:t>𝒏</m:t>
                          </m:r>
                        </m:e>
                      </m:d>
                      <m:r>
                        <a:rPr lang="ru-RU" sz="3000" b="1" i="1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3000" b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243455"/>
                <a:ext cx="4819909" cy="140968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436096" y="3171447"/>
                <a:ext cx="1984005" cy="1409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ru-RU" sz="3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3000" b="1" i="1">
                              <a:latin typeface="Cambria Math"/>
                            </a:rPr>
                            <m:t>𝒋</m:t>
                          </m:r>
                          <m:r>
                            <a:rPr lang="ru-RU" sz="3000" b="1" i="1">
                              <a:latin typeface="Cambria Math"/>
                            </a:rPr>
                            <m:t>=</m:t>
                          </m:r>
                          <m:r>
                            <a:rPr lang="ru-RU" sz="30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ru-RU" sz="3000" b="1" i="1">
                              <a:latin typeface="Cambria Math"/>
                            </a:rPr>
                            <m:t>𝒎</m:t>
                          </m:r>
                        </m:sup>
                        <m:e>
                          <m:sSub>
                            <m:sSubPr>
                              <m:ctrlPr>
                                <a:rPr lang="ru-RU" sz="3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000" b="1" i="1">
                                  <a:latin typeface="Cambria Math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ru-RU" sz="3000" b="1" i="1">
                                  <a:latin typeface="Cambria Math"/>
                                </a:rPr>
                                <m:t>𝒋</m:t>
                              </m:r>
                            </m:sub>
                          </m:sSub>
                        </m:e>
                      </m:nary>
                      <m:r>
                        <a:rPr lang="ru-RU" sz="3000" b="1" i="1">
                          <a:latin typeface="Cambria Math"/>
                        </a:rPr>
                        <m:t>=</m:t>
                      </m:r>
                      <m:r>
                        <a:rPr lang="ru-RU" sz="3000" b="1" i="1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30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3171447"/>
                <a:ext cx="1984005" cy="140968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179512" y="2660870"/>
            <a:ext cx="8888783" cy="552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200" dirty="0"/>
              <a:t>	</a:t>
            </a:r>
            <a:r>
              <a:rPr lang="ru-RU" sz="2200" dirty="0" smtClean="0"/>
              <a:t>Баланс </a:t>
            </a:r>
            <a:r>
              <a:rPr lang="ru-RU" sz="2200" dirty="0"/>
              <a:t>интересов компаний-акционеров и учреждённых компаний </a:t>
            </a:r>
            <a:r>
              <a:rPr lang="ru-RU" sz="2200" dirty="0" smtClean="0"/>
              <a:t>с учётом механизма налогообложения</a:t>
            </a:r>
            <a:endParaRPr lang="ru-RU" altLang="ru-RU" sz="2200" dirty="0"/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287016" y="702799"/>
            <a:ext cx="8856984" cy="63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altLang="ru-RU" sz="2200" b="1" dirty="0" smtClean="0">
                <a:solidFill>
                  <a:srgbClr val="C00000"/>
                </a:solidFill>
              </a:rPr>
              <a:t>Блок 3:  </a:t>
            </a:r>
            <a:r>
              <a:rPr lang="en-US" altLang="ru-RU" sz="2200" b="1" dirty="0">
                <a:solidFill>
                  <a:srgbClr val="C00000"/>
                </a:solidFill>
              </a:rPr>
              <a:t>3</a:t>
            </a:r>
            <a:r>
              <a:rPr lang="ru-RU" altLang="ru-RU" sz="2200" b="1" dirty="0">
                <a:solidFill>
                  <a:srgbClr val="C00000"/>
                </a:solidFill>
              </a:rPr>
              <a:t>.</a:t>
            </a:r>
            <a:r>
              <a:rPr lang="en-US" altLang="ru-RU" sz="2200" b="1" dirty="0">
                <a:solidFill>
                  <a:srgbClr val="C00000"/>
                </a:solidFill>
              </a:rPr>
              <a:t>2</a:t>
            </a:r>
            <a:r>
              <a:rPr lang="ru-RU" altLang="ru-RU" sz="2200" b="1" dirty="0">
                <a:solidFill>
                  <a:srgbClr val="C00000"/>
                </a:solidFill>
              </a:rPr>
              <a:t> Модель о</a:t>
            </a:r>
            <a:r>
              <a:rPr lang="ru-RU" sz="2200" b="1" dirty="0">
                <a:solidFill>
                  <a:srgbClr val="C00000"/>
                </a:solidFill>
              </a:rPr>
              <a:t>ценки целевых долей распределения суммарной прибыли между компаниями-акционерами</a:t>
            </a:r>
            <a:endParaRPr lang="en-US" altLang="ru-RU" sz="2200" b="1" dirty="0">
              <a:solidFill>
                <a:srgbClr val="C00000"/>
              </a:solidFill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2195736" y="109194"/>
            <a:ext cx="4680520" cy="462657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</a:pPr>
            <a:r>
              <a:rPr lang="ru-RU" altLang="ru-RU" sz="2200" b="1" dirty="0"/>
              <a:t> </a:t>
            </a:r>
            <a:r>
              <a:rPr lang="ru-RU" altLang="ru-RU" sz="2400" b="1" dirty="0" smtClean="0"/>
              <a:t>Приложение</a:t>
            </a:r>
            <a:endParaRPr lang="en-US" alt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123297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8424" y="6165304"/>
            <a:ext cx="594864" cy="476250"/>
          </a:xfrm>
        </p:spPr>
        <p:txBody>
          <a:bodyPr/>
          <a:lstStyle/>
          <a:p>
            <a:pPr>
              <a:defRPr/>
            </a:pPr>
            <a:fld id="{2497416B-2438-4E54-A425-B5B1BF78D43A}" type="slidenum">
              <a:rPr lang="ru-RU" sz="1600" b="1" smtClean="0"/>
              <a:pPr>
                <a:defRPr/>
              </a:pPr>
              <a:t>32</a:t>
            </a:fld>
            <a:endParaRPr lang="ru-RU" sz="1600" b="1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7949" y="163900"/>
            <a:ext cx="8951661" cy="65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altLang="ru-RU" sz="2200" b="1" dirty="0">
                <a:solidFill>
                  <a:srgbClr val="C00000"/>
                </a:solidFill>
              </a:rPr>
              <a:t>3</a:t>
            </a:r>
            <a:r>
              <a:rPr lang="ru-RU" altLang="ru-RU" sz="2200" b="1" dirty="0">
                <a:solidFill>
                  <a:srgbClr val="C00000"/>
                </a:solidFill>
              </a:rPr>
              <a:t>.</a:t>
            </a:r>
            <a:r>
              <a:rPr lang="en-US" altLang="ru-RU" sz="2200" b="1" dirty="0">
                <a:solidFill>
                  <a:srgbClr val="C00000"/>
                </a:solidFill>
              </a:rPr>
              <a:t>1</a:t>
            </a:r>
            <a:r>
              <a:rPr lang="ru-RU" altLang="ru-RU" sz="2200" b="1" dirty="0">
                <a:solidFill>
                  <a:srgbClr val="C00000"/>
                </a:solidFill>
              </a:rPr>
              <a:t> Расчёт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трансфертных цен при </a:t>
            </a:r>
            <a:r>
              <a:rPr lang="ru-RU" altLang="ru-RU" sz="2200" b="1" dirty="0">
                <a:solidFill>
                  <a:srgbClr val="C00000"/>
                </a:solidFill>
              </a:rPr>
              <a:t>распределении суммарной прибыли совместного проекта </a:t>
            </a:r>
            <a:endParaRPr lang="en-US" altLang="ru-RU" sz="2200" b="1" dirty="0">
              <a:solidFill>
                <a:srgbClr val="C00000"/>
              </a:solidFill>
            </a:endParaRPr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8366989" y="1196752"/>
            <a:ext cx="669507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(30)</a:t>
            </a:r>
            <a:endParaRPr lang="ru-RU" altLang="ru-RU" sz="2000" dirty="0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88815" y="4576868"/>
            <a:ext cx="8888783" cy="2152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altLang="ru-RU" sz="2000" b="1" i="1" dirty="0" err="1" smtClean="0">
                <a:solidFill>
                  <a:schemeClr val="tx2"/>
                </a:solidFill>
              </a:rPr>
              <a:t>C</a:t>
            </a:r>
            <a:r>
              <a:rPr lang="en-US" altLang="ru-RU" sz="2000" b="1" i="1" baseline="30000" dirty="0" err="1" smtClean="0">
                <a:solidFill>
                  <a:schemeClr val="tx2"/>
                </a:solidFill>
              </a:rPr>
              <a:t>j</a:t>
            </a:r>
            <a:r>
              <a:rPr lang="ru-RU" altLang="ru-RU" sz="2000" i="1" baseline="30000" dirty="0" smtClean="0">
                <a:solidFill>
                  <a:schemeClr val="tx2"/>
                </a:solidFill>
              </a:rPr>
              <a:t> </a:t>
            </a:r>
            <a:r>
              <a:rPr lang="ru-RU" altLang="ru-RU" sz="2000" dirty="0" smtClean="0">
                <a:solidFill>
                  <a:schemeClr val="tx2"/>
                </a:solidFill>
              </a:rPr>
              <a:t>– удельная </a:t>
            </a:r>
            <a:r>
              <a:rPr lang="ru-RU" sz="2000" dirty="0" smtClean="0"/>
              <a:t>себестоимость продукции </a:t>
            </a:r>
            <a:r>
              <a:rPr lang="en-US" sz="2000" dirty="0" smtClean="0"/>
              <a:t>j</a:t>
            </a:r>
            <a:r>
              <a:rPr lang="ru-RU" sz="2000" dirty="0" smtClean="0"/>
              <a:t>-ой ДК;</a:t>
            </a:r>
          </a:p>
          <a:p>
            <a:pPr algn="just"/>
            <a:r>
              <a:rPr lang="en-US" altLang="ru-RU" sz="2000" b="1" i="1" dirty="0" err="1" smtClean="0">
                <a:solidFill>
                  <a:schemeClr val="tx2"/>
                </a:solidFill>
              </a:rPr>
              <a:t>Q</a:t>
            </a:r>
            <a:r>
              <a:rPr lang="en-US" altLang="ru-RU" sz="2000" b="1" i="1" baseline="30000" dirty="0" err="1" smtClean="0">
                <a:solidFill>
                  <a:schemeClr val="tx2"/>
                </a:solidFill>
              </a:rPr>
              <a:t>j</a:t>
            </a:r>
            <a:r>
              <a:rPr lang="ru-RU" altLang="ru-RU" sz="2000" i="1" baseline="30000" dirty="0" smtClean="0">
                <a:solidFill>
                  <a:schemeClr val="tx2"/>
                </a:solidFill>
              </a:rPr>
              <a:t> </a:t>
            </a:r>
            <a:r>
              <a:rPr lang="ru-RU" altLang="ru-RU" sz="2000" dirty="0">
                <a:solidFill>
                  <a:schemeClr val="tx2"/>
                </a:solidFill>
              </a:rPr>
              <a:t>– </a:t>
            </a:r>
            <a:r>
              <a:rPr lang="ru-RU" altLang="ru-RU" sz="2000" dirty="0" smtClean="0">
                <a:solidFill>
                  <a:schemeClr val="tx2"/>
                </a:solidFill>
              </a:rPr>
              <a:t>объём продукции, производимый</a:t>
            </a:r>
            <a:r>
              <a:rPr lang="ru-RU" sz="2000" dirty="0" smtClean="0"/>
              <a:t> </a:t>
            </a:r>
            <a:r>
              <a:rPr lang="en-US" sz="2000" dirty="0" smtClean="0"/>
              <a:t>j</a:t>
            </a:r>
            <a:r>
              <a:rPr lang="ru-RU" sz="2000" dirty="0"/>
              <a:t>-ой ДК</a:t>
            </a:r>
            <a:r>
              <a:rPr lang="ru-RU" sz="2000" dirty="0" smtClean="0"/>
              <a:t>;</a:t>
            </a:r>
          </a:p>
          <a:p>
            <a:pPr lvl="0" algn="just"/>
            <a:r>
              <a:rPr lang="en-US" altLang="ru-RU" sz="2000" b="1" i="1" dirty="0" err="1" smtClean="0">
                <a:cs typeface="Arial" charset="0"/>
              </a:rPr>
              <a:t>NP</a:t>
            </a:r>
            <a:r>
              <a:rPr lang="en-US" altLang="ru-RU" sz="2000" b="1" i="1" baseline="30000" dirty="0" err="1" smtClean="0">
                <a:solidFill>
                  <a:schemeClr val="tx2"/>
                </a:solidFill>
              </a:rPr>
              <a:t>j</a:t>
            </a:r>
            <a:r>
              <a:rPr lang="ru-RU" alt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dirty="0" smtClean="0">
                <a:solidFill>
                  <a:schemeClr val="tx2"/>
                </a:solidFill>
              </a:rPr>
              <a:t>– </a:t>
            </a:r>
            <a:r>
              <a:rPr lang="ru-RU" altLang="ru-RU" sz="2000" u="sng" dirty="0" smtClean="0">
                <a:solidFill>
                  <a:schemeClr val="tx2"/>
                </a:solidFill>
              </a:rPr>
              <a:t>плановая</a:t>
            </a:r>
            <a:r>
              <a:rPr lang="ru-RU" altLang="ru-RU" sz="2000" dirty="0" smtClean="0">
                <a:solidFill>
                  <a:schemeClr val="tx2"/>
                </a:solidFill>
              </a:rPr>
              <a:t> чистая прибыль </a:t>
            </a:r>
            <a:r>
              <a:rPr lang="en-US" altLang="ru-RU" sz="2000" dirty="0" smtClean="0">
                <a:solidFill>
                  <a:schemeClr val="tx2"/>
                </a:solidFill>
              </a:rPr>
              <a:t>j-</a:t>
            </a:r>
            <a:r>
              <a:rPr lang="ru-RU" altLang="ru-RU" sz="2000" dirty="0" smtClean="0">
                <a:solidFill>
                  <a:schemeClr val="tx2"/>
                </a:solidFill>
              </a:rPr>
              <a:t>ой учреждённой дочерней компании;</a:t>
            </a:r>
            <a:endParaRPr lang="ru-RU" sz="2000" dirty="0" smtClean="0"/>
          </a:p>
          <a:p>
            <a:pPr algn="just"/>
            <a:r>
              <a:rPr lang="el-GR" altLang="ru-RU" sz="2000" b="1" i="1" dirty="0" smtClean="0">
                <a:solidFill>
                  <a:schemeClr val="tx2"/>
                </a:solidFill>
              </a:rPr>
              <a:t>γ</a:t>
            </a:r>
            <a:r>
              <a:rPr lang="en-US" altLang="ru-RU" sz="2000" b="1" i="1" baseline="-25000" dirty="0" err="1" smtClean="0">
                <a:solidFill>
                  <a:schemeClr val="tx2"/>
                </a:solidFill>
              </a:rPr>
              <a:t>i</a:t>
            </a:r>
            <a:r>
              <a:rPr lang="en-US" altLang="ru-RU" sz="2000" dirty="0" smtClean="0">
                <a:solidFill>
                  <a:schemeClr val="tx2"/>
                </a:solidFill>
              </a:rPr>
              <a:t> </a:t>
            </a:r>
            <a:r>
              <a:rPr lang="ru-RU" altLang="ru-RU" sz="2000" dirty="0" smtClean="0">
                <a:solidFill>
                  <a:schemeClr val="tx2"/>
                </a:solidFill>
              </a:rPr>
              <a:t>– </a:t>
            </a:r>
            <a:r>
              <a:rPr lang="ru-RU" sz="2000" dirty="0" smtClean="0"/>
              <a:t>процент маржинального дохода </a:t>
            </a:r>
            <a:r>
              <a:rPr lang="en-US" sz="2000" dirty="0" smtClean="0"/>
              <a:t>j</a:t>
            </a:r>
            <a:r>
              <a:rPr lang="ru-RU" sz="2000" dirty="0" smtClean="0"/>
              <a:t>-ой ДК</a:t>
            </a:r>
            <a:r>
              <a:rPr lang="ru-RU" sz="2000" dirty="0"/>
              <a:t> </a:t>
            </a:r>
            <a:r>
              <a:rPr lang="ru-RU" sz="2000" dirty="0" smtClean="0"/>
              <a:t>по отношению к себестоимости;</a:t>
            </a:r>
          </a:p>
          <a:p>
            <a:pPr algn="just"/>
            <a:r>
              <a:rPr lang="en-US" altLang="ru-RU" sz="2000" b="1" i="1" dirty="0" err="1" smtClean="0">
                <a:solidFill>
                  <a:schemeClr val="tx2"/>
                </a:solidFill>
              </a:rPr>
              <a:t>DTA</a:t>
            </a:r>
            <a:r>
              <a:rPr lang="en-US" altLang="ru-RU" sz="2000" b="1" i="1" baseline="-25000" dirty="0" err="1" smtClean="0">
                <a:solidFill>
                  <a:schemeClr val="tx2"/>
                </a:solidFill>
              </a:rPr>
              <a:t>j</a:t>
            </a:r>
            <a:r>
              <a:rPr lang="ru-RU" altLang="ru-RU" sz="2000" b="1" i="1" dirty="0" smtClean="0">
                <a:solidFill>
                  <a:schemeClr val="tx2"/>
                </a:solidFill>
              </a:rPr>
              <a:t> </a:t>
            </a:r>
            <a:r>
              <a:rPr lang="en-US" altLang="ru-RU" sz="2000" b="1" i="1" dirty="0" smtClean="0">
                <a:solidFill>
                  <a:schemeClr val="tx2"/>
                </a:solidFill>
              </a:rPr>
              <a:t> </a:t>
            </a:r>
            <a:r>
              <a:rPr lang="ru-RU" altLang="ru-RU" sz="2000" dirty="0">
                <a:solidFill>
                  <a:schemeClr val="tx2"/>
                </a:solidFill>
              </a:rPr>
              <a:t>–</a:t>
            </a:r>
            <a:r>
              <a:rPr lang="en-US" altLang="ru-RU" sz="2000" dirty="0">
                <a:solidFill>
                  <a:schemeClr val="tx2"/>
                </a:solidFill>
              </a:rPr>
              <a:t> </a:t>
            </a:r>
            <a:r>
              <a:rPr lang="ru-RU" altLang="ru-RU" sz="2000" dirty="0" smtClean="0">
                <a:solidFill>
                  <a:schemeClr val="tx2"/>
                </a:solidFill>
              </a:rPr>
              <a:t>отложенный налоговый актив </a:t>
            </a:r>
            <a:r>
              <a:rPr lang="ru-RU" altLang="ru-RU" sz="2000" dirty="0"/>
              <a:t>для </a:t>
            </a:r>
            <a:r>
              <a:rPr lang="en-US" sz="2000" dirty="0"/>
              <a:t>j</a:t>
            </a:r>
            <a:r>
              <a:rPr lang="ru-RU" sz="2000" dirty="0"/>
              <a:t>-ой </a:t>
            </a:r>
            <a:r>
              <a:rPr lang="ru-RU" sz="2000" dirty="0" smtClean="0"/>
              <a:t>ДК</a:t>
            </a:r>
            <a:r>
              <a:rPr lang="ru-RU" sz="2000" dirty="0"/>
              <a:t>;</a:t>
            </a:r>
            <a:endParaRPr lang="en-US" altLang="ru-RU" sz="2000" dirty="0" smtClean="0">
              <a:solidFill>
                <a:schemeClr val="tx2"/>
              </a:solidFill>
            </a:endParaRPr>
          </a:p>
          <a:p>
            <a:pPr algn="just"/>
            <a:r>
              <a:rPr lang="el-GR" altLang="ru-RU" sz="2000" b="1" i="1" dirty="0" smtClean="0">
                <a:solidFill>
                  <a:schemeClr val="tx2"/>
                </a:solidFill>
              </a:rPr>
              <a:t>τ</a:t>
            </a:r>
            <a:r>
              <a:rPr lang="en-US" altLang="ru-RU" sz="2000" b="1" i="1" baseline="-25000" dirty="0" err="1" smtClean="0">
                <a:solidFill>
                  <a:schemeClr val="tx2"/>
                </a:solidFill>
              </a:rPr>
              <a:t>i</a:t>
            </a:r>
            <a:r>
              <a:rPr lang="ru-RU" altLang="ru-RU" sz="2000" b="1" i="1" baseline="-25000" dirty="0" smtClean="0">
                <a:solidFill>
                  <a:schemeClr val="tx2"/>
                </a:solidFill>
              </a:rPr>
              <a:t> </a:t>
            </a:r>
            <a:r>
              <a:rPr lang="ru-RU" altLang="ru-RU" sz="2000" dirty="0">
                <a:solidFill>
                  <a:schemeClr val="tx2"/>
                </a:solidFill>
              </a:rPr>
              <a:t>– </a:t>
            </a:r>
            <a:r>
              <a:rPr lang="ru-RU" altLang="ru-RU" sz="2000" dirty="0" smtClean="0"/>
              <a:t>налог на прибыль для </a:t>
            </a:r>
            <a:r>
              <a:rPr lang="en-US" sz="2000" dirty="0" smtClean="0"/>
              <a:t>j</a:t>
            </a:r>
            <a:r>
              <a:rPr lang="ru-RU" sz="2000" dirty="0"/>
              <a:t>-ой </a:t>
            </a:r>
            <a:r>
              <a:rPr lang="ru-RU" sz="2000" dirty="0" smtClean="0"/>
              <a:t>ДК.</a:t>
            </a:r>
            <a:endParaRPr lang="ru-RU" altLang="ru-RU" sz="2000" dirty="0" smtClean="0">
              <a:solidFill>
                <a:schemeClr val="tx2"/>
              </a:solidFill>
            </a:endParaRPr>
          </a:p>
        </p:txBody>
      </p:sp>
      <p:sp>
        <p:nvSpPr>
          <p:cNvPr id="9" name="AutoShape 19"/>
          <p:cNvSpPr>
            <a:spLocks noChangeArrowheads="1"/>
          </p:cNvSpPr>
          <p:nvPr/>
        </p:nvSpPr>
        <p:spPr bwMode="auto">
          <a:xfrm>
            <a:off x="8388424" y="2132533"/>
            <a:ext cx="669507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(3</a:t>
            </a:r>
            <a:r>
              <a:rPr lang="en-US" altLang="ru-RU" sz="2000" dirty="0" smtClean="0"/>
              <a:t>2</a:t>
            </a:r>
            <a:r>
              <a:rPr lang="ru-RU" altLang="ru-RU" sz="2000" dirty="0" smtClean="0"/>
              <a:t>)</a:t>
            </a:r>
            <a:endParaRPr lang="ru-RU" alt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949" y="836712"/>
                <a:ext cx="6984332" cy="10067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𝐓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𝐏</m:t>
                          </m:r>
                        </m:e>
                        <m:sub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𝐣</m:t>
                          </m:r>
                        </m:sub>
                        <m:sup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𝐭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  <m:sup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bSup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𝜟</m:t>
                              </m:r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𝑵𝑷</m:t>
                              </m:r>
                            </m:e>
                            <m:sub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  <m:sup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400" b="1" i="0">
                                  <a:latin typeface="Cambria Math" panose="02040503050406030204" pitchFamily="18" charset="0"/>
                                </a:rPr>
                                <m:t>𝐐</m:t>
                              </m:r>
                            </m:e>
                            <m:sub>
                              <m:r>
                                <a:rPr lang="ru-RU" sz="2400" b="1" i="0">
                                  <a:latin typeface="Cambria Math" panose="02040503050406030204" pitchFamily="18" charset="0"/>
                                </a:rPr>
                                <m:t>𝐣</m:t>
                              </m:r>
                            </m:sub>
                            <m:sup>
                              <m:r>
                                <a:rPr lang="ru-RU" sz="2400" b="1" i="0">
                                  <a:latin typeface="Cambria Math" panose="02040503050406030204" pitchFamily="18" charset="0"/>
                                </a:rPr>
                                <m:t>𝐭</m:t>
                              </m:r>
                            </m:sup>
                          </m:sSubSup>
                        </m:den>
                      </m:f>
                      <m:r>
                        <a:rPr lang="ru-RU" sz="2400" b="1" i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𝑵𝑷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𝜮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𝑵𝑷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ru-RU" sz="2400" b="1" i="0">
                          <a:latin typeface="Cambria Math" panose="02040503050406030204" pitchFamily="18" charset="0"/>
                        </a:rPr>
                        <m:t>𝐣</m:t>
                      </m:r>
                      <m:r>
                        <a:rPr lang="ru-RU" sz="2400" b="1" i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,..,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</m:d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49" y="836712"/>
                <a:ext cx="6984332" cy="10067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15952" y="3829167"/>
                <a:ext cx="5417124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𝑵𝑷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𝜟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𝑵𝑷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𝐍𝐏</m:t>
                          </m:r>
                        </m:e>
                        <m:sub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𝐣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𝐭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ru-RU" sz="2400" b="1" i="1">
                          <a:latin typeface="Cambria Math" panose="02040503050406030204" pitchFamily="18" charset="0"/>
                        </a:rPr>
                        <m:t>𝒋</m:t>
                      </m:r>
                      <m:r>
                        <a:rPr lang="ru-RU" sz="2400" b="1" i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,..,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52" y="3829167"/>
                <a:ext cx="5417124" cy="52661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AutoShape 19"/>
          <p:cNvSpPr>
            <a:spLocks noChangeArrowheads="1"/>
          </p:cNvSpPr>
          <p:nvPr/>
        </p:nvSpPr>
        <p:spPr bwMode="auto">
          <a:xfrm>
            <a:off x="8313781" y="3068960"/>
            <a:ext cx="669507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(3</a:t>
            </a:r>
            <a:r>
              <a:rPr lang="en-US" altLang="ru-RU" sz="2000" dirty="0" smtClean="0"/>
              <a:t>3</a:t>
            </a:r>
            <a:r>
              <a:rPr lang="ru-RU" altLang="ru-RU" sz="2000" dirty="0" smtClean="0"/>
              <a:t>)</a:t>
            </a:r>
            <a:endParaRPr lang="ru-RU" altLang="ru-RU" sz="2000" dirty="0"/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8294980" y="3933056"/>
            <a:ext cx="669507" cy="360363"/>
          </a:xfrm>
          <a:prstGeom prst="wedgeRectCallout">
            <a:avLst>
              <a:gd name="adj1" fmla="val 4681"/>
              <a:gd name="adj2" fmla="val -48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(3</a:t>
            </a:r>
            <a:r>
              <a:rPr lang="en-US" altLang="ru-RU" sz="2000" dirty="0" smtClean="0"/>
              <a:t>4</a:t>
            </a:r>
            <a:r>
              <a:rPr lang="ru-RU" altLang="ru-RU" sz="2000" dirty="0" smtClean="0"/>
              <a:t>)</a:t>
            </a:r>
            <a:endParaRPr lang="ru-RU" alt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51520" y="2996952"/>
                <a:ext cx="5596597" cy="5266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𝜟</m:t>
                          </m:r>
                          <m:sSubSup>
                            <m:sSubSup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𝑵𝑷</m:t>
                              </m:r>
                            </m:e>
                            <m:sub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ru-RU" sz="240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  <m:sup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bSup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𝑵𝑷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𝜮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𝐍𝐏</m:t>
                          </m:r>
                        </m:e>
                        <m:sub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𝐣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𝐭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400" b="1" i="1">
                          <a:latin typeface="Cambria Math" panose="02040503050406030204" pitchFamily="18" charset="0"/>
                        </a:rPr>
                        <m:t>𝒋</m:t>
                      </m:r>
                      <m:r>
                        <a:rPr lang="ru-RU" sz="2400" b="1" i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,..,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5596597" cy="52661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5496" y="1791324"/>
                <a:ext cx="7560840" cy="10036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𝑻𝑷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𝜟</m:t>
                              </m:r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𝑵𝑷</m:t>
                              </m:r>
                            </m:e>
                            <m:sub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ru-RU" sz="2400" b="1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sub>
                            <m:sup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  <m:sup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bSup>
                        </m:den>
                      </m:f>
                      <m:r>
                        <a:rPr lang="ru-RU" sz="2400" b="1" i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r>
                        <a:rPr lang="ru-RU" sz="2400" b="1" i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𝜸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𝐣</m:t>
                          </m:r>
                        </m:sub>
                        <m:sup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𝐭</m:t>
                          </m:r>
                        </m:sup>
                      </m:sSubSup>
                      <m:d>
                        <m:d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𝝉</m:t>
                              </m:r>
                            </m:e>
                            <m:sub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</m:sSub>
                        </m:e>
                      </m:d>
                      <m:r>
                        <a:rPr lang="ru-RU" sz="2400" b="1" i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𝑫𝑻𝑨</m:t>
                          </m:r>
                        </m:e>
                        <m:sub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𝒌</m:t>
                          </m:r>
                        </m:sub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bSup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791324"/>
                <a:ext cx="7560840" cy="100360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1219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85113" y="6245225"/>
            <a:ext cx="801687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E2F2BE-960F-4552-BA2A-84686738AE1C}" type="slidenum">
              <a:rPr lang="ru-RU" altLang="ru-RU" sz="1600" smtClean="0"/>
              <a:pPr eaLnBrk="1" hangingPunct="1"/>
              <a:t>4</a:t>
            </a:fld>
            <a:endParaRPr lang="ru-RU" altLang="ru-RU" sz="1600" dirty="0" smtClean="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209550" y="476250"/>
            <a:ext cx="8697913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ru-RU" sz="2800" dirty="0"/>
              <a:t>	</a:t>
            </a:r>
            <a:r>
              <a:rPr lang="en-US" altLang="ru-RU" sz="3200" dirty="0"/>
              <a:t> </a:t>
            </a:r>
            <a:r>
              <a:rPr lang="ru-RU" altLang="ru-RU" sz="3200" b="1" dirty="0"/>
              <a:t>Цель исследования</a:t>
            </a:r>
            <a:r>
              <a:rPr lang="ru-RU" altLang="ru-RU" sz="2400" b="1" dirty="0"/>
              <a:t>:</a:t>
            </a:r>
          </a:p>
          <a:p>
            <a:pPr algn="ctr"/>
            <a:r>
              <a:rPr lang="en-US" altLang="ru-RU" sz="2800" dirty="0"/>
              <a:t> </a:t>
            </a:r>
            <a:endParaRPr lang="ru-RU" altLang="ru-RU" sz="2800" dirty="0"/>
          </a:p>
          <a:p>
            <a:pPr algn="just"/>
            <a:r>
              <a:rPr lang="ru-RU" altLang="ru-RU" sz="3200" dirty="0"/>
              <a:t>         Создание системы поддержки  принятия инвестиционных </a:t>
            </a:r>
            <a:r>
              <a:rPr lang="ru-RU" altLang="ru-RU" sz="3200" dirty="0" smtClean="0"/>
              <a:t>и производственных решений для достижения </a:t>
            </a:r>
            <a:r>
              <a:rPr lang="ru-RU" altLang="ru-RU" sz="3200" dirty="0"/>
              <a:t>устойчивого в долгосрочном периоде развития вертикально интегрированной группы металлургических компаний.</a:t>
            </a:r>
            <a:endParaRPr lang="en-US" alt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35496" y="44624"/>
            <a:ext cx="9036496" cy="6552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200" b="1" dirty="0"/>
              <a:t>Задачи исследования</a:t>
            </a:r>
            <a:r>
              <a:rPr lang="ru-RU" altLang="ru-RU" sz="2200" b="1" dirty="0" smtClean="0"/>
              <a:t>:</a:t>
            </a:r>
            <a:endParaRPr lang="ru-RU" altLang="ru-RU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altLang="ru-RU" sz="2200" dirty="0" smtClean="0"/>
              <a:t> Провести анализ системы производственного и инвестиционного планирования для группы ВИК и построить на этой основе комплекс моделей, отражающих внутригрупповые взаимосвязи;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altLang="ru-RU" sz="22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altLang="ru-RU" sz="2200" dirty="0" smtClean="0"/>
              <a:t> Разработать модель формирования инвестиционной программы группы ВИК, учитывающую целевую структуру капитала, внутригрупповое субсидирование, долю бюджетного финансирования, а также характер связей между проектами;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altLang="ru-RU" sz="22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altLang="ru-RU" sz="2200" dirty="0" smtClean="0"/>
              <a:t> Разработать модель планирования минимальной величины собственных оборотных средств (СОС) дочерних компаний, с учётом </a:t>
            </a:r>
            <a:r>
              <a:rPr lang="ru-RU" sz="2200" dirty="0" smtClean="0"/>
              <a:t>согласования объёмов промежуточной продукции между последовательными технологическими переделами;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2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altLang="ru-RU" sz="2200" dirty="0"/>
              <a:t>Построить модель </a:t>
            </a:r>
            <a:r>
              <a:rPr lang="ru-RU" altLang="ru-RU" sz="2200" dirty="0" smtClean="0"/>
              <a:t>справедливого распределения </a:t>
            </a:r>
            <a:r>
              <a:rPr lang="ru-RU" altLang="ru-RU" sz="2200" dirty="0"/>
              <a:t>суммарной прибыли совместного проекта </a:t>
            </a:r>
            <a:r>
              <a:rPr lang="ru-RU" altLang="ru-RU" sz="2200" dirty="0" smtClean="0"/>
              <a:t>по разработке наукоёмких изделий между его участниками </a:t>
            </a:r>
            <a:r>
              <a:rPr lang="ru-RU" altLang="ru-RU" sz="2200" dirty="0"/>
              <a:t>на основе </a:t>
            </a:r>
            <a:r>
              <a:rPr lang="ru-RU" altLang="ru-RU" sz="2200" dirty="0" smtClean="0"/>
              <a:t>трансфертных </a:t>
            </a:r>
            <a:r>
              <a:rPr lang="ru-RU" altLang="ru-RU" sz="2200" dirty="0"/>
              <a:t>цен.</a:t>
            </a:r>
          </a:p>
        </p:txBody>
      </p:sp>
      <p:sp>
        <p:nvSpPr>
          <p:cNvPr id="6147" name="Номер слайда 5"/>
          <p:cNvSpPr txBox="1">
            <a:spLocks noGrp="1"/>
          </p:cNvSpPr>
          <p:nvPr/>
        </p:nvSpPr>
        <p:spPr bwMode="auto">
          <a:xfrm>
            <a:off x="8027988" y="6381750"/>
            <a:ext cx="8016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62A9F27-E1C2-4C76-9420-FCBF5B8F04E0}" type="slidenum">
              <a:rPr lang="ru-RU" altLang="ru-RU" sz="1600" b="1"/>
              <a:pPr algn="r" eaLnBrk="1" hangingPunct="1"/>
              <a:t>5</a:t>
            </a:fld>
            <a:endParaRPr lang="ru-RU" altLang="ru-RU" sz="1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9" y="44623"/>
            <a:ext cx="8785224" cy="439795"/>
          </a:xfrm>
        </p:spPr>
        <p:txBody>
          <a:bodyPr/>
          <a:lstStyle/>
          <a:p>
            <a:pPr eaLnBrk="1" hangingPunct="1"/>
            <a:r>
              <a:rPr lang="ru-RU" altLang="ru-RU" sz="1800" b="1" dirty="0" smtClean="0"/>
              <a:t>Задачи производственного и инвестиционного планирования </a:t>
            </a:r>
            <a:r>
              <a:rPr lang="ru-RU" altLang="ru-RU" sz="1800" b="1" dirty="0"/>
              <a:t>вертикально </a:t>
            </a:r>
            <a:r>
              <a:rPr lang="ru-RU" altLang="ru-RU" sz="1800" b="1" dirty="0" smtClean="0"/>
              <a:t>интегрированной группы компаний</a:t>
            </a:r>
          </a:p>
        </p:txBody>
      </p:sp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-684584" y="3363913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9224" name="Rectangle 37"/>
          <p:cNvSpPr>
            <a:spLocks noChangeArrowheads="1"/>
          </p:cNvSpPr>
          <p:nvPr/>
        </p:nvSpPr>
        <p:spPr bwMode="auto">
          <a:xfrm>
            <a:off x="0" y="2997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49" name="AutoShape 13"/>
          <p:cNvSpPr>
            <a:spLocks noChangeArrowheads="1"/>
          </p:cNvSpPr>
          <p:nvPr/>
        </p:nvSpPr>
        <p:spPr bwMode="auto">
          <a:xfrm>
            <a:off x="376239" y="750888"/>
            <a:ext cx="8381156" cy="360362"/>
          </a:xfrm>
          <a:prstGeom prst="wedgeRectCallout">
            <a:avLst>
              <a:gd name="adj1" fmla="val -21940"/>
              <a:gd name="adj2" fmla="val -14759"/>
            </a:avLst>
          </a:prstGeom>
          <a:solidFill>
            <a:schemeClr val="bg1">
              <a:lumMod val="8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600" b="1" dirty="0">
                <a:latin typeface="Times New Roman" pitchFamily="18" charset="0"/>
              </a:rPr>
              <a:t>Блок 1. Формирование инвестиционной программы </a:t>
            </a:r>
            <a:r>
              <a:rPr lang="ru-RU" altLang="ru-RU" sz="1600" b="1" dirty="0" smtClean="0">
                <a:latin typeface="Times New Roman" pitchFamily="18" charset="0"/>
              </a:rPr>
              <a:t>группы компаний </a:t>
            </a:r>
            <a:endParaRPr lang="ru-RU" altLang="ru-RU" sz="1600" b="1" dirty="0">
              <a:latin typeface="Times New Roman" pitchFamily="18" charset="0"/>
            </a:endParaRPr>
          </a:p>
        </p:txBody>
      </p:sp>
      <p:sp>
        <p:nvSpPr>
          <p:cNvPr id="9226" name="AutoShape 23"/>
          <p:cNvSpPr>
            <a:spLocks noChangeArrowheads="1"/>
          </p:cNvSpPr>
          <p:nvPr/>
        </p:nvSpPr>
        <p:spPr bwMode="auto">
          <a:xfrm>
            <a:off x="179389" y="3522381"/>
            <a:ext cx="5040311" cy="698707"/>
          </a:xfrm>
          <a:prstGeom prst="wedgeRectCallout">
            <a:avLst>
              <a:gd name="adj1" fmla="val -39338"/>
              <a:gd name="adj2" fmla="val 44273"/>
            </a:avLst>
          </a:prstGeom>
          <a:solidFill>
            <a:srgbClr val="92D05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500" b="1" dirty="0">
                <a:latin typeface="Times New Roman" pitchFamily="18" charset="0"/>
              </a:rPr>
              <a:t>Блок </a:t>
            </a:r>
            <a:r>
              <a:rPr lang="ru-RU" altLang="ru-RU" sz="1500" b="1" dirty="0" smtClean="0">
                <a:latin typeface="Times New Roman" pitchFamily="18" charset="0"/>
              </a:rPr>
              <a:t>2.  </a:t>
            </a:r>
            <a:r>
              <a:rPr lang="ru-RU" altLang="ru-RU" sz="1500" b="1" dirty="0">
                <a:latin typeface="Times New Roman" pitchFamily="18" charset="0"/>
              </a:rPr>
              <a:t>Планирование минимальной потребности </a:t>
            </a:r>
            <a:r>
              <a:rPr lang="ru-RU" altLang="ru-RU" sz="1500" b="1" dirty="0" smtClean="0">
                <a:latin typeface="Times New Roman" pitchFamily="18" charset="0"/>
              </a:rPr>
              <a:t>в собственных </a:t>
            </a:r>
            <a:r>
              <a:rPr lang="ru-RU" altLang="ru-RU" sz="1500" b="1" dirty="0">
                <a:latin typeface="Times New Roman" pitchFamily="18" charset="0"/>
              </a:rPr>
              <a:t>оборотных </a:t>
            </a:r>
            <a:r>
              <a:rPr lang="ru-RU" altLang="ru-RU" sz="1500" b="1" dirty="0" smtClean="0">
                <a:latin typeface="Times New Roman" pitchFamily="18" charset="0"/>
              </a:rPr>
              <a:t>средствах (СОС) дочерних компаний</a:t>
            </a:r>
            <a:endParaRPr lang="ru-RU" altLang="ru-RU" sz="1500" b="1" dirty="0">
              <a:latin typeface="Times New Roman" pitchFamily="18" charset="0"/>
            </a:endParaRPr>
          </a:p>
        </p:txBody>
      </p:sp>
      <p:sp>
        <p:nvSpPr>
          <p:cNvPr id="12302" name="AutoShape 11"/>
          <p:cNvSpPr>
            <a:spLocks noChangeArrowheads="1"/>
          </p:cNvSpPr>
          <p:nvPr/>
        </p:nvSpPr>
        <p:spPr bwMode="auto">
          <a:xfrm>
            <a:off x="395288" y="1196752"/>
            <a:ext cx="3889375" cy="521502"/>
          </a:xfrm>
          <a:prstGeom prst="wedgeRectCallout">
            <a:avLst>
              <a:gd name="adj1" fmla="val -49671"/>
              <a:gd name="adj2" fmla="val 24931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600" b="1" dirty="0">
                <a:latin typeface="Times New Roman" pitchFamily="18" charset="0"/>
              </a:rPr>
              <a:t>1.2</a:t>
            </a:r>
            <a:r>
              <a:rPr lang="ru-RU" altLang="ru-RU" sz="1600" dirty="0">
                <a:latin typeface="Times New Roman" pitchFamily="18" charset="0"/>
              </a:rPr>
              <a:t>. </a:t>
            </a:r>
            <a:r>
              <a:rPr lang="ru-RU" altLang="ru-RU" sz="1600" dirty="0" smtClean="0">
                <a:latin typeface="Times New Roman" pitchFamily="18" charset="0"/>
              </a:rPr>
              <a:t>Выбор </a:t>
            </a:r>
            <a:r>
              <a:rPr lang="ru-RU" altLang="ru-RU" sz="1600" dirty="0">
                <a:latin typeface="Times New Roman" pitchFamily="18" charset="0"/>
              </a:rPr>
              <a:t>оптимальной структуры капитала </a:t>
            </a:r>
          </a:p>
        </p:txBody>
      </p:sp>
      <p:sp>
        <p:nvSpPr>
          <p:cNvPr id="12303" name="AutoShape 12"/>
          <p:cNvSpPr>
            <a:spLocks noChangeArrowheads="1"/>
          </p:cNvSpPr>
          <p:nvPr/>
        </p:nvSpPr>
        <p:spPr bwMode="auto">
          <a:xfrm>
            <a:off x="5219700" y="1254126"/>
            <a:ext cx="3551238" cy="374675"/>
          </a:xfrm>
          <a:prstGeom prst="wedgeRectCallout">
            <a:avLst>
              <a:gd name="adj1" fmla="val -13338"/>
              <a:gd name="adj2" fmla="val 32819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600" b="1" dirty="0">
                <a:latin typeface="Times New Roman" pitchFamily="18" charset="0"/>
              </a:rPr>
              <a:t>1.1. </a:t>
            </a:r>
            <a:r>
              <a:rPr lang="ru-RU" altLang="ru-RU" sz="1600" b="1" dirty="0" smtClean="0">
                <a:latin typeface="Times New Roman" pitchFamily="18" charset="0"/>
              </a:rPr>
              <a:t>Инвестиционное планирование</a:t>
            </a:r>
            <a:endParaRPr lang="ru-RU" altLang="ru-RU" sz="1600" b="1" dirty="0">
              <a:latin typeface="Times New Roman" pitchFamily="18" charset="0"/>
            </a:endParaRPr>
          </a:p>
        </p:txBody>
      </p:sp>
      <p:sp>
        <p:nvSpPr>
          <p:cNvPr id="12304" name="AutoShape 10"/>
          <p:cNvSpPr>
            <a:spLocks noChangeArrowheads="1"/>
          </p:cNvSpPr>
          <p:nvPr/>
        </p:nvSpPr>
        <p:spPr bwMode="auto">
          <a:xfrm>
            <a:off x="376238" y="1973731"/>
            <a:ext cx="4267769" cy="851748"/>
          </a:xfrm>
          <a:prstGeom prst="wedgeRectCallout">
            <a:avLst>
              <a:gd name="adj1" fmla="val -20491"/>
              <a:gd name="adj2" fmla="val -50457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ru-RU" altLang="ru-RU" sz="1600" b="1" dirty="0">
                <a:latin typeface="Times New Roman" pitchFamily="18" charset="0"/>
              </a:rPr>
              <a:t>1.4</a:t>
            </a:r>
            <a:r>
              <a:rPr lang="ru-RU" altLang="ru-RU" sz="1600" dirty="0">
                <a:latin typeface="Times New Roman" pitchFamily="18" charset="0"/>
              </a:rPr>
              <a:t> Выявление </a:t>
            </a:r>
            <a:r>
              <a:rPr lang="ru-RU" altLang="ru-RU" sz="1600" dirty="0" smtClean="0">
                <a:latin typeface="Times New Roman" pitchFamily="18" charset="0"/>
              </a:rPr>
              <a:t>(оценка) зависимости </a:t>
            </a:r>
            <a:r>
              <a:rPr lang="ru-RU" altLang="ru-RU" sz="1600" dirty="0">
                <a:latin typeface="Times New Roman" pitchFamily="18" charset="0"/>
              </a:rPr>
              <a:t>доходности собственного каптала от </a:t>
            </a:r>
            <a:r>
              <a:rPr lang="ru-RU" altLang="ru-RU" sz="1600" dirty="0" smtClean="0">
                <a:latin typeface="Times New Roman" pitchFamily="18" charset="0"/>
              </a:rPr>
              <a:t>соотношения собственных и заёмных средств</a:t>
            </a:r>
            <a:endParaRPr lang="ru-RU" altLang="ru-RU" sz="1600" dirty="0">
              <a:latin typeface="Times New Roman" pitchFamily="18" charset="0"/>
            </a:endParaRPr>
          </a:p>
        </p:txBody>
      </p:sp>
      <p:sp>
        <p:nvSpPr>
          <p:cNvPr id="9233" name="Line 24"/>
          <p:cNvSpPr>
            <a:spLocks noChangeShapeType="1"/>
          </p:cNvSpPr>
          <p:nvPr/>
        </p:nvSpPr>
        <p:spPr bwMode="auto">
          <a:xfrm>
            <a:off x="4284663" y="1412776"/>
            <a:ext cx="9350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Line 44"/>
          <p:cNvSpPr>
            <a:spLocks noChangeShapeType="1"/>
          </p:cNvSpPr>
          <p:nvPr/>
        </p:nvSpPr>
        <p:spPr bwMode="auto">
          <a:xfrm flipV="1">
            <a:off x="2377065" y="4856886"/>
            <a:ext cx="61076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7" name="Rectangle 45"/>
          <p:cNvSpPr>
            <a:spLocks noChangeArrowheads="1"/>
          </p:cNvSpPr>
          <p:nvPr/>
        </p:nvSpPr>
        <p:spPr bwMode="auto">
          <a:xfrm>
            <a:off x="179389" y="646340"/>
            <a:ext cx="8785225" cy="2240243"/>
          </a:xfrm>
          <a:prstGeom prst="rect">
            <a:avLst/>
          </a:prstGeom>
          <a:solidFill>
            <a:schemeClr val="bg1">
              <a:alpha val="18823"/>
            </a:schemeClr>
          </a:solidFill>
          <a:ln w="317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9238" name="AutoShape 46"/>
          <p:cNvSpPr>
            <a:spLocks noChangeArrowheads="1"/>
          </p:cNvSpPr>
          <p:nvPr/>
        </p:nvSpPr>
        <p:spPr bwMode="auto">
          <a:xfrm>
            <a:off x="244714" y="4437112"/>
            <a:ext cx="2167046" cy="776079"/>
          </a:xfrm>
          <a:prstGeom prst="wedgeRectCallout">
            <a:avLst>
              <a:gd name="adj1" fmla="val -14481"/>
              <a:gd name="adj2" fmla="val -41389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400" dirty="0">
                <a:latin typeface="Times New Roman" pitchFamily="18" charset="0"/>
              </a:rPr>
              <a:t>2</a:t>
            </a:r>
            <a:r>
              <a:rPr lang="ru-RU" altLang="ru-RU" sz="1400" dirty="0" smtClean="0">
                <a:latin typeface="Times New Roman" pitchFamily="18" charset="0"/>
              </a:rPr>
              <a:t>.2 </a:t>
            </a:r>
            <a:r>
              <a:rPr lang="ru-RU" altLang="ru-RU" sz="1400" dirty="0">
                <a:latin typeface="Times New Roman" pitchFamily="18" charset="0"/>
              </a:rPr>
              <a:t>Оценка параметров производственной </a:t>
            </a:r>
            <a:r>
              <a:rPr lang="ru-RU" altLang="ru-RU" sz="1400" dirty="0" smtClean="0">
                <a:latin typeface="Times New Roman" pitchFamily="18" charset="0"/>
              </a:rPr>
              <a:t>функции</a:t>
            </a:r>
            <a:endParaRPr lang="ru-RU" altLang="ru-RU" sz="1400" dirty="0">
              <a:latin typeface="Times New Roman" pitchFamily="18" charset="0"/>
            </a:endParaRPr>
          </a:p>
        </p:txBody>
      </p:sp>
      <p:sp>
        <p:nvSpPr>
          <p:cNvPr id="9239" name="AutoShape 47"/>
          <p:cNvSpPr>
            <a:spLocks noChangeArrowheads="1"/>
          </p:cNvSpPr>
          <p:nvPr/>
        </p:nvSpPr>
        <p:spPr bwMode="auto">
          <a:xfrm>
            <a:off x="323528" y="5517232"/>
            <a:ext cx="2053536" cy="971182"/>
          </a:xfrm>
          <a:prstGeom prst="wedgeRectCallout">
            <a:avLst>
              <a:gd name="adj1" fmla="val 569"/>
              <a:gd name="adj2" fmla="val 3421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400" dirty="0">
                <a:latin typeface="Times New Roman" pitchFamily="18" charset="0"/>
              </a:rPr>
              <a:t>2</a:t>
            </a:r>
            <a:r>
              <a:rPr lang="ru-RU" altLang="ru-RU" sz="1400" dirty="0" smtClean="0">
                <a:latin typeface="Times New Roman" pitchFamily="18" charset="0"/>
              </a:rPr>
              <a:t>.3 Оценка </a:t>
            </a:r>
            <a:r>
              <a:rPr lang="ru-RU" altLang="ru-RU" sz="1400" dirty="0">
                <a:latin typeface="Times New Roman" pitchFamily="18" charset="0"/>
              </a:rPr>
              <a:t>оптимальной величины оборачиваемости </a:t>
            </a:r>
            <a:r>
              <a:rPr lang="ru-RU" altLang="ru-RU" sz="1400" dirty="0" smtClean="0">
                <a:latin typeface="Times New Roman" pitchFamily="18" charset="0"/>
              </a:rPr>
              <a:t>запасов</a:t>
            </a:r>
            <a:endParaRPr lang="ru-RU" altLang="ru-RU" sz="1400" dirty="0">
              <a:latin typeface="Times New Roman" pitchFamily="18" charset="0"/>
            </a:endParaRPr>
          </a:p>
        </p:txBody>
      </p:sp>
      <p:sp>
        <p:nvSpPr>
          <p:cNvPr id="9240" name="AutoShape 48"/>
          <p:cNvSpPr>
            <a:spLocks noChangeArrowheads="1"/>
          </p:cNvSpPr>
          <p:nvPr/>
        </p:nvSpPr>
        <p:spPr bwMode="auto">
          <a:xfrm>
            <a:off x="2987824" y="4437111"/>
            <a:ext cx="2276368" cy="1194213"/>
          </a:xfrm>
          <a:prstGeom prst="wedgeRectCallout">
            <a:avLst>
              <a:gd name="adj1" fmla="val -29954"/>
              <a:gd name="adj2" fmla="val -48202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500" b="1" dirty="0" smtClean="0">
                <a:latin typeface="Times New Roman" pitchFamily="18" charset="0"/>
                <a:cs typeface="Times New Roman" panose="02020603050405020304" pitchFamily="18" charset="0"/>
              </a:rPr>
              <a:t>2.1 Определение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объёмов СОС и периода погашения кредиторской задолженности</a:t>
            </a:r>
            <a:endParaRPr lang="ru-RU" altLang="ru-RU" sz="1500" b="1" dirty="0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9241" name="Line 49"/>
          <p:cNvSpPr>
            <a:spLocks noChangeShapeType="1"/>
          </p:cNvSpPr>
          <p:nvPr/>
        </p:nvSpPr>
        <p:spPr bwMode="auto">
          <a:xfrm flipV="1">
            <a:off x="4096536" y="5631324"/>
            <a:ext cx="1" cy="60598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2" name="Line 50"/>
          <p:cNvSpPr>
            <a:spLocks noChangeShapeType="1"/>
          </p:cNvSpPr>
          <p:nvPr/>
        </p:nvSpPr>
        <p:spPr bwMode="auto">
          <a:xfrm flipV="1">
            <a:off x="2411761" y="6237310"/>
            <a:ext cx="1684775" cy="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5" name="Rectangle 53"/>
          <p:cNvSpPr>
            <a:spLocks noChangeArrowheads="1"/>
          </p:cNvSpPr>
          <p:nvPr/>
        </p:nvSpPr>
        <p:spPr bwMode="auto">
          <a:xfrm>
            <a:off x="92075" y="3429001"/>
            <a:ext cx="5276550" cy="3291078"/>
          </a:xfrm>
          <a:prstGeom prst="rect">
            <a:avLst/>
          </a:prstGeom>
          <a:solidFill>
            <a:schemeClr val="bg1">
              <a:alpha val="18823"/>
            </a:schemeClr>
          </a:solidFill>
          <a:ln w="317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9246" name="Line 56"/>
          <p:cNvSpPr>
            <a:spLocks noChangeShapeType="1"/>
          </p:cNvSpPr>
          <p:nvPr/>
        </p:nvSpPr>
        <p:spPr bwMode="auto">
          <a:xfrm flipV="1">
            <a:off x="6948488" y="1628800"/>
            <a:ext cx="3424" cy="3449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7" name="Line 57"/>
          <p:cNvSpPr>
            <a:spLocks noChangeShapeType="1"/>
          </p:cNvSpPr>
          <p:nvPr/>
        </p:nvSpPr>
        <p:spPr bwMode="auto">
          <a:xfrm flipH="1" flipV="1">
            <a:off x="2411758" y="1700810"/>
            <a:ext cx="0" cy="2880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8" name="Line 58"/>
          <p:cNvSpPr>
            <a:spLocks noChangeShapeType="1"/>
          </p:cNvSpPr>
          <p:nvPr/>
        </p:nvSpPr>
        <p:spPr bwMode="auto">
          <a:xfrm>
            <a:off x="4284663" y="16288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9" name="Line 59"/>
          <p:cNvSpPr>
            <a:spLocks noChangeShapeType="1"/>
          </p:cNvSpPr>
          <p:nvPr/>
        </p:nvSpPr>
        <p:spPr bwMode="auto">
          <a:xfrm>
            <a:off x="4787776" y="1628801"/>
            <a:ext cx="124" cy="5762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0" name="Line 60"/>
          <p:cNvSpPr>
            <a:spLocks noChangeShapeType="1"/>
          </p:cNvSpPr>
          <p:nvPr/>
        </p:nvSpPr>
        <p:spPr bwMode="auto">
          <a:xfrm>
            <a:off x="4787900" y="22050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AutoShape 12"/>
          <p:cNvSpPr>
            <a:spLocks noChangeArrowheads="1"/>
          </p:cNvSpPr>
          <p:nvPr/>
        </p:nvSpPr>
        <p:spPr bwMode="auto">
          <a:xfrm>
            <a:off x="5183982" y="1973731"/>
            <a:ext cx="3682854" cy="828569"/>
          </a:xfrm>
          <a:prstGeom prst="wedgeRectCallout">
            <a:avLst>
              <a:gd name="adj1" fmla="val -13338"/>
              <a:gd name="adj2" fmla="val 32819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600" b="1" dirty="0" smtClean="0">
                <a:latin typeface="Times New Roman" pitchFamily="18" charset="0"/>
              </a:rPr>
              <a:t>1.3 </a:t>
            </a:r>
            <a:r>
              <a:rPr lang="ru-RU" altLang="ru-RU" sz="1600" dirty="0" smtClean="0">
                <a:latin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</a:rPr>
              <a:t>аспределение </a:t>
            </a:r>
            <a:r>
              <a:rPr lang="ru-RU" sz="1600" dirty="0">
                <a:latin typeface="Times New Roman" pitchFamily="18" charset="0"/>
              </a:rPr>
              <a:t>оборотных средств между дочерними компаниями группы по инвестиционным периодам</a:t>
            </a:r>
            <a:endParaRPr lang="ru-RU" altLang="ru-RU" sz="1600" dirty="0">
              <a:latin typeface="Times New Roman" pitchFamily="18" charset="0"/>
            </a:endParaRPr>
          </a:p>
        </p:txBody>
      </p:sp>
      <p:sp>
        <p:nvSpPr>
          <p:cNvPr id="40" name="Двойная стрелка вверх/вниз 39"/>
          <p:cNvSpPr/>
          <p:nvPr/>
        </p:nvSpPr>
        <p:spPr>
          <a:xfrm>
            <a:off x="3894735" y="2903818"/>
            <a:ext cx="389928" cy="525182"/>
          </a:xfrm>
          <a:prstGeom prst="upDownArrow">
            <a:avLst/>
          </a:prstGeom>
          <a:pattFill prst="wdUpDiag">
            <a:fgClr>
              <a:srgbClr val="FFFFFF"/>
            </a:fgClr>
            <a:bgClr>
              <a:schemeClr val="tx1"/>
            </a:bgClr>
          </a:patt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ru-RU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3" name="AutoShape 28"/>
          <p:cNvSpPr>
            <a:spLocks noChangeArrowheads="1"/>
          </p:cNvSpPr>
          <p:nvPr/>
        </p:nvSpPr>
        <p:spPr bwMode="auto">
          <a:xfrm>
            <a:off x="5712068" y="3481589"/>
            <a:ext cx="3118818" cy="811507"/>
          </a:xfrm>
          <a:prstGeom prst="wedgeRectCallout">
            <a:avLst>
              <a:gd name="adj1" fmla="val 10750"/>
              <a:gd name="adj2" fmla="val -41458"/>
            </a:avLst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500" b="1" dirty="0">
                <a:latin typeface="Times New Roman" pitchFamily="18" charset="0"/>
              </a:rPr>
              <a:t>Блок 3</a:t>
            </a:r>
            <a:r>
              <a:rPr lang="ru-RU" altLang="ru-RU" sz="1500" b="1" dirty="0" smtClean="0">
                <a:latin typeface="Times New Roman" pitchFamily="18" charset="0"/>
              </a:rPr>
              <a:t>. Распределение </a:t>
            </a:r>
            <a:r>
              <a:rPr lang="ru-RU" sz="1500" b="1" dirty="0" smtClean="0">
                <a:latin typeface="Times New Roman" pitchFamily="18" charset="0"/>
              </a:rPr>
              <a:t>суммарной прибыли совместного проекта между компаниями</a:t>
            </a:r>
            <a:endParaRPr lang="ru-RU" altLang="ru-RU" sz="1500" b="1" dirty="0">
              <a:latin typeface="Times New Roman" pitchFamily="18" charset="0"/>
            </a:endParaRPr>
          </a:p>
        </p:txBody>
      </p:sp>
      <p:sp>
        <p:nvSpPr>
          <p:cNvPr id="34" name="AutoShape 43"/>
          <p:cNvSpPr>
            <a:spLocks noChangeArrowheads="1"/>
          </p:cNvSpPr>
          <p:nvPr/>
        </p:nvSpPr>
        <p:spPr bwMode="auto">
          <a:xfrm>
            <a:off x="5748018" y="4437111"/>
            <a:ext cx="3118818" cy="792088"/>
          </a:xfrm>
          <a:prstGeom prst="wedgeRectCallout">
            <a:avLst>
              <a:gd name="adj1" fmla="val -49449"/>
              <a:gd name="adj2" fmla="val 23569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600" b="1" dirty="0">
                <a:latin typeface="Times New Roman" pitchFamily="18" charset="0"/>
              </a:rPr>
              <a:t>3.1.</a:t>
            </a:r>
            <a:r>
              <a:rPr lang="ru-RU" altLang="ru-RU" sz="1400" b="1" dirty="0" smtClean="0">
                <a:latin typeface="Times New Roman" pitchFamily="18" charset="0"/>
              </a:rPr>
              <a:t> </a:t>
            </a:r>
            <a:r>
              <a:rPr lang="ru-RU" altLang="ru-RU" sz="1600" dirty="0">
                <a:latin typeface="Times New Roman" pitchFamily="18" charset="0"/>
              </a:rPr>
              <a:t>Распределение суммарной прибыли на основе механизма </a:t>
            </a:r>
            <a:r>
              <a:rPr lang="ru-RU" sz="1600" dirty="0">
                <a:latin typeface="Times New Roman" pitchFamily="18" charset="0"/>
              </a:rPr>
              <a:t>трансфертных цен</a:t>
            </a:r>
            <a:endParaRPr lang="ru-RU" altLang="ru-RU" sz="1600" dirty="0">
              <a:latin typeface="Times New Roman" pitchFamily="18" charset="0"/>
            </a:endParaRPr>
          </a:p>
        </p:txBody>
      </p:sp>
      <p:sp>
        <p:nvSpPr>
          <p:cNvPr id="35" name="AutoShape 42"/>
          <p:cNvSpPr>
            <a:spLocks noChangeArrowheads="1"/>
          </p:cNvSpPr>
          <p:nvPr/>
        </p:nvSpPr>
        <p:spPr bwMode="auto">
          <a:xfrm>
            <a:off x="5721815" y="5661248"/>
            <a:ext cx="3109071" cy="1054324"/>
          </a:xfrm>
          <a:prstGeom prst="wedgeRectCallout">
            <a:avLst>
              <a:gd name="adj1" fmla="val 49671"/>
              <a:gd name="adj2" fmla="val -45190"/>
            </a:avLst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1600" b="1" dirty="0" smtClean="0">
                <a:latin typeface="Times New Roman" pitchFamily="18" charset="0"/>
              </a:rPr>
              <a:t>3.2</a:t>
            </a:r>
            <a:r>
              <a:rPr lang="ru-RU" altLang="ru-RU" sz="1600" dirty="0" smtClean="0">
                <a:latin typeface="Times New Roman" pitchFamily="18" charset="0"/>
              </a:rPr>
              <a:t>. </a:t>
            </a:r>
            <a:r>
              <a:rPr lang="ru-RU" altLang="ru-RU" sz="1600" dirty="0">
                <a:latin typeface="Times New Roman" pitchFamily="18" charset="0"/>
              </a:rPr>
              <a:t>О</a:t>
            </a:r>
            <a:r>
              <a:rPr lang="ru-RU" sz="1600" dirty="0">
                <a:latin typeface="Times New Roman" pitchFamily="18" charset="0"/>
              </a:rPr>
              <a:t>ценка целевых долей прибылей учреждённых компаний в суммарной прибыли совместного проекта</a:t>
            </a:r>
            <a:endParaRPr lang="ru-RU" altLang="ru-RU" sz="1600" dirty="0">
              <a:latin typeface="Times New Roman" pitchFamily="18" charset="0"/>
            </a:endParaRPr>
          </a:p>
        </p:txBody>
      </p:sp>
      <p:sp>
        <p:nvSpPr>
          <p:cNvPr id="38" name="Rectangle 53"/>
          <p:cNvSpPr>
            <a:spLocks noChangeArrowheads="1"/>
          </p:cNvSpPr>
          <p:nvPr/>
        </p:nvSpPr>
        <p:spPr bwMode="auto">
          <a:xfrm>
            <a:off x="5630036" y="3429000"/>
            <a:ext cx="3370181" cy="3358528"/>
          </a:xfrm>
          <a:prstGeom prst="rect">
            <a:avLst/>
          </a:prstGeom>
          <a:solidFill>
            <a:schemeClr val="bg1">
              <a:alpha val="18823"/>
            </a:schemeClr>
          </a:solidFill>
          <a:ln w="317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41" name="Line 52"/>
          <p:cNvSpPr>
            <a:spLocks noChangeShapeType="1"/>
          </p:cNvSpPr>
          <p:nvPr/>
        </p:nvSpPr>
        <p:spPr bwMode="auto">
          <a:xfrm>
            <a:off x="7244322" y="5225890"/>
            <a:ext cx="9769" cy="41125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18" name="Номер слайда 5"/>
          <p:cNvSpPr txBox="1">
            <a:spLocks noGrp="1"/>
          </p:cNvSpPr>
          <p:nvPr/>
        </p:nvSpPr>
        <p:spPr bwMode="auto">
          <a:xfrm>
            <a:off x="8246123" y="6432740"/>
            <a:ext cx="620713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B95CD56-55F9-47C4-B02D-4E2227971B99}" type="slidenum">
              <a:rPr lang="ru-RU" altLang="ru-RU" sz="1600" b="1"/>
              <a:pPr algn="r" eaLnBrk="1" hangingPunct="1"/>
              <a:t>6</a:t>
            </a:fld>
            <a:endParaRPr lang="ru-RU" altLang="ru-RU" sz="1600" b="1" dirty="0"/>
          </a:p>
        </p:txBody>
      </p:sp>
      <p:sp>
        <p:nvSpPr>
          <p:cNvPr id="43" name="Двойная стрелка вверх/вниз 42"/>
          <p:cNvSpPr/>
          <p:nvPr/>
        </p:nvSpPr>
        <p:spPr>
          <a:xfrm>
            <a:off x="6948488" y="2895201"/>
            <a:ext cx="389928" cy="525182"/>
          </a:xfrm>
          <a:prstGeom prst="upDownArrow">
            <a:avLst/>
          </a:prstGeom>
          <a:pattFill prst="wdUpDiag">
            <a:fgClr>
              <a:srgbClr val="FFFFFF"/>
            </a:fgClr>
            <a:bgClr>
              <a:schemeClr val="tx1"/>
            </a:bgClr>
          </a:patt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ru-RU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97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B1D3BBA-0F9C-43CB-9D6C-78192454D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62539" y="6245224"/>
            <a:ext cx="658416" cy="476250"/>
          </a:xfrm>
        </p:spPr>
        <p:txBody>
          <a:bodyPr/>
          <a:lstStyle/>
          <a:p>
            <a:pPr>
              <a:defRPr/>
            </a:pPr>
            <a:fld id="{2497416B-2438-4E54-A425-B5B1BF78D43A}" type="slidenum">
              <a:rPr lang="ru-RU" b="1" smtClean="0"/>
              <a:pPr>
                <a:defRPr/>
              </a:pPr>
              <a:t>7</a:t>
            </a:fld>
            <a:endParaRPr lang="ru-RU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520" y="836712"/>
            <a:ext cx="8669435" cy="5740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ru-RU" sz="2200" dirty="0"/>
              <a:t>	</a:t>
            </a:r>
            <a:r>
              <a:rPr lang="ru-RU" sz="2400" dirty="0" smtClean="0"/>
              <a:t>Выбирается подмножество проектов, </a:t>
            </a:r>
            <a:r>
              <a:rPr lang="ru-RU" sz="2400" dirty="0"/>
              <a:t>на котором </a:t>
            </a:r>
            <a:r>
              <a:rPr lang="ru-RU" sz="2400" dirty="0"/>
              <a:t>выполняется </a:t>
            </a:r>
            <a:r>
              <a:rPr lang="ru-RU" sz="2400" dirty="0" smtClean="0"/>
              <a:t>ряд </a:t>
            </a:r>
            <a:r>
              <a:rPr lang="ru-RU" sz="2400" dirty="0"/>
              <a:t>финансовых и производственных </a:t>
            </a:r>
            <a:r>
              <a:rPr lang="ru-RU" sz="2400" dirty="0" smtClean="0"/>
              <a:t>ограничений, </a:t>
            </a:r>
            <a:r>
              <a:rPr lang="ru-RU" sz="2400" dirty="0" err="1" smtClean="0"/>
              <a:t>максимизируется</a:t>
            </a:r>
            <a:r>
              <a:rPr lang="ru-RU" sz="2400" dirty="0" smtClean="0"/>
              <a:t> суммарная </a:t>
            </a:r>
            <a:r>
              <a:rPr lang="ru-RU" sz="2400" dirty="0"/>
              <a:t>доходности </a:t>
            </a:r>
            <a:r>
              <a:rPr lang="ru-RU" sz="2400" dirty="0" smtClean="0"/>
              <a:t>проектов.</a:t>
            </a:r>
          </a:p>
          <a:p>
            <a:pPr algn="just"/>
            <a:endParaRPr lang="ru-RU" sz="2400" dirty="0"/>
          </a:p>
          <a:p>
            <a:pPr algn="ctr"/>
            <a:r>
              <a:rPr lang="ru-RU" sz="2400" dirty="0" smtClean="0"/>
              <a:t>	</a:t>
            </a:r>
            <a:r>
              <a:rPr lang="ru-RU" sz="2400" u="sng" dirty="0" smtClean="0"/>
              <a:t>Типы </a:t>
            </a:r>
            <a:r>
              <a:rPr lang="ru-RU" sz="2400" u="sng" dirty="0"/>
              <a:t>проектов</a:t>
            </a:r>
            <a:r>
              <a:rPr lang="ru-RU" sz="2400" u="sng" dirty="0" smtClean="0"/>
              <a:t>:</a:t>
            </a:r>
          </a:p>
          <a:p>
            <a:pPr algn="ctr"/>
            <a:r>
              <a:rPr lang="ru-RU" sz="2400" dirty="0" smtClean="0"/>
              <a:t>обособленные</a:t>
            </a:r>
            <a:r>
              <a:rPr lang="ru-RU" sz="2400" dirty="0"/>
              <a:t>, связанные и </a:t>
            </a:r>
            <a:r>
              <a:rPr lang="ru-RU" sz="2400" dirty="0" smtClean="0"/>
              <a:t>альтернативные.</a:t>
            </a:r>
          </a:p>
          <a:p>
            <a:pPr algn="just"/>
            <a:endParaRPr lang="ru-RU" altLang="ru-RU" sz="2400" dirty="0"/>
          </a:p>
          <a:p>
            <a:pPr algn="ctr"/>
            <a:r>
              <a:rPr lang="ru-RU" altLang="ru-RU" sz="2400" dirty="0"/>
              <a:t>	</a:t>
            </a:r>
            <a:r>
              <a:rPr lang="ru-RU" altLang="ru-RU" sz="2400" u="sng" dirty="0"/>
              <a:t>В</a:t>
            </a:r>
            <a:r>
              <a:rPr lang="ru-RU" altLang="ru-RU" sz="2400" u="sng" dirty="0" smtClean="0"/>
              <a:t>спомогательные модели</a:t>
            </a:r>
            <a:r>
              <a:rPr lang="ru-RU" altLang="ru-RU" sz="2400" dirty="0" smtClean="0"/>
              <a:t>:</a:t>
            </a:r>
            <a:endParaRPr lang="ru-RU" sz="2400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ru-RU" sz="2400" dirty="0" smtClean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оптимизация структуры </a:t>
            </a:r>
            <a:r>
              <a:rPr lang="ru-RU" sz="2400" dirty="0"/>
              <a:t>капитала (</a:t>
            </a:r>
            <a:r>
              <a:rPr lang="ru-RU" sz="2400" dirty="0" smtClean="0"/>
              <a:t>соотношения </a:t>
            </a:r>
            <a:r>
              <a:rPr lang="ru-RU" sz="2400" dirty="0"/>
              <a:t>собственных и заёмных средств</a:t>
            </a:r>
            <a:r>
              <a:rPr lang="ru-RU" sz="2400" dirty="0" smtClean="0"/>
              <a:t>);</a:t>
            </a:r>
            <a:endParaRPr lang="ru-RU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оптимизация величины </a:t>
            </a:r>
            <a:r>
              <a:rPr lang="ru-RU" sz="2400" dirty="0"/>
              <a:t>внутригрупповых </a:t>
            </a:r>
            <a:r>
              <a:rPr lang="ru-RU" sz="2400" dirty="0" smtClean="0"/>
              <a:t>субсидий для </a:t>
            </a:r>
            <a:r>
              <a:rPr lang="ru-RU" sz="2400" dirty="0"/>
              <a:t>покрытия процентов по </a:t>
            </a:r>
            <a:r>
              <a:rPr lang="ru-RU" sz="2400" dirty="0" smtClean="0"/>
              <a:t>кредитам.</a:t>
            </a:r>
            <a:endParaRPr lang="ru-RU" sz="2400" dirty="0"/>
          </a:p>
          <a:p>
            <a:pPr lvl="0" algn="just"/>
            <a:endParaRPr lang="ru-RU" sz="2400" dirty="0"/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>
            <a:off x="169562" y="116632"/>
            <a:ext cx="8751393" cy="720080"/>
          </a:xfrm>
          <a:prstGeom prst="wedgeRectCallout">
            <a:avLst>
              <a:gd name="adj1" fmla="val -21940"/>
              <a:gd name="adj2" fmla="val -14759"/>
            </a:avLst>
          </a:prstGeom>
          <a:solidFill>
            <a:schemeClr val="bg1">
              <a:lumMod val="8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</a:pPr>
            <a:r>
              <a:rPr lang="ru-RU" altLang="ru-RU" sz="2100" b="1" dirty="0">
                <a:latin typeface="+mn-lt"/>
              </a:rPr>
              <a:t>Блок 1. Модель инвестиционного планирования программы для группы компаний </a:t>
            </a:r>
          </a:p>
        </p:txBody>
      </p:sp>
    </p:spTree>
    <p:extLst>
      <p:ext uri="{BB962C8B-B14F-4D97-AF65-F5344CB8AC3E}">
        <p14:creationId xmlns:p14="http://schemas.microsoft.com/office/powerpoint/2010/main" val="146305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19"/>
          <p:cNvSpPr>
            <a:spLocks noChangeArrowheads="1"/>
          </p:cNvSpPr>
          <p:nvPr/>
        </p:nvSpPr>
        <p:spPr bwMode="auto">
          <a:xfrm>
            <a:off x="8588537" y="1628477"/>
            <a:ext cx="519967" cy="360363"/>
          </a:xfrm>
          <a:prstGeom prst="wedgeRectCallout">
            <a:avLst>
              <a:gd name="adj1" fmla="val -30185"/>
              <a:gd name="adj2" fmla="val -341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/>
              <a:t>(1)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-171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48" name="Rectangle 15"/>
          <p:cNvSpPr>
            <a:spLocks noChangeArrowheads="1"/>
          </p:cNvSpPr>
          <p:nvPr/>
        </p:nvSpPr>
        <p:spPr bwMode="auto">
          <a:xfrm>
            <a:off x="107504" y="44450"/>
            <a:ext cx="8897938" cy="360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C00000"/>
                </a:solidFill>
              </a:rPr>
              <a:t>Блок 1: Модель инвестиционного планирования (модель1.1)</a:t>
            </a:r>
          </a:p>
        </p:txBody>
      </p:sp>
      <p:sp>
        <p:nvSpPr>
          <p:cNvPr id="10250" name="AutoShape 19"/>
          <p:cNvSpPr>
            <a:spLocks noChangeArrowheads="1"/>
          </p:cNvSpPr>
          <p:nvPr/>
        </p:nvSpPr>
        <p:spPr bwMode="auto">
          <a:xfrm>
            <a:off x="8485475" y="5156870"/>
            <a:ext cx="519967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/>
              <a:t>(2)</a:t>
            </a:r>
          </a:p>
        </p:txBody>
      </p:sp>
      <p:sp>
        <p:nvSpPr>
          <p:cNvPr id="1025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5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2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6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7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8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0" name="Rectangle 4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1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2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3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4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6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7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8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9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1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2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3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4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5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7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8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9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3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4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7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301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303" name="Номер слайда 5"/>
          <p:cNvSpPr txBox="1">
            <a:spLocks noGrp="1"/>
          </p:cNvSpPr>
          <p:nvPr/>
        </p:nvSpPr>
        <p:spPr bwMode="auto">
          <a:xfrm>
            <a:off x="8415493" y="6530082"/>
            <a:ext cx="5143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9618915-B5DA-4061-A6AF-C680BAFC3575}" type="slidenum">
              <a:rPr lang="ru-RU" altLang="ru-RU" sz="1600" b="1"/>
              <a:pPr algn="r" eaLnBrk="1" hangingPunct="1"/>
              <a:t>8</a:t>
            </a:fld>
            <a:endParaRPr lang="ru-RU" altLang="ru-RU" sz="1600" b="1" dirty="0"/>
          </a:p>
        </p:txBody>
      </p:sp>
      <p:sp>
        <p:nvSpPr>
          <p:cNvPr id="2" name="Rectangle 33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6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7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4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93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5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2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22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22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8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8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9" name="Rectangle 15"/>
          <p:cNvSpPr>
            <a:spLocks noChangeArrowheads="1"/>
          </p:cNvSpPr>
          <p:nvPr/>
        </p:nvSpPr>
        <p:spPr bwMode="auto">
          <a:xfrm>
            <a:off x="35497" y="476671"/>
            <a:ext cx="9008707" cy="819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100" dirty="0"/>
              <a:t>	</a:t>
            </a:r>
            <a:r>
              <a:rPr lang="ru-RU" altLang="ru-RU" sz="2150" b="1" u="sng" dirty="0" smtClean="0"/>
              <a:t>Целевая </a:t>
            </a:r>
            <a:r>
              <a:rPr lang="ru-RU" altLang="ru-RU" sz="2150" b="1" u="sng" dirty="0"/>
              <a:t>функция:</a:t>
            </a:r>
            <a:r>
              <a:rPr lang="ru-RU" altLang="ru-RU" sz="2150" b="1" dirty="0"/>
              <a:t> </a:t>
            </a:r>
            <a:r>
              <a:rPr lang="ru-RU" altLang="ru-RU" sz="2150" dirty="0"/>
              <a:t>сумма индексов доходности (</a:t>
            </a:r>
            <a:r>
              <a:rPr lang="en-US" altLang="ru-RU" sz="2150" b="1" dirty="0"/>
              <a:t>PI</a:t>
            </a:r>
            <a:r>
              <a:rPr lang="ru-RU" altLang="ru-RU" sz="2150" dirty="0"/>
              <a:t>) проектов </a:t>
            </a:r>
            <a:r>
              <a:rPr lang="ru-RU" sz="2150" dirty="0"/>
              <a:t>и коэффициентов покрытия кредитной нагрузки компаний за счёт субсидий</a:t>
            </a:r>
            <a:r>
              <a:rPr lang="ru-RU" altLang="ru-RU" sz="215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51520" y="1268760"/>
                <a:ext cx="8280921" cy="12309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𝑷𝑰</m:t>
                                  </m:r>
                                </m:e>
                                <m:sub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e>
                          </m:nary>
                        </m:fName>
                        <m:e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sup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ru-RU" sz="25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ru-RU" sz="2500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Sup>
                                                <m:sSubSupPr>
                                                  <m:ctrlP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  <m:t>𝑼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  <m:t>𝒊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  <m:t>𝒕</m:t>
                                                  </m:r>
                                                </m:sup>
                                              </m:sSubSup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bSup>
                                        <m:sSubSupPr>
                                          <m:ctrlP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500" b="1" i="1">
                                              <a:latin typeface="Cambria Math" panose="02040503050406030204" pitchFamily="18" charset="0"/>
                                            </a:rPr>
                                            <m:t>𝑳</m:t>
                                          </m:r>
                                        </m:e>
                                        <m:sub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sub>
                                        <m:sup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𝒕</m:t>
                                          </m:r>
                                        </m:sup>
                                      </m:sSubSup>
                                    </m:den>
                                  </m:f>
                                  <m:f>
                                    <m:fPr>
                                      <m:ctrlP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𝒚</m:t>
                                          </m:r>
                                        </m:e>
                                        <m:sub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ru-RU" sz="2500" b="1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ru-RU" sz="2500" b="1" i="1">
                                                  <a:latin typeface="Cambria Math" panose="02040503050406030204" pitchFamily="18" charset="0"/>
                                                </a:rPr>
                                                <m:t>𝟏</m:t>
                                              </m:r>
                                              <m:r>
                                                <a:rPr lang="ru-RU" sz="2500" b="1" i="1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Sup>
                                                <m:sSubSupPr>
                                                  <m:ctrlP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  <m:t>𝑾𝑨𝑪𝑪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  <m:t>𝒈𝒓𝒐𝒖𝒑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ru-RU" sz="2500" b="1" i="1">
                                                      <a:latin typeface="Cambria Math" panose="02040503050406030204" pitchFamily="18" charset="0"/>
                                                    </a:rPr>
                                                    <m:t>∗</m:t>
                                                  </m:r>
                                                </m:sup>
                                              </m:sSubSup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𝒕</m:t>
                                          </m:r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ru-RU" sz="2500" b="1" i="1"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nary>
                            </m:e>
                          </m:nary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  →</m:t>
                          </m:r>
                          <m:func>
                            <m:funcPr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ru-RU" sz="2500" b="1" i="1">
                                      <a:latin typeface="Cambria Math" panose="02040503050406030204" pitchFamily="18" charset="0"/>
                                    </a:rPr>
                                    <m:t>𝒎𝒂𝒙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  <m: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ru-RU" sz="2500" b="1" i="1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/>
                          </m:func>
                        </m:e>
                      </m:func>
                    </m:oMath>
                  </m:oMathPara>
                </a14:m>
                <a:endParaRPr lang="ru-RU" sz="25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268760"/>
                <a:ext cx="8280921" cy="123091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467543" y="4869160"/>
                <a:ext cx="5582747" cy="1075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r>
                        <a:rPr lang="ru-RU" sz="2500" b="1" i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ru-RU" sz="2500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500" i="1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ru-RU" sz="2500" i="0"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lang="ru-RU" sz="2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500" i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ru-RU" sz="25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ru-RU" sz="2500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5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ru-RU" sz="2500" i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ru-RU" sz="25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500" i="0">
                              <a:latin typeface="Cambria Math" panose="02040503050406030204" pitchFamily="18" charset="0"/>
                            </a:rPr>
                            <m:t>1,..,</m:t>
                          </m:r>
                          <m:r>
                            <a:rPr lang="ru-RU" sz="25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ru-RU" sz="2500" i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500" b="1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ru-RU" sz="2500" b="1" i="0"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ru-RU" sz="25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2500" b="1" i="1"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2500" b="1" i="0">
                              <a:latin typeface="Cambria Math" panose="02040503050406030204" pitchFamily="18" charset="0"/>
                            </a:rPr>
                            <m:t>∈</m:t>
                          </m:r>
                          <m:sSub>
                            <m:sSubPr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500" b="1" i="0"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lang="ru-RU" sz="25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ru-RU" sz="2500" b="1" i="1"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ru-RU" sz="2500" b="1" dirty="0"/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3" y="4869160"/>
                <a:ext cx="5582747" cy="10759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15"/>
          <p:cNvSpPr>
            <a:spLocks noChangeArrowheads="1"/>
          </p:cNvSpPr>
          <p:nvPr/>
        </p:nvSpPr>
        <p:spPr bwMode="auto">
          <a:xfrm>
            <a:off x="152398" y="4580805"/>
            <a:ext cx="650783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200" b="1" dirty="0">
                <a:solidFill>
                  <a:srgbClr val="C00000"/>
                </a:solidFill>
              </a:rPr>
              <a:t>Ограничения на булевы переменные </a:t>
            </a:r>
            <a:r>
              <a:rPr lang="en-US" altLang="ru-RU" sz="2200" b="1" i="1" dirty="0" err="1">
                <a:solidFill>
                  <a:srgbClr val="C00000"/>
                </a:solidFill>
              </a:rPr>
              <a:t>x</a:t>
            </a:r>
            <a:r>
              <a:rPr lang="en-US" altLang="ru-RU" sz="2200" b="1" i="1" baseline="-25000" dirty="0" err="1">
                <a:solidFill>
                  <a:srgbClr val="C00000"/>
                </a:solidFill>
              </a:rPr>
              <a:t>j</a:t>
            </a:r>
            <a:r>
              <a:rPr lang="en-US" altLang="ru-RU" sz="2200" b="1" dirty="0">
                <a:solidFill>
                  <a:srgbClr val="C00000"/>
                </a:solidFill>
              </a:rPr>
              <a:t>, </a:t>
            </a:r>
            <a:r>
              <a:rPr lang="ru-RU" altLang="ru-RU" sz="2200" b="1" i="1" dirty="0">
                <a:solidFill>
                  <a:srgbClr val="C00000"/>
                </a:solidFill>
              </a:rPr>
              <a:t>y</a:t>
            </a:r>
            <a:r>
              <a:rPr lang="en-US" altLang="ru-RU" sz="2200" b="1" i="1" baseline="-25000" dirty="0" err="1">
                <a:solidFill>
                  <a:srgbClr val="C00000"/>
                </a:solidFill>
              </a:rPr>
              <a:t>i</a:t>
            </a:r>
            <a:r>
              <a:rPr lang="en-US" altLang="ru-RU" sz="2200" b="1" i="1" baseline="-25000" dirty="0">
                <a:solidFill>
                  <a:srgbClr val="C00000"/>
                </a:solidFill>
              </a:rPr>
              <a:t> </a:t>
            </a:r>
            <a:r>
              <a:rPr lang="ru-RU" altLang="ru-RU" sz="2200" b="1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84" name="Rectangle 15"/>
          <p:cNvSpPr>
            <a:spLocks noChangeArrowheads="1"/>
          </p:cNvSpPr>
          <p:nvPr/>
        </p:nvSpPr>
        <p:spPr bwMode="auto">
          <a:xfrm>
            <a:off x="152399" y="2564904"/>
            <a:ext cx="8891805" cy="158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ru-RU" altLang="ru-RU" sz="2100" dirty="0"/>
              <a:t>где:</a:t>
            </a:r>
            <a:r>
              <a:rPr lang="ru-RU" altLang="ru-RU" sz="2100" i="1" dirty="0"/>
              <a:t> </a:t>
            </a:r>
            <a:r>
              <a:rPr lang="en-US" altLang="ru-RU" sz="2100" b="1" i="1" dirty="0" err="1"/>
              <a:t>x</a:t>
            </a:r>
            <a:r>
              <a:rPr lang="en-US" altLang="ru-RU" sz="2100" b="1" i="1" baseline="-25000" dirty="0" err="1"/>
              <a:t>j</a:t>
            </a:r>
            <a:r>
              <a:rPr lang="en-US" altLang="ru-RU" sz="2100" dirty="0"/>
              <a:t>, </a:t>
            </a:r>
            <a:r>
              <a:rPr lang="ru-RU" altLang="ru-RU" sz="2100" b="1" i="1" dirty="0"/>
              <a:t>y</a:t>
            </a:r>
            <a:r>
              <a:rPr lang="en-US" altLang="ru-RU" sz="2100" b="1" i="1" baseline="-25000" dirty="0" err="1"/>
              <a:t>i</a:t>
            </a:r>
            <a:r>
              <a:rPr lang="en-US" altLang="ru-RU" sz="2100" i="1" baseline="-25000" dirty="0"/>
              <a:t> </a:t>
            </a:r>
            <a:r>
              <a:rPr lang="ru-RU" altLang="ru-RU" sz="2100" i="1" baseline="-25000" dirty="0"/>
              <a:t> </a:t>
            </a:r>
            <a:r>
              <a:rPr lang="ru-RU" altLang="ru-RU" sz="2100" dirty="0"/>
              <a:t>– </a:t>
            </a:r>
            <a:r>
              <a:rPr lang="ru-RU" altLang="ru-RU" sz="2100" dirty="0" smtClean="0"/>
              <a:t>индикатор </a:t>
            </a:r>
            <a:r>
              <a:rPr lang="ru-RU" altLang="ru-RU" sz="2100" dirty="0"/>
              <a:t>выбора </a:t>
            </a:r>
            <a:r>
              <a:rPr lang="en-US" altLang="ru-RU" sz="2100" i="1" dirty="0"/>
              <a:t>j</a:t>
            </a:r>
            <a:r>
              <a:rPr lang="ru-RU" altLang="ru-RU" sz="2100" dirty="0"/>
              <a:t>-го проекта и субсидии для </a:t>
            </a:r>
            <a:r>
              <a:rPr lang="en-US" altLang="ru-RU" sz="2100" i="1" dirty="0" err="1"/>
              <a:t>i</a:t>
            </a:r>
            <a:r>
              <a:rPr lang="ru-RU" altLang="ru-RU" sz="2100" dirty="0"/>
              <a:t>-й ДК;</a:t>
            </a:r>
          </a:p>
          <a:p>
            <a:pPr algn="just" eaLnBrk="0" hangingPunct="0">
              <a:spcBef>
                <a:spcPct val="20000"/>
              </a:spcBef>
            </a:pPr>
            <a:r>
              <a:rPr lang="en-US" altLang="ru-RU" sz="2100" b="1" dirty="0" err="1">
                <a:solidFill>
                  <a:schemeClr val="accent6">
                    <a:lumMod val="75000"/>
                  </a:schemeClr>
                </a:solidFill>
              </a:rPr>
              <a:t>PI</a:t>
            </a:r>
            <a:r>
              <a:rPr lang="en-US" altLang="ru-RU" sz="2100" b="1" baseline="-25000" dirty="0" err="1"/>
              <a:t>j</a:t>
            </a:r>
            <a:r>
              <a:rPr lang="en-US" altLang="ru-RU" sz="21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ru-RU" sz="2100" dirty="0"/>
              <a:t>– </a:t>
            </a:r>
            <a:r>
              <a:rPr lang="ru-RU" altLang="ru-RU" sz="2100" dirty="0"/>
              <a:t>индекс прибыльности </a:t>
            </a:r>
            <a:r>
              <a:rPr lang="en-US" altLang="ru-RU" sz="2100" dirty="0"/>
              <a:t>j-</a:t>
            </a:r>
            <a:r>
              <a:rPr lang="ru-RU" altLang="ru-RU" sz="2100" dirty="0" err="1"/>
              <a:t>го</a:t>
            </a:r>
            <a:r>
              <a:rPr lang="ru-RU" altLang="ru-RU" sz="2100" dirty="0"/>
              <a:t> проекта;</a:t>
            </a:r>
          </a:p>
          <a:p>
            <a:pPr algn="just" eaLnBrk="0" hangingPunct="0">
              <a:spcBef>
                <a:spcPct val="20000"/>
              </a:spcBef>
            </a:pPr>
            <a:r>
              <a:rPr lang="ru-RU" altLang="ru-RU" sz="2100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altLang="ru-RU" sz="2100" b="1" dirty="0" err="1">
                <a:solidFill>
                  <a:schemeClr val="accent6">
                    <a:lumMod val="75000"/>
                  </a:schemeClr>
                </a:solidFill>
              </a:rPr>
              <a:t>U</a:t>
            </a:r>
            <a:r>
              <a:rPr lang="en-US" altLang="ru-RU" sz="2100" b="1" baseline="30000" dirty="0" err="1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en-US" altLang="ru-RU" sz="2100" b="1" baseline="-25000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ru-RU" altLang="ru-RU" sz="21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ru-RU" altLang="ru-RU" sz="2100" b="1" baseline="30000" dirty="0">
                <a:solidFill>
                  <a:schemeClr val="accent6">
                    <a:lumMod val="75000"/>
                  </a:schemeClr>
                </a:solidFill>
              </a:rPr>
              <a:t>* </a:t>
            </a:r>
            <a:r>
              <a:rPr lang="ru-RU" altLang="ru-RU" sz="2100" dirty="0"/>
              <a:t>–</a:t>
            </a:r>
            <a:r>
              <a:rPr lang="en-US" altLang="ru-RU" sz="2100" dirty="0"/>
              <a:t> </a:t>
            </a:r>
            <a:r>
              <a:rPr lang="ru-RU" altLang="ru-RU" sz="2100" dirty="0"/>
              <a:t>оптимальные внутригрупповые субсидии для i-й ДК в период t;</a:t>
            </a:r>
            <a:endParaRPr lang="en-US" altLang="ru-RU" sz="2100" dirty="0"/>
          </a:p>
          <a:p>
            <a:pPr algn="just" eaLnBrk="0" hangingPunct="0">
              <a:spcBef>
                <a:spcPct val="20000"/>
              </a:spcBef>
            </a:pPr>
            <a:r>
              <a:rPr lang="en-US" altLang="ru-RU" sz="2100" b="1" dirty="0" err="1"/>
              <a:t>L</a:t>
            </a:r>
            <a:r>
              <a:rPr lang="en-US" altLang="ru-RU" sz="2100" b="1" baseline="30000" dirty="0" err="1"/>
              <a:t>t</a:t>
            </a:r>
            <a:r>
              <a:rPr lang="en-US" altLang="ru-RU" sz="2100" b="1" baseline="-25000" dirty="0" err="1"/>
              <a:t>i</a:t>
            </a:r>
            <a:r>
              <a:rPr lang="en-US" altLang="ru-RU" sz="21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altLang="ru-RU" sz="2100" dirty="0"/>
              <a:t>–</a:t>
            </a:r>
            <a:r>
              <a:rPr lang="en-US" altLang="ru-RU" sz="2100" dirty="0"/>
              <a:t> </a:t>
            </a:r>
            <a:r>
              <a:rPr lang="ru-RU" altLang="ru-RU" sz="2100" dirty="0"/>
              <a:t>кредитная задолженность </a:t>
            </a:r>
            <a:r>
              <a:rPr lang="en-US" altLang="ru-RU" sz="2100" dirty="0" err="1"/>
              <a:t>i</a:t>
            </a:r>
            <a:r>
              <a:rPr lang="en-US" altLang="ru-RU" sz="2100" dirty="0"/>
              <a:t>-</a:t>
            </a:r>
            <a:r>
              <a:rPr lang="ru-RU" altLang="ru-RU" sz="2100" dirty="0"/>
              <a:t>й ДК в период </a:t>
            </a:r>
            <a:r>
              <a:rPr lang="en-US" altLang="ru-RU" sz="2100" dirty="0"/>
              <a:t>t</a:t>
            </a:r>
            <a:r>
              <a:rPr lang="ru-RU" altLang="ru-RU" sz="2100" dirty="0"/>
              <a:t>:</a:t>
            </a:r>
            <a:endParaRPr lang="en-US" altLang="ru-RU" sz="2100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/>
          </p:nvPr>
        </p:nvGraphicFramePr>
        <p:xfrm>
          <a:off x="173753" y="6021288"/>
          <a:ext cx="7015163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666" name="Формула" r:id="rId6" imgW="2565400" imgH="241300" progId="Equation.3">
                  <p:embed/>
                </p:oleObj>
              </mc:Choice>
              <mc:Fallback>
                <p:oleObj name="Формула" r:id="rId6" imgW="25654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53" y="6021288"/>
                        <a:ext cx="7015163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AutoShape 19"/>
          <p:cNvSpPr>
            <a:spLocks noChangeArrowheads="1"/>
          </p:cNvSpPr>
          <p:nvPr/>
        </p:nvSpPr>
        <p:spPr bwMode="auto">
          <a:xfrm>
            <a:off x="8485475" y="5999423"/>
            <a:ext cx="519967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/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97899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-171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5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5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2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4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6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7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8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6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0" name="Rectangle 4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1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2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3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4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5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6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7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8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79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1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2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3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4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5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7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8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89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3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4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7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2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301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10303" name="Номер слайда 5"/>
          <p:cNvSpPr txBox="1">
            <a:spLocks noGrp="1"/>
          </p:cNvSpPr>
          <p:nvPr/>
        </p:nvSpPr>
        <p:spPr bwMode="auto">
          <a:xfrm>
            <a:off x="8388350" y="6381750"/>
            <a:ext cx="5143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9618915-B5DA-4061-A6AF-C680BAFC3575}" type="slidenum">
              <a:rPr lang="ru-RU" altLang="ru-RU" sz="1600" b="1"/>
              <a:pPr algn="r" eaLnBrk="1" hangingPunct="1"/>
              <a:t>9</a:t>
            </a:fld>
            <a:endParaRPr lang="ru-RU" altLang="ru-RU" sz="1600" b="1" dirty="0"/>
          </a:p>
        </p:txBody>
      </p:sp>
      <p:sp>
        <p:nvSpPr>
          <p:cNvPr id="2" name="Rectangle 33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6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7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4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8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93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5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2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22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22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8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8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81122" y="116632"/>
            <a:ext cx="695578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100" b="1" dirty="0" smtClean="0">
                <a:solidFill>
                  <a:srgbClr val="C00000"/>
                </a:solidFill>
              </a:rPr>
              <a:t>Бюджетные </a:t>
            </a:r>
            <a:r>
              <a:rPr lang="ru-RU" altLang="ru-RU" sz="2200" b="1" dirty="0" smtClean="0">
                <a:solidFill>
                  <a:srgbClr val="C00000"/>
                </a:solidFill>
              </a:rPr>
              <a:t>ограничения дочерних компаний</a:t>
            </a:r>
            <a:endParaRPr lang="ru-RU" altLang="ru-RU" sz="2200" b="1" dirty="0">
              <a:solidFill>
                <a:srgbClr val="C00000"/>
              </a:solidFill>
            </a:endParaRPr>
          </a:p>
        </p:txBody>
      </p:sp>
      <p:sp>
        <p:nvSpPr>
          <p:cNvPr id="98" name="AutoShape 19"/>
          <p:cNvSpPr>
            <a:spLocks noChangeArrowheads="1"/>
          </p:cNvSpPr>
          <p:nvPr/>
        </p:nvSpPr>
        <p:spPr bwMode="auto">
          <a:xfrm>
            <a:off x="8547102" y="3777501"/>
            <a:ext cx="519967" cy="360362"/>
          </a:xfrm>
          <a:prstGeom prst="wedgeRectCallout">
            <a:avLst>
              <a:gd name="adj1" fmla="val -16421"/>
              <a:gd name="adj2" fmla="val -47356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2000" dirty="0" smtClean="0"/>
              <a:t>(</a:t>
            </a:r>
            <a:r>
              <a:rPr lang="en-US" altLang="ru-RU" sz="2000" dirty="0"/>
              <a:t>4</a:t>
            </a:r>
            <a:r>
              <a:rPr lang="ru-RU" altLang="ru-RU" sz="2000" dirty="0" smtClean="0"/>
              <a:t>)</a:t>
            </a:r>
            <a:endParaRPr lang="ru-RU" altLang="ru-RU" sz="2000" dirty="0"/>
          </a:p>
        </p:txBody>
      </p:sp>
      <p:sp>
        <p:nvSpPr>
          <p:cNvPr id="99" name="Rectangle 15"/>
          <p:cNvSpPr>
            <a:spLocks noChangeArrowheads="1"/>
          </p:cNvSpPr>
          <p:nvPr/>
        </p:nvSpPr>
        <p:spPr bwMode="auto">
          <a:xfrm>
            <a:off x="81123" y="4619157"/>
            <a:ext cx="8985946" cy="205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ru-RU" altLang="ru-RU" sz="2300" dirty="0" smtClean="0"/>
              <a:t>где:</a:t>
            </a:r>
            <a:r>
              <a:rPr lang="ru-RU" altLang="ru-RU" sz="2300" dirty="0"/>
              <a:t> </a:t>
            </a:r>
            <a:r>
              <a:rPr lang="en-US" altLang="ru-RU" sz="2300" b="1" dirty="0" err="1" smtClean="0"/>
              <a:t>Re</a:t>
            </a:r>
            <a:r>
              <a:rPr lang="en-US" altLang="ru-RU" sz="2300" b="1" baseline="30000" dirty="0" err="1" smtClean="0"/>
              <a:t>t</a:t>
            </a:r>
            <a:r>
              <a:rPr lang="en-US" altLang="ru-RU" sz="2300" b="1" baseline="-25000" dirty="0" err="1" smtClean="0"/>
              <a:t>i</a:t>
            </a:r>
            <a:r>
              <a:rPr lang="ru-RU" altLang="ru-RU" sz="2300" b="1" baseline="-25000" dirty="0" smtClean="0"/>
              <a:t>,</a:t>
            </a:r>
            <a:r>
              <a:rPr lang="en-US" altLang="ru-RU" sz="2300" b="1" dirty="0" smtClean="0"/>
              <a:t> </a:t>
            </a:r>
            <a:r>
              <a:rPr lang="en-US" altLang="ru-RU" sz="2300" b="1" dirty="0" err="1"/>
              <a:t>A</a:t>
            </a:r>
            <a:r>
              <a:rPr lang="en-US" altLang="ru-RU" sz="2300" b="1" baseline="30000" dirty="0" err="1"/>
              <a:t>t</a:t>
            </a:r>
            <a:r>
              <a:rPr lang="en-US" altLang="ru-RU" sz="2300" b="1" baseline="-25000" dirty="0" err="1"/>
              <a:t>i</a:t>
            </a:r>
            <a:r>
              <a:rPr lang="ru-RU" altLang="ru-RU" sz="2300" b="1" dirty="0" smtClean="0"/>
              <a:t> </a:t>
            </a:r>
            <a:r>
              <a:rPr lang="ru-RU" altLang="ru-RU" sz="2300" dirty="0" smtClean="0"/>
              <a:t> </a:t>
            </a:r>
            <a:r>
              <a:rPr lang="ru-RU" altLang="ru-RU" sz="2300" dirty="0"/>
              <a:t>–</a:t>
            </a:r>
            <a:r>
              <a:rPr lang="en-US" altLang="ru-RU" sz="2300" dirty="0"/>
              <a:t> </a:t>
            </a:r>
            <a:r>
              <a:rPr lang="ru-RU" altLang="ru-RU" sz="2300" dirty="0"/>
              <a:t>нераспределённая </a:t>
            </a:r>
            <a:r>
              <a:rPr lang="ru-RU" altLang="ru-RU" sz="2300" dirty="0" smtClean="0"/>
              <a:t>прибыль, амортизация </a:t>
            </a:r>
            <a:r>
              <a:rPr lang="ru-RU" altLang="ru-RU" sz="2300" dirty="0"/>
              <a:t>i-й ДК в период </a:t>
            </a:r>
            <a:r>
              <a:rPr lang="ru-RU" altLang="ru-RU" sz="2300" dirty="0" smtClean="0"/>
              <a:t>t;</a:t>
            </a:r>
          </a:p>
          <a:p>
            <a:pPr algn="just" eaLnBrk="0" hangingPunct="0">
              <a:spcBef>
                <a:spcPct val="20000"/>
              </a:spcBef>
            </a:pPr>
            <a:r>
              <a:rPr lang="en-US" altLang="ru-RU" sz="2300" b="1" dirty="0" err="1" smtClean="0"/>
              <a:t>a</a:t>
            </a:r>
            <a:r>
              <a:rPr lang="en-US" altLang="ru-RU" sz="2300" b="1" baseline="30000" dirty="0" err="1" smtClean="0"/>
              <a:t>t</a:t>
            </a:r>
            <a:r>
              <a:rPr lang="en-US" altLang="ru-RU" sz="2300" b="1" baseline="-25000" dirty="0" err="1"/>
              <a:t>j</a:t>
            </a:r>
            <a:r>
              <a:rPr lang="en-US" altLang="ru-RU" sz="2300" b="1" baseline="-25000" dirty="0" smtClean="0"/>
              <a:t>, </a:t>
            </a:r>
            <a:r>
              <a:rPr lang="en-US" altLang="ru-RU" sz="2300" b="1" dirty="0" err="1" smtClean="0"/>
              <a:t>c</a:t>
            </a:r>
            <a:r>
              <a:rPr lang="en-US" altLang="ru-RU" sz="2300" b="1" baseline="30000" dirty="0" err="1" smtClean="0"/>
              <a:t>t</a:t>
            </a:r>
            <a:r>
              <a:rPr lang="en-US" altLang="ru-RU" sz="2300" b="1" baseline="-25000" dirty="0" err="1"/>
              <a:t>j</a:t>
            </a:r>
            <a:r>
              <a:rPr lang="en-US" altLang="ru-RU" sz="2300" b="1" baseline="-25000" dirty="0" smtClean="0"/>
              <a:t>  </a:t>
            </a:r>
            <a:r>
              <a:rPr lang="ru-RU" altLang="ru-RU" sz="2300" dirty="0"/>
              <a:t>–</a:t>
            </a:r>
            <a:r>
              <a:rPr lang="en-US" altLang="ru-RU" sz="2300" dirty="0"/>
              <a:t> </a:t>
            </a:r>
            <a:r>
              <a:rPr lang="ru-RU" altLang="ru-RU" sz="2300" dirty="0" smtClean="0"/>
              <a:t>инвестиции и экономический эффект </a:t>
            </a:r>
            <a:r>
              <a:rPr lang="en-US" altLang="ru-RU" sz="2300" dirty="0" smtClean="0"/>
              <a:t>j-</a:t>
            </a:r>
            <a:r>
              <a:rPr lang="ru-RU" altLang="ru-RU" sz="2300" dirty="0" err="1" smtClean="0"/>
              <a:t>го</a:t>
            </a:r>
            <a:r>
              <a:rPr lang="ru-RU" altLang="ru-RU" sz="2300" dirty="0" smtClean="0"/>
              <a:t> </a:t>
            </a:r>
            <a:r>
              <a:rPr lang="ru-RU" altLang="ru-RU" sz="2300" dirty="0" smtClean="0"/>
              <a:t>проекта;</a:t>
            </a:r>
            <a:endParaRPr lang="ru-RU" altLang="ru-RU" sz="2300" dirty="0" smtClean="0"/>
          </a:p>
          <a:p>
            <a:pPr algn="just" eaLnBrk="0" hangingPunct="0">
              <a:spcBef>
                <a:spcPct val="20000"/>
              </a:spcBef>
            </a:pPr>
            <a:r>
              <a:rPr lang="el-GR" altLang="ru-RU" sz="2300" b="1" i="1" dirty="0">
                <a:solidFill>
                  <a:schemeClr val="accent6">
                    <a:lumMod val="75000"/>
                  </a:schemeClr>
                </a:solidFill>
              </a:rPr>
              <a:t>Ψ</a:t>
            </a:r>
            <a:r>
              <a:rPr lang="en-US" altLang="ru-RU" sz="2300" b="1" i="1" dirty="0" smtClean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ru-RU" altLang="ru-RU" sz="23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altLang="ru-RU" sz="2300" dirty="0" smtClean="0"/>
              <a:t>–</a:t>
            </a:r>
            <a:r>
              <a:rPr lang="en-US" altLang="ru-RU" sz="2300" dirty="0" smtClean="0"/>
              <a:t> </a:t>
            </a:r>
            <a:r>
              <a:rPr lang="ru-RU" altLang="ru-RU" sz="2300" u="sng" dirty="0" smtClean="0"/>
              <a:t>оптимальная</a:t>
            </a:r>
            <a:r>
              <a:rPr lang="ru-RU" altLang="ru-RU" sz="2300" dirty="0" smtClean="0"/>
              <a:t> </a:t>
            </a:r>
            <a:r>
              <a:rPr lang="ru-RU" altLang="ru-RU" sz="2300" dirty="0"/>
              <a:t>структура капитала</a:t>
            </a:r>
            <a:r>
              <a:rPr lang="en-US" altLang="ru-RU" sz="2300" dirty="0"/>
              <a:t> </a:t>
            </a:r>
            <a:r>
              <a:rPr lang="ru-RU" altLang="ru-RU" sz="2300" dirty="0"/>
              <a:t>группы </a:t>
            </a:r>
            <a:r>
              <a:rPr lang="ru-RU" altLang="ru-RU" sz="2300" dirty="0" smtClean="0"/>
              <a:t>компаний;</a:t>
            </a:r>
          </a:p>
          <a:p>
            <a:pPr algn="just" eaLnBrk="0" hangingPunct="0">
              <a:spcBef>
                <a:spcPct val="20000"/>
              </a:spcBef>
            </a:pPr>
            <a:r>
              <a:rPr lang="el-GR" altLang="ru-RU" sz="2300" b="1" dirty="0" smtClean="0"/>
              <a:t>φ</a:t>
            </a:r>
            <a:r>
              <a:rPr lang="en-US" altLang="ru-RU" sz="2300" b="1" baseline="-25000" dirty="0" smtClean="0"/>
              <a:t>j </a:t>
            </a:r>
            <a:r>
              <a:rPr lang="ru-RU" altLang="ru-RU" sz="2300" dirty="0"/>
              <a:t>–</a:t>
            </a:r>
            <a:r>
              <a:rPr lang="en-US" altLang="ru-RU" sz="2300" dirty="0"/>
              <a:t> </a:t>
            </a:r>
            <a:r>
              <a:rPr lang="ru-RU" altLang="ru-RU" sz="2300" dirty="0" smtClean="0"/>
              <a:t>коэффициент внебюджетных средств для </a:t>
            </a:r>
            <a:r>
              <a:rPr lang="en-US" altLang="ru-RU" sz="2300" dirty="0" smtClean="0"/>
              <a:t>j-</a:t>
            </a:r>
            <a:r>
              <a:rPr lang="ru-RU" altLang="ru-RU" sz="2300" dirty="0" err="1" smtClean="0"/>
              <a:t>го</a:t>
            </a:r>
            <a:r>
              <a:rPr lang="ru-RU" altLang="ru-RU" sz="2300" dirty="0" smtClean="0"/>
              <a:t> проекта </a:t>
            </a:r>
            <a:endParaRPr lang="ru-RU" altLang="ru-RU" sz="2300" b="1" baseline="-25000" dirty="0"/>
          </a:p>
        </p:txBody>
      </p:sp>
      <p:sp>
        <p:nvSpPr>
          <p:cNvPr id="93" name="Прямоугольная выноска 92"/>
          <p:cNvSpPr/>
          <p:nvPr/>
        </p:nvSpPr>
        <p:spPr>
          <a:xfrm>
            <a:off x="2627784" y="2810443"/>
            <a:ext cx="3240360" cy="1147239"/>
          </a:xfrm>
          <a:prstGeom prst="wedgeRectCallout">
            <a:avLst>
              <a:gd name="adj1" fmla="val -8927"/>
              <a:gd name="adj2" fmla="val -83589"/>
            </a:avLst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i="1" dirty="0">
              <a:solidFill>
                <a:schemeClr val="tx1"/>
              </a:solidFill>
            </a:endParaRPr>
          </a:p>
        </p:txBody>
      </p:sp>
      <p:sp>
        <p:nvSpPr>
          <p:cNvPr id="73" name="AutoShape 10"/>
          <p:cNvSpPr>
            <a:spLocks noChangeArrowheads="1"/>
          </p:cNvSpPr>
          <p:nvPr/>
        </p:nvSpPr>
        <p:spPr bwMode="auto">
          <a:xfrm>
            <a:off x="1675039" y="2024567"/>
            <a:ext cx="5361871" cy="391336"/>
          </a:xfrm>
          <a:prstGeom prst="wedgeRectCallout">
            <a:avLst>
              <a:gd name="adj1" fmla="val -6290"/>
              <a:gd name="adj2" fmla="val 26778"/>
            </a:avLst>
          </a:prstGeom>
          <a:solidFill>
            <a:srgbClr val="FFFFFF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i="1" dirty="0" smtClean="0">
                <a:solidFill>
                  <a:srgbClr val="FF0000"/>
                </a:solidFill>
              </a:rPr>
              <a:t>Возможный избыток </a:t>
            </a:r>
            <a:r>
              <a:rPr lang="ru-RU" sz="1600" b="1" i="1" dirty="0">
                <a:solidFill>
                  <a:srgbClr val="FF0000"/>
                </a:solidFill>
              </a:rPr>
              <a:t>денежной </a:t>
            </a:r>
            <a:r>
              <a:rPr lang="ru-RU" sz="1600" b="1" i="1" dirty="0" smtClean="0">
                <a:solidFill>
                  <a:srgbClr val="FF0000"/>
                </a:solidFill>
              </a:rPr>
              <a:t>наличности</a:t>
            </a:r>
            <a:endParaRPr lang="ru-RU" altLang="ru-RU" sz="1600" b="1" i="1" dirty="0">
              <a:solidFill>
                <a:srgbClr val="FF0000"/>
              </a:solidFill>
            </a:endParaRPr>
          </a:p>
        </p:txBody>
      </p:sp>
      <p:sp>
        <p:nvSpPr>
          <p:cNvPr id="74" name="Rectangle 15"/>
          <p:cNvSpPr>
            <a:spLocks noChangeArrowheads="1"/>
          </p:cNvSpPr>
          <p:nvPr/>
        </p:nvSpPr>
        <p:spPr bwMode="auto">
          <a:xfrm>
            <a:off x="81123" y="544573"/>
            <a:ext cx="8985946" cy="1223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ru-RU" sz="2300" dirty="0"/>
              <a:t>	</a:t>
            </a:r>
            <a:r>
              <a:rPr lang="ru-RU" sz="2300" dirty="0" smtClean="0"/>
              <a:t>Суммарные капитальные </a:t>
            </a:r>
            <a:r>
              <a:rPr lang="ru-RU" sz="2300" dirty="0"/>
              <a:t>затраты </a:t>
            </a:r>
            <a:r>
              <a:rPr lang="ru-RU" sz="2300" dirty="0" smtClean="0"/>
              <a:t>(</a:t>
            </a:r>
            <a:r>
              <a:rPr lang="en-US" altLang="ru-RU" sz="2300" b="1" dirty="0" err="1"/>
              <a:t>a</a:t>
            </a:r>
            <a:r>
              <a:rPr lang="en-US" altLang="ru-RU" sz="2300" b="1" baseline="30000" dirty="0" err="1"/>
              <a:t>t</a:t>
            </a:r>
            <a:r>
              <a:rPr lang="en-US" altLang="ru-RU" sz="2300" b="1" baseline="-25000" dirty="0" err="1"/>
              <a:t>j</a:t>
            </a:r>
            <a:r>
              <a:rPr lang="ru-RU" sz="2300" dirty="0" smtClean="0"/>
              <a:t>) и экономические эффекты (</a:t>
            </a:r>
            <a:r>
              <a:rPr lang="en-US" altLang="ru-RU" sz="2300" b="1" dirty="0" err="1" smtClean="0"/>
              <a:t>c</a:t>
            </a:r>
            <a:r>
              <a:rPr lang="en-US" altLang="ru-RU" sz="2300" b="1" baseline="30000" dirty="0" err="1" smtClean="0"/>
              <a:t>t</a:t>
            </a:r>
            <a:r>
              <a:rPr lang="en-US" altLang="ru-RU" sz="2300" b="1" baseline="-25000" dirty="0" err="1" smtClean="0"/>
              <a:t>j</a:t>
            </a:r>
            <a:r>
              <a:rPr lang="ru-RU" sz="2300" dirty="0" smtClean="0"/>
              <a:t>) проектов каждой дочерней компании </a:t>
            </a:r>
            <a:r>
              <a:rPr lang="ru-RU" sz="2300" dirty="0"/>
              <a:t>не должны превышать </a:t>
            </a:r>
            <a:r>
              <a:rPr lang="ru-RU" sz="2300" dirty="0" smtClean="0"/>
              <a:t>её инвестиционные возможности</a:t>
            </a:r>
            <a:endParaRPr lang="ru-RU" altLang="ru-RU" sz="23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0" y="2810443"/>
                <a:ext cx="9389750" cy="1742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ru-RU" sz="215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ru-RU" sz="215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  <m:sSub>
                                  <m:sSubPr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𝛺</m:t>
                                    </m:r>
                                  </m:e>
                                  <m:sub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  <m:sup/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sub>
                                          <m:sup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</m:sup>
                                        </m:sSubSup>
                                        <m:sSub>
                                          <m:sSub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𝜑</m:t>
                                            </m:r>
                                          </m:e>
                                          <m:sub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sub>
                                        </m:sSub>
                                        <m:r>
                                          <a:rPr lang="ru-RU" sz="2150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𝑐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𝑗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𝑡</m:t>
                                                </m:r>
                                              </m:sup>
                                            </m:sSubSup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𝜑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𝑗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  <m:r>
                                      <a:rPr lang="ru-RU" sz="2150" i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unc>
                                      <m:func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limLow>
                                          <m:limLow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limLow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ru-RU" sz="2150" i="0">
                                                <a:latin typeface="Cambria Math" panose="02040503050406030204" pitchFamily="18" charset="0"/>
                                              </a:rPr>
                                              <m:t>max</m:t>
                                            </m:r>
                                          </m:e>
                                          <m:lim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𝜖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𝛺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lim>
                                        </m:limLow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nary>
                                              <m:naryPr>
                                                <m:chr m:val="∑"/>
                                                <m:limLoc m:val="undOvr"/>
                                                <m:ctrlP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naryPr>
                                              <m:sub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𝑠</m:t>
                                                </m:r>
                                                <m:r>
                                                  <a:rPr lang="ru-RU" sz="2150" i="0">
                                                    <a:latin typeface="Cambria Math" panose="02040503050406030204" pitchFamily="18" charset="0"/>
                                                  </a:rPr>
                                                  <m:t>=1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ru-RU" sz="2150" i="1">
                                                    <a:latin typeface="Cambria Math" panose="02040503050406030204" pitchFamily="18" charset="0"/>
                                                  </a:rPr>
                                                  <m:t>𝑡</m:t>
                                                </m:r>
                                                <m:r>
                                                  <a:rPr lang="ru-RU" sz="2150" i="0">
                                                    <a:latin typeface="Cambria Math" panose="02040503050406030204" pitchFamily="18" charset="0"/>
                                                  </a:rPr>
                                                  <m:t>−1</m:t>
                                                </m:r>
                                              </m:sup>
                                              <m:e>
                                                <m:d>
                                                  <m:dPr>
                                                    <m:ctrlPr>
                                                      <a:rPr lang="ru-RU" sz="215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bSup>
                                                      <m:sSubSupPr>
                                                        <m:ctrlP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SupPr>
                                                      <m:e>
                                                        <m: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𝑐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𝑗</m:t>
                                                        </m:r>
                                                      </m:sub>
                                                      <m:sup>
                                                        <m: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𝑠</m:t>
                                                        </m:r>
                                                      </m:sup>
                                                    </m:sSubSup>
                                                    <m:sSub>
                                                      <m:sSubPr>
                                                        <m:ctrlP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bPr>
                                                      <m:e>
                                                        <m: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𝜑</m:t>
                                                        </m:r>
                                                      </m:e>
                                                      <m:sub>
                                                        <m: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  <m:t>𝑗</m:t>
                                                        </m:r>
                                                      </m:sub>
                                                    </m:sSub>
                                                    <m:r>
                                                      <a:rPr lang="ru-RU" sz="2150" i="0">
                                                        <a:latin typeface="Cambria Math" panose="02040503050406030204" pitchFamily="18" charset="0"/>
                                                      </a:rPr>
                                                      <m:t>−</m:t>
                                                    </m:r>
                                                    <m:f>
                                                      <m:fPr>
                                                        <m:ctrlPr>
                                                          <a:rPr lang="ru-RU" sz="2150" i="1">
                                                            <a:latin typeface="Cambria Math" panose="02040503050406030204" pitchFamily="18" charset="0"/>
                                                          </a:rPr>
                                                        </m:ctrlPr>
                                                      </m:fPr>
                                                      <m:num>
                                                        <m:sSubSup>
                                                          <m:sSubSupPr>
                                                            <m:ctrlP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SupPr>
                                                          <m:e>
                                                            <m: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𝑎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𝑗</m:t>
                                                            </m:r>
                                                          </m:sub>
                                                          <m:sup>
                                                            <m: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𝑠</m:t>
                                                            </m:r>
                                                          </m:sup>
                                                        </m:sSubSup>
                                                      </m:num>
                                                      <m:den>
                                                        <m:sSub>
                                                          <m:sSubPr>
                                                            <m:ctrlP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sSubPr>
                                                          <m:e>
                                                            <m: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𝜑</m:t>
                                                            </m:r>
                                                          </m:e>
                                                          <m:sub>
                                                            <m:r>
                                                              <a:rPr lang="ru-RU" sz="2150" i="1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  <m:t>𝑗</m:t>
                                                            </m:r>
                                                          </m:sub>
                                                        </m:sSub>
                                                      </m:den>
                                                    </m:f>
                                                  </m:e>
                                                </m:d>
                                              </m:e>
                                            </m:nary>
                                            <m:r>
                                              <a:rPr lang="ru-RU" sz="2150" i="0">
                                                <a:latin typeface="Cambria Math" panose="02040503050406030204" pitchFamily="18" charset="0"/>
                                              </a:rPr>
                                              <m:t>;0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e>
                                </m:d>
                                <m:sSub>
                                  <m:sSubPr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ru-RU" sz="2150" i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d>
                                  <m:dPr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𝑅𝐸</m:t>
                                            </m:r>
                                          </m:e>
                                          <m:sub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</m:sup>
                                        </m:sSubSup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2150" b="1" i="1" smtClean="0">
                                                <a:solidFill>
                                                  <a:schemeClr val="accent6">
                                                    <a:lumMod val="60000"/>
                                                    <a:lumOff val="40000"/>
                                                  </a:schemeClr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ru-RU" sz="2150" b="1" i="1">
                                                <a:solidFill>
                                                  <a:schemeClr val="accent6">
                                                    <a:lumMod val="60000"/>
                                                    <a:lumOff val="40000"/>
                                                  </a:schemeClr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𝜳</m:t>
                                            </m:r>
                                          </m:e>
                                          <m:sup>
                                            <m:r>
                                              <a:rPr lang="ru-RU" sz="2150" b="1" i="0">
                                                <a:solidFill>
                                                  <a:schemeClr val="accent6">
                                                    <a:lumMod val="60000"/>
                                                    <a:lumOff val="40000"/>
                                                  </a:schemeClr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  <m:r>
                                      <a:rPr lang="ru-RU" sz="2150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Sup>
                                      <m:sSubSup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𝐴</m:t>
                                        </m:r>
                                      </m:e>
                                      <m:sub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p>
                                    </m:sSubSup>
                                    <m:r>
                                      <a:rPr lang="ru-RU" sz="2150" i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ru-RU" sz="215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Sup>
                                              <m:sSubSupPr>
                                                <m:ctrlPr>
                                                  <a:rPr lang="ru-RU" sz="2150" b="1" i="1" smtClean="0">
                                                    <a:solidFill>
                                                      <a:schemeClr val="accent6">
                                                        <a:lumMod val="60000"/>
                                                        <a:lumOff val="40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ru-RU" sz="2150" b="1" i="1">
                                                    <a:solidFill>
                                                      <a:schemeClr val="accent6">
                                                        <a:lumMod val="60000"/>
                                                        <a:lumOff val="40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𝑼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2150" b="1" i="1">
                                                    <a:solidFill>
                                                      <a:schemeClr val="accent6">
                                                        <a:lumMod val="60000"/>
                                                        <a:lumOff val="40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𝒊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ru-RU" sz="2150" b="1" i="1">
                                                    <a:solidFill>
                                                      <a:schemeClr val="accent6">
                                                        <a:lumMod val="60000"/>
                                                        <a:lumOff val="40000"/>
                                                      </a:schemeClr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𝒕</m:t>
                                                </m:r>
                                              </m:sup>
                                            </m:sSubSup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ru-RU" sz="2150" i="0">
                                            <a:latin typeface="Cambria Math" panose="02040503050406030204" pitchFamily="18" charset="0"/>
                                          </a:rPr>
                                          <m:t>∗</m:t>
                                        </m:r>
                                      </m:sup>
                                    </m:sSup>
                                  </m:e>
                                </m:d>
                                <m:sSub>
                                  <m:sSubPr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mr>
                        <m:mr>
                          <m:e>
                            <m:r>
                              <a:rPr lang="ru-RU" sz="215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ru-RU" sz="215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sSub>
                              <m:sSubPr>
                                <m:ctrlPr>
                                  <a:rPr lang="ru-RU" sz="215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150" i="0">
                                        <a:latin typeface="Cambria Math" panose="02040503050406030204" pitchFamily="18" charset="0"/>
                                      </a:rPr>
                                      <m:t>1,..,</m:t>
                                    </m:r>
                                    <m:sSub>
                                      <m:sSub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ru-RU" sz="2150" i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ru-RU" sz="215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ru-RU" sz="215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limLow>
                                  <m:limLowPr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limLow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ru-RU" sz="2150" i="0">
                                        <a:latin typeface="Cambria Math" panose="02040503050406030204" pitchFamily="18" charset="0"/>
                                      </a:rPr>
                                      <m:t>max</m:t>
                                    </m:r>
                                  </m:e>
                                  <m:lim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𝜖</m:t>
                                    </m:r>
                                    <m:sSub>
                                      <m:sSub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𝛺</m:t>
                                        </m:r>
                                      </m:e>
                                      <m:sub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lim>
                                </m:limLow>
                              </m:fName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e>
                                    <m:sSubSup>
                                      <m:sSubSupPr>
                                        <m:ctrlP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  <m:sup>
                                        <m:r>
                                          <a:rPr lang="ru-RU" sz="215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p>
                                    </m:sSubSup>
                                    <m:r>
                                      <a:rPr lang="ru-RU" sz="2150" i="0">
                                        <a:latin typeface="Cambria Math" panose="02040503050406030204" pitchFamily="18" charset="0"/>
                                      </a:rPr>
                                      <m:t>≠0</m:t>
                                    </m:r>
                                  </m:e>
                                </m:d>
                              </m:e>
                            </m:func>
                            <m:r>
                              <a:rPr lang="ru-RU" sz="2150" i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ru-RU" sz="215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ru-RU" sz="215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ru-RU" sz="2150" i="1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ru-RU" sz="215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ru-RU" sz="2150" i="1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ru-RU" sz="2150" i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ru-RU" sz="215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ru-RU" sz="215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sSub>
                              <m:sSubPr>
                                <m:ctrlPr>
                                  <a:rPr lang="ru-RU" sz="215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𝛺</m:t>
                                </m:r>
                              </m:e>
                              <m:sub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ru-RU" sz="2150" i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ru-RU" sz="215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ru-RU" sz="2150" i="0">
                                <a:latin typeface="Cambria Math" panose="02040503050406030204" pitchFamily="18" charset="0"/>
                              </a:rPr>
                              <m:t>∈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ru-RU" sz="215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2150" i="0">
                                    <a:latin typeface="Cambria Math" panose="02040503050406030204" pitchFamily="18" charset="0"/>
                                  </a:rPr>
                                  <m:t>1,..,</m:t>
                                </m:r>
                                <m:r>
                                  <a:rPr lang="ru-RU" sz="215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ru-RU" sz="215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810443"/>
                <a:ext cx="9389750" cy="174220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437747</TotalTime>
  <Words>1894</Words>
  <Application>Microsoft Office PowerPoint</Application>
  <PresentationFormat>Экран (4:3)</PresentationFormat>
  <Paragraphs>337</Paragraphs>
  <Slides>32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8" baseType="lpstr">
      <vt:lpstr>Arial</vt:lpstr>
      <vt:lpstr>Cambria Math</vt:lpstr>
      <vt:lpstr>Times New Roman</vt:lpstr>
      <vt:lpstr>Wingdings</vt:lpstr>
      <vt:lpstr>Оформление по умолчанию</vt:lpstr>
      <vt:lpstr>Формула</vt:lpstr>
      <vt:lpstr>МОДЕЛИРОВАНИЕ ИНВЕСТИЦИОННОЙ и ПРОИЗВОДСТВЕННОЙ ДЕЯТЕЛЬНОСТИ ВЕРТИКАЛЬНО ИНТЕГРИРОВАННОЙ ГРУППЫ РОССИЙСКИХ МЕТАЛЛУРГИЧЕСКИХ КОМПАНИЙ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 производственного и инвестиционного планирования вертикально интегрированной группы компаний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РЕЗУЛЬТАТЫ И ВЫВОДЫ (1/3)</vt:lpstr>
      <vt:lpstr>ОСНОВНЫЕ РЕЗУЛЬТАТЫ И ВЫВОДЫ (2/3)</vt:lpstr>
      <vt:lpstr>ОСНОВНЫЕ РЕЗУЛЬТАТЫ И ВЫВОДЫ (3/3)</vt:lpstr>
      <vt:lpstr>Презентация PowerPoint</vt:lpstr>
      <vt:lpstr>Презентация PowerPoint</vt:lpstr>
    </vt:vector>
  </TitlesOfParts>
  <Company>sca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рыночной стоимости компании сравнительным методом.</dc:title>
  <dc:creator>A_Maltsev</dc:creator>
  <cp:lastModifiedBy>Admin</cp:lastModifiedBy>
  <cp:revision>3719</cp:revision>
  <cp:lastPrinted>2020-02-12T07:32:33Z</cp:lastPrinted>
  <dcterms:created xsi:type="dcterms:W3CDTF">2007-11-12T15:51:05Z</dcterms:created>
  <dcterms:modified xsi:type="dcterms:W3CDTF">2021-03-23T21:30:22Z</dcterms:modified>
</cp:coreProperties>
</file>