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1" r:id="rId4"/>
    <p:sldId id="262" r:id="rId5"/>
    <p:sldId id="258" r:id="rId6"/>
    <p:sldId id="259" r:id="rId7"/>
    <p:sldId id="264" r:id="rId8"/>
    <p:sldId id="265" r:id="rId9"/>
    <p:sldId id="266" r:id="rId10"/>
    <p:sldId id="270" r:id="rId11"/>
    <p:sldId id="269" r:id="rId12"/>
    <p:sldId id="267" r:id="rId13"/>
    <p:sldId id="300" r:id="rId14"/>
    <p:sldId id="268" r:id="rId15"/>
    <p:sldId id="289" r:id="rId16"/>
    <p:sldId id="291" r:id="rId17"/>
    <p:sldId id="290" r:id="rId18"/>
    <p:sldId id="278" r:id="rId19"/>
    <p:sldId id="260" r:id="rId20"/>
    <p:sldId id="277" r:id="rId21"/>
    <p:sldId id="279" r:id="rId22"/>
    <p:sldId id="282" r:id="rId23"/>
    <p:sldId id="292" r:id="rId24"/>
    <p:sldId id="293" r:id="rId25"/>
    <p:sldId id="294" r:id="rId26"/>
    <p:sldId id="295" r:id="rId27"/>
    <p:sldId id="283" r:id="rId28"/>
    <p:sldId id="299" r:id="rId29"/>
    <p:sldId id="280" r:id="rId30"/>
    <p:sldId id="271" r:id="rId31"/>
    <p:sldId id="302" r:id="rId32"/>
    <p:sldId id="296" r:id="rId33"/>
    <p:sldId id="297" r:id="rId34"/>
    <p:sldId id="276" r:id="rId35"/>
    <p:sldId id="273" r:id="rId36"/>
    <p:sldId id="275" r:id="rId37"/>
    <p:sldId id="284" r:id="rId38"/>
    <p:sldId id="285" r:id="rId39"/>
    <p:sldId id="286" r:id="rId40"/>
    <p:sldId id="287" r:id="rId41"/>
    <p:sldId id="288" r:id="rId4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FFA5D-87B4-456A-9821-1D502468CF0F}"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lastCol>
    <a:firstCol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firstCol>
    <a:lastRow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C89EF96-8CEA-46FF-86C4-4CE0E7609802}" styleName="Светлый стиль 3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Стиль из темы 2 - акцент 1">
    <a:tblBg>
      <a:fillRef idx="3">
        <a:schemeClr val="accent1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267187-95A5-4E97-959A-A596E65ADC7F}" type="datetimeFigureOut">
              <a:rPr lang="ru-RU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F4B4BC-1E2A-48AB-A0EF-ED5E54512A6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11300127?index=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con.msu.ru/sys/raw.php?o=81539&amp;p=attachmen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Саша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8F4B4BC-1E2A-48AB-A0EF-ED5E54512A6C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/>
              <a:t>Нормативно-правовые документы: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1) </a:t>
            </a: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Положение о подготовке научных и научно-педагогических кадров в аспирантуре (адъюнктуре), утв. Постановление Правительства РФ № 2122 от 30.11.2021 г.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2) </a:t>
            </a:r>
            <a:r>
              <a:rPr lang="ru-RU" sz="1200" u="sng">
                <a:solidFill>
                  <a:schemeClr val="tx1"/>
                </a:solidFill>
                <a:latin typeface="Calibri"/>
                <a:ea typeface="Arial"/>
                <a:cs typeface="Arial"/>
                <a:hlinkClick r:id="rId3" tooltip="http://publication.pravo.gov.ru/Document/View/0001202111300127?index=0"/>
              </a:rPr>
              <a:t>Приказ Министерства науки и высшего образования РФ от 6 августа 2021 г. № 721 "Об утверждении Порядка приема на обучение по образовательным программам высшего образования - программам подготовки научных и научно-педагогических кадров в аспирантуре"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3) </a:t>
            </a: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Приказ МГУ №1216 24.11.2021 об утв. Требований к основным профессиональным образовательные программам послевузовского профессионального образования в аспирантуре,   устанавливаемые Московским государственным университетом имени М.В. Ломоносова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4) </a:t>
            </a:r>
            <a:r>
              <a:rPr lang="ru-RU" sz="1200" u="sng">
                <a:solidFill>
                  <a:schemeClr val="tx1"/>
                </a:solidFill>
                <a:latin typeface="Calibri"/>
                <a:ea typeface="Arial"/>
                <a:cs typeface="Arial"/>
                <a:hlinkClick r:id="rId4" tooltip="https://www.econ.msu.ru/sys/raw.php?o=81539&amp;p=attachment"/>
              </a:rPr>
              <a:t>Приказ Ректора МГУ №1250 от 25.11.2021 "О внесении изменений в образовательные стандарты высшего образования, самостоятельно устанавливаемые Московским государственным университетом имени М.В. Ломоносова"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0C8AC5C7-48F0-4B64-824B-36A7532BEAD2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1618" y="11431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D2435B-6507-4F73-8A42-BE19A53CE618}" type="datetime1">
              <a:rPr lang="ru-RU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3DE470-C878-4F6C-BCD5-974F0F1019F2}" type="datetime1">
              <a:rPr lang="ru-RU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A7EB0-03F9-4D18-BCDC-4E8702E94B36}" type="datetime1">
              <a:rPr lang="ru-RU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042" y="365125"/>
            <a:ext cx="9479976" cy="13255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825625"/>
            <a:ext cx="9479976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A2F1C4-C421-4BF3-8BB8-59FBEDE4BAA9}" type="datetime1">
              <a:rPr lang="ru-RU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9BED4-DF4F-4E29-8781-87A5F10C5831}" type="datetime1">
              <a:rPr lang="ru-RU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6911CD-B8A8-40CB-BAFA-BB71F6B2FAF7}" type="datetime1">
              <a:rPr lang="ru-RU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64B2AD-8B19-4463-B0F2-DA109C0F272B}" type="datetime1">
              <a:rPr lang="ru-RU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1F0FA7-C251-41A7-9DCD-913E51A38B77}" type="datetime1">
              <a:rPr lang="ru-RU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79AE08-C730-4DFD-A0CB-F5E4EF500A99}" type="datetime1">
              <a:rPr lang="ru-RU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40FB10-723D-45FD-A0AC-990652E9D2E9}" type="datetime1">
              <a:rPr lang="ru-RU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A70292-154E-47C2-BDA9-962951EBE990}" type="datetime1">
              <a:rPr lang="ru-RU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0D9C68-D83A-47E3-97BC-4F1508C9CCC5}" type="datetime1">
              <a:rPr lang="ru-RU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4B3A1-78F6-4659-A303-F1217D5A45E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departments/prof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suprof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rzp325@yandex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.ru/pgu/ru/services/link/652/?onsite_from=753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403137971/2752b95199862dd7904759ddec0d7547/#block_1013" TargetMode="External"/><Relationship Id="rId2" Type="http://schemas.openxmlformats.org/officeDocument/2006/relationships/hyperlink" Target="https://www.econ.msu.ru/sys/raw.php?o=83457&amp;p=attach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drive.google.com/file/d/1MBAYF98bKTP99KPStGdfOGCku-stxfZY/view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hd.econ@org.msu.ru" TargetMode="External"/><Relationship Id="rId5" Type="http://schemas.openxmlformats.org/officeDocument/2006/relationships/hyperlink" Target="mailto:almalzev@mail.ru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rive.google.com/file/d/1MBAYF98bKTP99KPStGdfOGCku-stxfZY/vie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rive.google.com/file/d/1MBAYF98bKTP99KPStGdfOGCku-stxfZY/vie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MBAYF98bKTP99KPStGdfOGCku-stxfZY/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6e2bd7684227c26349df49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i09v5snZqddU5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d.econ@org.msu.r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cience/phd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tudents/pg/about/" TargetMode="External"/><Relationship Id="rId2" Type="http://schemas.openxmlformats.org/officeDocument/2006/relationships/hyperlink" Target="mailto:phd.econ@org.m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econ.msu.ru/students/pg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con.msu.ru/sys/raw.php?o=83457&amp;p=attachment" TargetMode="External"/><Relationship Id="rId4" Type="http://schemas.openxmlformats.org/officeDocument/2006/relationships/hyperlink" Target="https://www.econ.msu.ru/sys/raw.php?o=91401&amp;p=attachm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msu.ru/sys/raw.php?o=56603&amp;p=attachme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on.msu.ru/sys/raw.php?o=81758&amp;p=attachm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.msu.ru/elibrary/is/inst_subs/Category.20201111155241_8945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econ.msu.ru/elibrary/is/inst_subs/#to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tina.msu.ru/" TargetMode="External"/><Relationship Id="rId5" Type="http://schemas.openxmlformats.org/officeDocument/2006/relationships/hyperlink" Target="https://phd.msu.ru/" TargetMode="External"/><Relationship Id="rId4" Type="http://schemas.openxmlformats.org/officeDocument/2006/relationships/hyperlink" Target="https://my.econ.msu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.econ.msu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7281" y="1196752"/>
            <a:ext cx="8208912" cy="259228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/>
          <a:p>
            <a:pPr>
              <a:defRPr/>
            </a:pPr>
            <a:r>
              <a:rPr lang="ru-RU" sz="4400" dirty="0">
                <a:ea typeface="Cambria Math"/>
              </a:rPr>
              <a:t>ОБЩЕЕ СОБРАНИЕ</a:t>
            </a:r>
            <a:br>
              <a:rPr lang="ru-RU" sz="4400" dirty="0">
                <a:ea typeface="Cambria Math"/>
              </a:rPr>
            </a:br>
            <a:r>
              <a:rPr lang="ru-RU" sz="4400" dirty="0">
                <a:ea typeface="Cambria Math"/>
              </a:rPr>
              <a:t> АСПИРАНТОВ</a:t>
            </a:r>
            <a:br>
              <a:rPr lang="ru-RU" sz="4400" dirty="0">
                <a:ea typeface="Cambria Math"/>
              </a:rPr>
            </a:br>
            <a:r>
              <a:rPr lang="ru-RU" sz="4400" dirty="0">
                <a:ea typeface="Cambria Math"/>
              </a:rPr>
              <a:t>ЭКОНОМИЧЕСКОГО ФАКУЛЬТЕТА</a:t>
            </a:r>
            <a:br>
              <a:rPr lang="ru-RU" sz="4400" dirty="0">
                <a:ea typeface="Cambria Math"/>
              </a:rPr>
            </a:br>
            <a:r>
              <a:rPr lang="ru-RU" sz="4400" dirty="0">
                <a:ea typeface="Cambria Math"/>
              </a:rPr>
              <a:t>1 курса</a:t>
            </a:r>
            <a:endParaRPr sz="4400" dirty="0">
              <a:ea typeface="Cambria Math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63352" y="5589240"/>
            <a:ext cx="3855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 dirty="0">
                <a:ln w="0"/>
                <a:solidFill>
                  <a:srgbClr val="7030A0"/>
                </a:solidFill>
              </a:rPr>
              <a:t>Аспиранты 1 курса</a:t>
            </a:r>
            <a:endParaRPr dirty="0"/>
          </a:p>
          <a:p>
            <a:pPr algn="ctr">
              <a:defRPr/>
            </a:pPr>
            <a:r>
              <a:rPr lang="ru-RU" sz="2000" b="1" cap="none" spc="0" dirty="0">
                <a:ln w="0"/>
                <a:solidFill>
                  <a:srgbClr val="7030A0"/>
                </a:solidFill>
              </a:rPr>
              <a:t>ЭФ МГУ имени М.В. Ломоносова</a:t>
            </a:r>
            <a:endParaRPr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ln w="0"/>
                <a:solidFill>
                  <a:srgbClr val="7030A0"/>
                </a:solidFill>
              </a:rPr>
              <a:t>30.09.2025 </a:t>
            </a:r>
            <a:r>
              <a:rPr lang="ru-RU" sz="2000" b="1" dirty="0">
                <a:ln w="0"/>
                <a:solidFill>
                  <a:srgbClr val="7030A0"/>
                </a:solidFill>
              </a:rPr>
              <a:t>года, 18.00, П-2</a:t>
            </a:r>
            <a:endParaRPr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3403" y="5233"/>
            <a:ext cx="8280919" cy="9087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a typeface="Cambria Math"/>
              </a:rPr>
              <a:t>Сайт экономического факультета</a:t>
            </a:r>
            <a:endParaRPr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359696" y="701588"/>
            <a:ext cx="756084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i="0" u="sng" strike="noStrike" cap="none" spc="0">
                <a:ln>
                  <a:noFill/>
                </a:ln>
                <a:hlinkClick r:id="rId3" tooltip="https://www.econ.msu.ru/students/pg/"/>
              </a:rPr>
              <a:t>Образование</a:t>
            </a:r>
            <a:r>
              <a:rPr lang="ru-RU" sz="2400" i="0" u="sng" strike="noStrike" cap="none" spc="0">
                <a:ln>
                  <a:noFill/>
                </a:ln>
                <a:solidFill>
                  <a:srgbClr val="0563C1"/>
                </a:solidFill>
                <a:hlinkClick r:id="rId3" tooltip="https://www.econ.msu.ru/students/pg/"/>
              </a:rPr>
              <a:t>        Аспирантура</a:t>
            </a:r>
            <a:endParaRPr lang="ru-RU" sz="2400" i="0" strike="noStrike" cap="none" spc="0">
              <a:ln>
                <a:noFill/>
              </a:ln>
              <a:solidFill>
                <a:prstClr val="black"/>
              </a:solidFill>
            </a:endParaRP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5241637" y="913953"/>
            <a:ext cx="36222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368" y="1171934"/>
            <a:ext cx="11147846" cy="5634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810599" y="27955"/>
            <a:ext cx="8211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Calibri Light"/>
                <a:ea typeface="Cambria Math"/>
                <a:cs typeface="Arial"/>
              </a:rPr>
              <a:t>Социальная помощь и поддержка обучающихся ЭФ МГУ</a:t>
            </a:r>
            <a:endParaRPr sz="2400" dirty="0">
              <a:latin typeface="Calibri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7" name="Объект 2"/>
          <p:cNvSpPr txBox="1"/>
          <p:nvPr/>
        </p:nvSpPr>
        <p:spPr bwMode="auto">
          <a:xfrm>
            <a:off x="1099202" y="3938905"/>
            <a:ext cx="7634064" cy="131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/>
              <a:t>Профком сотрудников и студентов экономического факультета МГУ имени М.В. Ломоносова</a:t>
            </a:r>
            <a:endParaRPr/>
          </a:p>
          <a:p>
            <a:pPr>
              <a:defRPr/>
            </a:pPr>
            <a:r>
              <a:rPr lang="en-US" u="sng">
                <a:hlinkClick r:id="rId3" tooltip="https://www.econ.msu.ru/departments/profcom/"/>
              </a:rPr>
              <a:t>https://www.econ.msu.ru/departments/profcom/</a:t>
            </a:r>
            <a:endParaRPr lang="ru-RU" u="sng"/>
          </a:p>
          <a:p>
            <a:pPr>
              <a:defRPr/>
            </a:pPr>
            <a:endParaRPr lang="ru-RU" u="sng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/>
        </p:nvGraphicFramePr>
        <p:xfrm>
          <a:off x="893870" y="1441709"/>
          <a:ext cx="8127999" cy="2407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Должность</a:t>
                      </a:r>
                      <a:endParaRPr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ФИО</a:t>
                      </a:r>
                      <a:endParaRPr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Кабинет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Телефон</a:t>
                      </a:r>
                      <a:endParaRPr sz="20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Председатель профкома ЭФ МГУ</a:t>
                      </a:r>
                      <a:endParaRPr sz="200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Карасева Лариса Алексеевна</a:t>
                      </a:r>
                      <a:endParaRPr sz="200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216</a:t>
                      </a: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(495) 939-24-78</a:t>
                      </a:r>
                      <a:endParaRPr sz="200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Зам. председателя профкома ЭФ МГУ</a:t>
                      </a:r>
                      <a:endParaRPr lang="ru-RU" sz="2000" b="0" i="0" u="none" strike="noStrike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Вигушина Елена Павловна</a:t>
                      </a:r>
                      <a:endParaRPr lang="ru-RU" sz="2000" b="0" i="0" u="none" strike="noStrike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  <a:endParaRPr lang="ru-RU" sz="2000" b="0" i="0" u="none" strike="noStrike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810599" y="5254248"/>
            <a:ext cx="8211270" cy="609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Calibri Light"/>
              </a:rPr>
              <a:t>Как стать членом профсоюза?</a:t>
            </a:r>
            <a:endParaRPr sz="3600"/>
          </a:p>
        </p:txBody>
      </p:sp>
      <p:sp>
        <p:nvSpPr>
          <p:cNvPr id="9" name="Объект 2"/>
          <p:cNvSpPr txBox="1"/>
          <p:nvPr/>
        </p:nvSpPr>
        <p:spPr bwMode="auto">
          <a:xfrm>
            <a:off x="380462" y="6002603"/>
            <a:ext cx="7634064" cy="81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u="sng"/>
          </a:p>
          <a:p>
            <a:pPr>
              <a:defRPr/>
            </a:pPr>
            <a:endParaRPr lang="ru-RU" u="sng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2135560" y="6077090"/>
            <a:ext cx="5761000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Профком МГУ:</a:t>
            </a:r>
            <a:r>
              <a:rPr lang="ru-RU" sz="2400"/>
              <a:t> </a:t>
            </a:r>
            <a:r>
              <a:rPr lang="en-US" sz="2400" u="sng">
                <a:solidFill>
                  <a:srgbClr val="0070C0"/>
                </a:solidFill>
                <a:hlinkClick r:id="rId4" tooltip="https://msuprof.com/"/>
              </a:rPr>
              <a:t>https://msuprof.com</a:t>
            </a:r>
            <a:endParaRPr lang="ru-RU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12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263352" y="3031147"/>
            <a:ext cx="9958062" cy="2990141"/>
            <a:chOff x="331028" y="3031147"/>
            <a:chExt cx="11528460" cy="2990141"/>
          </a:xfrm>
        </p:grpSpPr>
        <p:sp>
          <p:nvSpPr>
            <p:cNvPr id="10" name="Полилиния: фигура 9"/>
            <p:cNvSpPr/>
            <p:nvPr/>
          </p:nvSpPr>
          <p:spPr bwMode="auto">
            <a:xfrm>
              <a:off x="331028" y="3031147"/>
              <a:ext cx="5404718" cy="1008000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defRPr/>
              </a:pPr>
              <a:r>
                <a:rPr lang="ru-RU" sz="2400">
                  <a:solidFill>
                    <a:schemeClr val="tx1"/>
                  </a:solidFill>
                </a:rPr>
                <a:t>Если вы выпускник ЭФ МГУ иного года или у вас есть карта МИР, выпущенная в Москве</a:t>
              </a:r>
              <a:endParaRPr lang="ru-RU" sz="2400"/>
            </a:p>
          </p:txBody>
        </p:sp>
        <p:sp>
          <p:nvSpPr>
            <p:cNvPr id="11" name="Полилиния: фигура 10"/>
            <p:cNvSpPr/>
            <p:nvPr/>
          </p:nvSpPr>
          <p:spPr bwMode="auto">
            <a:xfrm>
              <a:off x="331028" y="4031675"/>
              <a:ext cx="5404717" cy="1980000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buChar char="•"/>
                <a:defRPr/>
              </a:pPr>
              <a:r>
                <a:rPr lang="ru-RU" sz="2000" dirty="0"/>
                <a:t>Необходимо направить заявление с реквизитами карты (Сбербанк, регион: Москва) в бухгалтерию МГУ: </a:t>
              </a:r>
              <a:r>
                <a:rPr lang="en-US" sz="2000" u="sng" dirty="0" err="1">
                  <a:hlinkClick r:id="rId2" tooltip="mailto:rzp325@yandex.ru"/>
                </a:rPr>
                <a:t>rzp</a:t>
              </a:r>
              <a:r>
                <a:rPr lang="ru-RU" sz="2000" u="sng" dirty="0">
                  <a:hlinkClick r:id="rId2" tooltip="mailto:rzp325@yandex.ru"/>
                </a:rPr>
                <a:t>325@</a:t>
              </a:r>
              <a:r>
                <a:rPr lang="en-US" sz="2000" u="sng" dirty="0" err="1">
                  <a:hlinkClick r:id="rId2" tooltip="mailto:rzp325@yandex.ru"/>
                </a:rPr>
                <a:t>yandex</a:t>
              </a:r>
              <a:r>
                <a:rPr lang="ru-RU" sz="2000" u="sng" dirty="0">
                  <a:hlinkClick r:id="rId2" tooltip="mailto:rzp325@yandex.ru"/>
                </a:rPr>
                <a:t>.</a:t>
              </a:r>
              <a:r>
                <a:rPr lang="en-US" sz="2000" u="sng" dirty="0" err="1">
                  <a:hlinkClick r:id="rId2" tooltip="mailto:rzp325@yandex.ru"/>
                </a:rPr>
                <a:t>ru</a:t>
              </a:r>
              <a:endParaRPr lang="ru-RU" sz="2000" dirty="0"/>
            </a:p>
            <a:p>
              <a:pPr marL="171450" lvl="1" indent="-171450" defTabSz="800100">
                <a:lnSpc>
                  <a:spcPct val="90000"/>
                </a:lnSpc>
                <a:buChar char="•"/>
                <a:defRPr/>
              </a:pPr>
              <a:r>
                <a:rPr lang="ru-RU" sz="2000" dirty="0"/>
                <a:t>При отправке документов обязательно указывайте </a:t>
              </a:r>
              <a:r>
                <a:rPr lang="ru-RU" sz="2000" b="1" dirty="0"/>
                <a:t>факультет и год обучения</a:t>
              </a:r>
              <a:endParaRPr lang="ru-RU" sz="2000" dirty="0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6452943" y="3031250"/>
              <a:ext cx="5406544" cy="1008911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dirty="0"/>
                <a:t>Если у вас нет карты МИР, то ее на надо оформить в любом банке в Москве</a:t>
              </a:r>
              <a:endParaRPr dirty="0"/>
            </a:p>
          </p:txBody>
        </p:sp>
        <p:sp>
          <p:nvSpPr>
            <p:cNvPr id="15" name="Полилиния: фигура 14"/>
            <p:cNvSpPr/>
            <p:nvPr/>
          </p:nvSpPr>
          <p:spPr bwMode="auto">
            <a:xfrm>
              <a:off x="6452943" y="4040162"/>
              <a:ext cx="5405538" cy="1981126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buChar char="•"/>
                <a:defRPr/>
              </a:pPr>
              <a:r>
                <a:rPr lang="ru-RU" sz="2000" dirty="0"/>
                <a:t>После получения карты, необходимо направить заявление с реквизитами карты в бухгалтерию МГУ:  </a:t>
              </a:r>
              <a:r>
                <a:rPr lang="en-US" sz="2000" u="sng" dirty="0" err="1">
                  <a:hlinkClick r:id="rId2" tooltip="mailto:rzp325@yandex.ru"/>
                </a:rPr>
                <a:t>rzp</a:t>
              </a:r>
              <a:r>
                <a:rPr lang="ru-RU" sz="2000" u="sng" dirty="0">
                  <a:hlinkClick r:id="rId2" tooltip="mailto:rzp325@yandex.ru"/>
                </a:rPr>
                <a:t>325@</a:t>
              </a:r>
              <a:r>
                <a:rPr lang="en-US" sz="2000" u="sng" dirty="0" err="1">
                  <a:hlinkClick r:id="rId2" tooltip="mailto:rzp325@yandex.ru"/>
                </a:rPr>
                <a:t>yandex</a:t>
              </a:r>
              <a:r>
                <a:rPr lang="ru-RU" sz="2000" u="sng" dirty="0">
                  <a:hlinkClick r:id="rId2" tooltip="mailto:rzp325@yandex.ru"/>
                </a:rPr>
                <a:t>.</a:t>
              </a:r>
              <a:r>
                <a:rPr lang="en-US" sz="2000" u="sng" dirty="0" err="1">
                  <a:hlinkClick r:id="rId2" tooltip="mailto:rzp325@yandex.ru"/>
                </a:rPr>
                <a:t>ru</a:t>
              </a:r>
              <a:endParaRPr lang="ru-RU" sz="2000" dirty="0"/>
            </a:p>
            <a:p>
              <a:pPr marL="171450" lvl="1" indent="-171450" defTabSz="800100">
                <a:lnSpc>
                  <a:spcPct val="90000"/>
                </a:lnSpc>
                <a:buChar char="•"/>
                <a:defRPr/>
              </a:pPr>
              <a:r>
                <a:rPr lang="ru-RU" sz="2000" dirty="0"/>
                <a:t>При отправке документов обязательно указывайте </a:t>
              </a:r>
              <a:r>
                <a:rPr lang="ru-RU" sz="2000" b="1" dirty="0"/>
                <a:t>факультет и год обучения</a:t>
              </a:r>
              <a:endParaRPr lang="ru-RU" sz="2000" dirty="0"/>
            </a:p>
            <a:p>
              <a:pPr marL="0" lvl="1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 bwMode="auto">
          <a:xfrm>
            <a:off x="933662" y="66686"/>
            <a:ext cx="9289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СТИПЕНДИЯ</a:t>
            </a:r>
            <a:endParaRPr sz="16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488" y="0"/>
            <a:ext cx="896190" cy="896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263351" y="1196751"/>
            <a:ext cx="9960421" cy="16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Размер стипендии в 2025 году:</a:t>
            </a:r>
            <a:endParaRPr sz="2400" dirty="0"/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для всех, </a:t>
            </a:r>
            <a:r>
              <a:rPr lang="ru-RU" sz="24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кроме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специальности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5.2.2.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ru-RU" sz="24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мат.методы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–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4</a:t>
            </a:r>
            <a:r>
              <a:rPr lang="ru-RU" sz="24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133 руб.</a:t>
            </a:r>
            <a:endParaRPr sz="2400" dirty="0"/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специальность 5.2.2. мат. методы – </a:t>
            </a:r>
            <a:r>
              <a:rPr lang="ru-RU" sz="24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9 922 руб.</a:t>
            </a:r>
            <a:endParaRPr sz="2400" dirty="0"/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Стипендия перечисляется на </a:t>
            </a:r>
            <a:r>
              <a:rPr lang="ru-RU" sz="2400" b="1" i="0" u="none" strike="noStrike" cap="none" spc="0" dirty="0">
                <a:ln>
                  <a:noFill/>
                </a:ln>
                <a:solidFill>
                  <a:srgbClr val="FF0000"/>
                </a:solidFill>
                <a:latin typeface="Calibri"/>
                <a:ea typeface="Arial"/>
                <a:cs typeface="Arial"/>
              </a:rPr>
              <a:t>карту МИР</a:t>
            </a:r>
            <a:r>
              <a:rPr lang="ru-RU" sz="2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:</a:t>
            </a:r>
            <a:endParaRPr sz="2400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91344" y="6171684"/>
            <a:ext cx="10225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При отправке документов </a:t>
            </a:r>
            <a:r>
              <a:rPr lang="ru-RU" sz="2000" b="1">
                <a:solidFill>
                  <a:srgbClr val="002060"/>
                </a:solidFill>
              </a:rPr>
              <a:t>в бухгалтерию МГУ </a:t>
            </a:r>
            <a:r>
              <a:rPr lang="ru-RU" sz="2000">
                <a:solidFill>
                  <a:srgbClr val="002060"/>
                </a:solidFill>
              </a:rPr>
              <a:t>обязательно указывайте </a:t>
            </a:r>
            <a:r>
              <a:rPr lang="ru-RU" sz="2000" b="1">
                <a:solidFill>
                  <a:srgbClr val="002060"/>
                </a:solidFill>
              </a:rPr>
              <a:t>факультет и курс!</a:t>
            </a:r>
            <a:r>
              <a:rPr lang="ru-RU" sz="2000">
                <a:solidFill>
                  <a:srgbClr val="002060"/>
                </a:solidFill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13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933662" y="66686"/>
            <a:ext cx="9289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alibri Light"/>
              </a:rPr>
              <a:t>Второй </a:t>
            </a:r>
            <a:r>
              <a:rPr lang="en-US" sz="4000" b="1" dirty="0" smtClean="0">
                <a:solidFill>
                  <a:schemeClr val="bg1"/>
                </a:solidFill>
                <a:latin typeface="Calibri Light"/>
              </a:rPr>
              <a:t>(</a:t>
            </a:r>
            <a:r>
              <a:rPr lang="ru-RU" sz="4000" b="1" dirty="0" smtClean="0">
                <a:solidFill>
                  <a:schemeClr val="bg1"/>
                </a:solidFill>
                <a:latin typeface="Calibri Light"/>
              </a:rPr>
              <a:t>военно-мобилизационный</a:t>
            </a:r>
            <a:r>
              <a:rPr lang="en-US" sz="4000" b="1" dirty="0" smtClean="0">
                <a:solidFill>
                  <a:schemeClr val="bg1"/>
                </a:solidFill>
                <a:latin typeface="Calibri Light"/>
              </a:rPr>
              <a:t>)</a:t>
            </a:r>
            <a:r>
              <a:rPr lang="en-US" sz="4000" b="1" dirty="0">
                <a:solidFill>
                  <a:schemeClr val="bg1"/>
                </a:solidFill>
                <a:latin typeface="Calibri Light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alibri Light"/>
              </a:rPr>
              <a:t>стол</a:t>
            </a:r>
            <a:endParaRPr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488" y="0"/>
            <a:ext cx="896190" cy="896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597967" y="1340768"/>
            <a:ext cx="9960421" cy="553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Специалист: </a:t>
            </a:r>
            <a:r>
              <a:rPr lang="ru-RU" b="1" dirty="0" err="1"/>
              <a:t>Тамазова</a:t>
            </a:r>
            <a:r>
              <a:rPr lang="ru-RU" b="1" dirty="0"/>
              <a:t> Линда </a:t>
            </a:r>
            <a:r>
              <a:rPr lang="ru-RU" b="1" dirty="0" err="1"/>
              <a:t>Султановна</a:t>
            </a:r>
            <a:endParaRPr lang="ru-RU" dirty="0"/>
          </a:p>
          <a:p>
            <a:r>
              <a:rPr lang="ru-RU" b="1" dirty="0"/>
              <a:t>При посещении второго (военно-мобилизационного) стола при себе иметь: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Паспорт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Аспирантское удостоверение (продленный в учебной части)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Справка об обучении (для 1 </a:t>
            </a:r>
            <a:r>
              <a:rPr lang="ru-RU" dirty="0" smtClean="0"/>
              <a:t>курса)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Основной воинский документ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Регистрация (если проживание в общежитии)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Копия диплома магистратуры или </a:t>
            </a:r>
            <a:r>
              <a:rPr lang="ru-RU" dirty="0" err="1"/>
              <a:t>специалитета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Шариковая ручка</a:t>
            </a:r>
          </a:p>
          <a:p>
            <a:r>
              <a:rPr lang="ru-RU" b="1" dirty="0"/>
              <a:t>Как добраться:</a:t>
            </a:r>
            <a:endParaRPr lang="ru-RU" dirty="0"/>
          </a:p>
          <a:p>
            <a:r>
              <a:rPr lang="ru-RU" dirty="0" smtClean="0"/>
              <a:t>Главное </a:t>
            </a:r>
            <a:r>
              <a:rPr lang="ru-RU" dirty="0"/>
              <a:t>здание МГУ имени М.В. Ломоносова. Если заходить через центральный вход: проходите пропускной контроль, далее идете до лифтов и поворачиваете налево (сектор В), проходите мимо «почты» и далее спускаетесь вниз по лестнице, поворачиваете направо, проходите в коридор через дверь под вывеской «салон красоты»,  </a:t>
            </a:r>
            <a:r>
              <a:rPr lang="ru-RU" b="1" i="1" dirty="0"/>
              <a:t>кабинет 122</a:t>
            </a:r>
            <a:endParaRPr lang="ru-RU" dirty="0"/>
          </a:p>
          <a:p>
            <a:r>
              <a:rPr lang="ru-RU" b="1" i="1" dirty="0"/>
              <a:t>По вопросам вы можете звонить: 8(495)939-54-23 (понедельник - четверг с 10:00 до 12:00; с 13:00 до 16:00)</a:t>
            </a:r>
            <a:endParaRPr lang="ru-RU" dirty="0"/>
          </a:p>
          <a:p>
            <a:r>
              <a:rPr lang="ru-RU" b="1" i="1" dirty="0"/>
              <a:t>Приемные дни: </a:t>
            </a:r>
            <a:endParaRPr lang="ru-RU" dirty="0"/>
          </a:p>
          <a:p>
            <a:r>
              <a:rPr lang="ru-RU" b="1" i="1" dirty="0"/>
              <a:t>понедельник - четверг с 13:00 до 17:00</a:t>
            </a:r>
            <a:endParaRPr lang="ru-RU" dirty="0"/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7008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4624"/>
            <a:ext cx="896190" cy="896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43518" y="0"/>
            <a:ext cx="7992888" cy="72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СОЦИАЛЬНАЯ КАРТА</a:t>
            </a:r>
            <a:endParaRPr sz="1600"/>
          </a:p>
        </p:txBody>
      </p:sp>
      <p:sp>
        <p:nvSpPr>
          <p:cNvPr id="7" name="Объект 7"/>
          <p:cNvSpPr txBox="1"/>
          <p:nvPr/>
        </p:nvSpPr>
        <p:spPr bwMode="auto">
          <a:xfrm>
            <a:off x="0" y="1036183"/>
            <a:ext cx="4912276" cy="485140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/>
              <a:buAutoNum type="arabicPeriod"/>
              <a:defRPr/>
            </a:pPr>
            <a:r>
              <a:rPr lang="ru-RU" dirty="0"/>
              <a:t>Заполнить согласие на обработку данных</a:t>
            </a:r>
            <a:endParaRPr dirty="0"/>
          </a:p>
          <a:p>
            <a:pPr marL="514350" indent="-514350" algn="l">
              <a:buFont typeface="Arial"/>
              <a:buAutoNum type="arabicPeriod"/>
              <a:defRPr/>
            </a:pPr>
            <a:r>
              <a:rPr lang="ru-RU" dirty="0"/>
              <a:t>Проверить наличие своих ФИО в Реестре студентов, ординаторов, аспирантов</a:t>
            </a:r>
            <a:endParaRPr dirty="0"/>
          </a:p>
          <a:p>
            <a:pPr marL="514350" indent="-514350" algn="l">
              <a:buFont typeface="Arial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</a:rPr>
              <a:t>Подать заявку на выпуск </a:t>
            </a:r>
            <a:r>
              <a:rPr lang="ru-RU" dirty="0" err="1">
                <a:solidFill>
                  <a:prstClr val="black"/>
                </a:solidFill>
              </a:rPr>
              <a:t>соц.карты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222222"/>
                </a:solidFill>
                <a:ea typeface="Times New Roman"/>
              </a:rPr>
              <a:t>на </a:t>
            </a:r>
            <a:r>
              <a:rPr lang="ru-RU" u="sng" dirty="0">
                <a:solidFill>
                  <a:srgbClr val="222222"/>
                </a:solidFill>
                <a:ea typeface="Times New Roman"/>
                <a:hlinkClick r:id="rId3" tooltip="https://www.mos.ru/pgu/ru/services/link/652/?onsite_from=7532"/>
              </a:rPr>
              <a:t>Официальном портале Мэра и Правительства Москвы</a:t>
            </a:r>
            <a:endParaRPr lang="ru-RU" dirty="0">
              <a:solidFill>
                <a:prstClr val="black"/>
              </a:solidFill>
            </a:endParaRPr>
          </a:p>
          <a:p>
            <a:pPr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ru-RU" sz="24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!!!</a:t>
            </a:r>
            <a:r>
              <a:rPr lang="ru-RU" sz="2400" b="0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Проверку наличия данных об аспирантах в </a:t>
            </a:r>
            <a:r>
              <a:rPr lang="ru-RU" sz="24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Реестре студентов, ... аспирантов</a:t>
            </a:r>
            <a:r>
              <a:rPr lang="ru-RU" sz="2400" b="0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можно будет начать </a:t>
            </a:r>
            <a:r>
              <a:rPr lang="ru-RU" sz="24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после 10 октября 2025  г.</a:t>
            </a:r>
            <a:endParaRPr sz="2400" b="1" i="0" u="none" strike="noStrike" cap="none" spc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l">
              <a:buFont typeface="Arial"/>
              <a:buNone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514350" indent="-514350">
              <a:buFont typeface="Arial"/>
              <a:buAutoNum type="arabicPeriod"/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1585" t="779" r="5153" b="20965"/>
          <a:stretch/>
        </p:blipFill>
        <p:spPr bwMode="auto">
          <a:xfrm>
            <a:off x="4781550" y="1036183"/>
            <a:ext cx="7327900" cy="42630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TextBox 8"/>
          <p:cNvSpPr txBox="1"/>
          <p:nvPr/>
        </p:nvSpPr>
        <p:spPr bwMode="auto">
          <a:xfrm>
            <a:off x="101600" y="5382788"/>
            <a:ext cx="120078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/>
              <a:t>Если вы заполняли согласие на обработку данных, но вас нет в реестре более </a:t>
            </a:r>
            <a:r>
              <a:rPr lang="en-US" sz="2400"/>
              <a:t>15</a:t>
            </a:r>
            <a:r>
              <a:rPr lang="ru-RU" sz="2400"/>
              <a:t> дней, то необходимо заполнить заявление на выпуск карты, несмотря на оповещение системы об отсутствии в Реестре, и сообщить об этом в отдел аспирантуры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2885"/>
            <a:ext cx="896190" cy="896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3403" y="5233"/>
            <a:ext cx="8280919" cy="9087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Учебный план</a:t>
            </a:r>
            <a:endParaRPr sz="4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855640" y="1196752"/>
            <a:ext cx="5185842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1 курс: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 семестр - 01.10. - 28.02.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II семестр - 01.03. - 30.09.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2 курс: 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III семестр - 01.10. - 28.02.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IV семестр - 01.03. - 30.09.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3 курс: 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V семестр - 01.10. - 28.02.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VI семестр - 01.03. - 30.09.</a:t>
            </a:r>
            <a:endParaRPr lang="ru-RU" sz="2400" b="0" i="0">
              <a:solidFill>
                <a:srgbClr val="1A1A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73042" y="5013176"/>
            <a:ext cx="84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/>
              <a:t>На 1 и 2 курсах семестры условные!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10873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3403" y="5233"/>
            <a:ext cx="8280919" cy="9087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/>
              <a:t>Календарный график</a:t>
            </a:r>
            <a:endParaRPr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0" y="1412776"/>
            <a:ext cx="12042724" cy="47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2037" y="99229"/>
            <a:ext cx="9479976" cy="62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ea typeface="Cambria Math"/>
              </a:rPr>
              <a:t>Что надо сделать в первую очередь</a:t>
            </a:r>
            <a:endParaRPr/>
          </a:p>
        </p:txBody>
      </p:sp>
      <p:sp>
        <p:nvSpPr>
          <p:cNvPr id="12" name="Овал 11"/>
          <p:cNvSpPr/>
          <p:nvPr/>
        </p:nvSpPr>
        <p:spPr bwMode="auto">
          <a:xfrm>
            <a:off x="223080" y="985686"/>
            <a:ext cx="2870204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15143" y="2029756"/>
            <a:ext cx="2886075" cy="3180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44922" y="1017356"/>
            <a:ext cx="3013078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1"/>
                </a:solidFill>
              </a:rPr>
              <a:t>Аспирант</a:t>
            </a:r>
            <a:endParaRPr sz="320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159493" y="2061725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3483268" y="810412"/>
            <a:ext cx="3232910" cy="9986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723112" y="784413"/>
            <a:ext cx="2896678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Научный</a:t>
            </a:r>
            <a:endParaRPr sz="2800"/>
          </a:p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руководитель</a:t>
            </a:r>
            <a:endParaRPr sz="2800"/>
          </a:p>
        </p:txBody>
      </p:sp>
      <p:sp>
        <p:nvSpPr>
          <p:cNvPr id="19" name="Объект 2"/>
          <p:cNvSpPr txBox="1"/>
          <p:nvPr/>
        </p:nvSpPr>
        <p:spPr bwMode="auto">
          <a:xfrm>
            <a:off x="7266227" y="2137356"/>
            <a:ext cx="2809876" cy="30521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00" dirty="0">
                <a:solidFill>
                  <a:schemeClr val="bg1"/>
                </a:solidFill>
              </a:rPr>
              <a:t>Заседание кафедры по утверждению:</a:t>
            </a:r>
            <a:endParaRPr sz="1900" dirty="0"/>
          </a:p>
          <a:p>
            <a:pPr>
              <a:buFontTx/>
              <a:buChar char="-"/>
              <a:defRPr/>
            </a:pPr>
            <a:r>
              <a:rPr lang="ru-RU" sz="1900" dirty="0">
                <a:solidFill>
                  <a:schemeClr val="bg1"/>
                </a:solidFill>
              </a:rPr>
              <a:t>темы диссертации;</a:t>
            </a:r>
            <a:endParaRPr sz="1900" dirty="0"/>
          </a:p>
          <a:p>
            <a:pPr>
              <a:buFontTx/>
              <a:buChar char="-"/>
              <a:defRPr/>
            </a:pPr>
            <a:r>
              <a:rPr lang="ru-RU" sz="1900" dirty="0">
                <a:solidFill>
                  <a:schemeClr val="bg1"/>
                </a:solidFill>
              </a:rPr>
              <a:t>научного руководителя;</a:t>
            </a:r>
            <a:endParaRPr sz="1900" dirty="0"/>
          </a:p>
          <a:p>
            <a:pPr>
              <a:buFontTx/>
              <a:buChar char="-"/>
              <a:defRPr/>
            </a:pPr>
            <a:r>
              <a:rPr lang="ru-RU" sz="1900" dirty="0">
                <a:solidFill>
                  <a:schemeClr val="bg1"/>
                </a:solidFill>
              </a:rPr>
              <a:t>индивидуального  плана по научной деятельности и индивидуального учебного плана</a:t>
            </a:r>
            <a:endParaRPr sz="1900" dirty="0"/>
          </a:p>
          <a:p>
            <a:pPr marL="0" indent="0">
              <a:buNone/>
              <a:defRPr/>
            </a:pPr>
            <a:r>
              <a:rPr lang="ru-RU" sz="2400" b="1" dirty="0">
                <a:solidFill>
                  <a:schemeClr val="bg1"/>
                </a:solidFill>
              </a:rPr>
              <a:t>      до 17 октября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7092640" y="955802"/>
            <a:ext cx="2924175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159493" y="985686"/>
            <a:ext cx="2886076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1"/>
                </a:solidFill>
              </a:rPr>
              <a:t>Кафедра</a:t>
            </a:r>
            <a:endParaRPr sz="3200"/>
          </a:p>
        </p:txBody>
      </p:sp>
      <p:sp>
        <p:nvSpPr>
          <p:cNvPr id="22" name="Объект 2"/>
          <p:cNvSpPr txBox="1"/>
          <p:nvPr/>
        </p:nvSpPr>
        <p:spPr bwMode="auto">
          <a:xfrm>
            <a:off x="215143" y="2146735"/>
            <a:ext cx="2847975" cy="28683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Определение научного руководителя.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Обоснование темы диссертации.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/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endParaRPr/>
          </a:p>
          <a:p>
            <a:pPr marL="0" indent="0" algn="ctr">
              <a:buNone/>
              <a:defRPr/>
            </a:pPr>
            <a:r>
              <a:rPr lang="ru-RU" sz="3200" b="1">
                <a:solidFill>
                  <a:schemeClr val="bg1"/>
                </a:solidFill>
              </a:rPr>
              <a:t>01 октября – 07 октября</a:t>
            </a:r>
            <a:endParaRPr sz="3200"/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8181" y="4667096"/>
            <a:ext cx="1325779" cy="1335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788831" y="2029756"/>
            <a:ext cx="2886075" cy="3180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бъект 2"/>
          <p:cNvSpPr txBox="1"/>
          <p:nvPr/>
        </p:nvSpPr>
        <p:spPr bwMode="auto">
          <a:xfrm>
            <a:off x="3788830" y="2099113"/>
            <a:ext cx="2809876" cy="2963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 dirty="0">
                <a:solidFill>
                  <a:schemeClr val="bg1"/>
                </a:solidFill>
              </a:rPr>
              <a:t>Консультация  и проверка представленных аспирантом документов:</a:t>
            </a:r>
            <a:endParaRPr dirty="0"/>
          </a:p>
          <a:p>
            <a:pPr algn="just">
              <a:buFontTx/>
              <a:buChar char="-"/>
              <a:defRPr/>
            </a:pPr>
            <a:r>
              <a:rPr lang="ru-RU" sz="2300" dirty="0">
                <a:solidFill>
                  <a:schemeClr val="bg1"/>
                </a:solidFill>
              </a:rPr>
              <a:t>Обоснование темы    диссертации;</a:t>
            </a:r>
            <a:endParaRPr dirty="0"/>
          </a:p>
          <a:p>
            <a:pPr>
              <a:buFontTx/>
              <a:buChar char="-"/>
              <a:defRPr/>
            </a:pPr>
            <a:r>
              <a:rPr lang="ru-RU" sz="2300" dirty="0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 dirty="0"/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    до 10 октября</a:t>
            </a:r>
            <a:endParaRPr dirty="0"/>
          </a:p>
        </p:txBody>
      </p:sp>
      <p:pic>
        <p:nvPicPr>
          <p:cNvPr id="23" name="object 6"/>
          <p:cNvPicPr/>
          <p:nvPr/>
        </p:nvPicPr>
        <p:blipFill>
          <a:blip r:embed="rId4"/>
          <a:stretch/>
        </p:blipFill>
        <p:spPr bwMode="auto">
          <a:xfrm>
            <a:off x="5884373" y="4169916"/>
            <a:ext cx="975644" cy="15879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45261" y="5343878"/>
            <a:ext cx="1998833" cy="12659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287932" y="6033226"/>
            <a:ext cx="635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ВСЕ ДАТЫ ПРИВЯЗАНЫ К ДАТЕ ЗАЧИСЛЕНИЯ В АСПИРАНТУРУ</a:t>
            </a:r>
            <a:endParaRPr sz="20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78107" y="6392258"/>
            <a:ext cx="7750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5"/>
              </a:spcBef>
              <a:defRPr/>
            </a:pPr>
            <a:r>
              <a:rPr lang="ru-RU" sz="2000" b="1" spc="-5">
                <a:cs typeface="Calibri"/>
              </a:rPr>
              <a:t>Приказ </a:t>
            </a:r>
            <a:r>
              <a:rPr lang="ru-RU" sz="2000" b="1">
                <a:cs typeface="Calibri"/>
              </a:rPr>
              <a:t>по факультету</a:t>
            </a:r>
            <a:r>
              <a:rPr lang="ru-RU" sz="2000" b="1" spc="-10">
                <a:cs typeface="Calibri"/>
              </a:rPr>
              <a:t> </a:t>
            </a:r>
            <a:r>
              <a:rPr lang="ru-RU" sz="2000" b="1" spc="-395">
                <a:cs typeface="Calibri"/>
              </a:rPr>
              <a:t> </a:t>
            </a:r>
            <a:r>
              <a:rPr lang="ru-RU" sz="2000" b="1" spc="-15">
                <a:cs typeface="Calibri"/>
              </a:rPr>
              <a:t>должен</a:t>
            </a:r>
            <a:r>
              <a:rPr lang="ru-RU" sz="2000" b="1" spc="-20">
                <a:cs typeface="Calibri"/>
              </a:rPr>
              <a:t> </a:t>
            </a:r>
            <a:r>
              <a:rPr lang="ru-RU" sz="2000" b="1">
                <a:cs typeface="Calibri"/>
              </a:rPr>
              <a:t>выйти</a:t>
            </a:r>
            <a:r>
              <a:rPr lang="ru-RU" sz="2000" b="1" spc="5">
                <a:cs typeface="Calibri"/>
              </a:rPr>
              <a:t> </a:t>
            </a:r>
            <a:r>
              <a:rPr lang="ru-RU" sz="2000" b="1" spc="-5">
                <a:solidFill>
                  <a:srgbClr val="FF0000"/>
                </a:solidFill>
              </a:rPr>
              <a:t>не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 spc="-5">
                <a:solidFill>
                  <a:srgbClr val="FF0000"/>
                </a:solidFill>
              </a:rPr>
              <a:t>позднее</a:t>
            </a:r>
            <a:r>
              <a:rPr lang="ru-RU" sz="2000" b="1" spc="-25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FF0000"/>
                </a:solidFill>
              </a:rPr>
              <a:t>30</a:t>
            </a:r>
            <a:r>
              <a:rPr lang="ru-RU" sz="2000" b="1" spc="5">
                <a:solidFill>
                  <a:srgbClr val="FF0000"/>
                </a:solidFill>
              </a:rPr>
              <a:t> </a:t>
            </a:r>
            <a:r>
              <a:rPr lang="ru-RU" sz="2000" b="1" spc="-5">
                <a:solidFill>
                  <a:srgbClr val="FF0000"/>
                </a:solidFill>
              </a:rPr>
              <a:t>октября</a:t>
            </a:r>
            <a:endParaRPr sz="200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15143" y="6343054"/>
            <a:ext cx="490175" cy="4901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27625" y="6427243"/>
            <a:ext cx="364375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17</a:t>
            </a:fld>
            <a:endParaRPr lang="ru-RU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7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82847" y="1"/>
            <a:ext cx="8052185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      </a:t>
            </a:r>
            <a:r>
              <a:rPr lang="ru-RU" sz="4000" dirty="0">
                <a:solidFill>
                  <a:srgbClr val="002060"/>
                </a:solidFill>
                <a:ea typeface="Cambria Math"/>
              </a:rPr>
              <a:t>НОРМАТИВНЫЕ  ДОКУМЕНТЫ</a:t>
            </a:r>
            <a:endParaRPr sz="4000" dirty="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3352" y="1160555"/>
            <a:ext cx="9743533" cy="5436797"/>
          </a:xfrm>
        </p:spPr>
        <p:txBody>
          <a:bodyPr>
            <a:normAutofit/>
          </a:bodyPr>
          <a:lstStyle/>
          <a:p>
            <a:pPr algn="just">
              <a:buFont typeface="Wingdings"/>
              <a:buChar char="Ø"/>
              <a:defRPr/>
            </a:pPr>
            <a:r>
              <a:rPr lang="ru-RU" sz="2400" u="sng">
                <a:hlinkClick r:id="rId2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r>
              <a:rPr lang="ru-RU" sz="2400"/>
              <a:t> (п. 22 «Не позднее 30 календарных дней с даты начала освоения программы аспирантуры (адъюнктуры), установленной в соответствии с </a:t>
            </a:r>
            <a:r>
              <a:rPr lang="ru-RU" sz="2400" u="sng">
                <a:hlinkClick r:id="rId3" tooltip="https://base.garant.ru/403137971/2752b95199862dd7904759ddec0d7547/#block_1013"/>
              </a:rPr>
              <a:t>пунктом 13</a:t>
            </a:r>
            <a:r>
              <a:rPr lang="ru-RU" sz="2400"/>
              <a:t> настоящего Положения, аспиранту (адъюнкту) назначается научный руководитель, утверждается индивидуальный план работы, включающий индивидуальный план научной деятельности и индивидуальный учебный план (далее - индивидуальный план работы), а также тема диссертации в рамках программы аспирантуры (адъюнктуры) и основных направлений научной (научно-исследовательской) деятельности организации»).</a:t>
            </a:r>
            <a:endParaRPr lang="ru-RU" sz="2400" u="sng"/>
          </a:p>
          <a:p>
            <a:pPr algn="just">
              <a:buFont typeface="Wingdings"/>
              <a:buChar char="Ø"/>
              <a:defRPr/>
            </a:pPr>
            <a:r>
              <a:rPr lang="ru-RU" sz="2400" u="sng">
                <a:hlinkClick r:id="rId4" tooltip="https://drive.google.com/file/d/1MBAYF98bKTP99KPStGdfOGCku-stxfZY/view?usp=sharing"/>
              </a:rPr>
              <a:t>Положение об индивидуальном плане работы аспирантов и прикрепленных лиц, утвержденное Приказом МГУ  имени М.В. Ломоносова № 365 от 31.03.2023 г.</a:t>
            </a:r>
            <a:endParaRPr lang="ru-RU" sz="2400"/>
          </a:p>
          <a:p>
            <a:pPr>
              <a:buFont typeface="Wingdings"/>
              <a:buChar char="Ø"/>
              <a:defRPr/>
            </a:pPr>
            <a:endParaRPr lang="ru-RU" sz="2400"/>
          </a:p>
          <a:p>
            <a:pPr>
              <a:buFont typeface="Wingdings"/>
              <a:buChar char="Ø"/>
              <a:defRPr/>
            </a:pP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896815" y="341703"/>
            <a:ext cx="157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Основание: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19566" y="6317673"/>
            <a:ext cx="372434" cy="603308"/>
          </a:xfrm>
        </p:spPr>
        <p:txBody>
          <a:bodyPr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18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Надпись 2"/>
          <p:cNvSpPr txBox="1">
            <a:spLocks noChangeArrowheads="1"/>
          </p:cNvSpPr>
          <p:nvPr/>
        </p:nvSpPr>
        <p:spPr bwMode="auto">
          <a:xfrm>
            <a:off x="1839572" y="111038"/>
            <a:ext cx="8425543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ПОДГОТОВКА НАУЧНЫХ и НАУЧНО-ПЕДАГОГИЧЕСКИХ КАДРОВ</a:t>
            </a:r>
            <a:endParaRPr dirty="0"/>
          </a:p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 аспирантуре</a:t>
            </a:r>
            <a:endParaRPr lang="ru-RU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380861" y="1278543"/>
            <a:ext cx="337858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Образовательный компонент</a:t>
            </a:r>
            <a:endParaRPr lang="ru-RU" dirty="0">
              <a:ea typeface="Calibri"/>
              <a:cs typeface="Arial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639748" y="1284132"/>
            <a:ext cx="313653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Научный компонент</a:t>
            </a:r>
            <a:endParaRPr lang="ru-RU" dirty="0">
              <a:ea typeface="Calibri"/>
              <a:cs typeface="Arial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410562" y="1901234"/>
            <a:ext cx="5328000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Реализация учебного плана аспирантуры.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Дисциплины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по подготовке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к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КЭ.</a:t>
            </a:r>
            <a:endParaRPr lang="ru-RU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Кандидатские экзамены (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иностранный (английский)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язык,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история и философия науки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и специальность).</a:t>
            </a:r>
            <a:endParaRPr lang="ru-RU" dirty="0">
              <a:cs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3800" y="1901234"/>
            <a:ext cx="5328435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Реализация плана научной деятельности: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 err="1">
                <a:latin typeface="Times New Roman"/>
                <a:ea typeface="Calibri"/>
                <a:cs typeface="Times New Roman"/>
              </a:rPr>
              <a:t>план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научного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исследования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;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лан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подготовки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текста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диссертации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публикаций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;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и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тоговая</a:t>
            </a:r>
            <a:r>
              <a:rPr lang="en-US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ea typeface="Calibri"/>
                <a:cs typeface="Times New Roman"/>
              </a:rPr>
              <a:t>аттестация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.</a:t>
            </a:r>
            <a:endParaRPr dirty="0"/>
          </a:p>
        </p:txBody>
      </p:sp>
      <p:cxnSp>
        <p:nvCxnSpPr>
          <p:cNvPr id="12" name="Прямая со стрелкой 11"/>
          <p:cNvCxnSpPr>
            <a:cxnSpLocks/>
            <a:stCxn id="11" idx="0"/>
            <a:endCxn id="6" idx="2"/>
          </p:cNvCxnSpPr>
          <p:nvPr/>
        </p:nvCxnSpPr>
        <p:spPr bwMode="auto">
          <a:xfrm flipH="1" flipV="1">
            <a:off x="3208017" y="1653464"/>
            <a:ext cx="1" cy="2477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  <a:stCxn id="10" idx="0"/>
            <a:endCxn id="4" idx="2"/>
          </p:cNvCxnSpPr>
          <p:nvPr/>
        </p:nvCxnSpPr>
        <p:spPr bwMode="auto">
          <a:xfrm flipH="1" flipV="1">
            <a:off x="9070152" y="1647875"/>
            <a:ext cx="4410" cy="2533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1708150" y="1178962"/>
            <a:ext cx="88725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верх 29"/>
          <p:cNvSpPr/>
          <p:nvPr/>
        </p:nvSpPr>
        <p:spPr bwMode="auto">
          <a:xfrm flipV="1">
            <a:off x="2727780" y="830708"/>
            <a:ext cx="913128" cy="300037"/>
          </a:xfrm>
          <a:prstGeom prst="up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 bwMode="auto">
          <a:xfrm flipV="1">
            <a:off x="8613588" y="830708"/>
            <a:ext cx="913128" cy="300037"/>
          </a:xfrm>
          <a:prstGeom prst="up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997391" y="3690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endParaRPr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760088" y="369043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ФГТ</a:t>
            </a:r>
            <a:endParaRPr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6199998">
            <a:off x="-397273" y="4374727"/>
            <a:ext cx="2547398" cy="677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Выступление на        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4-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 конференциях</a:t>
            </a:r>
            <a:endParaRPr lang="ru-RU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6199998">
            <a:off x="1952734" y="4374728"/>
            <a:ext cx="2547398" cy="677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Публикационная активность: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статьи</a:t>
            </a:r>
            <a:endParaRPr lang="ru-RU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199998">
            <a:off x="4136870" y="4251617"/>
            <a:ext cx="2547398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Диссертация</a:t>
            </a:r>
            <a:r>
              <a:rPr lang="ru-RU" b="1">
                <a:latin typeface="Times New Roman"/>
                <a:ea typeface="Calibri"/>
                <a:cs typeface="Times New Roman"/>
              </a:rPr>
              <a:t> на соискание ученой степени - 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к.э.н.</a:t>
            </a:r>
            <a:endParaRPr lang="ru-RU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7871" y="6089982"/>
            <a:ext cx="11200691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Получение: ЗАКЛЮЧЕНИЕ ПО ДИССЕРТАЦИИ с рекомендацией к защите диссертации в диссертационном совете; СВИДЕТЕЛЬСТВО об окончании аспирантуры</a:t>
            </a:r>
            <a:endParaRPr lang="ru-RU" dirty="0">
              <a:cs typeface="Arial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 rot="16199998">
            <a:off x="5460029" y="4390116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Общеуниверситетская дисциплина</a:t>
            </a:r>
            <a:endParaRPr lang="ru-RU" dirty="0">
              <a:ea typeface="Calibri"/>
              <a:cs typeface="Arial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rot="16199998">
            <a:off x="7009455" y="4391052"/>
            <a:ext cx="2561932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Общенаучные дисциплины</a:t>
            </a:r>
            <a:endParaRPr lang="ru-RU" dirty="0">
              <a:ea typeface="Calibri"/>
              <a:cs typeface="Arial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 rot="16199998">
            <a:off x="8846241" y="438378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Педагогическая практика</a:t>
            </a:r>
            <a:endParaRPr lang="ru-RU" dirty="0">
              <a:ea typeface="Calibri"/>
              <a:cs typeface="Arial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6199998">
            <a:off x="10280196" y="4522284"/>
            <a:ext cx="254739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Факультативы</a:t>
            </a:r>
          </a:p>
        </p:txBody>
      </p:sp>
      <p:pic>
        <p:nvPicPr>
          <p:cNvPr id="1890511752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4" cy="896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51384" y="220840"/>
            <a:ext cx="8364194" cy="1160510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  <a:defRPr/>
            </a:pPr>
            <a:r>
              <a:rPr lang="ru-RU" sz="4400" dirty="0">
                <a:solidFill>
                  <a:srgbClr val="002060"/>
                </a:solidFill>
                <a:ea typeface="Cambria Math"/>
              </a:rPr>
              <a:t>ДОКТОРАНТУРА И АСПИРАНТУРА </a:t>
            </a:r>
            <a:br>
              <a:rPr lang="ru-RU" sz="4400" dirty="0">
                <a:solidFill>
                  <a:srgbClr val="002060"/>
                </a:solidFill>
                <a:ea typeface="Cambria Math"/>
              </a:rPr>
            </a:br>
            <a:r>
              <a:rPr lang="ru-RU" sz="4400" dirty="0">
                <a:solidFill>
                  <a:srgbClr val="002060"/>
                </a:solidFill>
                <a:ea typeface="Cambria Math"/>
              </a:rPr>
              <a:t>В ЛИЦАХ</a:t>
            </a:r>
            <a:endParaRPr sz="4400" dirty="0">
              <a:solidFill>
                <a:srgbClr val="002060"/>
              </a:solidFill>
              <a:ea typeface="Cambria Math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4" name="object 12"/>
          <p:cNvPicPr/>
          <p:nvPr/>
        </p:nvPicPr>
        <p:blipFill>
          <a:blip r:embed="rId3"/>
          <a:stretch/>
        </p:blipFill>
        <p:spPr bwMode="auto">
          <a:xfrm>
            <a:off x="4557814" y="1892178"/>
            <a:ext cx="1685687" cy="1926030"/>
          </a:xfrm>
          <a:prstGeom prst="rect">
            <a:avLst/>
          </a:prstGeom>
        </p:spPr>
      </p:pic>
      <p:sp>
        <p:nvSpPr>
          <p:cNvPr id="13" name="AutoShape 7"/>
          <p:cNvSpPr>
            <a:spLocks noChangeAspect="1" noChangeArrowheads="1"/>
          </p:cNvSpPr>
          <p:nvPr/>
        </p:nvSpPr>
        <p:spPr bwMode="auto">
          <a:xfrm>
            <a:off x="4191000" y="1190625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9"/>
          <p:cNvSpPr>
            <a:spLocks noChangeAspect="1" noChangeArrowheads="1"/>
          </p:cNvSpPr>
          <p:nvPr/>
        </p:nvSpPr>
        <p:spPr bwMode="auto">
          <a:xfrm>
            <a:off x="4343400" y="1343025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566128" y="4331346"/>
            <a:ext cx="1685686" cy="218717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 bwMode="auto">
          <a:xfrm>
            <a:off x="1925274" y="2145471"/>
            <a:ext cx="2562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495595"/>
                </a:solidFill>
              </a:rPr>
              <a:t>Мальцев Александр Андреевич </a:t>
            </a:r>
            <a:endParaRPr lang="ru-RU" sz="1200" dirty="0"/>
          </a:p>
          <a:p>
            <a:pPr>
              <a:defRPr/>
            </a:pPr>
            <a:r>
              <a:rPr lang="ru-RU" sz="1200" dirty="0"/>
              <a:t>Заместитель декана по аспирантуре и организации исследовательского процесса экономического факультета МГУ, д.э.н., доцент</a:t>
            </a:r>
            <a:endParaRPr dirty="0"/>
          </a:p>
          <a:p>
            <a:pPr>
              <a:defRPr/>
            </a:pPr>
            <a:r>
              <a:rPr lang="ru-RU" sz="1200" dirty="0" err="1"/>
              <a:t>email</a:t>
            </a:r>
            <a:r>
              <a:rPr lang="ru-RU" sz="1200" dirty="0"/>
              <a:t>: </a:t>
            </a:r>
            <a:r>
              <a:rPr lang="ru-RU" sz="1200" u="sng" dirty="0">
                <a:hlinkClick r:id="rId5" tooltip="mailto:almalzev@mail.ru"/>
              </a:rPr>
              <a:t>almalzev@mail.ru, </a:t>
            </a:r>
            <a:r>
              <a:rPr lang="ru-RU" sz="1200" dirty="0"/>
              <a:t> к. 712</a:t>
            </a:r>
            <a:endParaRPr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975529" y="4713245"/>
            <a:ext cx="2895455" cy="118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Гаджимурадова Амина Фридмановна </a:t>
            </a:r>
            <a:endParaRPr lang="ru-RU" sz="1200"/>
          </a:p>
          <a:p>
            <a:pPr>
              <a:defRPr/>
            </a:pPr>
            <a:r>
              <a:rPr lang="ru-RU" sz="1200"/>
              <a:t>Специалист 1-ой категории докторантуры и аспирантуры</a:t>
            </a:r>
            <a:endParaRPr/>
          </a:p>
          <a:p>
            <a:pPr>
              <a:defRPr/>
            </a:pPr>
            <a:r>
              <a:rPr lang="ru-RU" sz="1200"/>
              <a:t>email: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</a:t>
            </a:r>
            <a:endParaRPr/>
          </a:p>
          <a:p>
            <a:pPr>
              <a:defRPr/>
            </a:pPr>
            <a:r>
              <a:rPr lang="ru-RU" sz="1200"/>
              <a:t>562 кабинет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6456040" y="2209382"/>
            <a:ext cx="2667102" cy="100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495595"/>
                </a:solidFill>
              </a:rPr>
              <a:t>Ткаченко Рената Николаевна</a:t>
            </a:r>
            <a:endParaRPr lang="ru-RU" sz="1200" dirty="0"/>
          </a:p>
          <a:p>
            <a:pPr>
              <a:defRPr/>
            </a:pPr>
            <a:r>
              <a:rPr lang="ru-RU" sz="1200" dirty="0"/>
              <a:t>Заведующий докторантурой и аспирантурой</a:t>
            </a:r>
            <a:endParaRPr dirty="0"/>
          </a:p>
          <a:p>
            <a:pPr>
              <a:defRPr/>
            </a:pPr>
            <a:r>
              <a:rPr lang="ru-RU" sz="1200" dirty="0" err="1"/>
              <a:t>email</a:t>
            </a:r>
            <a:r>
              <a:rPr lang="ru-RU" sz="1200" dirty="0"/>
              <a:t>: </a:t>
            </a:r>
            <a:r>
              <a:rPr lang="ru-RU" sz="1200" u="sng" dirty="0">
                <a:hlinkClick r:id="rId6" tooltip="mailto:phd.econ@org.msu.ru"/>
              </a:rPr>
              <a:t>phd.econ@org.msu.ru</a:t>
            </a:r>
            <a:endParaRPr lang="ru-RU" sz="1200" dirty="0"/>
          </a:p>
          <a:p>
            <a:pPr>
              <a:defRPr/>
            </a:pPr>
            <a:r>
              <a:rPr lang="ru-RU" sz="1200" dirty="0"/>
              <a:t>тел: +7 495 939 14 72, к. 562</a:t>
            </a:r>
            <a:endParaRPr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6248400" y="4733474"/>
            <a:ext cx="2455752" cy="118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200" b="1">
                <a:solidFill>
                  <a:srgbClr val="495595"/>
                </a:solidFill>
              </a:rPr>
              <a:t>Тишкин Александр Сергеевич</a:t>
            </a:r>
            <a:endParaRPr lang="ru-RU" sz="1200"/>
          </a:p>
          <a:p>
            <a:pPr algn="l">
              <a:defRPr/>
            </a:pPr>
            <a:r>
              <a:rPr lang="ru-RU" sz="1200"/>
              <a:t>специалист 1-ой категории докторантуры и аспирантуры</a:t>
            </a:r>
            <a:endParaRPr/>
          </a:p>
          <a:p>
            <a:pPr>
              <a:defRPr/>
            </a:pPr>
            <a:r>
              <a:rPr lang="ru-RU" sz="1200"/>
              <a:t>email: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</a:t>
            </a:r>
            <a:endParaRPr/>
          </a:p>
          <a:p>
            <a:pPr>
              <a:defRPr/>
            </a:pPr>
            <a:r>
              <a:rPr lang="ru-RU" sz="1200"/>
              <a:t>562 кабинет</a:t>
            </a:r>
            <a:endParaRPr/>
          </a:p>
        </p:txBody>
      </p:sp>
      <p:sp>
        <p:nvSpPr>
          <p:cNvPr id="36" name="AutoShape 17"/>
          <p:cNvSpPr>
            <a:spLocks noChangeAspect="1" noChangeArrowheads="1"/>
          </p:cNvSpPr>
          <p:nvPr/>
        </p:nvSpPr>
        <p:spPr bwMode="auto">
          <a:xfrm>
            <a:off x="9192344" y="1628800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3087" y="1792861"/>
            <a:ext cx="1822187" cy="20769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144" y="4286606"/>
            <a:ext cx="1822187" cy="21796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-57391"/>
            <a:ext cx="947997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Структура ИНДИВИДУАЛЬНОГО ПЛАНА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5" name="object 3"/>
          <p:cNvSpPr/>
          <p:nvPr/>
        </p:nvSpPr>
        <p:spPr bwMode="auto">
          <a:xfrm>
            <a:off x="448096" y="1535556"/>
            <a:ext cx="4951580" cy="2258196"/>
          </a:xfrm>
          <a:custGeom>
            <a:avLst/>
            <a:gdLst/>
            <a:ahLst/>
            <a:cxnLst/>
            <a:rect l="l" t="t" r="r" b="b"/>
            <a:pathLst>
              <a:path w="5710555" h="2601595" extrusionOk="0">
                <a:moveTo>
                  <a:pt x="5710428" y="0"/>
                </a:moveTo>
                <a:lnTo>
                  <a:pt x="433578" y="0"/>
                </a:lnTo>
                <a:lnTo>
                  <a:pt x="386334" y="2544"/>
                </a:lnTo>
                <a:lnTo>
                  <a:pt x="340565" y="10003"/>
                </a:lnTo>
                <a:lnTo>
                  <a:pt x="296533" y="22110"/>
                </a:lnTo>
                <a:lnTo>
                  <a:pt x="254504" y="38600"/>
                </a:lnTo>
                <a:lnTo>
                  <a:pt x="214742" y="59210"/>
                </a:lnTo>
                <a:lnTo>
                  <a:pt x="177512" y="83673"/>
                </a:lnTo>
                <a:lnTo>
                  <a:pt x="143078" y="111726"/>
                </a:lnTo>
                <a:lnTo>
                  <a:pt x="111704" y="143103"/>
                </a:lnTo>
                <a:lnTo>
                  <a:pt x="83655" y="177539"/>
                </a:lnTo>
                <a:lnTo>
                  <a:pt x="59196" y="214771"/>
                </a:lnTo>
                <a:lnTo>
                  <a:pt x="38590" y="254532"/>
                </a:lnTo>
                <a:lnTo>
                  <a:pt x="22104" y="296558"/>
                </a:lnTo>
                <a:lnTo>
                  <a:pt x="10000" y="340584"/>
                </a:lnTo>
                <a:lnTo>
                  <a:pt x="2544" y="386345"/>
                </a:lnTo>
                <a:lnTo>
                  <a:pt x="0" y="433577"/>
                </a:lnTo>
                <a:lnTo>
                  <a:pt x="0" y="2601468"/>
                </a:lnTo>
                <a:lnTo>
                  <a:pt x="5710428" y="2601468"/>
                </a:lnTo>
                <a:lnTo>
                  <a:pt x="57104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 txBox="1"/>
          <p:nvPr/>
        </p:nvSpPr>
        <p:spPr bwMode="auto">
          <a:xfrm>
            <a:off x="853938" y="1873595"/>
            <a:ext cx="4342130" cy="15029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ИНДИВИДУАЛЬНЫЙ 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ПЛАН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 НАУЧНОЙ ДЕЯТЕЛЬНОСТИ</a:t>
            </a:r>
            <a:endParaRPr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7" name="object 5"/>
          <p:cNvGrpSpPr/>
          <p:nvPr/>
        </p:nvGrpSpPr>
        <p:grpSpPr bwMode="auto">
          <a:xfrm>
            <a:off x="5404957" y="1517617"/>
            <a:ext cx="4717035" cy="2296724"/>
            <a:chOff x="6108191" y="1536191"/>
            <a:chExt cx="5710555" cy="2656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object 6"/>
            <p:cNvSpPr/>
            <p:nvPr/>
          </p:nvSpPr>
          <p:spPr bwMode="auto">
            <a:xfrm>
              <a:off x="6108191" y="1536191"/>
              <a:ext cx="5710555" cy="2600325"/>
            </a:xfrm>
            <a:custGeom>
              <a:avLst/>
              <a:gdLst/>
              <a:ahLst/>
              <a:cxnLst/>
              <a:rect l="l" t="t" r="r" b="b"/>
              <a:pathLst>
                <a:path w="5710555" h="2600325" extrusionOk="0">
                  <a:moveTo>
                    <a:pt x="527710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5710428" y="2599944"/>
                  </a:lnTo>
                  <a:lnTo>
                    <a:pt x="5710428" y="433324"/>
                  </a:lnTo>
                  <a:lnTo>
                    <a:pt x="5707884" y="386117"/>
                  </a:lnTo>
                  <a:lnTo>
                    <a:pt x="5700431" y="340380"/>
                  </a:lnTo>
                  <a:lnTo>
                    <a:pt x="5688332" y="296379"/>
                  </a:lnTo>
                  <a:lnTo>
                    <a:pt x="5671851" y="254377"/>
                  </a:lnTo>
                  <a:lnTo>
                    <a:pt x="5651255" y="214639"/>
                  </a:lnTo>
                  <a:lnTo>
                    <a:pt x="5626807" y="177430"/>
                  </a:lnTo>
                  <a:lnTo>
                    <a:pt x="5598771" y="143014"/>
                  </a:lnTo>
                  <a:lnTo>
                    <a:pt x="5567413" y="111656"/>
                  </a:lnTo>
                  <a:lnTo>
                    <a:pt x="5532997" y="83620"/>
                  </a:lnTo>
                  <a:lnTo>
                    <a:pt x="5495788" y="59172"/>
                  </a:lnTo>
                  <a:lnTo>
                    <a:pt x="5456050" y="38576"/>
                  </a:lnTo>
                  <a:lnTo>
                    <a:pt x="5414048" y="22095"/>
                  </a:lnTo>
                  <a:lnTo>
                    <a:pt x="5370047" y="9996"/>
                  </a:lnTo>
                  <a:lnTo>
                    <a:pt x="5324310" y="2543"/>
                  </a:lnTo>
                  <a:lnTo>
                    <a:pt x="5277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7"/>
            <p:cNvSpPr/>
            <p:nvPr/>
          </p:nvSpPr>
          <p:spPr bwMode="auto">
            <a:xfrm>
              <a:off x="6108191" y="1536191"/>
              <a:ext cx="5710555" cy="2656322"/>
            </a:xfrm>
            <a:custGeom>
              <a:avLst/>
              <a:gdLst/>
              <a:ahLst/>
              <a:cxnLst/>
              <a:rect l="l" t="t" r="r" b="b"/>
              <a:pathLst>
                <a:path w="5710555" h="2600325" extrusionOk="0">
                  <a:moveTo>
                    <a:pt x="0" y="0"/>
                  </a:moveTo>
                  <a:lnTo>
                    <a:pt x="5277104" y="0"/>
                  </a:lnTo>
                  <a:lnTo>
                    <a:pt x="5324310" y="2543"/>
                  </a:lnTo>
                  <a:lnTo>
                    <a:pt x="5370047" y="9996"/>
                  </a:lnTo>
                  <a:lnTo>
                    <a:pt x="5414048" y="22095"/>
                  </a:lnTo>
                  <a:lnTo>
                    <a:pt x="5456050" y="38576"/>
                  </a:lnTo>
                  <a:lnTo>
                    <a:pt x="5495788" y="59172"/>
                  </a:lnTo>
                  <a:lnTo>
                    <a:pt x="5532997" y="83620"/>
                  </a:lnTo>
                  <a:lnTo>
                    <a:pt x="5567413" y="111656"/>
                  </a:lnTo>
                  <a:lnTo>
                    <a:pt x="5598771" y="143014"/>
                  </a:lnTo>
                  <a:lnTo>
                    <a:pt x="5626807" y="177430"/>
                  </a:lnTo>
                  <a:lnTo>
                    <a:pt x="5651255" y="214639"/>
                  </a:lnTo>
                  <a:lnTo>
                    <a:pt x="5671851" y="254377"/>
                  </a:lnTo>
                  <a:lnTo>
                    <a:pt x="5688332" y="296379"/>
                  </a:lnTo>
                  <a:lnTo>
                    <a:pt x="5700431" y="340380"/>
                  </a:lnTo>
                  <a:lnTo>
                    <a:pt x="5707884" y="386117"/>
                  </a:lnTo>
                  <a:lnTo>
                    <a:pt x="5710428" y="433324"/>
                  </a:lnTo>
                  <a:lnTo>
                    <a:pt x="5710428" y="2599944"/>
                  </a:lnTo>
                  <a:lnTo>
                    <a:pt x="0" y="25999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8"/>
          <p:cNvSpPr txBox="1"/>
          <p:nvPr/>
        </p:nvSpPr>
        <p:spPr bwMode="auto">
          <a:xfrm>
            <a:off x="5927685" y="2058581"/>
            <a:ext cx="3888432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ОТЧЕТЫ</a:t>
            </a:r>
            <a:endParaRPr sz="2400"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 О РЕЗУЛЬТАТАХ НАУЧНОЙ ДЕЯТЕЛЬНОСТИ</a:t>
            </a:r>
            <a:endParaRPr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1" name="object 9"/>
          <p:cNvGrpSpPr/>
          <p:nvPr/>
        </p:nvGrpSpPr>
        <p:grpSpPr bwMode="auto">
          <a:xfrm>
            <a:off x="414197" y="3793754"/>
            <a:ext cx="5013572" cy="2517500"/>
            <a:chOff x="389890" y="4129785"/>
            <a:chExt cx="5725160" cy="2614295"/>
          </a:xfrm>
          <a:solidFill>
            <a:srgbClr val="7030A0"/>
          </a:solidFill>
        </p:grpSpPr>
        <p:sp>
          <p:nvSpPr>
            <p:cNvPr id="12" name="object 10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extrusionOk="0">
                  <a:moveTo>
                    <a:pt x="5711952" y="0"/>
                  </a:moveTo>
                  <a:lnTo>
                    <a:pt x="0" y="0"/>
                  </a:lnTo>
                  <a:lnTo>
                    <a:pt x="0" y="2167877"/>
                  </a:lnTo>
                  <a:lnTo>
                    <a:pt x="2544" y="2215122"/>
                  </a:lnTo>
                  <a:lnTo>
                    <a:pt x="10000" y="2260894"/>
                  </a:lnTo>
                  <a:lnTo>
                    <a:pt x="22104" y="2304927"/>
                  </a:lnTo>
                  <a:lnTo>
                    <a:pt x="38591" y="2346958"/>
                  </a:lnTo>
                  <a:lnTo>
                    <a:pt x="59196" y="2386721"/>
                  </a:lnTo>
                  <a:lnTo>
                    <a:pt x="83656" y="2423952"/>
                  </a:lnTo>
                  <a:lnTo>
                    <a:pt x="111705" y="2458387"/>
                  </a:lnTo>
                  <a:lnTo>
                    <a:pt x="143080" y="2489762"/>
                  </a:lnTo>
                  <a:lnTo>
                    <a:pt x="177515" y="2517811"/>
                  </a:lnTo>
                  <a:lnTo>
                    <a:pt x="214746" y="2542271"/>
                  </a:lnTo>
                  <a:lnTo>
                    <a:pt x="254509" y="2562876"/>
                  </a:lnTo>
                  <a:lnTo>
                    <a:pt x="296540" y="2579363"/>
                  </a:lnTo>
                  <a:lnTo>
                    <a:pt x="340573" y="2591467"/>
                  </a:lnTo>
                  <a:lnTo>
                    <a:pt x="386345" y="2598923"/>
                  </a:lnTo>
                  <a:lnTo>
                    <a:pt x="433590" y="2601468"/>
                  </a:lnTo>
                  <a:lnTo>
                    <a:pt x="5711952" y="2601468"/>
                  </a:lnTo>
                  <a:lnTo>
                    <a:pt x="57119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1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extrusionOk="0">
                  <a:moveTo>
                    <a:pt x="5711952" y="2601468"/>
                  </a:moveTo>
                  <a:lnTo>
                    <a:pt x="433590" y="2601468"/>
                  </a:lnTo>
                  <a:lnTo>
                    <a:pt x="386345" y="2598923"/>
                  </a:lnTo>
                  <a:lnTo>
                    <a:pt x="340573" y="2591467"/>
                  </a:lnTo>
                  <a:lnTo>
                    <a:pt x="296540" y="2579363"/>
                  </a:lnTo>
                  <a:lnTo>
                    <a:pt x="254509" y="2562876"/>
                  </a:lnTo>
                  <a:lnTo>
                    <a:pt x="214746" y="2542271"/>
                  </a:lnTo>
                  <a:lnTo>
                    <a:pt x="177515" y="2517811"/>
                  </a:lnTo>
                  <a:lnTo>
                    <a:pt x="143080" y="2489762"/>
                  </a:lnTo>
                  <a:lnTo>
                    <a:pt x="111705" y="2458387"/>
                  </a:lnTo>
                  <a:lnTo>
                    <a:pt x="83656" y="2423952"/>
                  </a:lnTo>
                  <a:lnTo>
                    <a:pt x="59196" y="2386721"/>
                  </a:lnTo>
                  <a:lnTo>
                    <a:pt x="38591" y="2346958"/>
                  </a:lnTo>
                  <a:lnTo>
                    <a:pt x="22104" y="2304927"/>
                  </a:lnTo>
                  <a:lnTo>
                    <a:pt x="10000" y="2260894"/>
                  </a:lnTo>
                  <a:lnTo>
                    <a:pt x="2544" y="2215122"/>
                  </a:lnTo>
                  <a:lnTo>
                    <a:pt x="0" y="2167877"/>
                  </a:lnTo>
                  <a:lnTo>
                    <a:pt x="0" y="0"/>
                  </a:lnTo>
                  <a:lnTo>
                    <a:pt x="5711952" y="0"/>
                  </a:lnTo>
                  <a:lnTo>
                    <a:pt x="5711952" y="260146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4" name="object 12"/>
          <p:cNvSpPr txBox="1"/>
          <p:nvPr/>
        </p:nvSpPr>
        <p:spPr bwMode="auto">
          <a:xfrm>
            <a:off x="901707" y="4405291"/>
            <a:ext cx="4268238" cy="12304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ИНДИВИДУАЛЬНЫЙ</a:t>
            </a:r>
            <a:r>
              <a:rPr sz="2400" b="1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400" b="1" spc="1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>
                <a:solidFill>
                  <a:srgbClr val="FFFFFF"/>
                </a:solidFill>
                <a:latin typeface="Calibri"/>
                <a:cs typeface="Calibri"/>
              </a:rPr>
              <a:t>ПЛАН </a:t>
            </a:r>
            <a:endParaRPr lang="ru-RU" sz="2400" b="1" spc="-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400" b="1" spc="-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(ВКЛЮЧАЯ</a:t>
            </a:r>
            <a:r>
              <a:rPr sz="2400" b="1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>
                <a:solidFill>
                  <a:srgbClr val="FFFFFF"/>
                </a:solidFill>
                <a:latin typeface="Calibri"/>
                <a:cs typeface="Calibri"/>
              </a:rPr>
              <a:t>ПРАКТИКУ)</a:t>
            </a:r>
            <a:endParaRPr sz="2400" b="1">
              <a:latin typeface="Calibri"/>
              <a:cs typeface="Calibri"/>
            </a:endParaRPr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5399676" y="3808210"/>
            <a:ext cx="4727563" cy="2523631"/>
            <a:chOff x="6101841" y="4129785"/>
            <a:chExt cx="5723255" cy="2614295"/>
          </a:xfrm>
          <a:solidFill>
            <a:srgbClr val="CC99FF"/>
          </a:solidFill>
        </p:grpSpPr>
        <p:sp>
          <p:nvSpPr>
            <p:cNvPr id="16" name="object 14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extrusionOk="0">
                  <a:moveTo>
                    <a:pt x="571042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5276850" y="2601468"/>
                  </a:lnTo>
                  <a:lnTo>
                    <a:pt x="5324082" y="2598923"/>
                  </a:lnTo>
                  <a:lnTo>
                    <a:pt x="5369843" y="2591467"/>
                  </a:lnTo>
                  <a:lnTo>
                    <a:pt x="5413869" y="2579363"/>
                  </a:lnTo>
                  <a:lnTo>
                    <a:pt x="5455895" y="2562876"/>
                  </a:lnTo>
                  <a:lnTo>
                    <a:pt x="5495656" y="2542271"/>
                  </a:lnTo>
                  <a:lnTo>
                    <a:pt x="5532888" y="2517811"/>
                  </a:lnTo>
                  <a:lnTo>
                    <a:pt x="5567324" y="2489762"/>
                  </a:lnTo>
                  <a:lnTo>
                    <a:pt x="5598701" y="2458387"/>
                  </a:lnTo>
                  <a:lnTo>
                    <a:pt x="5626754" y="2423952"/>
                  </a:lnTo>
                  <a:lnTo>
                    <a:pt x="5651217" y="2386721"/>
                  </a:lnTo>
                  <a:lnTo>
                    <a:pt x="5671827" y="2346958"/>
                  </a:lnTo>
                  <a:lnTo>
                    <a:pt x="5688317" y="2304927"/>
                  </a:lnTo>
                  <a:lnTo>
                    <a:pt x="5700424" y="2260894"/>
                  </a:lnTo>
                  <a:lnTo>
                    <a:pt x="5707883" y="2215122"/>
                  </a:lnTo>
                  <a:lnTo>
                    <a:pt x="5710428" y="2167877"/>
                  </a:lnTo>
                  <a:lnTo>
                    <a:pt x="57104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5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extrusionOk="0">
                  <a:moveTo>
                    <a:pt x="5710428" y="0"/>
                  </a:moveTo>
                  <a:lnTo>
                    <a:pt x="5710428" y="2167877"/>
                  </a:lnTo>
                  <a:lnTo>
                    <a:pt x="5707883" y="2215122"/>
                  </a:lnTo>
                  <a:lnTo>
                    <a:pt x="5700424" y="2260894"/>
                  </a:lnTo>
                  <a:lnTo>
                    <a:pt x="5688317" y="2304927"/>
                  </a:lnTo>
                  <a:lnTo>
                    <a:pt x="5671827" y="2346958"/>
                  </a:lnTo>
                  <a:lnTo>
                    <a:pt x="5651217" y="2386721"/>
                  </a:lnTo>
                  <a:lnTo>
                    <a:pt x="5626754" y="2423952"/>
                  </a:lnTo>
                  <a:lnTo>
                    <a:pt x="5598701" y="2458387"/>
                  </a:lnTo>
                  <a:lnTo>
                    <a:pt x="5567324" y="2489762"/>
                  </a:lnTo>
                  <a:lnTo>
                    <a:pt x="5532888" y="2517811"/>
                  </a:lnTo>
                  <a:lnTo>
                    <a:pt x="5495656" y="2542271"/>
                  </a:lnTo>
                  <a:lnTo>
                    <a:pt x="5455895" y="2562876"/>
                  </a:lnTo>
                  <a:lnTo>
                    <a:pt x="5413869" y="2579363"/>
                  </a:lnTo>
                  <a:lnTo>
                    <a:pt x="5369843" y="2591467"/>
                  </a:lnTo>
                  <a:lnTo>
                    <a:pt x="5324082" y="2598923"/>
                  </a:lnTo>
                  <a:lnTo>
                    <a:pt x="5276850" y="2601468"/>
                  </a:lnTo>
                  <a:lnTo>
                    <a:pt x="0" y="2601468"/>
                  </a:lnTo>
                  <a:lnTo>
                    <a:pt x="0" y="0"/>
                  </a:lnTo>
                  <a:lnTo>
                    <a:pt x="5710428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6"/>
          <p:cNvSpPr txBox="1"/>
          <p:nvPr/>
        </p:nvSpPr>
        <p:spPr bwMode="auto">
          <a:xfrm>
            <a:off x="5663174" y="4448696"/>
            <a:ext cx="4417453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2400" b="1" spc="-6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ТЧЕ</a:t>
            </a: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lang="ru-RU" sz="2400" b="1" spc="-2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 spc="-5">
                <a:solidFill>
                  <a:srgbClr val="FFFFFF"/>
                </a:solidFill>
                <a:latin typeface="Calibri"/>
                <a:cs typeface="Calibri"/>
              </a:rPr>
              <a:t>  О ПРОХОЖДЕНИИ </a:t>
            </a:r>
            <a:endParaRPr sz="2400"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 spc="-5">
                <a:solidFill>
                  <a:srgbClr val="FFFFFF"/>
                </a:solidFill>
                <a:latin typeface="Calibri"/>
                <a:cs typeface="Calibri"/>
              </a:rPr>
              <a:t>ПРАКТИКИ</a:t>
            </a:r>
            <a:r>
              <a:rPr lang="ru-RU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02687" y="6492875"/>
            <a:ext cx="389313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20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27448" y="-59390"/>
            <a:ext cx="9145016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a typeface="Cambria Math"/>
              </a:rPr>
              <a:t>Кто заполняет </a:t>
            </a:r>
            <a:br>
              <a:rPr lang="ru-RU" sz="4000" dirty="0">
                <a:solidFill>
                  <a:srgbClr val="002060"/>
                </a:solidFill>
                <a:ea typeface="Cambria Math"/>
              </a:rPr>
            </a:br>
            <a:r>
              <a:rPr lang="ru-RU" sz="4000" dirty="0">
                <a:solidFill>
                  <a:srgbClr val="002060"/>
                </a:solidFill>
                <a:ea typeface="Cambria Math"/>
              </a:rPr>
              <a:t> индивидуальный план?</a:t>
            </a:r>
            <a:endParaRPr sz="4000" dirty="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9336" y="1556792"/>
            <a:ext cx="9814639" cy="4811802"/>
          </a:xfrm>
        </p:spPr>
        <p:txBody>
          <a:bodyPr>
            <a:normAutofit/>
          </a:bodyPr>
          <a:lstStyle/>
          <a:p>
            <a:pPr marL="241300" marR="163195" algn="just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  <a:tab pos="4262120" algn="l"/>
              </a:tabLst>
              <a:defRPr/>
            </a:pPr>
            <a:r>
              <a:rPr lang="ru-RU" sz="2400" b="1" u="sng" spc="-35">
                <a:cs typeface="Calibri"/>
              </a:rPr>
              <a:t>АСПИРАНТ</a:t>
            </a:r>
            <a:r>
              <a:rPr lang="ru-RU" sz="2400" b="1" spc="30">
                <a:cs typeface="Calibri"/>
              </a:rPr>
              <a:t> </a:t>
            </a:r>
            <a:r>
              <a:rPr lang="ru-RU" sz="2400" spc="30">
                <a:cs typeface="Calibri"/>
              </a:rPr>
              <a:t>заполняет</a:t>
            </a:r>
            <a:r>
              <a:rPr lang="ru-RU" sz="2400" spc="5">
                <a:cs typeface="Calibri"/>
              </a:rPr>
              <a:t> </a:t>
            </a:r>
            <a:r>
              <a:rPr lang="ru-RU" sz="2400" spc="-5">
                <a:cs typeface="Calibri"/>
              </a:rPr>
              <a:t>и</a:t>
            </a:r>
            <a:r>
              <a:rPr lang="ru-RU" sz="2400">
                <a:cs typeface="Calibri"/>
              </a:rPr>
              <a:t> </a:t>
            </a:r>
            <a:r>
              <a:rPr lang="ru-RU" sz="2400" spc="-20">
                <a:cs typeface="Calibri"/>
              </a:rPr>
              <a:t>согласует</a:t>
            </a:r>
            <a:r>
              <a:rPr lang="ru-RU" sz="2400" spc="-25">
                <a:cs typeface="Calibri"/>
              </a:rPr>
              <a:t> </a:t>
            </a:r>
            <a:r>
              <a:rPr lang="ru-RU" sz="2400" b="1" i="1" spc="5">
                <a:cs typeface="Calibri"/>
              </a:rPr>
              <a:t>ИНДИВИДУАЛЬНЫЙ ПЛАН</a:t>
            </a:r>
            <a:r>
              <a:rPr lang="ru-RU" sz="2400" b="1" i="1" spc="30">
                <a:cs typeface="Calibri"/>
              </a:rPr>
              <a:t> </a:t>
            </a:r>
            <a:r>
              <a:rPr lang="ru-RU" sz="2400" spc="-5">
                <a:cs typeface="Calibri"/>
              </a:rPr>
              <a:t>с </a:t>
            </a:r>
            <a:r>
              <a:rPr lang="ru-RU" sz="2400" spc="-620">
                <a:cs typeface="Calibri"/>
              </a:rPr>
              <a:t> </a:t>
            </a:r>
            <a:r>
              <a:rPr lang="ru-RU" sz="2400" spc="-5">
                <a:cs typeface="Calibri"/>
              </a:rPr>
              <a:t>научным</a:t>
            </a:r>
            <a:r>
              <a:rPr lang="ru-RU" sz="2400" spc="20">
                <a:cs typeface="Calibri"/>
              </a:rPr>
              <a:t> </a:t>
            </a:r>
            <a:r>
              <a:rPr lang="ru-RU" sz="2400" spc="-25">
                <a:cs typeface="Calibri"/>
              </a:rPr>
              <a:t>руководителем не</a:t>
            </a:r>
            <a:r>
              <a:rPr lang="ru-RU" sz="2400" spc="5">
                <a:cs typeface="Calibri"/>
              </a:rPr>
              <a:t> </a:t>
            </a:r>
            <a:r>
              <a:rPr lang="ru-RU" sz="2400" spc="-10">
                <a:cs typeface="Calibri"/>
              </a:rPr>
              <a:t>позднее</a:t>
            </a:r>
            <a:r>
              <a:rPr lang="ru-RU" sz="2400" spc="10">
                <a:cs typeface="Calibri"/>
              </a:rPr>
              <a:t> </a:t>
            </a:r>
            <a:r>
              <a:rPr lang="ru-RU" sz="2400" b="1" spc="15">
                <a:solidFill>
                  <a:srgbClr val="FF0000"/>
                </a:solidFill>
                <a:cs typeface="Calibri"/>
              </a:rPr>
              <a:t>7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ДНЕЙ</a:t>
            </a:r>
            <a:r>
              <a:rPr lang="ru-RU" sz="2400" b="1" spc="5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с</a:t>
            </a:r>
            <a:r>
              <a:rPr lang="ru-RU" sz="2400" b="1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10">
                <a:solidFill>
                  <a:srgbClr val="FF0000"/>
                </a:solidFill>
                <a:cs typeface="Calibri"/>
              </a:rPr>
              <a:t>момента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зачисления в аспирантуру.</a:t>
            </a:r>
            <a:endParaRPr lang="ru-RU" sz="2400"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u="sng" spc="-30">
                <a:cs typeface="Calibri"/>
              </a:rPr>
              <a:t>НАУЧНЫЙ</a:t>
            </a:r>
            <a:r>
              <a:rPr lang="ru-RU" sz="2400" b="1" u="sng" spc="10">
                <a:cs typeface="Calibri"/>
              </a:rPr>
              <a:t> </a:t>
            </a:r>
            <a:r>
              <a:rPr lang="ru-RU" sz="2400" b="1" u="sng" spc="-20">
                <a:cs typeface="Calibri"/>
              </a:rPr>
              <a:t>РУКОВОДИТЕЛЬ</a:t>
            </a:r>
            <a:r>
              <a:rPr lang="ru-RU" sz="2400" b="1" spc="20">
                <a:cs typeface="Calibri"/>
              </a:rPr>
              <a:t> </a:t>
            </a:r>
            <a:r>
              <a:rPr lang="ru-RU" sz="2400" spc="-30">
                <a:cs typeface="Calibri"/>
              </a:rPr>
              <a:t>согласует документ,</a:t>
            </a:r>
            <a:r>
              <a:rPr lang="ru-RU" sz="2400" spc="-10">
                <a:cs typeface="Calibri"/>
              </a:rPr>
              <a:t> </a:t>
            </a:r>
            <a:r>
              <a:rPr lang="ru-RU" sz="2400" spc="-15">
                <a:cs typeface="Calibri"/>
              </a:rPr>
              <a:t>подтверждая</a:t>
            </a:r>
            <a:r>
              <a:rPr lang="ru-RU" sz="2400" spc="10">
                <a:cs typeface="Calibri"/>
              </a:rPr>
              <a:t> </a:t>
            </a:r>
            <a:r>
              <a:rPr lang="ru-RU" sz="2400">
                <a:cs typeface="Calibri"/>
              </a:rPr>
              <a:t>своей</a:t>
            </a:r>
            <a:r>
              <a:rPr lang="ru-RU" sz="2400" spc="-10">
                <a:cs typeface="Calibri"/>
              </a:rPr>
              <a:t> </a:t>
            </a:r>
            <a:r>
              <a:rPr lang="ru-RU" sz="2400" spc="-5">
                <a:cs typeface="Calibri"/>
              </a:rPr>
              <a:t>визой. </a:t>
            </a:r>
            <a:endParaRPr sz="2400"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u="sng" spc="-50">
                <a:cs typeface="Calibri"/>
              </a:rPr>
              <a:t>КАФЕДРА</a:t>
            </a:r>
            <a:r>
              <a:rPr lang="ru-RU" sz="2400" b="1" spc="25">
                <a:cs typeface="Calibri"/>
              </a:rPr>
              <a:t> </a:t>
            </a:r>
            <a:r>
              <a:rPr lang="ru-RU" sz="2400" spc="-5">
                <a:cs typeface="Calibri"/>
              </a:rPr>
              <a:t>–</a:t>
            </a:r>
            <a:r>
              <a:rPr lang="ru-RU" sz="2400" spc="10">
                <a:cs typeface="Calibri"/>
              </a:rPr>
              <a:t> </a:t>
            </a:r>
            <a:r>
              <a:rPr lang="ru-RU" sz="2400" spc="-10">
                <a:cs typeface="Calibri"/>
              </a:rPr>
              <a:t>рассматривает</a:t>
            </a:r>
            <a:r>
              <a:rPr lang="ru-RU" sz="2400">
                <a:cs typeface="Calibri"/>
              </a:rPr>
              <a:t> </a:t>
            </a:r>
            <a:r>
              <a:rPr lang="ru-RU" sz="2400" b="1" i="1" spc="5">
                <a:cs typeface="Calibri"/>
              </a:rPr>
              <a:t>ИНДИВИДУАЛЬНЫЙ ПЛАН</a:t>
            </a:r>
            <a:r>
              <a:rPr lang="ru-RU" sz="2400" b="1" i="1" spc="30">
                <a:cs typeface="Calibri"/>
              </a:rPr>
              <a:t>  </a:t>
            </a:r>
            <a:r>
              <a:rPr lang="ru-RU" sz="2400" spc="30">
                <a:cs typeface="Calibri"/>
              </a:rPr>
              <a:t>аспиранта</a:t>
            </a:r>
            <a:r>
              <a:rPr lang="ru-RU" sz="2400" b="1" i="1" spc="30">
                <a:cs typeface="Calibri"/>
              </a:rPr>
              <a:t> </a:t>
            </a:r>
            <a:r>
              <a:rPr lang="ru-RU" sz="2400" spc="30">
                <a:cs typeface="Calibri"/>
              </a:rPr>
              <a:t>на заседании кафедры.</a:t>
            </a:r>
            <a:r>
              <a:rPr lang="ru-RU" sz="2400" spc="15">
                <a:cs typeface="Calibri"/>
              </a:rPr>
              <a:t> После обсуждения, выносится предложение о </a:t>
            </a:r>
            <a:r>
              <a:rPr lang="ru-RU" sz="2400" spc="-15">
                <a:cs typeface="Calibri"/>
              </a:rPr>
              <a:t>рекомендации</a:t>
            </a:r>
            <a:r>
              <a:rPr lang="ru-RU" sz="2400">
                <a:cs typeface="Calibri"/>
              </a:rPr>
              <a:t> </a:t>
            </a:r>
            <a:r>
              <a:rPr lang="ru-RU" sz="2400" spc="-5">
                <a:cs typeface="Calibri"/>
              </a:rPr>
              <a:t>внести</a:t>
            </a:r>
            <a:r>
              <a:rPr lang="ru-RU" sz="2400" spc="5">
                <a:cs typeface="Calibri"/>
              </a:rPr>
              <a:t> </a:t>
            </a:r>
            <a:r>
              <a:rPr lang="ru-RU" sz="2400" spc="-5">
                <a:cs typeface="Calibri"/>
              </a:rPr>
              <a:t>изменения</a:t>
            </a:r>
            <a:r>
              <a:rPr lang="ru-RU" sz="2400" spc="-10">
                <a:cs typeface="Calibri"/>
              </a:rPr>
              <a:t> </a:t>
            </a:r>
            <a:r>
              <a:rPr lang="ru-RU" sz="2400" spc="-5">
                <a:cs typeface="Calibri"/>
              </a:rPr>
              <a:t>и</a:t>
            </a:r>
            <a:r>
              <a:rPr lang="ru-RU" sz="2400" spc="5">
                <a:cs typeface="Calibri"/>
              </a:rPr>
              <a:t> </a:t>
            </a:r>
            <a:r>
              <a:rPr lang="ru-RU" sz="2400" spc="-5">
                <a:cs typeface="Calibri"/>
              </a:rPr>
              <a:t>утвердить.</a:t>
            </a:r>
            <a:endParaRPr sz="2400"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spc="10">
                <a:cs typeface="Calibri"/>
              </a:rPr>
              <a:t> </a:t>
            </a:r>
            <a:r>
              <a:rPr lang="ru-RU" sz="2400" b="1" i="1" spc="-5">
                <a:solidFill>
                  <a:srgbClr val="7030A0"/>
                </a:solidFill>
                <a:cs typeface="Calibri"/>
              </a:rPr>
              <a:t>ИНДИВИДУАЛЬНЫЙ ПЛАН</a:t>
            </a:r>
            <a:r>
              <a:rPr lang="ru-RU" sz="2400" b="1" i="1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spc="-20">
                <a:solidFill>
                  <a:srgbClr val="7030A0"/>
                </a:solidFill>
                <a:cs typeface="Calibri"/>
              </a:rPr>
              <a:t>должен</a:t>
            </a:r>
            <a:r>
              <a:rPr lang="ru-RU" sz="240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spc="-5">
                <a:solidFill>
                  <a:srgbClr val="7030A0"/>
                </a:solidFill>
                <a:cs typeface="Calibri"/>
              </a:rPr>
              <a:t>быть </a:t>
            </a:r>
            <a:r>
              <a:rPr lang="ru-RU" sz="2400" spc="-10">
                <a:solidFill>
                  <a:srgbClr val="7030A0"/>
                </a:solidFill>
                <a:cs typeface="Calibri"/>
              </a:rPr>
              <a:t>утвержден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не</a:t>
            </a:r>
            <a:r>
              <a:rPr lang="ru-RU" sz="2400" b="1">
                <a:solidFill>
                  <a:srgbClr val="FF0000"/>
                </a:solidFill>
                <a:cs typeface="Calibri"/>
              </a:rPr>
              <a:t> позднее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 10</a:t>
            </a:r>
            <a:r>
              <a:rPr lang="ru-RU" sz="2400" b="1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ДНЕЙ</a:t>
            </a:r>
            <a:r>
              <a:rPr lang="ru-RU" sz="2400" b="1" spc="5">
                <a:solidFill>
                  <a:srgbClr val="FF0000"/>
                </a:solidFill>
                <a:cs typeface="Calibri"/>
              </a:rPr>
              <a:t> с момента зачисления</a:t>
            </a:r>
            <a:r>
              <a:rPr lang="ru-RU" sz="2400" b="1" spc="-25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620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25">
                <a:solidFill>
                  <a:srgbClr val="FF0000"/>
                </a:solidFill>
                <a:cs typeface="Calibri"/>
              </a:rPr>
              <a:t>АСПИРАНТА!</a:t>
            </a:r>
            <a:endParaRPr lang="ru-RU" sz="2400"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902440" y="6422851"/>
            <a:ext cx="28956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21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9019" y="418725"/>
            <a:ext cx="192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Должно быть…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601" y="54478"/>
            <a:ext cx="9737076" cy="16834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ea typeface="Cambria Math"/>
              </a:rPr>
              <a:t>Особенности заполнения</a:t>
            </a:r>
            <a:br>
              <a:rPr lang="ru-RU" sz="3200" dirty="0">
                <a:solidFill>
                  <a:srgbClr val="002060"/>
                </a:solidFill>
                <a:ea typeface="Cambria Math"/>
              </a:rPr>
            </a:br>
            <a:r>
              <a:rPr lang="ru-RU" sz="3200" dirty="0">
                <a:solidFill>
                  <a:srgbClr val="002060"/>
                </a:solidFill>
                <a:ea typeface="Cambria Math"/>
              </a:rPr>
              <a:t> ИНДИВИДУАЛЬНОГО ПЛАНА </a:t>
            </a:r>
            <a:br>
              <a:rPr lang="ru-RU" sz="3200" dirty="0">
                <a:solidFill>
                  <a:srgbClr val="002060"/>
                </a:solidFill>
                <a:ea typeface="Cambria Math"/>
              </a:rPr>
            </a:br>
            <a:r>
              <a:rPr lang="ru-RU" sz="3200" dirty="0">
                <a:solidFill>
                  <a:srgbClr val="002060"/>
                </a:solidFill>
                <a:ea typeface="Cambria Math"/>
              </a:rPr>
              <a:t>НАУЧНОЙ ДЕЯТЕЛЬНОСТИ</a:t>
            </a:r>
            <a:endParaRPr sz="3200" dirty="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1" y="1825624"/>
            <a:ext cx="10018527" cy="4843735"/>
          </a:xfrm>
        </p:spPr>
        <p:txBody>
          <a:bodyPr>
            <a:normAutofit/>
          </a:bodyPr>
          <a:lstStyle/>
          <a:p>
            <a:pPr marL="241300" algn="just">
              <a:lnSpc>
                <a:spcPct val="17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-25" dirty="0">
                <a:solidFill>
                  <a:srgbClr val="7030A0"/>
                </a:solidFill>
                <a:cs typeface="Calibri"/>
              </a:rPr>
              <a:t>План</a:t>
            </a:r>
            <a:r>
              <a:rPr lang="ru-RU" sz="2400" spc="-25" dirty="0">
                <a:cs typeface="Calibri"/>
              </a:rPr>
              <a:t> должен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15" dirty="0">
                <a:cs typeface="Calibri"/>
              </a:rPr>
              <a:t>отражать</a:t>
            </a:r>
            <a:r>
              <a:rPr lang="ru-RU" sz="2400" dirty="0">
                <a:cs typeface="Calibri"/>
              </a:rPr>
              <a:t> </a:t>
            </a:r>
            <a:r>
              <a:rPr lang="ru-RU" sz="2400" b="1" spc="-5" dirty="0">
                <a:solidFill>
                  <a:srgbClr val="7030A0"/>
                </a:solidFill>
                <a:cs typeface="Calibri"/>
              </a:rPr>
              <a:t>все</a:t>
            </a:r>
            <a:r>
              <a:rPr lang="ru-RU" sz="2400" b="1" spc="20" dirty="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b="1" spc="-10" dirty="0">
                <a:solidFill>
                  <a:srgbClr val="7030A0"/>
                </a:solidFill>
                <a:cs typeface="Calibri"/>
              </a:rPr>
              <a:t>этапы</a:t>
            </a:r>
            <a:r>
              <a:rPr lang="ru-RU" sz="2400" b="1" spc="10" dirty="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b="1" spc="-20" dirty="0">
                <a:solidFill>
                  <a:srgbClr val="7030A0"/>
                </a:solidFill>
                <a:cs typeface="Calibri"/>
              </a:rPr>
              <a:t>подготовки</a:t>
            </a:r>
            <a:r>
              <a:rPr lang="ru-RU" sz="2400" b="1" spc="10" dirty="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b="1" spc="-5" dirty="0">
                <a:solidFill>
                  <a:srgbClr val="7030A0"/>
                </a:solidFill>
                <a:cs typeface="Calibri"/>
              </a:rPr>
              <a:t>диссертации</a:t>
            </a:r>
            <a:r>
              <a:rPr lang="ru-RU" sz="2400" spc="-5" dirty="0">
                <a:cs typeface="Calibri"/>
              </a:rPr>
              <a:t>.</a:t>
            </a:r>
            <a:endParaRPr lang="ru-RU" sz="2400" dirty="0">
              <a:cs typeface="Calibri"/>
            </a:endParaRPr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spc="-5" dirty="0">
                <a:cs typeface="Calibri"/>
              </a:rPr>
              <a:t>Пункты не </a:t>
            </a:r>
            <a:r>
              <a:rPr lang="ru-RU" sz="2400" spc="-15" dirty="0">
                <a:cs typeface="Calibri"/>
              </a:rPr>
              <a:t>являются </a:t>
            </a:r>
            <a:r>
              <a:rPr lang="ru-RU" sz="2400" spc="-5" dirty="0">
                <a:cs typeface="Calibri"/>
              </a:rPr>
              <a:t>исчерпывающими и </a:t>
            </a:r>
            <a:r>
              <a:rPr lang="ru-RU" sz="2400" b="1" spc="-10" dirty="0">
                <a:solidFill>
                  <a:srgbClr val="7030A0"/>
                </a:solidFill>
                <a:cs typeface="Calibri"/>
              </a:rPr>
              <a:t>могут быть </a:t>
            </a:r>
            <a:r>
              <a:rPr lang="ru-RU" sz="2400" b="1" spc="-15" dirty="0">
                <a:solidFill>
                  <a:srgbClr val="7030A0"/>
                </a:solidFill>
                <a:cs typeface="Calibri"/>
              </a:rPr>
              <a:t>дополнены</a:t>
            </a:r>
            <a:r>
              <a:rPr lang="ru-RU" sz="2400" b="1" spc="-15" dirty="0">
                <a:cs typeface="Calibri"/>
              </a:rPr>
              <a:t> </a:t>
            </a:r>
            <a:endParaRPr sz="2400" dirty="0"/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-10" dirty="0">
                <a:solidFill>
                  <a:srgbClr val="7030A0"/>
                </a:solidFill>
                <a:cs typeface="Calibri"/>
              </a:rPr>
              <a:t>Сроки</a:t>
            </a:r>
            <a:r>
              <a:rPr lang="ru-RU" sz="2400" spc="5" dirty="0">
                <a:cs typeface="Calibri"/>
              </a:rPr>
              <a:t> </a:t>
            </a:r>
            <a:r>
              <a:rPr lang="ru-RU" sz="2400" spc="-15" dirty="0">
                <a:cs typeface="Calibri"/>
              </a:rPr>
              <a:t>прохождения</a:t>
            </a:r>
            <a:r>
              <a:rPr lang="ru-RU" sz="2400" spc="25" dirty="0">
                <a:cs typeface="Calibri"/>
              </a:rPr>
              <a:t> </a:t>
            </a:r>
            <a:r>
              <a:rPr lang="ru-RU" sz="2400" spc="-15" dirty="0">
                <a:cs typeface="Calibri"/>
              </a:rPr>
              <a:t>этапов</a:t>
            </a:r>
            <a:r>
              <a:rPr lang="ru-RU" sz="2400" spc="15" dirty="0">
                <a:cs typeface="Calibri"/>
              </a:rPr>
              <a:t> </a:t>
            </a:r>
            <a:r>
              <a:rPr lang="ru-RU" sz="2400" b="1" spc="15" dirty="0">
                <a:solidFill>
                  <a:srgbClr val="7030A0"/>
                </a:solidFill>
                <a:cs typeface="Calibri"/>
              </a:rPr>
              <a:t>должны быть обязательно отражены в индивидуальных планах по научной деятельности</a:t>
            </a:r>
            <a:r>
              <a:rPr lang="ru-RU" sz="2400" spc="15" dirty="0">
                <a:cs typeface="Calibri"/>
              </a:rPr>
              <a:t>.</a:t>
            </a:r>
            <a:endParaRPr sz="2400" dirty="0"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15" dirty="0">
                <a:solidFill>
                  <a:srgbClr val="7030A0"/>
                </a:solidFill>
                <a:cs typeface="Calibri"/>
              </a:rPr>
              <a:t>Изменения вносятся в индивидуальный план не позднее, чем за 10 дней до начала аттестационного периода</a:t>
            </a:r>
            <a:r>
              <a:rPr lang="ru-RU" sz="2400" spc="15" dirty="0">
                <a:cs typeface="Calibri"/>
              </a:rPr>
              <a:t>. </a:t>
            </a:r>
            <a:endParaRPr sz="2400" dirty="0"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15" dirty="0">
                <a:solidFill>
                  <a:srgbClr val="7030A0"/>
                </a:solidFill>
                <a:cs typeface="Calibri"/>
              </a:rPr>
              <a:t>Бланк индивидуального плана</a:t>
            </a:r>
            <a:r>
              <a:rPr lang="ru-RU" sz="2400" spc="15" dirty="0">
                <a:cs typeface="Calibri"/>
              </a:rPr>
              <a:t> по научной деятельности для 1-3 курса заполняется</a:t>
            </a:r>
            <a:r>
              <a:rPr lang="ru-RU" sz="2400" b="1" spc="15" dirty="0">
                <a:solidFill>
                  <a:srgbClr val="7030A0"/>
                </a:solidFill>
                <a:cs typeface="Calibri"/>
              </a:rPr>
              <a:t> на бумажном носителе (см. рассылку на почте)</a:t>
            </a:r>
            <a:r>
              <a:rPr lang="ru-RU" sz="2400" spc="15" dirty="0">
                <a:cs typeface="Calibri"/>
              </a:rPr>
              <a:t>.</a:t>
            </a:r>
            <a:endParaRPr lang="ru-RU" sz="2400" dirty="0">
              <a:cs typeface="Calibri"/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92875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22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EF69E6-4248-51EE-EC22-5751DCE5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48" y="1015055"/>
            <a:ext cx="3306565" cy="45819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6BC5F3-F864-8C9C-184A-0A979480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1" y="1270391"/>
            <a:ext cx="3409852" cy="4504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437" y="365125"/>
            <a:ext cx="6864440" cy="84888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pc="-5">
                <a:solidFill>
                  <a:srgbClr val="0070C0"/>
                </a:solidFill>
              </a:rPr>
              <a:t>ИНДИВИДУАЛЬНЫЙ </a:t>
            </a:r>
            <a:r>
              <a:rPr lang="ru-RU">
                <a:solidFill>
                  <a:srgbClr val="0070C0"/>
                </a:solidFill>
              </a:rPr>
              <a:t>ПЛАН </a:t>
            </a:r>
            <a:br>
              <a:rPr lang="ru-RU">
                <a:solidFill>
                  <a:srgbClr val="0070C0"/>
                </a:solidFill>
              </a:rPr>
            </a:br>
            <a:r>
              <a:rPr lang="ru-RU">
                <a:solidFill>
                  <a:srgbClr val="0070C0"/>
                </a:solidFill>
              </a:rPr>
              <a:t>НАУЧНОЙ ДЕЯТЕЛЬНОСТИ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8184233" y="2492896"/>
            <a:ext cx="2938086" cy="2087534"/>
            <a:chOff x="8296935" y="2739664"/>
            <a:chExt cx="2727349" cy="203799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545760" y="2757717"/>
              <a:ext cx="2283484" cy="201994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8388306" y="3259858"/>
              <a:ext cx="26359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000" b="1" spc="-10" dirty="0">
                  <a:solidFill>
                    <a:schemeClr val="bg1"/>
                  </a:solidFill>
                  <a:cs typeface="Calibri"/>
                </a:rPr>
                <a:t>Заполняется  </a:t>
              </a: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научным</a:t>
              </a:r>
              <a:r>
                <a:rPr lang="ru-RU" sz="1000" b="1" spc="1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15" dirty="0">
                  <a:solidFill>
                    <a:schemeClr val="bg1"/>
                  </a:solidFill>
                  <a:cs typeface="Calibri"/>
                </a:rPr>
                <a:t>руководителем</a:t>
              </a:r>
              <a:endParaRPr dirty="0"/>
            </a:p>
            <a:p>
              <a:pPr marL="12700" marR="5080" indent="-635" algn="ctr">
                <a:lnSpc>
                  <a:spcPct val="100000"/>
                </a:lnSpc>
                <a:defRPr/>
              </a:pPr>
              <a:r>
                <a:rPr lang="ru-RU" sz="1000" b="1" spc="-15" dirty="0">
                  <a:solidFill>
                    <a:schemeClr val="bg1"/>
                  </a:solidFill>
                  <a:cs typeface="Calibri"/>
                </a:rPr>
                <a:t> и ставится его подпись, дата. </a:t>
              </a:r>
              <a:endParaRPr lang="ru-RU" sz="1000" dirty="0">
                <a:solidFill>
                  <a:schemeClr val="bg1"/>
                </a:solidFill>
                <a:cs typeface="Calibri"/>
              </a:endParaRPr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Заполнение ячеек </a:t>
              </a:r>
              <a:r>
                <a:rPr lang="ru-RU" sz="1000" b="1" spc="-39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10" dirty="0">
                  <a:solidFill>
                    <a:schemeClr val="bg1"/>
                  </a:solidFill>
                  <a:cs typeface="Calibri"/>
                </a:rPr>
                <a:t>означает,</a:t>
              </a:r>
              <a:r>
                <a:rPr lang="ru-RU" sz="1000" b="1" spc="-40" dirty="0">
                  <a:solidFill>
                    <a:schemeClr val="bg1"/>
                  </a:solidFill>
                  <a:cs typeface="Calibri"/>
                </a:rPr>
                <a:t> </a:t>
              </a:r>
              <a:endParaRPr dirty="0"/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10" dirty="0">
                  <a:solidFill>
                    <a:schemeClr val="bg1"/>
                  </a:solidFill>
                  <a:cs typeface="Calibri"/>
                </a:rPr>
                <a:t>что </a:t>
              </a: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научный </a:t>
              </a:r>
              <a:r>
                <a:rPr lang="ru-RU" sz="1000" b="1" spc="-15" dirty="0">
                  <a:solidFill>
                    <a:schemeClr val="bg1"/>
                  </a:solidFill>
                  <a:cs typeface="Calibri"/>
                </a:rPr>
                <a:t>руководитель </a:t>
              </a: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принял</a:t>
              </a:r>
              <a:endParaRPr dirty="0"/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 работу </a:t>
              </a:r>
              <a:r>
                <a:rPr lang="ru-RU" sz="1000" b="1" dirty="0">
                  <a:solidFill>
                    <a:schemeClr val="bg1"/>
                  </a:solidFill>
                  <a:cs typeface="Calibri"/>
                </a:rPr>
                <a:t>в </a:t>
              </a:r>
              <a:r>
                <a:rPr lang="ru-RU" sz="1000" b="1" spc="-39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форме отчета</a:t>
              </a:r>
              <a:endParaRPr dirty="0"/>
            </a:p>
            <a:p>
              <a:pPr marL="114300" marR="105410" algn="ctr">
                <a:lnSpc>
                  <a:spcPct val="100000"/>
                </a:lnSpc>
                <a:defRPr/>
              </a:pPr>
              <a:r>
                <a:rPr lang="ru-RU" sz="1000" b="1" spc="-5" dirty="0">
                  <a:solidFill>
                    <a:schemeClr val="bg1"/>
                  </a:solidFill>
                  <a:cs typeface="Calibri"/>
                </a:rPr>
                <a:t> указанного </a:t>
              </a:r>
              <a:r>
                <a:rPr lang="ru-RU" sz="1000" b="1" dirty="0">
                  <a:solidFill>
                    <a:schemeClr val="bg1"/>
                  </a:solidFill>
                  <a:cs typeface="Calibri"/>
                </a:rPr>
                <a:t>в столбце 2</a:t>
              </a:r>
              <a:r>
                <a:rPr lang="ru-RU" sz="1000" b="1" spc="-10" dirty="0">
                  <a:solidFill>
                    <a:schemeClr val="bg1"/>
                  </a:solidFill>
                  <a:cs typeface="Calibri"/>
                </a:rPr>
                <a:t>.</a:t>
              </a:r>
              <a:endParaRPr lang="ru-RU" sz="1000" dirty="0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8" name="Прямая со стрелкой 17"/>
            <p:cNvCxnSpPr>
              <a:cxnSpLocks/>
            </p:cNvCxnSpPr>
            <p:nvPr/>
          </p:nvCxnSpPr>
          <p:spPr bwMode="auto">
            <a:xfrm flipH="1" flipV="1">
              <a:off x="8296935" y="2739664"/>
              <a:ext cx="668316" cy="5201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 bwMode="auto">
          <a:xfrm>
            <a:off x="2749983" y="3933056"/>
            <a:ext cx="2390672" cy="1531608"/>
            <a:chOff x="2265576" y="4181438"/>
            <a:chExt cx="2726386" cy="15316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224086" y="4181438"/>
              <a:ext cx="1728143" cy="1531608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>
              <a:cxnSpLocks/>
            </p:cNvCxnSpPr>
            <p:nvPr/>
          </p:nvCxnSpPr>
          <p:spPr bwMode="auto">
            <a:xfrm flipH="1" flipV="1">
              <a:off x="2485733" y="4461945"/>
              <a:ext cx="726831" cy="2422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cxnSpLocks/>
            </p:cNvCxnSpPr>
            <p:nvPr/>
          </p:nvCxnSpPr>
          <p:spPr bwMode="auto">
            <a:xfrm flipH="1">
              <a:off x="2265576" y="4734914"/>
              <a:ext cx="966844" cy="384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3253067" y="4362466"/>
              <a:ext cx="173889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Обязательно</a:t>
              </a:r>
              <a:endParaRPr dirty="0"/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 необходимо указывать</a:t>
              </a:r>
              <a:endParaRPr dirty="0"/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 номер и дату</a:t>
              </a:r>
              <a:endParaRPr dirty="0"/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 выписки из протокола 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заседания УС при 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утверждении и изме-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</a:rPr>
                <a:t>нении темы</a:t>
              </a: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193428" y="5910385"/>
            <a:ext cx="8943949" cy="568253"/>
            <a:chOff x="119336" y="5930112"/>
            <a:chExt cx="8943949" cy="568253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767408" y="5930112"/>
              <a:ext cx="8295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b="1" dirty="0">
                  <a:solidFill>
                    <a:srgbClr val="FF0000"/>
                  </a:solidFill>
                  <a:latin typeface="Bookman Old Style"/>
                </a:rPr>
                <a:t>Темы диссертаций утверждаются УС факультета.</a:t>
              </a:r>
            </a:p>
            <a:p>
              <a:pPr algn="just">
                <a:defRPr/>
              </a:pPr>
              <a:r>
                <a:rPr lang="ru-RU" sz="1200" b="1" dirty="0" smtClean="0">
                  <a:solidFill>
                    <a:srgbClr val="FF0000"/>
                  </a:solidFill>
                  <a:latin typeface="Bookman Old Style"/>
                </a:rPr>
                <a:t>Информацию о выписке из протокола заседания УС факультета сообщим позже.</a:t>
              </a:r>
              <a:endParaRPr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19336" y="6008190"/>
              <a:ext cx="490175" cy="490175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65478" y="6482016"/>
            <a:ext cx="42652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23</a:t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6830BD-29B9-F7AA-20A0-07E4936D7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781" y="1426561"/>
            <a:ext cx="5273137" cy="20562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DAD447-0097-AD6B-DE9C-C25F0939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1" y="1355880"/>
            <a:ext cx="3307173" cy="4430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876" y="365125"/>
            <a:ext cx="7941141" cy="72902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pc="-5">
                <a:solidFill>
                  <a:srgbClr val="0070C0"/>
                </a:solidFill>
              </a:rPr>
              <a:t>ИНДИВИДУАЛЬНЫЙ </a:t>
            </a:r>
            <a:r>
              <a:rPr lang="ru-RU">
                <a:solidFill>
                  <a:srgbClr val="0070C0"/>
                </a:solidFill>
              </a:rPr>
              <a:t>ПЛАН </a:t>
            </a:r>
            <a:br>
              <a:rPr lang="ru-RU">
                <a:solidFill>
                  <a:srgbClr val="0070C0"/>
                </a:solidFill>
              </a:rPr>
            </a:br>
            <a:r>
              <a:rPr lang="ru-RU" sz="4000">
                <a:solidFill>
                  <a:srgbClr val="0070C0"/>
                </a:solidFill>
              </a:rPr>
              <a:t>НАУЧНОЙ</a:t>
            </a:r>
            <a:r>
              <a:rPr lang="ru-RU">
                <a:solidFill>
                  <a:srgbClr val="0070C0"/>
                </a:solidFill>
              </a:rPr>
              <a:t> ДЕЯТЕЛЬНОСТИ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49506" y="5354424"/>
            <a:ext cx="2602092" cy="133514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 bwMode="auto">
          <a:xfrm>
            <a:off x="2026342" y="5586909"/>
            <a:ext cx="3950570" cy="769441"/>
            <a:chOff x="1578278" y="5635159"/>
            <a:chExt cx="3950570" cy="769441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3216997" y="5635159"/>
              <a:ext cx="23118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По всему документу есть ссылки</a:t>
              </a:r>
              <a:endParaRPr dirty="0"/>
            </a:p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 на нормативные документы</a:t>
              </a:r>
              <a:endParaRPr dirty="0"/>
            </a:p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 для того, чтобы все пункты плана </a:t>
              </a:r>
              <a:endParaRPr dirty="0"/>
            </a:p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строго  им соответствовали.</a:t>
              </a:r>
              <a:endParaRPr dirty="0"/>
            </a:p>
          </p:txBody>
        </p:sp>
        <p:cxnSp>
          <p:nvCxnSpPr>
            <p:cNvPr id="20" name="Прямая со стрелкой 19"/>
            <p:cNvCxnSpPr>
              <a:cxnSpLocks/>
            </p:cNvCxnSpPr>
            <p:nvPr/>
          </p:nvCxnSpPr>
          <p:spPr bwMode="auto">
            <a:xfrm flipH="1" flipV="1">
              <a:off x="1578278" y="5712924"/>
              <a:ext cx="1391568" cy="2436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 bwMode="auto">
          <a:xfrm>
            <a:off x="7364586" y="991093"/>
            <a:ext cx="4663441" cy="1588647"/>
            <a:chOff x="6474691" y="1465210"/>
            <a:chExt cx="5104500" cy="1774090"/>
          </a:xfrm>
        </p:grpSpPr>
        <p:grpSp>
          <p:nvGrpSpPr>
            <p:cNvPr id="33" name="Группа 32"/>
            <p:cNvGrpSpPr/>
            <p:nvPr/>
          </p:nvGrpSpPr>
          <p:grpSpPr bwMode="auto">
            <a:xfrm>
              <a:off x="8955735" y="1465210"/>
              <a:ext cx="2623456" cy="1774090"/>
              <a:chOff x="8783484" y="3181783"/>
              <a:chExt cx="2623456" cy="1774090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8783484" y="3181783"/>
                <a:ext cx="2623456" cy="177409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150530" y="3646564"/>
                <a:ext cx="18893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>
                    <a:solidFill>
                      <a:schemeClr val="bg1"/>
                    </a:solidFill>
                  </a:rPr>
                  <a:t>Указать название</a:t>
                </a:r>
                <a:endParaRPr/>
              </a:p>
              <a:p>
                <a:pPr algn="ctr">
                  <a:defRPr/>
                </a:pPr>
                <a:r>
                  <a:rPr lang="ru-RU">
                    <a:solidFill>
                      <a:schemeClr val="bg1"/>
                    </a:solidFill>
                  </a:rPr>
                  <a:t> кафедры.</a:t>
                </a:r>
                <a:endParaRPr/>
              </a:p>
            </p:txBody>
          </p:sp>
        </p:grpSp>
        <p:cxnSp>
          <p:nvCxnSpPr>
            <p:cNvPr id="36" name="Прямая со стрелкой 35"/>
            <p:cNvCxnSpPr>
              <a:cxnSpLocks/>
            </p:cNvCxnSpPr>
            <p:nvPr/>
          </p:nvCxnSpPr>
          <p:spPr bwMode="auto">
            <a:xfrm flipH="1">
              <a:off x="6474691" y="2382002"/>
              <a:ext cx="2365364" cy="5582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 bwMode="auto">
          <a:xfrm>
            <a:off x="7450182" y="2581430"/>
            <a:ext cx="4150773" cy="1991761"/>
            <a:chOff x="7124176" y="3495526"/>
            <a:chExt cx="4150773" cy="1991761"/>
          </a:xfrm>
        </p:grpSpPr>
        <p:sp>
          <p:nvSpPr>
            <p:cNvPr id="28" name="Овал 27"/>
            <p:cNvSpPr/>
            <p:nvPr/>
          </p:nvSpPr>
          <p:spPr bwMode="auto">
            <a:xfrm>
              <a:off x="7706528" y="3622029"/>
              <a:ext cx="3568421" cy="1865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200" b="1"/>
                <a:t>Выписка из указанного протокола заседания кафедры должна быть представлена в докторантуру и аспирантуру факультета, 562 каб. на следующий день после проведения заседания кафедры.</a:t>
              </a:r>
              <a:endParaRPr/>
            </a:p>
          </p:txBody>
        </p:sp>
        <p:cxnSp>
          <p:nvCxnSpPr>
            <p:cNvPr id="38" name="Прямая со стрелкой 37"/>
            <p:cNvCxnSpPr>
              <a:cxnSpLocks/>
            </p:cNvCxnSpPr>
            <p:nvPr/>
          </p:nvCxnSpPr>
          <p:spPr bwMode="auto">
            <a:xfrm flipH="1" flipV="1">
              <a:off x="7124176" y="3495526"/>
              <a:ext cx="1066394" cy="4661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24</a:t>
            </a:fld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92738" y="365125"/>
            <a:ext cx="831628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5" dirty="0">
                <a:solidFill>
                  <a:srgbClr val="0070C0"/>
                </a:solidFill>
              </a:rPr>
              <a:t>ОТЧЕТ </a:t>
            </a:r>
            <a:br>
              <a:rPr lang="ru-RU" sz="3200" spc="-5" dirty="0">
                <a:solidFill>
                  <a:srgbClr val="0070C0"/>
                </a:solidFill>
              </a:rPr>
            </a:br>
            <a:r>
              <a:rPr lang="ru-RU" sz="3200" spc="-5" dirty="0">
                <a:solidFill>
                  <a:srgbClr val="0070C0"/>
                </a:solidFill>
              </a:rPr>
              <a:t>по </a:t>
            </a:r>
            <a:r>
              <a:rPr lang="ru-RU" sz="3200" dirty="0">
                <a:solidFill>
                  <a:srgbClr val="0070C0"/>
                </a:solidFill>
              </a:rPr>
              <a:t>НАУЧНОЙ ДЕЯТЕЛЬНОСТИ ДЛЯ АСПИРАНТОВ 1 </a:t>
            </a:r>
            <a:r>
              <a:rPr lang="ru-RU" sz="3200" dirty="0" smtClean="0">
                <a:solidFill>
                  <a:srgbClr val="0070C0"/>
                </a:solidFill>
              </a:rPr>
              <a:t>КУРСА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2011866"/>
            <a:ext cx="9479976" cy="43513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b="1" dirty="0">
                <a:solidFill>
                  <a:srgbClr val="7030A0"/>
                </a:solidFill>
              </a:rPr>
              <a:t>Отчет</a:t>
            </a:r>
            <a:r>
              <a:rPr lang="ru-RU" dirty="0"/>
              <a:t> о ходе научного исследования и прохождении этапов научной (научно-исследовательской) деятельности </a:t>
            </a:r>
            <a:r>
              <a:rPr lang="ru-RU" b="1" dirty="0">
                <a:solidFill>
                  <a:srgbClr val="7030A0"/>
                </a:solidFill>
              </a:rPr>
              <a:t>заполняется аспирантом.</a:t>
            </a:r>
            <a:endParaRPr lang="ru-RU" dirty="0"/>
          </a:p>
          <a:p>
            <a:pPr algn="just">
              <a:defRPr/>
            </a:pPr>
            <a:r>
              <a:rPr lang="ru-RU" b="1" dirty="0">
                <a:solidFill>
                  <a:srgbClr val="7030A0"/>
                </a:solidFill>
              </a:rPr>
              <a:t>Научный руководитель обеспечивает контроль </a:t>
            </a:r>
            <a:r>
              <a:rPr lang="ru-RU" dirty="0"/>
              <a:t>за своевременным выполнением аспирантом индивидуального плана научной деятельности</a:t>
            </a:r>
            <a:endParaRPr dirty="0"/>
          </a:p>
          <a:p>
            <a:pPr algn="just">
              <a:defRPr/>
            </a:pPr>
            <a:r>
              <a:rPr lang="ru-RU" b="1" dirty="0">
                <a:solidFill>
                  <a:srgbClr val="7030A0"/>
                </a:solidFill>
              </a:rPr>
              <a:t>В период проведения промежуточной аттестации научный руководитель представляет отзыв </a:t>
            </a:r>
            <a:r>
              <a:rPr lang="ru-RU" dirty="0"/>
              <a:t>о качестве, своевременности и успешности проведения аспирантом этапов научной (научно-исследовательской) деятельности. </a:t>
            </a:r>
            <a:r>
              <a:rPr lang="ru-RU" sz="1700" b="1" i="1" u="sng" spc="-10" dirty="0">
                <a:solidFill>
                  <a:schemeClr val="accent1"/>
                </a:solidFill>
                <a:cs typeface="Times New Roman"/>
                <a:hlinkClick r:id="rId2" tooltip="https://drive.google.com/file/d/1MBAYF98bKTP99KPStGdfOGCku-stxfZY/view"/>
              </a:rPr>
              <a:t>(п. 23 </a:t>
            </a:r>
            <a:r>
              <a:rPr lang="ru-RU" sz="1700" b="1" i="1" u="sng" spc="-10" dirty="0">
                <a:solidFill>
                  <a:srgbClr val="C00000"/>
                </a:solidFill>
                <a:cs typeface="Times New Roman"/>
                <a:hlinkClick r:id="rId2" tooltip="https://drive.google.com/file/d/1MBAYF98bKTP99KPStGdfOGCku-stxfZY/view"/>
              </a:rPr>
              <a:t>Приказ МГУ № 365 от 31 марта 2023 года «Об утверждении положения об индивидуальном плане работы аспирантов и прикрепленных лиц.)</a:t>
            </a:r>
            <a:endParaRPr lang="ru-RU" sz="1700" b="1" i="1" u="sng" spc="-10" dirty="0">
              <a:solidFill>
                <a:srgbClr val="C00000"/>
              </a:solidFill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45636" y="6431164"/>
            <a:ext cx="405937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25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43947"/>
            <a:ext cx="580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Особенности заполнения и контроля…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360146"/>
            <a:ext cx="7184431" cy="10733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>
                <a:solidFill>
                  <a:srgbClr val="0070C0"/>
                </a:solidFill>
              </a:rPr>
              <a:t>ОТЧЕТ  по</a:t>
            </a:r>
            <a:br>
              <a:rPr lang="ru-RU" sz="3600">
                <a:solidFill>
                  <a:srgbClr val="0070C0"/>
                </a:solidFill>
              </a:rPr>
            </a:br>
            <a:r>
              <a:rPr lang="ru-RU" sz="3600">
                <a:solidFill>
                  <a:srgbClr val="0070C0"/>
                </a:solidFill>
              </a:rPr>
              <a:t>НАУЧНОЙ ДЕЯТЕЛЬНОСТИ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86062" y="6492875"/>
            <a:ext cx="405938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26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DCEA2F-0A28-8330-E648-BFA5ECBCD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404274"/>
            <a:ext cx="3745849" cy="54245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411827"/>
            <a:ext cx="831628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ОТЧЕТ </a:t>
            </a:r>
            <a:br>
              <a:rPr lang="ru-RU" sz="4000">
                <a:solidFill>
                  <a:srgbClr val="002060"/>
                </a:solidFill>
                <a:ea typeface="Cambria Math"/>
              </a:rPr>
            </a:br>
            <a:r>
              <a:rPr lang="ru-RU" sz="4000">
                <a:solidFill>
                  <a:srgbClr val="002060"/>
                </a:solidFill>
                <a:ea typeface="Cambria Math"/>
              </a:rPr>
              <a:t>по НАУЧНОЙ ДЕЯТЕЛЬНОСТИ</a:t>
            </a:r>
            <a:endParaRPr sz="5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825624"/>
            <a:ext cx="9479976" cy="469971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7030A0"/>
                </a:solidFill>
              </a:rPr>
              <a:t>Отчет</a:t>
            </a:r>
            <a:r>
              <a:rPr lang="ru-RU" sz="2400"/>
              <a:t> о ходе научного исследования и прохождении этапов научной (научно-исследовательской) деятельности </a:t>
            </a:r>
            <a:r>
              <a:rPr lang="ru-RU" sz="2400" b="1">
                <a:solidFill>
                  <a:srgbClr val="7030A0"/>
                </a:solidFill>
              </a:rPr>
              <a:t>заполняется аспирантом.</a:t>
            </a:r>
            <a:endParaRPr lang="ru-RU" sz="2400"/>
          </a:p>
          <a:p>
            <a:pPr algn="just">
              <a:defRPr/>
            </a:pPr>
            <a:r>
              <a:rPr lang="ru-RU" sz="2400" b="1">
                <a:solidFill>
                  <a:srgbClr val="7030A0"/>
                </a:solidFill>
              </a:rPr>
              <a:t>Научный руководитель обеспечивает контроль </a:t>
            </a:r>
            <a:r>
              <a:rPr lang="ru-RU" sz="2400"/>
              <a:t>за своевременным выполнением аспирантом индивидуального плана научной деятельности</a:t>
            </a:r>
            <a:endParaRPr sz="2400"/>
          </a:p>
          <a:p>
            <a:pPr algn="just">
              <a:defRPr/>
            </a:pPr>
            <a:r>
              <a:rPr lang="ru-RU" sz="2400" b="1">
                <a:solidFill>
                  <a:srgbClr val="7030A0"/>
                </a:solidFill>
              </a:rPr>
              <a:t>В период проведения промежуточной аттестации научный руководитель представляет отзыв </a:t>
            </a:r>
            <a:r>
              <a:rPr lang="ru-RU" sz="2400"/>
              <a:t>о качестве, своевременности и успешности проведения аспирантом этапов научной (научно-исследовательской) деятельности. </a:t>
            </a:r>
            <a:r>
              <a:rPr lang="ru-RU" sz="2400" b="1" i="1" u="sng" spc="-10">
                <a:solidFill>
                  <a:schemeClr val="accent1"/>
                </a:solidFill>
                <a:cs typeface="Times New Roman"/>
                <a:hlinkClick r:id="rId2" tooltip="https://drive.google.com/file/d/1MBAYF98bKTP99KPStGdfOGCku-stxfZY/view"/>
              </a:rPr>
              <a:t>(п. 23 </a:t>
            </a:r>
            <a:r>
              <a:rPr lang="ru-RU" sz="2400" b="1" i="1" u="sng" spc="-10">
                <a:solidFill>
                  <a:srgbClr val="C00000"/>
                </a:solidFill>
                <a:cs typeface="Times New Roman"/>
                <a:hlinkClick r:id="rId2" tooltip="https://drive.google.com/file/d/1MBAYF98bKTP99KPStGdfOGCku-stxfZY/view"/>
              </a:rPr>
              <a:t>Приказ МГУ № 365 от 31 марта 2023 года «Об утверждении положения об индивидуальном плане работы аспирантов и прикрепленных лиц.)</a:t>
            </a:r>
            <a:endParaRPr lang="ru-RU" sz="2400" b="1" i="1" u="sng" spc="-10">
              <a:solidFill>
                <a:srgbClr val="C00000"/>
              </a:solidFill>
              <a:cs typeface="Times New Roman"/>
            </a:endParaRPr>
          </a:p>
          <a:p>
            <a:pPr>
              <a:defRPr/>
            </a:pP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45636" y="6431164"/>
            <a:ext cx="405937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27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43947"/>
            <a:ext cx="580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Особенности заполнения и контроля…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FC18D2C-8D0D-D79B-914D-CF437F74A7E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78F78-CF99-5FD4-D201-BCD1153E20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360146"/>
            <a:ext cx="7184431" cy="10733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70C0"/>
                </a:solidFill>
              </a:rPr>
              <a:t>ОТЧЕТ  о 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ЗАВЕРШЕНИИ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EBB69-BC76-5113-020D-489311C1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186658-8992-FDAD-FA16-58B1517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6062" y="6492875"/>
            <a:ext cx="405938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28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422868-4631-A3A2-91D2-B690E1BB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65" y="1628800"/>
            <a:ext cx="3979515" cy="496855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31F5636-1162-C344-6E99-FC0517477ACD}"/>
              </a:ext>
            </a:extLst>
          </p:cNvPr>
          <p:cNvGrpSpPr/>
          <p:nvPr/>
        </p:nvGrpSpPr>
        <p:grpSpPr bwMode="auto">
          <a:xfrm>
            <a:off x="6528048" y="1857722"/>
            <a:ext cx="2736304" cy="995881"/>
            <a:chOff x="7124176" y="3495526"/>
            <a:chExt cx="4150773" cy="1991761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83A9A2C-8F54-F78D-873B-07CF6E36C816}"/>
                </a:ext>
              </a:extLst>
            </p:cNvPr>
            <p:cNvSpPr/>
            <p:nvPr/>
          </p:nvSpPr>
          <p:spPr bwMode="auto">
            <a:xfrm>
              <a:off x="7706528" y="3622029"/>
              <a:ext cx="3568421" cy="1865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200" b="1" dirty="0"/>
                <a:t>Отчет заполняется только в 6 семестре.</a:t>
              </a:r>
              <a:endParaRPr dirty="0"/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2CB03D7D-258E-7319-786B-587176FEF9F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24176" y="3495526"/>
              <a:ext cx="1066394" cy="4661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8916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6026" y="130664"/>
            <a:ext cx="9479976" cy="11323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FF0000"/>
                </a:solidFill>
                <a:latin typeface="Cambria Math"/>
                <a:ea typeface="Cambria Math"/>
              </a:rPr>
              <a:t>ВАЖНО</a:t>
            </a:r>
            <a:endParaRPr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12817" y="1484784"/>
            <a:ext cx="9793185" cy="4376330"/>
          </a:xfrm>
        </p:spPr>
        <p:txBody>
          <a:bodyPr>
            <a:noAutofit/>
          </a:bodyPr>
          <a:lstStyle/>
          <a:p>
            <a:pPr marL="162560" marR="353695" algn="just">
              <a:lnSpc>
                <a:spcPct val="120000"/>
              </a:lnSpc>
              <a:spcBef>
                <a:spcPts val="1370"/>
              </a:spcBef>
              <a:defRPr/>
            </a:pPr>
            <a:r>
              <a:rPr lang="ru-RU" sz="3200" b="1" i="1" spc="-10">
                <a:solidFill>
                  <a:srgbClr val="C00000"/>
                </a:solidFill>
                <a:cs typeface="Times New Roman"/>
              </a:rPr>
              <a:t>Невыполнение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3200" b="1" i="1" spc="10">
                <a:cs typeface="Calibri"/>
              </a:rPr>
              <a:t>ИНДИВИДУАЛЬНОГО ПЛАНА </a:t>
            </a:r>
            <a:r>
              <a:rPr lang="ru-RU" sz="3200" b="1" i="1" spc="-15">
                <a:solidFill>
                  <a:srgbClr val="C00000"/>
                </a:solidFill>
                <a:cs typeface="Times New Roman"/>
              </a:rPr>
              <a:t>аспирантом,</a:t>
            </a:r>
            <a:r>
              <a:rPr lang="ru-RU" sz="3200" b="1" i="1" spc="-10">
                <a:solidFill>
                  <a:srgbClr val="C00000"/>
                </a:solidFill>
                <a:cs typeface="Times New Roman"/>
              </a:rPr>
              <a:t> в </a:t>
            </a:r>
            <a:r>
              <a:rPr lang="ru-RU" sz="3200" b="1" i="1" spc="-25">
                <a:solidFill>
                  <a:srgbClr val="C00000"/>
                </a:solidFill>
                <a:cs typeface="Times New Roman"/>
              </a:rPr>
              <a:t>ходе </a:t>
            </a:r>
            <a:r>
              <a:rPr lang="ru-RU" sz="3200" b="1" i="1" spc="-20">
                <a:solidFill>
                  <a:srgbClr val="C00000"/>
                </a:solidFill>
                <a:cs typeface="Times New Roman"/>
              </a:rPr>
              <a:t> промежуточной </a:t>
            </a:r>
            <a:r>
              <a:rPr lang="ru-RU" sz="3200" b="1" i="1" spc="-10">
                <a:solidFill>
                  <a:srgbClr val="C00000"/>
                </a:solidFill>
                <a:cs typeface="Times New Roman"/>
              </a:rPr>
              <a:t>аттестации, является основанием 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для отчисления из </a:t>
            </a:r>
            <a:r>
              <a:rPr lang="ru-RU" sz="3200" b="1" i="1">
                <a:solidFill>
                  <a:srgbClr val="C00000"/>
                </a:solidFill>
                <a:cs typeface="Times New Roman"/>
              </a:rPr>
              <a:t>числа 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аспирантов, без повторных пересдач</a:t>
            </a:r>
            <a:r>
              <a:rPr lang="ru-RU" sz="3200" b="1" i="1" spc="-5" baseline="30000">
                <a:solidFill>
                  <a:srgbClr val="C00000"/>
                </a:solidFill>
                <a:cs typeface="Times New Roman"/>
              </a:rPr>
              <a:t>*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.</a:t>
            </a:r>
            <a:endParaRPr sz="3200"/>
          </a:p>
          <a:p>
            <a:pPr>
              <a:defRPr/>
            </a:pPr>
            <a:endParaRPr lang="ru-RU" sz="3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032" y="299076"/>
            <a:ext cx="771583" cy="7715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14540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>29</a:t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6026" y="4725144"/>
            <a:ext cx="9111045" cy="1056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53695" indent="0" algn="just">
              <a:lnSpc>
                <a:spcPct val="120000"/>
              </a:lnSpc>
              <a:spcBef>
                <a:spcPts val="1370"/>
              </a:spcBef>
              <a:buNone/>
              <a:defRPr/>
            </a:pPr>
            <a:r>
              <a:rPr lang="ru-RU" sz="1800" b="1" i="1" u="sng" spc="-10" dirty="0">
                <a:solidFill>
                  <a:srgbClr val="C00000"/>
                </a:solidFill>
                <a:cs typeface="Times New Roman"/>
                <a:hlinkClick r:id="rId4" tooltip="https://drive.google.com/file/d/1MBAYF98bKTP99KPStGdfOGCku-stxfZY/view"/>
              </a:rPr>
              <a:t>* Приказ МГУ № 365 от 31 марта 2023 года «Об утверждении Положения об индивидуальном плане работы аспирантов и прикрепленных лиц.</a:t>
            </a:r>
            <a:endParaRPr lang="ru-RU" sz="1800" b="1" i="1" spc="-5" dirty="0">
              <a:solidFill>
                <a:srgbClr val="C00000"/>
              </a:solidFill>
              <a:cs typeface="Times New Roman"/>
            </a:endParaRPr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39416" y="164738"/>
            <a:ext cx="7847856" cy="567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a typeface="Cambria Math"/>
              </a:rPr>
              <a:t>ИТОГИ ПРИЕМНОЙ КАМПАНИИ в 2025 году</a:t>
            </a:r>
            <a:endParaRPr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96815" y="710933"/>
            <a:ext cx="6425839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7030A0"/>
                </a:solidFill>
              </a:rPr>
              <a:t>Подано заявлений (граждане РФ) –  113 шт.</a:t>
            </a:r>
            <a:endParaRPr sz="1600" dirty="0"/>
          </a:p>
          <a:p>
            <a:pPr>
              <a:defRPr/>
            </a:pPr>
            <a:r>
              <a:rPr lang="ru-RU" sz="1600" b="1" dirty="0">
                <a:solidFill>
                  <a:srgbClr val="7030A0"/>
                </a:solidFill>
              </a:rPr>
              <a:t>Подано заявлений (иностранцы)   – 10 шт.</a:t>
            </a:r>
            <a:endParaRPr sz="1600" dirty="0"/>
          </a:p>
          <a:p>
            <a:pPr>
              <a:defRPr/>
            </a:pPr>
            <a:r>
              <a:rPr lang="ru-RU" sz="1600" b="1" dirty="0">
                <a:solidFill>
                  <a:srgbClr val="7030A0"/>
                </a:solidFill>
              </a:rPr>
              <a:t>ИТОГО:   123    шт.</a:t>
            </a:r>
            <a:endParaRPr sz="1600" dirty="0"/>
          </a:p>
        </p:txBody>
      </p:sp>
      <p:graphicFrame>
        <p:nvGraphicFramePr>
          <p:cNvPr id="12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0556"/>
              </p:ext>
            </p:extLst>
          </p:nvPr>
        </p:nvGraphicFramePr>
        <p:xfrm>
          <a:off x="0" y="1580546"/>
          <a:ext cx="12192000" cy="532643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716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07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Группа научных специальностей 5.2. Экономика</a:t>
                      </a:r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Научные специальности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5.2.1. Экономическая теория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5.2.2.Математические, статистические и инструментальные методы в экономике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5.2.3. Региональная и отраслевая экономика (специализация: Бухгалтерский учет, аудит и экономическая статистика)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инноваций)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Маркетинг) 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5.2.3. Региональная и отраслевая экономика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(специализация: Экономика агропромышленного комплекса (АПК)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5.2.3. Региональная и отраслевая экономика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(специализация: Экономика народонаселения и экономика труда)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природопользования)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5.2.4. Финансы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5.2.5. Мировая экономика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5.2.6. Менеджмент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 dirty="0"/>
                        <a:t>ИТОГО: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 чел.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3403" y="5233"/>
            <a:ext cx="8280919" cy="9087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a typeface="Cambria Math"/>
              </a:rPr>
              <a:t>Учебный план</a:t>
            </a:r>
            <a:endParaRPr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692696"/>
            <a:ext cx="6724056" cy="60287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27448" y="459593"/>
            <a:ext cx="9097093" cy="9087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a typeface="Cambria Math"/>
              </a:rPr>
              <a:t>Учебный </a:t>
            </a:r>
            <a:r>
              <a:rPr lang="ru-RU" sz="4000" dirty="0" smtClean="0">
                <a:solidFill>
                  <a:srgbClr val="002060"/>
                </a:solidFill>
                <a:ea typeface="Cambria Math"/>
              </a:rPr>
              <a:t>план</a:t>
            </a:r>
            <a:br>
              <a:rPr lang="ru-RU" sz="4000" dirty="0" smtClean="0">
                <a:solidFill>
                  <a:srgbClr val="002060"/>
                </a:solidFill>
                <a:ea typeface="Cambria Math"/>
              </a:rPr>
            </a:br>
            <a:r>
              <a:rPr lang="ru-RU" sz="4000" dirty="0" smtClean="0">
                <a:solidFill>
                  <a:srgbClr val="002060"/>
                </a:solidFill>
                <a:ea typeface="Cambria Math"/>
              </a:rPr>
              <a:t>для аспирантов, обучающихся по программе сетевого взаимодействия с МГУ-ППИ</a:t>
            </a:r>
            <a:endParaRPr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31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"/>
          <a:stretch/>
        </p:blipFill>
        <p:spPr>
          <a:xfrm>
            <a:off x="3431704" y="1680392"/>
            <a:ext cx="4968552" cy="50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6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124744"/>
            <a:ext cx="3539532" cy="5140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407" y="1038597"/>
            <a:ext cx="4345736" cy="5056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23339" y="244017"/>
            <a:ext cx="6221947" cy="6527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5">
                <a:solidFill>
                  <a:srgbClr val="0070C0"/>
                </a:solidFill>
              </a:rPr>
              <a:t>ИНДИВИДУАЛЬНЫЙ </a:t>
            </a:r>
            <a:r>
              <a:rPr lang="ru-RU" sz="3200">
                <a:solidFill>
                  <a:srgbClr val="0070C0"/>
                </a:solidFill>
              </a:rPr>
              <a:t> </a:t>
            </a:r>
            <a:br>
              <a:rPr lang="ru-RU" sz="3200">
                <a:solidFill>
                  <a:srgbClr val="0070C0"/>
                </a:solidFill>
              </a:rPr>
            </a:br>
            <a:r>
              <a:rPr lang="ru-RU" sz="3200">
                <a:solidFill>
                  <a:srgbClr val="0070C0"/>
                </a:solidFill>
              </a:rPr>
              <a:t>УЧЕБНЫЙ ПЛАН 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04320" y="6422851"/>
            <a:ext cx="54725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32</a:t>
            </a:fld>
            <a:endParaRPr lang="ru-RU" sz="160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229732" y="2769017"/>
            <a:ext cx="2094066" cy="2082116"/>
            <a:chOff x="7338691" y="3579542"/>
            <a:chExt cx="2932771" cy="3088886"/>
          </a:xfrm>
        </p:grpSpPr>
        <p:sp>
          <p:nvSpPr>
            <p:cNvPr id="10" name="Овал 9"/>
            <p:cNvSpPr/>
            <p:nvPr/>
          </p:nvSpPr>
          <p:spPr bwMode="auto">
            <a:xfrm>
              <a:off x="7338691" y="4716965"/>
              <a:ext cx="2932771" cy="1951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/>
                <a:t>Отразить реальную сдачу дисциплины (столбец 6)</a:t>
              </a:r>
              <a:endParaRPr/>
            </a:p>
          </p:txBody>
        </p:sp>
        <p:cxnSp>
          <p:nvCxnSpPr>
            <p:cNvPr id="11" name="Прямая со стрелкой 10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26" y="73288"/>
            <a:ext cx="6864440" cy="8488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spc="-5">
                <a:solidFill>
                  <a:srgbClr val="0070C0"/>
                </a:solidFill>
              </a:rPr>
              <a:t>ОТЧЕТ ПО ПРАКТИКЕ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92792" y="1494263"/>
            <a:ext cx="2974422" cy="3729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8691" y="678128"/>
            <a:ext cx="2590734" cy="2759695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8465519" y="3101820"/>
            <a:ext cx="12895" cy="15644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 bwMode="auto">
          <a:xfrm>
            <a:off x="7338692" y="3579542"/>
            <a:ext cx="2932770" cy="2613440"/>
            <a:chOff x="7338692" y="3579542"/>
            <a:chExt cx="2932770" cy="2613440"/>
          </a:xfrm>
        </p:grpSpPr>
        <p:sp>
          <p:nvSpPr>
            <p:cNvPr id="8" name="Овал 7"/>
            <p:cNvSpPr/>
            <p:nvPr/>
          </p:nvSpPr>
          <p:spPr bwMode="auto">
            <a:xfrm>
              <a:off x="7410560" y="4716965"/>
              <a:ext cx="2860902" cy="147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Заявка и отзыв, на основе которых ЗАПОЛНЯЕТСЯ ОТЧЕТ</a:t>
              </a:r>
              <a:endParaRPr/>
            </a:p>
          </p:txBody>
        </p:sp>
        <p:cxnSp>
          <p:nvCxnSpPr>
            <p:cNvPr id="12" name="Прямая со стрелкой 11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33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DD8C7-7922-8732-7DAC-1FA642BD1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4" y="1494262"/>
            <a:ext cx="3973448" cy="386196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1833531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17762"/>
            <a:ext cx="8609562" cy="825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err="1">
                <a:solidFill>
                  <a:srgbClr val="002060"/>
                </a:solidFill>
                <a:ea typeface="Cambria Math"/>
              </a:rPr>
              <a:t>Перезачет</a:t>
            </a:r>
            <a:r>
              <a:rPr lang="ru-RU" sz="4000" dirty="0">
                <a:solidFill>
                  <a:srgbClr val="002060"/>
                </a:solidFill>
                <a:ea typeface="Cambria Math"/>
              </a:rPr>
              <a:t> кандидатских экзаменов </a:t>
            </a:r>
            <a:endParaRPr lang="ru-RU" sz="4000" dirty="0"/>
          </a:p>
        </p:txBody>
      </p:sp>
      <p:sp>
        <p:nvSpPr>
          <p:cNvPr id="548848802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B5C714-7D4D-909A-B962-22186086AA6F}" type="slidenum">
              <a:rPr lang="ru-RU"/>
              <a:t>34</a:t>
            </a:fld>
            <a:endParaRPr lang="ru-RU"/>
          </a:p>
        </p:txBody>
      </p:sp>
      <p:pic>
        <p:nvPicPr>
          <p:cNvPr id="1922361723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1245418963" name="Объект 2"/>
          <p:cNvSpPr>
            <a:spLocks noGrp="1"/>
          </p:cNvSpPr>
          <p:nvPr>
            <p:ph idx="1"/>
          </p:nvPr>
        </p:nvSpPr>
        <p:spPr bwMode="auto">
          <a:xfrm>
            <a:off x="926130" y="1226161"/>
            <a:ext cx="8914286" cy="51278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just">
              <a:buFont typeface="Wingdings"/>
              <a:buChar char="Ø"/>
              <a:defRPr/>
            </a:pPr>
            <a:r>
              <a:rPr sz="2000" dirty="0" err="1"/>
              <a:t>Аспиранты</a:t>
            </a:r>
            <a:r>
              <a:rPr sz="2000" dirty="0"/>
              <a:t>, </a:t>
            </a:r>
            <a:r>
              <a:rPr sz="2000" dirty="0" err="1"/>
              <a:t>которые</a:t>
            </a:r>
            <a:r>
              <a:rPr sz="2000" dirty="0"/>
              <a:t> </a:t>
            </a:r>
            <a:r>
              <a:rPr lang="ru-RU" sz="2000" dirty="0"/>
              <a:t>сдали кандидатские экзамены в магистратуре ЭФ МГУ или другом факультете/ВУЗе</a:t>
            </a:r>
            <a:r>
              <a:rPr sz="2000" dirty="0" smtClean="0"/>
              <a:t>, </a:t>
            </a:r>
            <a:r>
              <a:rPr sz="2000" dirty="0" err="1"/>
              <a:t>могут</a:t>
            </a:r>
            <a:r>
              <a:rPr sz="2000" dirty="0"/>
              <a:t> </a:t>
            </a:r>
            <a:r>
              <a:rPr sz="2000" dirty="0" err="1"/>
              <a:t>заполнить</a:t>
            </a:r>
            <a:r>
              <a:rPr sz="2000" dirty="0"/>
              <a:t> </a:t>
            </a:r>
            <a:r>
              <a:rPr sz="2000" dirty="0" err="1"/>
              <a:t>заявление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перезачет</a:t>
            </a:r>
            <a:r>
              <a:rPr sz="2000" dirty="0"/>
              <a:t> </a:t>
            </a:r>
            <a:r>
              <a:rPr sz="2000" dirty="0" err="1"/>
              <a:t>экзамена</a:t>
            </a:r>
            <a:r>
              <a:rPr sz="2000" dirty="0"/>
              <a:t>. </a:t>
            </a:r>
            <a:r>
              <a:rPr sz="2000" dirty="0" err="1"/>
              <a:t>Обратите</a:t>
            </a:r>
            <a:r>
              <a:rPr sz="2000" dirty="0"/>
              <a:t> </a:t>
            </a:r>
            <a:r>
              <a:rPr sz="2000" dirty="0" err="1"/>
              <a:t>внимание</a:t>
            </a:r>
            <a:r>
              <a:rPr sz="2000" dirty="0"/>
              <a:t>: </a:t>
            </a:r>
            <a:r>
              <a:rPr sz="2000" dirty="0" err="1"/>
              <a:t>одно</a:t>
            </a:r>
            <a:r>
              <a:rPr sz="2000" dirty="0"/>
              <a:t> </a:t>
            </a:r>
            <a:r>
              <a:rPr sz="2000" dirty="0" err="1"/>
              <a:t>заявление</a:t>
            </a:r>
            <a:r>
              <a:rPr sz="2000" dirty="0"/>
              <a:t> - </a:t>
            </a:r>
            <a:r>
              <a:rPr sz="2000" dirty="0" err="1"/>
              <a:t>один</a:t>
            </a:r>
            <a:r>
              <a:rPr sz="2000" dirty="0"/>
              <a:t> </a:t>
            </a:r>
            <a:r>
              <a:rPr sz="2000" dirty="0" err="1"/>
              <a:t>экзамен</a:t>
            </a:r>
            <a:r>
              <a:rPr sz="2000" dirty="0"/>
              <a:t>. </a:t>
            </a:r>
            <a:r>
              <a:rPr sz="2000" dirty="0" err="1"/>
              <a:t>Если</a:t>
            </a:r>
            <a:r>
              <a:rPr sz="2000" dirty="0"/>
              <a:t> </a:t>
            </a:r>
            <a:r>
              <a:rPr sz="2000" dirty="0" err="1"/>
              <a:t>аспирант</a:t>
            </a:r>
            <a:r>
              <a:rPr sz="2000" dirty="0"/>
              <a:t> </a:t>
            </a:r>
            <a:r>
              <a:rPr sz="2000" dirty="0" err="1"/>
              <a:t>сдал</a:t>
            </a:r>
            <a:r>
              <a:rPr sz="2000" dirty="0"/>
              <a:t> </a:t>
            </a:r>
            <a:r>
              <a:rPr sz="2000" dirty="0" err="1"/>
              <a:t>экзамены</a:t>
            </a:r>
            <a:r>
              <a:rPr sz="2000" dirty="0"/>
              <a:t> </a:t>
            </a:r>
            <a:r>
              <a:rPr sz="2000" dirty="0" err="1"/>
              <a:t>по</a:t>
            </a:r>
            <a:r>
              <a:rPr sz="2000" dirty="0"/>
              <a:t> </a:t>
            </a:r>
            <a:r>
              <a:rPr sz="2000" dirty="0" err="1"/>
              <a:t>истории</a:t>
            </a:r>
            <a:r>
              <a:rPr sz="2000" dirty="0"/>
              <a:t> и </a:t>
            </a:r>
            <a:r>
              <a:rPr sz="2000" dirty="0" err="1"/>
              <a:t>философии</a:t>
            </a:r>
            <a:r>
              <a:rPr sz="2000" dirty="0"/>
              <a:t> </a:t>
            </a:r>
            <a:r>
              <a:rPr sz="2000" dirty="0" err="1" smtClean="0"/>
              <a:t>науки</a:t>
            </a:r>
            <a:r>
              <a:rPr lang="ru-RU" sz="2000" dirty="0" smtClean="0"/>
              <a:t>, </a:t>
            </a:r>
            <a:r>
              <a:rPr sz="2000" dirty="0" err="1" smtClean="0"/>
              <a:t>по</a:t>
            </a:r>
            <a:r>
              <a:rPr sz="2000" dirty="0" smtClean="0"/>
              <a:t> </a:t>
            </a:r>
            <a:r>
              <a:rPr sz="2000" dirty="0" err="1"/>
              <a:t>английскому</a:t>
            </a:r>
            <a:r>
              <a:rPr sz="2000" dirty="0"/>
              <a:t> </a:t>
            </a:r>
            <a:r>
              <a:rPr sz="2000" dirty="0" err="1"/>
              <a:t>языку</a:t>
            </a:r>
            <a:r>
              <a:rPr sz="2000" dirty="0"/>
              <a:t>, </a:t>
            </a:r>
            <a:r>
              <a:rPr sz="2000" dirty="0" err="1"/>
              <a:t>нужно</a:t>
            </a:r>
            <a:r>
              <a:rPr sz="2000" dirty="0"/>
              <a:t> </a:t>
            </a:r>
            <a:r>
              <a:rPr sz="2000" dirty="0" err="1"/>
              <a:t>заполнить</a:t>
            </a:r>
            <a:r>
              <a:rPr sz="2000" dirty="0"/>
              <a:t> </a:t>
            </a:r>
            <a:r>
              <a:rPr sz="2000" dirty="0" err="1"/>
              <a:t>два</a:t>
            </a:r>
            <a:r>
              <a:rPr sz="2000" dirty="0"/>
              <a:t> </a:t>
            </a:r>
            <a:r>
              <a:rPr sz="2000" dirty="0" err="1"/>
              <a:t>заявления</a:t>
            </a:r>
            <a:r>
              <a:rPr sz="2000" dirty="0"/>
              <a:t>.</a:t>
            </a:r>
          </a:p>
          <a:p>
            <a:pPr algn="just">
              <a:buFont typeface="Wingdings"/>
              <a:buChar char="Ø"/>
              <a:defRPr/>
            </a:pPr>
            <a:r>
              <a:rPr lang="ru-RU" sz="2000" dirty="0"/>
              <a:t>Аспирантам, которые сдавали кандидатские экзамены в магистратуре ЭФ МГУ</a:t>
            </a:r>
            <a:r>
              <a:rPr sz="2000" dirty="0"/>
              <a:t>, </a:t>
            </a:r>
            <a:r>
              <a:rPr sz="2000" dirty="0" err="1"/>
              <a:t>присылать</a:t>
            </a:r>
            <a:r>
              <a:rPr sz="2000" dirty="0"/>
              <a:t> </a:t>
            </a:r>
            <a:r>
              <a:rPr sz="2000" dirty="0" err="1"/>
              <a:t>дополнительные</a:t>
            </a:r>
            <a:r>
              <a:rPr sz="2000" dirty="0"/>
              <a:t> </a:t>
            </a:r>
            <a:r>
              <a:rPr sz="2000" dirty="0" err="1"/>
              <a:t>документы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требуются</a:t>
            </a:r>
            <a:r>
              <a:rPr sz="2000" dirty="0"/>
              <a:t>. </a:t>
            </a:r>
            <a:r>
              <a:rPr lang="ru-RU" sz="2000" dirty="0"/>
              <a:t>Аспирантам, которые сдавали кандидатские экзамены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другом</a:t>
            </a:r>
            <a:r>
              <a:rPr sz="2000" dirty="0"/>
              <a:t> </a:t>
            </a:r>
            <a:r>
              <a:rPr sz="2000" dirty="0" err="1"/>
              <a:t>факультете</a:t>
            </a:r>
            <a:r>
              <a:rPr sz="2000" dirty="0"/>
              <a:t>/ в </a:t>
            </a:r>
            <a:r>
              <a:rPr sz="2000" dirty="0" err="1"/>
              <a:t>другом</a:t>
            </a:r>
            <a:r>
              <a:rPr sz="2000" dirty="0"/>
              <a:t> </a:t>
            </a:r>
            <a:r>
              <a:rPr lang="ru-RU" sz="2000" dirty="0"/>
              <a:t>ВУЗе</a:t>
            </a:r>
            <a:r>
              <a:rPr sz="2000" dirty="0" smtClean="0"/>
              <a:t>, </a:t>
            </a:r>
            <a:r>
              <a:rPr sz="2000" dirty="0" err="1"/>
              <a:t>необходимо</a:t>
            </a:r>
            <a:r>
              <a:rPr sz="2000" dirty="0"/>
              <a:t> </a:t>
            </a:r>
            <a:r>
              <a:rPr sz="2000" dirty="0" err="1"/>
              <a:t>предоставить</a:t>
            </a:r>
            <a:r>
              <a:rPr sz="2000" dirty="0"/>
              <a:t> </a:t>
            </a:r>
            <a:r>
              <a:rPr sz="2000" dirty="0" err="1"/>
              <a:t>справку</a:t>
            </a:r>
            <a:r>
              <a:rPr sz="2000" dirty="0"/>
              <a:t> о </a:t>
            </a:r>
            <a:r>
              <a:rPr sz="2000" dirty="0" err="1"/>
              <a:t>сданных</a:t>
            </a:r>
            <a:r>
              <a:rPr sz="2000" dirty="0"/>
              <a:t> </a:t>
            </a:r>
            <a:r>
              <a:rPr sz="2000" dirty="0" err="1"/>
              <a:t>кандидатских</a:t>
            </a:r>
            <a:r>
              <a:rPr sz="2000" dirty="0"/>
              <a:t> </a:t>
            </a:r>
            <a:r>
              <a:rPr sz="2000" dirty="0" err="1"/>
              <a:t>экзаменах</a:t>
            </a:r>
            <a:r>
              <a:rPr sz="2000" dirty="0"/>
              <a:t>.</a:t>
            </a:r>
          </a:p>
          <a:p>
            <a:pPr algn="just">
              <a:buFont typeface="Wingdings"/>
              <a:buChar char="Ø"/>
              <a:defRPr/>
            </a:pPr>
            <a:r>
              <a:rPr lang="ru-RU" sz="2000" dirty="0"/>
              <a:t>П</a:t>
            </a:r>
            <a:r>
              <a:rPr sz="2000" dirty="0" err="1"/>
              <a:t>рикрепля</a:t>
            </a:r>
            <a:r>
              <a:rPr lang="ru-RU" sz="2000" dirty="0" err="1"/>
              <a:t>ть</a:t>
            </a:r>
            <a:r>
              <a:rPr sz="2000" dirty="0"/>
              <a:t> </a:t>
            </a:r>
            <a:r>
              <a:rPr sz="2000" dirty="0" err="1"/>
              <a:t>подписанные</a:t>
            </a:r>
            <a:r>
              <a:rPr sz="2000" dirty="0"/>
              <a:t> </a:t>
            </a:r>
            <a:r>
              <a:rPr sz="2000" dirty="0" err="1"/>
              <a:t>заявления</a:t>
            </a:r>
            <a:r>
              <a:rPr sz="2000" dirty="0"/>
              <a:t> и </a:t>
            </a:r>
            <a:r>
              <a:rPr sz="2000" dirty="0" err="1"/>
              <a:t>подтверждающие</a:t>
            </a:r>
            <a:r>
              <a:rPr sz="2000" dirty="0"/>
              <a:t> </a:t>
            </a:r>
            <a:r>
              <a:rPr sz="2000" dirty="0" err="1"/>
              <a:t>документы</a:t>
            </a:r>
            <a:r>
              <a:rPr sz="2000" dirty="0"/>
              <a:t> (</a:t>
            </a:r>
            <a:r>
              <a:rPr sz="2000" dirty="0" err="1"/>
              <a:t>при</a:t>
            </a:r>
            <a:r>
              <a:rPr sz="2000" dirty="0"/>
              <a:t> </a:t>
            </a:r>
            <a:r>
              <a:rPr sz="2000" dirty="0" err="1"/>
              <a:t>необходимости</a:t>
            </a:r>
            <a:r>
              <a:rPr sz="2000" dirty="0"/>
              <a:t>)</a:t>
            </a:r>
            <a:r>
              <a:rPr lang="ru-RU" sz="2000" dirty="0"/>
              <a:t> нужно, </a:t>
            </a:r>
            <a:r>
              <a:rPr sz="2000" dirty="0" err="1"/>
              <a:t>заполнив</a:t>
            </a:r>
            <a:r>
              <a:rPr sz="2000" dirty="0"/>
              <a:t> </a:t>
            </a:r>
            <a:r>
              <a:rPr sz="2000" dirty="0" err="1"/>
              <a:t>форму</a:t>
            </a:r>
            <a:r>
              <a:rPr sz="2000" dirty="0"/>
              <a:t> </a:t>
            </a:r>
            <a:r>
              <a:rPr sz="2000" dirty="0" err="1"/>
              <a:t>по</a:t>
            </a:r>
            <a:r>
              <a:rPr sz="2000" dirty="0"/>
              <a:t> </a:t>
            </a:r>
            <a:r>
              <a:rPr sz="2000" dirty="0" err="1"/>
              <a:t>ссылке</a:t>
            </a:r>
            <a:r>
              <a:rPr sz="2000" dirty="0"/>
              <a:t>:</a:t>
            </a:r>
            <a:r>
              <a:rPr lang="ru-RU" sz="2000" dirty="0"/>
              <a:t> </a:t>
            </a:r>
            <a:r>
              <a:rPr lang="en-US" sz="2000" dirty="0">
                <a:hlinkClick r:id="rId3"/>
              </a:rPr>
              <a:t>https://forms.yandex.ru/u/66e2bd7684227c26349df493</a:t>
            </a:r>
            <a:r>
              <a:rPr lang="en-US" sz="2000" dirty="0"/>
              <a:t> </a:t>
            </a:r>
            <a:endParaRPr lang="ru-RU" sz="2000" dirty="0"/>
          </a:p>
          <a:p>
            <a:pPr>
              <a:buFont typeface="Wingdings"/>
              <a:buChar char="Ø"/>
              <a:defRPr/>
            </a:pPr>
            <a:r>
              <a:rPr lang="ru-RU" sz="2000" dirty="0"/>
              <a:t>Шаблон заявления на </a:t>
            </a:r>
            <a:r>
              <a:rPr lang="ru-RU" sz="2000" dirty="0" err="1"/>
              <a:t>перезачет</a:t>
            </a:r>
            <a:r>
              <a:rPr lang="ru-RU" sz="2000" dirty="0"/>
              <a:t> </a:t>
            </a:r>
            <a:r>
              <a:rPr lang="ru-RU" sz="2000" dirty="0" smtClean="0"/>
              <a:t>КЭ: </a:t>
            </a:r>
            <a:r>
              <a:rPr lang="en-US" sz="2000" u="sng" dirty="0" smtClean="0">
                <a:hlinkClick r:id="rId4" tooltip="https://disk.yandex.ru/i/i09v5snZqddU5w"/>
              </a:rPr>
              <a:t>https</a:t>
            </a:r>
            <a:r>
              <a:rPr lang="en-US" sz="2000" u="sng" dirty="0">
                <a:hlinkClick r:id="rId4" tooltip="https://disk.yandex.ru/i/i09v5snZqddU5w"/>
              </a:rPr>
              <a:t>://</a:t>
            </a:r>
            <a:r>
              <a:rPr lang="en-US" sz="2000" u="sng" dirty="0" smtClean="0">
                <a:hlinkClick r:id="rId4" tooltip="https://disk.yandex.ru/i/i09v5snZqddU5w"/>
              </a:rPr>
              <a:t>disk.yandex.ru/i/i09v5snZqddU5w</a:t>
            </a:r>
            <a:r>
              <a:rPr lang="ru-RU" sz="2000" dirty="0"/>
              <a:t> </a:t>
            </a:r>
          </a:p>
          <a:p>
            <a:pPr>
              <a:buFont typeface="Wingdings"/>
              <a:buChar char="Ø"/>
              <a:defRPr/>
            </a:pPr>
            <a:endParaRPr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51384" y="1266110"/>
            <a:ext cx="5459018" cy="36913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35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51384" y="5312580"/>
            <a:ext cx="924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70C0"/>
                </a:solidFill>
              </a:rPr>
              <a:t>После лекции Вы должны подойти к организаторам и сразу через</a:t>
            </a:r>
            <a:r>
              <a:rPr lang="ru-RU" sz="2400" dirty="0"/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QR</a:t>
            </a:r>
            <a:r>
              <a:rPr lang="ru-RU" sz="2400" b="1" u="sng" dirty="0">
                <a:solidFill>
                  <a:srgbClr val="0070C0"/>
                </a:solidFill>
              </a:rPr>
              <a:t>-код </a:t>
            </a:r>
            <a:r>
              <a:rPr lang="ru-RU" sz="2400" b="1" dirty="0">
                <a:solidFill>
                  <a:srgbClr val="0070C0"/>
                </a:solidFill>
              </a:rPr>
              <a:t>зарегистрироваться, после этого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Вы должны ответить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на один вопрос по итогам прослушанной лекции</a:t>
            </a:r>
            <a:endParaRPr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209" y="5667658"/>
            <a:ext cx="490175" cy="490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6130454" y="1261419"/>
            <a:ext cx="4987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Лекции от ученых МГУ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будут проходить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с 01.10.2025 по 25.12.2025 г.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271464" y="104115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a typeface="Cambria Math"/>
              </a:rPr>
              <a:t>Общеуниверситетская дисциплина</a:t>
            </a:r>
            <a:endParaRPr lang="ru-RU" sz="4000" dirty="0"/>
          </a:p>
        </p:txBody>
      </p:sp>
      <p:sp>
        <p:nvSpPr>
          <p:cNvPr id="1939217711" name="TextBox 1939217710"/>
          <p:cNvSpPr txBox="1"/>
          <p:nvPr/>
        </p:nvSpPr>
        <p:spPr bwMode="auto">
          <a:xfrm>
            <a:off x="6479949" y="2739082"/>
            <a:ext cx="4288656" cy="7185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000" b="1" dirty="0" err="1">
                <a:solidFill>
                  <a:srgbClr val="7030A0"/>
                </a:solidFill>
              </a:rPr>
              <a:t>Условия</a:t>
            </a:r>
            <a:r>
              <a:rPr sz="2000" b="1" dirty="0">
                <a:solidFill>
                  <a:srgbClr val="7030A0"/>
                </a:solidFill>
              </a:rPr>
              <a:t> </a:t>
            </a:r>
            <a:r>
              <a:rPr sz="2000" b="1" dirty="0" err="1">
                <a:solidFill>
                  <a:srgbClr val="7030A0"/>
                </a:solidFill>
              </a:rPr>
              <a:t>успешного</a:t>
            </a:r>
            <a:r>
              <a:rPr sz="2000" b="1" dirty="0">
                <a:solidFill>
                  <a:srgbClr val="7030A0"/>
                </a:solidFill>
              </a:rPr>
              <a:t> </a:t>
            </a:r>
            <a:r>
              <a:rPr sz="2000" b="1" dirty="0" err="1">
                <a:solidFill>
                  <a:srgbClr val="7030A0"/>
                </a:solidFill>
              </a:rPr>
              <a:t>прохождения</a:t>
            </a:r>
            <a:r>
              <a:rPr sz="2000" b="1" dirty="0"/>
              <a:t> </a:t>
            </a:r>
            <a:r>
              <a:rPr lang="ru-RU" sz="2000" b="1" dirty="0"/>
              <a:t>будут объявлены на курсе.</a:t>
            </a:r>
            <a:endParaRPr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17762"/>
            <a:ext cx="8609562" cy="825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Кафедральный научный семинар</a:t>
            </a:r>
            <a:endParaRPr lang="ru-RU" sz="4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>36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92" y="690920"/>
            <a:ext cx="10058400" cy="6137918"/>
          </a:xfrm>
          <a:prstGeom prst="rect">
            <a:avLst/>
          </a:prstGeom>
        </p:spPr>
      </p:pic>
      <p:sp>
        <p:nvSpPr>
          <p:cNvPr id="208563829" name="Прямоугольник 208563828"/>
          <p:cNvSpPr/>
          <p:nvPr/>
        </p:nvSpPr>
        <p:spPr bwMode="auto">
          <a:xfrm>
            <a:off x="6384032" y="4221088"/>
            <a:ext cx="3824750" cy="1052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По вопросам записи на КНС обращайтесь по почте аспирантуры: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phd.econ@org.msu.ru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85635" y="145958"/>
            <a:ext cx="7416824" cy="6646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ИССЛЕДОВАТЕЛЬСКИЙ ТРЕК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33423"/>
            <a:ext cx="896815" cy="8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63352" y="997933"/>
            <a:ext cx="8424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На экономическом факультете МГУ имени М.В. Ломоносова в 2019 г.  утвержден Регламент  об «Обучении аспирантов экономического факультета ФГБОУ ВО «Московский государственный университет имени М.В. Ломоносова» по исследовательскому треку»: </a:t>
            </a:r>
            <a:r>
              <a:rPr lang="en-US" sz="2000" b="1" u="sng" dirty="0">
                <a:solidFill>
                  <a:srgbClr val="0070C0"/>
                </a:solidFill>
                <a:hlinkClick r:id="rId3" tooltip="https://www.econ.msu.ru/science/phd/"/>
              </a:rPr>
              <a:t>https://www.econ.msu.ru/science/phd/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63352" y="2898230"/>
            <a:ext cx="8139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</a:rPr>
              <a:t>Целевая установка этого нововведения </a:t>
            </a:r>
            <a:r>
              <a:rPr lang="ru-RU" sz="2000" dirty="0"/>
              <a:t>– стимулирование результативного участия аспирантов в научных исследованиях ЭФ МГУ за счет предоставления дополнительных возможностей аспирантам в части гибкости учебной нагрузки и перспектив трудоустройства на факультете. В частности, те аспиранты, которые примут участие в обучении по исследовательскому треку, получают возможность воспользоваться индивидуальными планами обучения.</a:t>
            </a:r>
            <a:endParaRPr sz="20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3352" y="5223821"/>
            <a:ext cx="6328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70C0"/>
                </a:solidFill>
              </a:rPr>
              <a:t>Возможность включиться в «Исследовательский трек»</a:t>
            </a:r>
            <a:endParaRPr sz="2000" b="1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3352" y="5805264"/>
            <a:ext cx="8139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/>
              <a:t>Для аспирантов 1 курса (2025 года поступления) – после зачисления</a:t>
            </a:r>
            <a:endParaRPr sz="2000" dirty="0"/>
          </a:p>
          <a:p>
            <a:pPr algn="just">
              <a:defRPr/>
            </a:pPr>
            <a:r>
              <a:rPr lang="ru-RU" sz="2000" dirty="0"/>
              <a:t> в очную аспирантуру ЭФ МГУ и не позднее </a:t>
            </a:r>
            <a:r>
              <a:rPr lang="ru-RU" sz="2000" b="1" dirty="0"/>
              <a:t>15 декабря 2025 года</a:t>
            </a:r>
            <a:endParaRPr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5079" y="141724"/>
            <a:ext cx="9479976" cy="12031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ГДЕ НАХОДИТСЯ ИНФОРМАЦИЯ ОБ ИНДИВИДУАЛЬНОМ ПЛАНЕ АСПИРАНТА?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89210" y="2486722"/>
            <a:ext cx="3490331" cy="3724507"/>
            <a:chOff x="493354" y="2297534"/>
            <a:chExt cx="2562909" cy="2730893"/>
          </a:xfrm>
        </p:grpSpPr>
        <p:sp>
          <p:nvSpPr>
            <p:cNvPr id="5" name="Прямоугольный треугольник 4"/>
            <p:cNvSpPr/>
            <p:nvPr/>
          </p:nvSpPr>
          <p:spPr bwMode="auto"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 bwMode="auto"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 bwMode="auto"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 bwMode="auto">
            <a:xfrm rot="16199998">
              <a:off x="493354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 bwMode="auto">
            <a:xfrm>
              <a:off x="674400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747659" y="3312656"/>
              <a:ext cx="2072382" cy="24911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960453" y="2843053"/>
              <a:ext cx="1628707" cy="47331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chemeClr val="accent5">
                      <a:lumMod val="50000"/>
                    </a:schemeClr>
                  </a:solidFill>
                </a:rPr>
                <a:t>РАЗДЕЛ «АСПИРАНТУРА»</a:t>
              </a:r>
              <a:endParaRPr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58809" y="2390956"/>
              <a:ext cx="432000" cy="43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493354" y="4104000"/>
              <a:ext cx="2562909" cy="4744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960454" y="4127978"/>
              <a:ext cx="1628707" cy="29893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 САЙТ ЭФ МГУ</a:t>
              </a:r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3609429" y="1595411"/>
            <a:ext cx="3093182" cy="3803885"/>
            <a:chOff x="3548373" y="2297534"/>
            <a:chExt cx="2562909" cy="2730893"/>
          </a:xfrm>
        </p:grpSpPr>
        <p:sp>
          <p:nvSpPr>
            <p:cNvPr id="16" name="Прямоугольный треугольник 15"/>
            <p:cNvSpPr/>
            <p:nvPr/>
          </p:nvSpPr>
          <p:spPr bwMode="auto"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 bwMode="auto"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 bwMode="auto"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 bwMode="auto">
            <a:xfrm rot="16199998">
              <a:off x="3548373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 bwMode="auto">
            <a:xfrm>
              <a:off x="3729419" y="2297534"/>
              <a:ext cx="236794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805614" y="3298827"/>
              <a:ext cx="2072382" cy="2209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015472" y="2843053"/>
              <a:ext cx="1628707" cy="2651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accent5">
                      <a:lumMod val="75000"/>
                    </a:schemeClr>
                  </a:solidFill>
                </a:rPr>
                <a:t>1 КУРС</a:t>
              </a:r>
              <a:endParaRPr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4068640" y="4132482"/>
              <a:ext cx="1628707" cy="4640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ГОД ОБУЧЕНИЯ</a:t>
              </a:r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 bwMode="auto">
          <a:xfrm>
            <a:off x="6844830" y="2608715"/>
            <a:ext cx="3514653" cy="3584977"/>
            <a:chOff x="6569380" y="2297534"/>
            <a:chExt cx="2562909" cy="2730893"/>
          </a:xfrm>
        </p:grpSpPr>
        <p:sp>
          <p:nvSpPr>
            <p:cNvPr id="27" name="Прямоугольный треугольник 26"/>
            <p:cNvSpPr/>
            <p:nvPr/>
          </p:nvSpPr>
          <p:spPr bwMode="auto"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 bwMode="auto"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ый треугольник 28"/>
            <p:cNvSpPr/>
            <p:nvPr/>
          </p:nvSpPr>
          <p:spPr bwMode="auto"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ый треугольник 29"/>
            <p:cNvSpPr/>
            <p:nvPr/>
          </p:nvSpPr>
          <p:spPr bwMode="auto">
            <a:xfrm rot="16199998">
              <a:off x="6569380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: скругленные углы 30"/>
            <p:cNvSpPr/>
            <p:nvPr/>
          </p:nvSpPr>
          <p:spPr bwMode="auto">
            <a:xfrm>
              <a:off x="6750426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6814641" y="3504085"/>
              <a:ext cx="2072382" cy="2344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7036479" y="2843053"/>
              <a:ext cx="1628707" cy="49234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70C0"/>
                  </a:solidFill>
                </a:rPr>
                <a:t>ИНДИВИДУАЛЬНЫЙ ПЛАН АСПИРАНТА</a:t>
              </a:r>
              <a:endParaRPr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7036480" y="4127978"/>
              <a:ext cx="1628707" cy="2813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УЧЕБНЫЙ РАЗДЕЛ</a:t>
              </a:r>
              <a:endParaRPr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634832" y="2390956"/>
              <a:ext cx="432000" cy="43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sp>
        <p:nvSpPr>
          <p:cNvPr id="3" name="Прямоугольник 2"/>
          <p:cNvSpPr/>
          <p:nvPr/>
        </p:nvSpPr>
        <p:spPr bwMode="auto">
          <a:xfrm>
            <a:off x="670531" y="3928348"/>
            <a:ext cx="24561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 dirty="0">
                <a:solidFill>
                  <a:srgbClr val="0070C0"/>
                </a:solidFill>
              </a:rPr>
              <a:t>https://www.econ.msu.ru/students/pg/</a:t>
            </a:r>
            <a:endParaRPr dirty="0"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826672" y="3236985"/>
            <a:ext cx="2837636" cy="2462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</a:rPr>
              <a:t>  https://www.econ.msu.ru/students/pg/asp_21/</a:t>
            </a:r>
            <a:endParaRPr dirty="0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091674" y="4072510"/>
            <a:ext cx="3025267" cy="2616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B0F0"/>
                </a:solidFill>
              </a:rPr>
              <a:t>https://www.econ.msu.ru/students/pg/asp_21/</a:t>
            </a:r>
            <a:endParaRPr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38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04951" y="5314373"/>
            <a:ext cx="837257" cy="83725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57737" y="4482473"/>
            <a:ext cx="883253" cy="88325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191787" y="5314373"/>
            <a:ext cx="861857" cy="861857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922656" y="298217"/>
            <a:ext cx="6864350" cy="8493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ДОКУМЕНТЫ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graphicFrame>
        <p:nvGraphicFramePr>
          <p:cNvPr id="7" name="Таблиц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49673"/>
              </p:ext>
            </p:extLst>
          </p:nvPr>
        </p:nvGraphicFramePr>
        <p:xfrm>
          <a:off x="191344" y="1484784"/>
          <a:ext cx="9793087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56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№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п/п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Название документа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Срок заполнения документов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Пояснение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5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1.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Индивидуальный план аспиранта и отчеты 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до 10 октября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1курс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5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2.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Заявка на педагогическую практику*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за 3 недели до начала практики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2 курс, 3 семестр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3.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Отзыв о педагогической практике</a:t>
                      </a:r>
                      <a:endParaRPr sz="2000" dirty="0">
                        <a:latin typeface="Calibri"/>
                      </a:endParaRPr>
                    </a:p>
                    <a:p>
                      <a:pPr>
                        <a:defRPr/>
                      </a:pPr>
                      <a:endParaRPr sz="2000" dirty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представить отзыв о практике  через 3  дня после окончания практики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2 курс, 3 семестр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39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86369" y="113551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Должно быть…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C4977-BDB4-4B91-83DC-9A6F64112A76}"/>
              </a:ext>
            </a:extLst>
          </p:cNvPr>
          <p:cNvSpPr txBox="1"/>
          <p:nvPr/>
        </p:nvSpPr>
        <p:spPr>
          <a:xfrm>
            <a:off x="119336" y="4672315"/>
            <a:ext cx="986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/>
                <a:cs typeface="Arial"/>
              </a:rPr>
              <a:t>Примечание:</a:t>
            </a:r>
          </a:p>
          <a:p>
            <a:r>
              <a:rPr lang="ru-RU" sz="1600" dirty="0">
                <a:solidFill>
                  <a:srgbClr val="002060"/>
                </a:solidFill>
                <a:latin typeface="Calibri"/>
                <a:cs typeface="Arial"/>
              </a:rPr>
              <a:t>*Педагогическую практику можно пройти досрочно, но отчет по практике необходимо предоставить на кафедру на промежуточную аттестацию на 2 курсе, 3 семестре.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49942"/>
              </p:ext>
            </p:extLst>
          </p:nvPr>
        </p:nvGraphicFramePr>
        <p:xfrm>
          <a:off x="699344" y="1145984"/>
          <a:ext cx="8127999" cy="1415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3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Calibri"/>
                        </a:rPr>
                        <a:t>Бюджет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Контракт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Иностранцы (контракт)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>
                          <a:latin typeface="Calibri"/>
                        </a:rPr>
                        <a:t>53 аспиранта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 dirty="0">
                          <a:latin typeface="Calibri"/>
                        </a:rPr>
                        <a:t>1 аспирант</a:t>
                      </a:r>
                      <a:endParaRPr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 dirty="0">
                          <a:latin typeface="Calibri"/>
                        </a:rPr>
                        <a:t>5 аспиранта</a:t>
                      </a:r>
                      <a:endParaRPr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0940" y="3198048"/>
            <a:ext cx="1198771" cy="1200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b="19206"/>
          <a:stretch/>
        </p:blipFill>
        <p:spPr bwMode="auto">
          <a:xfrm>
            <a:off x="3354744" y="4908532"/>
            <a:ext cx="1412357" cy="12451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54744" y="3199006"/>
            <a:ext cx="1199608" cy="11996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 bwMode="auto">
          <a:xfrm>
            <a:off x="2070384" y="348147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dk1"/>
                </a:solidFill>
                <a:latin typeface="Calibri"/>
              </a:rPr>
              <a:t>38</a:t>
            </a:r>
            <a:endParaRPr sz="3200" b="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8040216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104496" y="3474263"/>
            <a:ext cx="410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dk1"/>
                </a:solidFill>
                <a:latin typeface="Calibri"/>
              </a:rPr>
              <a:t>8</a:t>
            </a:r>
            <a:endParaRPr sz="3200" b="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048875" y="5732935"/>
            <a:ext cx="45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 </a:t>
            </a:r>
            <a:r>
              <a:rPr lang="ru-RU"/>
              <a:t>    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7877" y="5919004"/>
            <a:ext cx="60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      </a:t>
            </a:r>
            <a:endParaRPr/>
          </a:p>
        </p:txBody>
      </p:sp>
      <p:sp>
        <p:nvSpPr>
          <p:cNvPr id="38" name="Стрелка: вправо 37"/>
          <p:cNvSpPr/>
          <p:nvPr/>
        </p:nvSpPr>
        <p:spPr bwMode="auto">
          <a:xfrm rot="10800000">
            <a:off x="4713538" y="3622148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/>
          <p:nvPr/>
        </p:nvSpPr>
        <p:spPr bwMode="auto">
          <a:xfrm>
            <a:off x="7749369" y="3471616"/>
            <a:ext cx="40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dk1"/>
                </a:solidFill>
                <a:latin typeface="Calibri"/>
              </a:rPr>
              <a:t>2</a:t>
            </a:r>
            <a:endParaRPr sz="3200" b="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488412" y="4442821"/>
            <a:ext cx="4542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 </a:t>
            </a:r>
            <a:r>
              <a:rPr lang="ru-RU"/>
              <a:t>    </a:t>
            </a:r>
            <a:endParaRPr/>
          </a:p>
        </p:txBody>
      </p:sp>
      <p:sp>
        <p:nvSpPr>
          <p:cNvPr id="42" name="TextBox 41"/>
          <p:cNvSpPr txBox="1"/>
          <p:nvPr/>
        </p:nvSpPr>
        <p:spPr bwMode="auto">
          <a:xfrm>
            <a:off x="1944494" y="5148160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dk1"/>
                </a:solidFill>
                <a:latin typeface="Calibri"/>
              </a:rPr>
              <a:t>1</a:t>
            </a:r>
            <a:endParaRPr sz="3200" b="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Заголовок 1"/>
          <p:cNvSpPr txBox="1"/>
          <p:nvPr/>
        </p:nvSpPr>
        <p:spPr bwMode="auto">
          <a:xfrm>
            <a:off x="839416" y="164738"/>
            <a:ext cx="7847856" cy="567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a typeface="Cambria Math"/>
              </a:rPr>
              <a:t>ИТОГИ ПРИЕМНОЙ КАМПАНИИ в 2025 году</a:t>
            </a:r>
            <a:endParaRPr lang="ru-RU" sz="7200" dirty="0"/>
          </a:p>
        </p:txBody>
      </p:sp>
      <p:sp>
        <p:nvSpPr>
          <p:cNvPr id="43" name="Стрелка: вправо 37"/>
          <p:cNvSpPr/>
          <p:nvPr/>
        </p:nvSpPr>
        <p:spPr bwMode="auto">
          <a:xfrm rot="10800000">
            <a:off x="1971156" y="3622149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7"/>
          <p:cNvSpPr/>
          <p:nvPr/>
        </p:nvSpPr>
        <p:spPr bwMode="auto">
          <a:xfrm rot="10800000">
            <a:off x="7369484" y="3618743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: вправо 37"/>
          <p:cNvSpPr/>
          <p:nvPr/>
        </p:nvSpPr>
        <p:spPr bwMode="auto">
          <a:xfrm>
            <a:off x="2650662" y="5295287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65" y="3144265"/>
            <a:ext cx="1251959" cy="12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99456" y="-17268"/>
            <a:ext cx="7631832" cy="8456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Докторантура и аспирантура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448407" y="1141156"/>
            <a:ext cx="8711952" cy="571684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Понедельник - 10.00-18.00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Вторник- 10.00-18.00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Среда- нет приема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Четверг- 10.00-18.00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Пятница- нет приема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/>
              <a:t>Контакты: к. 562, тел. 8(495) 939-14-72</a:t>
            </a:r>
            <a:endParaRPr/>
          </a:p>
          <a:p>
            <a:pPr>
              <a:defRPr/>
            </a:pPr>
            <a:r>
              <a:rPr lang="ru-RU"/>
              <a:t>Электронная почта – </a:t>
            </a:r>
            <a:r>
              <a:rPr lang="en-US" u="sng">
                <a:solidFill>
                  <a:schemeClr val="accent1"/>
                </a:solidFill>
                <a:hlinkClick r:id="rId2" tooltip="mailto:phd.econ@org.msu.ru"/>
              </a:rPr>
              <a:t>phd.econ@org.msu.ru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Изменения в графике работы отражаются </a:t>
            </a:r>
            <a:r>
              <a:rPr lang="ru-RU" u="sng">
                <a:hlinkClick r:id="rId3" tooltip="https://www.econ.msu.ru/students/pg/about/"/>
              </a:rPr>
              <a:t>на сайте ЭФ МГУ</a:t>
            </a:r>
            <a:r>
              <a:rPr lang="ru-RU"/>
              <a:t> (</a:t>
            </a:r>
            <a:r>
              <a:rPr lang="en-US" u="sng">
                <a:solidFill>
                  <a:schemeClr val="accent1"/>
                </a:solidFill>
                <a:hlinkClick r:id="rId3" tooltip="https://www.econ.msu.ru/students/pg/about/"/>
              </a:rPr>
              <a:t>https://www.econ.msu.ru/students/pg/about</a:t>
            </a:r>
            <a:r>
              <a:rPr lang="en-US" u="sng">
                <a:hlinkClick r:id="rId3" tooltip="https://www.econ.msu.ru/students/pg/about/"/>
              </a:rPr>
              <a:t>/</a:t>
            </a:r>
            <a:r>
              <a:rPr lang="ru-RU"/>
              <a:t> )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33423"/>
            <a:ext cx="896815" cy="89681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/>
          <p:nvPr/>
        </p:nvSpPr>
        <p:spPr bwMode="auto">
          <a:xfrm>
            <a:off x="2513070" y="1548147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200" b="1">
                <a:solidFill>
                  <a:srgbClr val="002060"/>
                </a:solidFill>
                <a:ea typeface="Cambria Math"/>
              </a:rPr>
              <a:t>СПАСИБО !</a:t>
            </a:r>
            <a:endParaRPr sz="7200" b="1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9" name="Текст 11"/>
          <p:cNvSpPr txBox="1"/>
          <p:nvPr/>
        </p:nvSpPr>
        <p:spPr bwMode="auto">
          <a:xfrm>
            <a:off x="1786697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>41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3460235" y="5309852"/>
            <a:ext cx="3627921" cy="85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>
                <a:solidFill>
                  <a:srgbClr val="0070C0"/>
                </a:solidFill>
              </a:rPr>
              <a:t>Контакты отдела</a:t>
            </a:r>
            <a:endParaRPr lang="en-US" sz="140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1400" u="sng">
                <a:hlinkClick r:id="rId2" tooltip="https://www.econ.msu.ru/students/pg/about/"/>
              </a:rPr>
              <a:t>https://www.econ.msu.ru/students/pg/about/</a:t>
            </a:r>
            <a:endParaRPr lang="ru-RU" sz="14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46973" y="3861481"/>
            <a:ext cx="1454447" cy="1454447"/>
          </a:xfrm>
          <a:prstGeom prst="rect">
            <a:avLst/>
          </a:prstGeom>
          <a:noFill/>
        </p:spPr>
      </p:pic>
      <p:pic>
        <p:nvPicPr>
          <p:cNvPr id="75286024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33422"/>
            <a:ext cx="896814" cy="8968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67408" y="97270"/>
            <a:ext cx="7704856" cy="1571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ea typeface="Cambria Math"/>
              </a:rPr>
              <a:t>НОРМАТИВНЫЕ ДОКУМЕНТЫ, РЕГЛАМЕНТИРУЮЩИЕ ПОДГОТОВКУ НАУЧНЫХ И</a:t>
            </a:r>
            <a:br>
              <a:rPr lang="ru-RU" sz="2800" dirty="0">
                <a:solidFill>
                  <a:srgbClr val="002060"/>
                </a:solidFill>
                <a:ea typeface="Cambria Math"/>
              </a:rPr>
            </a:br>
            <a:r>
              <a:rPr lang="ru-RU" sz="2800" dirty="0">
                <a:solidFill>
                  <a:srgbClr val="002060"/>
                </a:solidFill>
                <a:ea typeface="Cambria Math"/>
              </a:rPr>
              <a:t> НАУЧНО-ПЕДАГОГИЧЕСКИХ КАДРОВ В АСПИРАНТУРЕ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19336" y="1668569"/>
            <a:ext cx="8631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 dirty="0">
                <a:solidFill>
                  <a:srgbClr val="222222"/>
                </a:solidFill>
                <a:hlinkClick r:id="rId3" tooltip="http://www.consultant.ru/document/cons_doc_LAW_140174/"/>
              </a:rPr>
              <a:t>Федеральный закон от 29 декабря 2012 г. №273-ФЗ «Об образовании в Российской Федерации»</a:t>
            </a:r>
            <a:r>
              <a:rPr lang="ru-RU" sz="2200" b="0" i="0" u="sng" dirty="0">
                <a:solidFill>
                  <a:srgbClr val="222222"/>
                </a:solidFill>
              </a:rPr>
              <a:t>.</a:t>
            </a:r>
            <a:endParaRPr sz="22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19336" y="3851768"/>
            <a:ext cx="86310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 dirty="0">
                <a:solidFill>
                  <a:srgbClr val="222222"/>
                </a:solidFill>
                <a:hlinkClick r:id="rId4" tooltip="https://www.econ.msu.ru/sys/raw.php?o=91401&amp;p=attachment"/>
              </a:rPr>
              <a:t>Приказ Министерства науки и высшего образования Российской Федерации от 20.10.2021г. № 951 «Об утверждении федеральных государственных требований к структуре программ подготовки научных и научно-педагогических кадров в аспирантуре (</a:t>
            </a:r>
            <a:r>
              <a:rPr lang="ru-RU" sz="2200" b="0" i="0" u="sng" dirty="0" err="1">
                <a:solidFill>
                  <a:srgbClr val="222222"/>
                </a:solidFill>
                <a:hlinkClick r:id="rId4" tooltip="https://www.econ.msu.ru/sys/raw.php?o=91401&amp;p=attachment"/>
              </a:rPr>
              <a:t>адьюнктуре</a:t>
            </a:r>
            <a:r>
              <a:rPr lang="ru-RU" sz="2200" b="0" i="0" u="sng" dirty="0">
                <a:solidFill>
                  <a:srgbClr val="222222"/>
                </a:solidFill>
                <a:hlinkClick r:id="rId4" tooltip="https://www.econ.msu.ru/sys/raw.php?o=91401&amp;p=attachment"/>
              </a:rPr>
              <a:t>), условиям их реализации, срокам освоения этих программ с учетом различных форм обучения, образовательных технологий и особенностей отдельных категорий аспирантов (адъюнктов)»</a:t>
            </a:r>
            <a:r>
              <a:rPr lang="ru-RU" sz="2400" b="0" i="0" u="sng" dirty="0">
                <a:solidFill>
                  <a:srgbClr val="222222"/>
                </a:solidFill>
              </a:rPr>
              <a:t>.</a:t>
            </a:r>
            <a:endParaRPr lang="ru-RU" sz="2400" b="0" i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9336" y="2590891"/>
            <a:ext cx="86310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 dirty="0">
                <a:solidFill>
                  <a:srgbClr val="222222"/>
                </a:solidFill>
                <a:hlinkClick r:id="rId5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r>
              <a:rPr lang="ru-RU" sz="2200" b="0" i="0" u="sng" dirty="0">
                <a:solidFill>
                  <a:srgbClr val="222222"/>
                </a:solidFill>
              </a:rPr>
              <a:t>.</a:t>
            </a:r>
            <a:endParaRPr sz="2200" b="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97149" y="2018491"/>
            <a:ext cx="8571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 dirty="0">
                <a:solidFill>
                  <a:srgbClr val="222222"/>
                </a:solidFill>
                <a:hlinkClick r:id="rId3" tooltip="https://www.econ.msu.ru/sys/raw.php?o=56603&amp;p=attachment"/>
              </a:rPr>
              <a:t>Образовательный стандарт высшего образования самостоятельно устанавливаемый Московским государственным университетом имени М.В. Ломоносова от 23 июня 2014 г. № 552 с изменениями от 31 августа 2015 года № 831</a:t>
            </a:r>
            <a:endParaRPr sz="2200" b="0" i="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7149" y="3933056"/>
            <a:ext cx="8571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 dirty="0">
                <a:solidFill>
                  <a:srgbClr val="222222"/>
                </a:solidFill>
                <a:hlinkClick r:id="rId4" tooltip="https://www.econ.msu.ru/sys/raw.php?o=81758&amp;p=attachment"/>
              </a:rPr>
              <a:t>Приказ ректора МГУ академика В.А. </a:t>
            </a:r>
            <a:r>
              <a:rPr lang="ru-RU" sz="2200" b="0" i="0" u="sng" dirty="0" err="1">
                <a:solidFill>
                  <a:srgbClr val="222222"/>
                </a:solidFill>
                <a:hlinkClick r:id="rId4" tooltip="https://www.econ.msu.ru/sys/raw.php?o=81758&amp;p=attachment"/>
              </a:rPr>
              <a:t>Садовничего</a:t>
            </a:r>
            <a:r>
              <a:rPr lang="ru-RU" sz="2200" b="0" i="0" u="sng" dirty="0">
                <a:solidFill>
                  <a:srgbClr val="222222"/>
                </a:solidFill>
                <a:hlinkClick r:id="rId4" tooltip="https://www.econ.msu.ru/sys/raw.php?o=81758&amp;p=attachment"/>
              </a:rPr>
              <a:t> № 1250 от 25.11. 2021 «О внесении изменений в образовательные стандарты высшего образования, самостоятельно устанавливаемые Московским государственным университетом»</a:t>
            </a:r>
            <a:endParaRPr lang="ru-RU" sz="2400" b="0" i="0" dirty="0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767408" y="97270"/>
            <a:ext cx="7704856" cy="1571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ea typeface="Cambria Math"/>
              </a:rPr>
              <a:t>НОРМАТИВНЫЕ ДОКУМЕНТЫ, РЕГЛАМЕНТИРУЮЩИЕ ПОДГОТОВКУ НАУЧНЫХ И</a:t>
            </a:r>
            <a:br>
              <a:rPr lang="ru-RU" sz="2800" dirty="0">
                <a:solidFill>
                  <a:srgbClr val="002060"/>
                </a:solidFill>
                <a:ea typeface="Cambria Math"/>
              </a:rPr>
            </a:br>
            <a:r>
              <a:rPr lang="ru-RU" sz="2800" dirty="0">
                <a:solidFill>
                  <a:srgbClr val="002060"/>
                </a:solidFill>
                <a:ea typeface="Cambria Math"/>
              </a:rPr>
              <a:t> НАУЧНО-ПЕДАГОГИЧЕСКИХ КАДРОВ В АСПИРАНТУРЕ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96815" y="163270"/>
            <a:ext cx="7656512" cy="634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ea typeface="Cambria Math"/>
              </a:rPr>
              <a:t>РАСПИСАНИЕ ЗАНЯТИЙ</a:t>
            </a:r>
            <a:endParaRPr sz="7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2016224"/>
            <a:ext cx="1412776" cy="141277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60104" y="1052736"/>
          <a:ext cx="7021153" cy="4032446"/>
        </p:xfrm>
        <a:graphic>
          <a:graphicData uri="http://schemas.openxmlformats.org/drawingml/2006/table">
            <a:tbl>
              <a:tblPr/>
              <a:tblGrid>
                <a:gridCol w="22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6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>
                          <a:latin typeface="Calibri"/>
                        </a:rPr>
                        <a:t>Номер пары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>
                          <a:latin typeface="Calibri"/>
                        </a:rPr>
                        <a:t>Начало пары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>
                          <a:latin typeface="Calibri"/>
                        </a:rPr>
                        <a:t>Конец пары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1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9:00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10:30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2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10:40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12:10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3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12:20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13:50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4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14:00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15:30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5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15:40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17:10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6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17:20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18:50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7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18:55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20:25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8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20:30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22:00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263352" y="5251553"/>
            <a:ext cx="87439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Формат обучения - очный:</a:t>
            </a:r>
            <a:endParaRPr sz="2000" dirty="0"/>
          </a:p>
          <a:p>
            <a:pPr algn="ctr">
              <a:defRPr/>
            </a:pPr>
            <a:r>
              <a:rPr lang="ru-RU" sz="2000" dirty="0"/>
              <a:t>1) Аудиторные занятия лекционного типа на весь поток.</a:t>
            </a:r>
            <a:endParaRPr sz="2000" dirty="0"/>
          </a:p>
          <a:p>
            <a:pPr algn="ctr">
              <a:defRPr/>
            </a:pPr>
            <a:r>
              <a:rPr lang="ru-RU" sz="2000" dirty="0"/>
              <a:t>2) Аудиторные занятия лекционного/семинарского типа по группам.</a:t>
            </a:r>
            <a:endParaRPr sz="2000" dirty="0"/>
          </a:p>
          <a:p>
            <a:pPr algn="ctr">
              <a:defRPr/>
            </a:pPr>
            <a:r>
              <a:rPr lang="ru-RU" sz="2000" dirty="0"/>
              <a:t>3) Контактные часы (индивидуальные консультации).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09176" y="57352"/>
            <a:ext cx="8163088" cy="16404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  <a:ea typeface="Cambria Math"/>
              </a:rPr>
              <a:t>Электронные ресурсы,</a:t>
            </a:r>
            <a:br>
              <a:rPr lang="ru-RU" sz="3600">
                <a:solidFill>
                  <a:srgbClr val="002060"/>
                </a:solidFill>
                <a:ea typeface="Cambria Math"/>
              </a:rPr>
            </a:br>
            <a:r>
              <a:rPr lang="ru-RU" sz="3600">
                <a:solidFill>
                  <a:srgbClr val="002060"/>
                </a:solidFill>
                <a:ea typeface="Cambria Math"/>
              </a:rPr>
              <a:t> поддерживающие процесс обучения</a:t>
            </a:r>
            <a:br>
              <a:rPr lang="ru-RU" sz="3600">
                <a:solidFill>
                  <a:srgbClr val="002060"/>
                </a:solidFill>
                <a:ea typeface="Cambria Math"/>
              </a:rPr>
            </a:br>
            <a:r>
              <a:rPr lang="ru-RU" sz="3600">
                <a:solidFill>
                  <a:srgbClr val="002060"/>
                </a:solidFill>
                <a:ea typeface="Cambria Math"/>
              </a:rPr>
              <a:t> на экономическом факультете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9230"/>
            <a:ext cx="896815" cy="896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309176" y="1916832"/>
            <a:ext cx="90289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dirty="0"/>
              <a:t>Сайт факультета: </a:t>
            </a:r>
            <a:r>
              <a:rPr lang="en-US" sz="2000" dirty="0">
                <a:solidFill>
                  <a:schemeClr val="accent1"/>
                </a:solidFill>
              </a:rPr>
              <a:t>econ.msu.ru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endParaRPr sz="2000" dirty="0"/>
          </a:p>
          <a:p>
            <a:pPr>
              <a:defRPr/>
            </a:pPr>
            <a:r>
              <a:rPr lang="ru-RU" sz="2000" dirty="0"/>
              <a:t>Расписание: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chemeClr val="accent1"/>
                </a:solidFill>
              </a:rPr>
              <a:t>cacs.ws или на </a:t>
            </a:r>
            <a:r>
              <a:rPr lang="ru-RU" sz="2000" u="sng" dirty="0">
                <a:solidFill>
                  <a:schemeClr val="accent1"/>
                </a:solidFill>
                <a:hlinkClick r:id="rId4" tooltip="https://my.econ.msu.ru/"/>
              </a:rPr>
              <a:t>https://my.econ.msu.ru/</a:t>
            </a:r>
            <a:endParaRPr lang="ru-RU" sz="2000" dirty="0">
              <a:solidFill>
                <a:schemeClr val="accent1"/>
              </a:solidFill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Вход возможен только через личные логин и пароль:</a:t>
            </a:r>
            <a:endParaRPr sz="2000" dirty="0"/>
          </a:p>
          <a:p>
            <a:pPr algn="l">
              <a:defRPr/>
            </a:pPr>
            <a:r>
              <a:rPr lang="ru-RU" sz="2000" u="sng" dirty="0"/>
              <a:t>Учебные порталы</a:t>
            </a:r>
            <a:r>
              <a:rPr lang="ru-RU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on.econ.msu.ru</a:t>
            </a:r>
            <a:endParaRPr lang="ru-RU" sz="2000" dirty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ru-RU" sz="2000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2000" dirty="0">
                <a:solidFill>
                  <a:schemeClr val="accent1"/>
                </a:solidFill>
              </a:rPr>
              <a:t>my.econ.msu.ru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endParaRPr sz="2000" dirty="0"/>
          </a:p>
          <a:p>
            <a:pPr algn="l">
              <a:defRPr/>
            </a:pPr>
            <a:endParaRPr sz="2000" dirty="0"/>
          </a:p>
          <a:p>
            <a:pPr algn="l">
              <a:defRPr/>
            </a:pPr>
            <a:r>
              <a:rPr lang="ru-RU" sz="2000" u="sng" dirty="0"/>
              <a:t>Личный кабинет аспиранта </a:t>
            </a:r>
            <a:r>
              <a:rPr lang="ru-RU" sz="2000" u="sng" dirty="0" smtClean="0"/>
              <a:t>МГУ</a:t>
            </a:r>
            <a:r>
              <a:rPr lang="ru-RU" sz="2000" u="sng" dirty="0"/>
              <a:t> </a:t>
            </a:r>
            <a:r>
              <a:rPr lang="ru-RU" sz="2000" u="sng" dirty="0" smtClean="0"/>
              <a:t>в </a:t>
            </a:r>
            <a:r>
              <a:rPr lang="ru-RU" sz="2000" u="sng" dirty="0"/>
              <a:t>системе АИС аспиран</a:t>
            </a:r>
            <a:r>
              <a:rPr lang="ru-RU" sz="2000" dirty="0"/>
              <a:t>т: </a:t>
            </a:r>
            <a:r>
              <a:rPr lang="en-US" sz="2000" u="sng" dirty="0">
                <a:solidFill>
                  <a:schemeClr val="accent1"/>
                </a:solidFill>
                <a:hlinkClick r:id="rId5" tooltip="https://phd.msu.ru/"/>
              </a:rPr>
              <a:t>https://phd.msu.ru</a:t>
            </a:r>
            <a:endParaRPr lang="ru-RU" sz="2000" dirty="0">
              <a:solidFill>
                <a:schemeClr val="accent1"/>
              </a:solidFill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000" dirty="0"/>
              <a:t>Интеллектуальная Система Тематического Исследования </a:t>
            </a:r>
            <a:r>
              <a:rPr lang="ru-RU" sz="2000" dirty="0" err="1" smtClean="0"/>
              <a:t>Наукометрических</a:t>
            </a:r>
            <a:r>
              <a:rPr lang="ru-RU" sz="2000" dirty="0" smtClean="0"/>
              <a:t> </a:t>
            </a:r>
            <a:r>
              <a:rPr lang="ru-RU" sz="2000" dirty="0"/>
              <a:t>данных: </a:t>
            </a:r>
            <a:r>
              <a:rPr lang="en-US" sz="2000" dirty="0">
                <a:solidFill>
                  <a:schemeClr val="accent1"/>
                </a:solidFill>
                <a:hlinkClick r:id="rId6"/>
              </a:rPr>
              <a:t>istina.msu.ru</a:t>
            </a:r>
            <a:r>
              <a:rPr lang="ru-RU" sz="2000" dirty="0">
                <a:solidFill>
                  <a:schemeClr val="accent1"/>
                </a:solidFill>
                <a:hlinkClick r:id="rId6"/>
              </a:rPr>
              <a:t> </a:t>
            </a:r>
            <a:r>
              <a:rPr lang="ru-RU" sz="2000" dirty="0">
                <a:solidFill>
                  <a:schemeClr val="accent1"/>
                </a:solidFill>
              </a:rPr>
              <a:t>(здесь </a:t>
            </a:r>
            <a:r>
              <a:rPr lang="ru-RU" sz="2000" dirty="0" smtClean="0">
                <a:solidFill>
                  <a:schemeClr val="accent1"/>
                </a:solidFill>
              </a:rPr>
              <a:t>выкладываются опубликованные </a:t>
            </a:r>
            <a:r>
              <a:rPr lang="ru-RU" sz="2000" dirty="0">
                <a:solidFill>
                  <a:schemeClr val="accent1"/>
                </a:solidFill>
              </a:rPr>
              <a:t>статьи и выступления на конференциях) </a:t>
            </a:r>
            <a:endParaRPr sz="2000" dirty="0"/>
          </a:p>
          <a:p>
            <a:pPr algn="l">
              <a:defRPr/>
            </a:pPr>
            <a:r>
              <a:rPr lang="ru-RU" sz="2000" dirty="0"/>
              <a:t>Институциональная подписка ЭФ МГУ: </a:t>
            </a:r>
            <a:r>
              <a:rPr lang="ru-RU" sz="2000" u="sng" dirty="0">
                <a:solidFill>
                  <a:schemeClr val="accent1"/>
                </a:solidFill>
                <a:hlinkClick r:id="rId7" tooltip="https://www.econ.msu.ru/elibrary/is/inst_subs/#top"/>
              </a:rPr>
              <a:t>ссылка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000" dirty="0"/>
              <a:t>Как пользоваться институциональной подпиской: </a:t>
            </a:r>
            <a:r>
              <a:rPr lang="ru-RU" sz="2000" u="sng" dirty="0">
                <a:solidFill>
                  <a:schemeClr val="accent1"/>
                </a:solidFill>
                <a:hlinkClick r:id="rId8" tooltip="https://www.econ.msu.ru/elibrary/is/inst_subs/Category.20201111155241_8945/"/>
              </a:rPr>
              <a:t>ссылка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896815" y="0"/>
            <a:ext cx="79730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Calibri Light"/>
              </a:rPr>
              <a:t>Пароли для входа на on.econ </a:t>
            </a:r>
            <a:endParaRPr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9230"/>
            <a:ext cx="896815" cy="896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60184" y="1340367"/>
            <a:ext cx="8807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Font typeface="Arial"/>
              <a:buNone/>
              <a:defRPr/>
            </a:pPr>
            <a:r>
              <a:rPr lang="ru-RU" sz="2400" dirty="0"/>
              <a:t>Вы получили на свою почту </a:t>
            </a:r>
            <a:r>
              <a:rPr lang="ru-RU" sz="2400" b="1" dirty="0"/>
              <a:t>логин и пароль </a:t>
            </a:r>
            <a:r>
              <a:rPr lang="ru-RU" sz="2400" dirty="0"/>
              <a:t>для доступа на</a:t>
            </a:r>
            <a:r>
              <a:rPr lang="ru-RU" sz="2400" b="1" dirty="0"/>
              <a:t> </a:t>
            </a:r>
            <a:r>
              <a:rPr lang="ru-RU" sz="2400" b="1" u="sng" dirty="0">
                <a:solidFill>
                  <a:schemeClr val="tx1"/>
                </a:solidFill>
                <a:hlinkClick r:id="rId3" tooltip="https://on.econ.msu.ru/"/>
              </a:rPr>
              <a:t>on.econ 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Это учебный портал ЭФ МГУ, где размещается информация </a:t>
            </a:r>
            <a:r>
              <a:rPr lang="ru-RU" sz="2400" b="1" dirty="0">
                <a:solidFill>
                  <a:schemeClr val="tx1"/>
                </a:solidFill>
              </a:rPr>
              <a:t>о дисциплинах: КТП, материалы курса, задания.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96814" y="3278057"/>
            <a:ext cx="79730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Аспирантские удостоверения</a:t>
            </a:r>
            <a:endParaRPr sz="40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60184" y="4653136"/>
            <a:ext cx="8709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 dirty="0"/>
              <a:t>Если Вы не получили аспирантское удостоверение 24.09.2025 года, его </a:t>
            </a:r>
            <a:r>
              <a:rPr lang="ru-RU" sz="2400" b="1" dirty="0"/>
              <a:t>можно получить до 10 октября 2025 г. </a:t>
            </a:r>
            <a:r>
              <a:rPr lang="ru-RU" sz="2400" dirty="0"/>
              <a:t>в отделе аспирантуры (</a:t>
            </a:r>
            <a:r>
              <a:rPr lang="ru-RU" sz="2400" dirty="0" err="1"/>
              <a:t>каб</a:t>
            </a:r>
            <a:r>
              <a:rPr lang="ru-RU" sz="2400" dirty="0"/>
              <a:t>. 562)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2280</Words>
  <Application>Microsoft Office PowerPoint</Application>
  <DocSecurity>0</DocSecurity>
  <PresentationFormat>Широкоэкранный</PresentationFormat>
  <Paragraphs>417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MT</vt:lpstr>
      <vt:lpstr>Bookman Old Style</vt:lpstr>
      <vt:lpstr>Calibri</vt:lpstr>
      <vt:lpstr>Calibri Light</vt:lpstr>
      <vt:lpstr>Cambria</vt:lpstr>
      <vt:lpstr>Cambria Math</vt:lpstr>
      <vt:lpstr>Times New Roman</vt:lpstr>
      <vt:lpstr>Wingdings</vt:lpstr>
      <vt:lpstr>Тема Office</vt:lpstr>
      <vt:lpstr>ОБЩЕЕ СОБРАНИЕ  АСПИРАНТОВ ЭКОНОМИЧЕСКОГО ФАКУЛЬТЕТА 1 курса</vt:lpstr>
      <vt:lpstr>ДОКТОРАНТУРА И АСПИРАНТУРА  В ЛИЦАХ</vt:lpstr>
      <vt:lpstr>ИТОГИ ПРИЕМНОЙ КАМПАНИИ в 2025 году</vt:lpstr>
      <vt:lpstr>Презентация PowerPoint</vt:lpstr>
      <vt:lpstr>НОРМАТИВНЫЕ ДОКУМЕНТЫ, РЕГЛАМЕНТИРУЮЩИЕ ПОДГОТОВКУ НАУЧНЫХ И  НАУЧНО-ПЕДАГОГИЧЕСКИХ КАДРОВ В АСПИРАНТУРЕ</vt:lpstr>
      <vt:lpstr>Презентация PowerPoint</vt:lpstr>
      <vt:lpstr>РАСПИСАНИЕ ЗАНЯТИЙ</vt:lpstr>
      <vt:lpstr>Электронные ресурсы,  поддерживающие процесс обучения  на экономическом факультете</vt:lpstr>
      <vt:lpstr>Презентация PowerPoint</vt:lpstr>
      <vt:lpstr>Сайт экономического факультета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план</vt:lpstr>
      <vt:lpstr>Календарный график</vt:lpstr>
      <vt:lpstr>Что надо сделать в первую очередь</vt:lpstr>
      <vt:lpstr>      НОРМАТИВНЫЕ  ДОКУМЕНТЫ</vt:lpstr>
      <vt:lpstr>Презентация PowerPoint</vt:lpstr>
      <vt:lpstr>Структура ИНДИВИДУАЛЬНОГО ПЛАНА</vt:lpstr>
      <vt:lpstr>Кто заполняет   индивидуальный план?</vt:lpstr>
      <vt:lpstr>Особенности заполнения  ИНДИВИДУАЛЬНОГО ПЛАНА  НАУЧНОЙ ДЕЯТЕЛЬНОСТИ</vt:lpstr>
      <vt:lpstr>ИНДИВИДУАЛЬНЫЙ ПЛАН  НАУЧНОЙ ДЕЯТЕЛЬНОСТИ</vt:lpstr>
      <vt:lpstr>ИНДИВИДУАЛЬНЫЙ ПЛАН  НАУЧНОЙ ДЕЯТЕЛЬНОСТИ</vt:lpstr>
      <vt:lpstr>ОТЧЕТ  по НАУЧНОЙ ДЕЯТЕЛЬНОСТИ ДЛЯ АСПИРАНТОВ 1 КУРСА</vt:lpstr>
      <vt:lpstr>ОТЧЕТ  по НАУЧНОЙ ДЕЯТЕЛЬНОСТИ</vt:lpstr>
      <vt:lpstr>ОТЧЕТ  по НАУЧНОЙ ДЕЯТЕЛЬНОСТИ</vt:lpstr>
      <vt:lpstr>ОТЧЕТ  о  ЗАВЕРШЕНИИ</vt:lpstr>
      <vt:lpstr>ВАЖНО</vt:lpstr>
      <vt:lpstr>Учебный план</vt:lpstr>
      <vt:lpstr>Учебный план для аспирантов, обучающихся по программе сетевого взаимодействия с МГУ-ППИ</vt:lpstr>
      <vt:lpstr>ИНДИВИДУАЛЬНЫЙ   УЧЕБНЫЙ ПЛАН </vt:lpstr>
      <vt:lpstr>ОТЧЕТ ПО ПРАКТИКЕ</vt:lpstr>
      <vt:lpstr>Перезачет кандидатских экзаменов </vt:lpstr>
      <vt:lpstr>Презентация PowerPoint</vt:lpstr>
      <vt:lpstr>Кафедральный научный семинар</vt:lpstr>
      <vt:lpstr>ИССЛЕДОВАТЕЛЬСКИЙ ТРЕК</vt:lpstr>
      <vt:lpstr>ГДЕ НАХОДИТСЯ ИНФОРМАЦИЯ ОБ ИНДИВИДУАЛЬНОМ ПЛАНЕ АСПИРАНТА?</vt:lpstr>
      <vt:lpstr>ДОКУМЕНТЫ</vt:lpstr>
      <vt:lpstr>Докторантура и аспирантура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 Obstinate</dc:creator>
  <cp:keywords/>
  <dc:description/>
  <cp:lastModifiedBy>Рыжих Анастасия Игорьевна</cp:lastModifiedBy>
  <cp:revision>361</cp:revision>
  <dcterms:created xsi:type="dcterms:W3CDTF">2021-08-17T12:08:22Z</dcterms:created>
  <dcterms:modified xsi:type="dcterms:W3CDTF">2025-10-01T08:39:48Z</dcterms:modified>
  <cp:category/>
  <dc:identifier/>
  <cp:contentStatus/>
  <dc:language/>
  <cp:version/>
</cp:coreProperties>
</file>