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72" r:id="rId3"/>
    <p:sldId id="271" r:id="rId4"/>
    <p:sldId id="257" r:id="rId5"/>
    <p:sldId id="264" r:id="rId6"/>
    <p:sldId id="265" r:id="rId7"/>
    <p:sldId id="266" r:id="rId8"/>
    <p:sldId id="267" r:id="rId9"/>
    <p:sldId id="268" r:id="rId10"/>
    <p:sldId id="269" r:id="rId11"/>
    <p:sldId id="270" r:id="rId12"/>
    <p:sldId id="258" r:id="rId13"/>
    <p:sldId id="259" r:id="rId14"/>
    <p:sldId id="260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21"/>
    <p:restoredTop sz="94580"/>
  </p:normalViewPr>
  <p:slideViewPr>
    <p:cSldViewPr snapToGrid="0" snapToObjects="1">
      <p:cViewPr>
        <p:scale>
          <a:sx n="126" d="100"/>
          <a:sy n="126" d="100"/>
        </p:scale>
        <p:origin x="144" y="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5874AA-CF14-0941-B8DE-E1244BCC3C65}" type="datetimeFigureOut">
              <a:rPr lang="en-US" smtClean="0"/>
              <a:t>11/3/17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2E18E6-FBC2-214C-8E65-7F3CE8133A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757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2E18E6-FBC2-214C-8E65-7F3CE8133AB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121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smtClean="0"/>
              <a:t>11/3/17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5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Relationship Id="rId3" Type="http://schemas.openxmlformats.org/officeDocument/2006/relationships/image" Target="../media/image1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Курс по выбору: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763716" cy="1278099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ru-RU" sz="4800" b="1" dirty="0" smtClean="0"/>
              <a:t>"Управление регионом</a:t>
            </a:r>
            <a:r>
              <a:rPr lang="ru-RU" sz="4800" dirty="0" smtClean="0"/>
              <a:t>”</a:t>
            </a:r>
            <a:endParaRPr lang="en-US" dirty="0" smtClean="0"/>
          </a:p>
          <a:p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</a:t>
            </a:r>
            <a:r>
              <a:rPr lang="ru-RU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афедра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макроэкономической политики и стратегического управления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413" y="128588"/>
            <a:ext cx="4376737" cy="328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95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 чем этот курс?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2019869"/>
            <a:ext cx="5229160" cy="3916320"/>
          </a:xfrm>
          <a:solidFill>
            <a:schemeClr val="accent2">
              <a:lumMod val="75000"/>
            </a:schemeClr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/>
              <a:t>Стимулирование инновационного развития экономики</a:t>
            </a:r>
            <a:endParaRPr lang="en-US" dirty="0"/>
          </a:p>
          <a:p>
            <a:pPr algn="ctr">
              <a:buFont typeface="Wingdings" charset="2"/>
              <a:buChar char="ü"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Роль промышленной и научно - технической политики России в формировании стратегии развития её регионов.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Проблемы реализации  инновационной направленности экономики региона.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Свободные экономические зоны РФ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69" y="1834166"/>
            <a:ext cx="6104951" cy="465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772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586854"/>
            <a:ext cx="9613861" cy="1247312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 чем этот курс?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2" y="1965278"/>
            <a:ext cx="4396646" cy="4578824"/>
          </a:xfr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Стратегическое планирование развития региональной </a:t>
            </a:r>
            <a:r>
              <a:rPr lang="ru-RU" b="1" dirty="0" smtClean="0"/>
              <a:t>экономики</a:t>
            </a:r>
          </a:p>
          <a:p>
            <a:pPr marL="0" indent="0" algn="ctr">
              <a:buNone/>
            </a:pPr>
            <a:endParaRPr lang="en-US" dirty="0"/>
          </a:p>
          <a:p>
            <a:pPr algn="ctr">
              <a:buFont typeface="Wingdings" charset="2"/>
              <a:buChar char="ü"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Разработка альтернативной стратегии развития конкретного региона. </a:t>
            </a:r>
          </a:p>
          <a:p>
            <a:pPr algn="ctr">
              <a:buFont typeface="Wingdings" charset="2"/>
              <a:buChar char="ü"/>
            </a:pP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Влияние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экономической стратегии  России на стратегию развития её регионов.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968" y="1965278"/>
            <a:ext cx="6946875" cy="452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362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интересного узнаем?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421" y="1971674"/>
            <a:ext cx="10116761" cy="4657725"/>
          </a:xfrm>
        </p:spPr>
        <p:txBody>
          <a:bodyPr>
            <a:normAutofit/>
          </a:bodyPr>
          <a:lstStyle/>
          <a:p>
            <a:pPr algn="just">
              <a:buFont typeface="Wingdings" charset="2"/>
              <a:buChar char="ü"/>
            </a:pPr>
            <a:r>
              <a:rPr lang="ru-RU" dirty="0"/>
              <a:t>Взгляды различных ученых на проблемы рациональной организации экономики в пространстве</a:t>
            </a:r>
            <a:r>
              <a:rPr lang="en-US" dirty="0"/>
              <a:t> </a:t>
            </a:r>
            <a:endParaRPr lang="ru-RU" dirty="0" smtClean="0"/>
          </a:p>
          <a:p>
            <a:pPr algn="just">
              <a:buFont typeface="Wingdings" charset="2"/>
              <a:buChar char="ü"/>
            </a:pPr>
            <a:r>
              <a:rPr lang="ru-RU" dirty="0" smtClean="0">
                <a:solidFill>
                  <a:schemeClr val="bg1"/>
                </a:solidFill>
              </a:rPr>
              <a:t>Что такое «</a:t>
            </a:r>
            <a:r>
              <a:rPr lang="ru-RU" dirty="0">
                <a:solidFill>
                  <a:schemeClr val="bg1"/>
                </a:solidFill>
              </a:rPr>
              <a:t>в</a:t>
            </a:r>
            <a:r>
              <a:rPr lang="ru-RU" dirty="0" smtClean="0">
                <a:solidFill>
                  <a:schemeClr val="bg1"/>
                </a:solidFill>
              </a:rPr>
              <a:t>ыработка </a:t>
            </a:r>
            <a:r>
              <a:rPr lang="ru-RU" dirty="0">
                <a:solidFill>
                  <a:schemeClr val="bg1"/>
                </a:solidFill>
              </a:rPr>
              <a:t>альтернативной стратегии развития </a:t>
            </a:r>
            <a:r>
              <a:rPr lang="ru-RU" dirty="0" smtClean="0">
                <a:solidFill>
                  <a:schemeClr val="bg1"/>
                </a:solidFill>
              </a:rPr>
              <a:t>региона»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ru-RU" dirty="0" smtClean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ru-RU" dirty="0" smtClean="0"/>
              <a:t>Почему инфраструктура является исходной предпосылкой </a:t>
            </a:r>
            <a:r>
              <a:rPr lang="ru-RU" dirty="0"/>
              <a:t>повышения эффективности производства в регионе </a:t>
            </a:r>
            <a:endParaRPr lang="ru-RU" dirty="0" smtClean="0"/>
          </a:p>
          <a:p>
            <a:pPr algn="just">
              <a:buFont typeface="Wingdings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Способы </a:t>
            </a:r>
            <a:r>
              <a:rPr lang="ru-RU" dirty="0" err="1">
                <a:solidFill>
                  <a:schemeClr val="bg1"/>
                </a:solidFill>
              </a:rPr>
              <a:t>типологизации</a:t>
            </a:r>
            <a:r>
              <a:rPr lang="ru-RU" dirty="0">
                <a:solidFill>
                  <a:schemeClr val="bg1"/>
                </a:solidFill>
              </a:rPr>
              <a:t> регионов России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algn="just">
              <a:buFont typeface="Wingdings" charset="2"/>
              <a:buChar char="ü"/>
            </a:pPr>
            <a:r>
              <a:rPr lang="ru-RU" dirty="0"/>
              <a:t>Методы стимулирования инновационного развития экономики региона</a:t>
            </a:r>
            <a:r>
              <a:rPr lang="en-US" dirty="0"/>
              <a:t> </a:t>
            </a:r>
          </a:p>
          <a:p>
            <a:pPr algn="just">
              <a:buFont typeface="Wingdings" charset="2"/>
              <a:buChar char="ü"/>
            </a:pPr>
            <a:r>
              <a:rPr lang="ru-RU" dirty="0">
                <a:solidFill>
                  <a:schemeClr val="bg1"/>
                </a:solidFill>
              </a:rPr>
              <a:t>Факторы повышения эффективности производства в </a:t>
            </a:r>
            <a:r>
              <a:rPr lang="ru-RU" dirty="0" smtClean="0">
                <a:solidFill>
                  <a:schemeClr val="bg1"/>
                </a:solidFill>
              </a:rPr>
              <a:t>регионе</a:t>
            </a:r>
          </a:p>
          <a:p>
            <a:pPr algn="just">
              <a:buFont typeface="Wingdings" charset="2"/>
              <a:buChar char="ü"/>
            </a:pPr>
            <a:r>
              <a:rPr lang="ru-RU" dirty="0"/>
              <a:t>Ключевые элементы стратегического плана развития региона – создание специальных </a:t>
            </a:r>
            <a:r>
              <a:rPr lang="ru-RU" dirty="0" smtClean="0"/>
              <a:t>зон</a:t>
            </a:r>
            <a:r>
              <a:rPr lang="ru-RU" dirty="0"/>
              <a:t>,</a:t>
            </a:r>
            <a:r>
              <a:rPr lang="ru-RU" dirty="0" smtClean="0"/>
              <a:t> </a:t>
            </a:r>
            <a:r>
              <a:rPr lang="ru-RU" dirty="0"/>
              <a:t>кластерная </a:t>
            </a:r>
            <a:r>
              <a:rPr lang="ru-RU" dirty="0" smtClean="0"/>
              <a:t>политика и др.</a:t>
            </a:r>
          </a:p>
        </p:txBody>
      </p:sp>
    </p:spTree>
    <p:extLst>
      <p:ext uri="{BB962C8B-B14F-4D97-AF65-F5344CB8AC3E}">
        <p14:creationId xmlns:p14="http://schemas.microsoft.com/office/powerpoint/2010/main" val="112539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Чему научимся в ходе освоения курса?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06221"/>
            <a:ext cx="9613861" cy="3929968"/>
          </a:xfrm>
        </p:spPr>
        <p:txBody>
          <a:bodyPr>
            <a:normAutofit/>
          </a:bodyPr>
          <a:lstStyle/>
          <a:p>
            <a:pPr>
              <a:buFont typeface="Wingdings" charset="2"/>
              <a:buChar char="ü"/>
            </a:pPr>
            <a:r>
              <a:rPr lang="ru-RU" sz="3200" dirty="0" smtClean="0">
                <a:solidFill>
                  <a:schemeClr val="bg1"/>
                </a:solidFill>
              </a:rPr>
              <a:t>оценивать </a:t>
            </a:r>
            <a:r>
              <a:rPr lang="ru-RU" sz="3200" dirty="0">
                <a:solidFill>
                  <a:schemeClr val="bg1"/>
                </a:solidFill>
              </a:rPr>
              <a:t>экономический потенциал региона</a:t>
            </a:r>
            <a:r>
              <a:rPr lang="en-US" sz="3200" dirty="0">
                <a:solidFill>
                  <a:schemeClr val="bg1"/>
                </a:solidFill>
              </a:rPr>
              <a:t> </a:t>
            </a:r>
            <a:endParaRPr lang="ru-RU" sz="3200" dirty="0" smtClean="0">
              <a:solidFill>
                <a:schemeClr val="bg1"/>
              </a:solidFill>
            </a:endParaRPr>
          </a:p>
          <a:p>
            <a:pPr>
              <a:buFont typeface="Wingdings" charset="2"/>
              <a:buChar char="ü"/>
            </a:pPr>
            <a:r>
              <a:rPr lang="ru-RU" sz="3200" dirty="0" smtClean="0"/>
              <a:t>обосновывать специализацию </a:t>
            </a:r>
            <a:r>
              <a:rPr lang="ru-RU" sz="3200" dirty="0"/>
              <a:t>экономики региона</a:t>
            </a:r>
            <a:r>
              <a:rPr lang="en-US" sz="3200" dirty="0"/>
              <a:t> </a:t>
            </a:r>
            <a:endParaRPr lang="ru-RU" sz="3200" dirty="0" smtClean="0"/>
          </a:p>
          <a:p>
            <a:pPr>
              <a:buFont typeface="Wingdings" charset="2"/>
              <a:buChar char="ü"/>
            </a:pPr>
            <a:r>
              <a:rPr lang="ru-RU" sz="3200" dirty="0">
                <a:solidFill>
                  <a:schemeClr val="bg1"/>
                </a:solidFill>
              </a:rPr>
              <a:t>п</a:t>
            </a:r>
            <a:r>
              <a:rPr lang="ru-RU" sz="3200" dirty="0" smtClean="0">
                <a:solidFill>
                  <a:schemeClr val="bg1"/>
                </a:solidFill>
              </a:rPr>
              <a:t>онимать и применять инструменты </a:t>
            </a:r>
            <a:r>
              <a:rPr lang="ru-RU" sz="3200" dirty="0">
                <a:solidFill>
                  <a:schemeClr val="bg1"/>
                </a:solidFill>
              </a:rPr>
              <a:t>реализации региональной экономической </a:t>
            </a:r>
            <a:r>
              <a:rPr lang="ru-RU" sz="3200" dirty="0" smtClean="0">
                <a:solidFill>
                  <a:schemeClr val="bg1"/>
                </a:solidFill>
              </a:rPr>
              <a:t>политики в нестабильных условиях внешней среды</a:t>
            </a:r>
            <a:endParaRPr lang="en-US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362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чем отличие преподавания курса «Управление регионом»?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28825"/>
            <a:ext cx="9613861" cy="3907364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В процессе обучения активно используются интерактивные формы обучения: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" charset="2"/>
              <a:buChar char="ü"/>
            </a:pPr>
            <a:r>
              <a:rPr lang="ru-RU" sz="2800" dirty="0" smtClean="0"/>
              <a:t>Творческие задания</a:t>
            </a:r>
          </a:p>
          <a:p>
            <a:pPr>
              <a:buFont typeface="Wingdings" charset="2"/>
              <a:buChar char="ü"/>
            </a:pPr>
            <a:r>
              <a:rPr lang="ru-RU" sz="2800" dirty="0" smtClean="0">
                <a:solidFill>
                  <a:schemeClr val="bg1"/>
                </a:solidFill>
              </a:rPr>
              <a:t>Деловые игры</a:t>
            </a:r>
          </a:p>
          <a:p>
            <a:pPr>
              <a:buFont typeface="Wingdings" charset="2"/>
              <a:buChar char="ü"/>
            </a:pPr>
            <a:r>
              <a:rPr lang="ru-RU" sz="2800" dirty="0" smtClean="0"/>
              <a:t>Полевые исследования</a:t>
            </a:r>
          </a:p>
          <a:p>
            <a:pPr>
              <a:buFont typeface="Wingdings" charset="2"/>
              <a:buChar char="ü"/>
            </a:pPr>
            <a:r>
              <a:rPr lang="ru-RU" sz="2800" dirty="0" smtClean="0">
                <a:solidFill>
                  <a:schemeClr val="bg1"/>
                </a:solidFill>
              </a:rPr>
              <a:t>Мастер-классы</a:t>
            </a:r>
          </a:p>
        </p:txBody>
      </p:sp>
    </p:spTree>
    <p:extLst>
      <p:ext uri="{BB962C8B-B14F-4D97-AF65-F5344CB8AC3E}">
        <p14:creationId xmlns:p14="http://schemas.microsoft.com/office/powerpoint/2010/main" val="557785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Наши интересные «фишки» в курсе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000250"/>
            <a:ext cx="9613861" cy="3935939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800" b="1" dirty="0" smtClean="0">
                <a:solidFill>
                  <a:schemeClr val="tx2"/>
                </a:solidFill>
              </a:rPr>
              <a:t>Студенты выполняют задания в малых группах (по 4-5 человек)</a:t>
            </a:r>
          </a:p>
          <a:p>
            <a:pPr algn="just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Каждая малая группа является командой, соревнующейся за звание лучшей команды, выполнившей задание</a:t>
            </a:r>
          </a:p>
          <a:p>
            <a:pPr algn="just"/>
            <a:r>
              <a:rPr lang="ru-RU" sz="2800" b="1" dirty="0" smtClean="0">
                <a:solidFill>
                  <a:schemeClr val="tx2"/>
                </a:solidFill>
              </a:rPr>
              <a:t>Команды, занявшие 1-ое,2-ое,3-е места награждаются бонусными баллами каждому участнику команды </a:t>
            </a:r>
          </a:p>
          <a:p>
            <a:pPr algn="just"/>
            <a:r>
              <a:rPr lang="ru-RU" sz="28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Контрольная работа проводится в два этапа и является интерактивной</a:t>
            </a:r>
            <a:endParaRPr lang="en-US" sz="2800" b="1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493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Наша команда: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1971040"/>
            <a:ext cx="9613861" cy="3965149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д.э.н., проф. Мусаев Расул </a:t>
            </a:r>
            <a:r>
              <a:rPr lang="ru-RU" dirty="0" err="1" smtClean="0">
                <a:solidFill>
                  <a:schemeClr val="bg1"/>
                </a:solidFill>
              </a:rPr>
              <a:t>Абдулаевич</a:t>
            </a:r>
            <a:r>
              <a:rPr lang="ru-RU" dirty="0" smtClean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dirty="0" smtClean="0"/>
              <a:t>8 926 3327252 </a:t>
            </a:r>
          </a:p>
          <a:p>
            <a:r>
              <a:rPr lang="ru-RU" dirty="0">
                <a:solidFill>
                  <a:schemeClr val="bg1"/>
                </a:solidFill>
              </a:rPr>
              <a:t>с</a:t>
            </a:r>
            <a:r>
              <a:rPr lang="ru-RU" dirty="0" smtClean="0">
                <a:solidFill>
                  <a:schemeClr val="bg1"/>
                </a:solidFill>
              </a:rPr>
              <a:t>т. преп. Кувшинова Елена Аркадьевна</a:t>
            </a:r>
          </a:p>
          <a:p>
            <a:pPr marL="0" indent="0">
              <a:buNone/>
            </a:pPr>
            <a:r>
              <a:rPr lang="ru-RU" dirty="0" smtClean="0"/>
              <a:t>8 906 7963368</a:t>
            </a:r>
          </a:p>
          <a:p>
            <a:r>
              <a:rPr lang="ru-RU" dirty="0" smtClean="0">
                <a:solidFill>
                  <a:schemeClr val="bg1"/>
                </a:solidFill>
              </a:rPr>
              <a:t>д.э.н., проф. Орешин Валерий Петрович</a:t>
            </a:r>
          </a:p>
          <a:p>
            <a:pPr marL="0" indent="0">
              <a:buNone/>
            </a:pPr>
            <a:r>
              <a:rPr lang="ru-RU" dirty="0" smtClean="0"/>
              <a:t>8 905 7350006</a:t>
            </a:r>
          </a:p>
          <a:p>
            <a:r>
              <a:rPr lang="ru-RU" dirty="0">
                <a:solidFill>
                  <a:schemeClr val="bg1"/>
                </a:solidFill>
              </a:rPr>
              <a:t>к</a:t>
            </a:r>
            <a:r>
              <a:rPr lang="ru-RU" dirty="0" smtClean="0">
                <a:solidFill>
                  <a:schemeClr val="bg1"/>
                </a:solidFill>
              </a:rPr>
              <a:t>.э.н., доцент Романова Наталья Владимировна</a:t>
            </a:r>
          </a:p>
          <a:p>
            <a:pPr marL="0" indent="0">
              <a:buNone/>
            </a:pPr>
            <a:r>
              <a:rPr lang="ru-RU" dirty="0" smtClean="0"/>
              <a:t>8 903 7075917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577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внимание!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1" y="2032000"/>
            <a:ext cx="10019862" cy="43180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bg1"/>
                </a:solidFill>
              </a:rPr>
              <a:t>Ждем Вас на занятиях!</a:t>
            </a:r>
          </a:p>
          <a:p>
            <a:pPr marL="0" indent="0" algn="ctr">
              <a:buNone/>
            </a:pPr>
            <a:r>
              <a:rPr lang="ru-RU" dirty="0" smtClean="0"/>
              <a:t>Уточняющие вопросы по курсу Вы сможете задать </a:t>
            </a:r>
          </a:p>
          <a:p>
            <a:pPr marL="0" indent="0" algn="ctr">
              <a:buNone/>
            </a:pPr>
            <a:r>
              <a:rPr lang="ru-RU" dirty="0" err="1" smtClean="0"/>
              <a:t>зам.зав.кафедрой</a:t>
            </a:r>
            <a:r>
              <a:rPr lang="ru-RU" dirty="0" smtClean="0"/>
              <a:t> по учебной работе </a:t>
            </a:r>
            <a:r>
              <a:rPr lang="ru-RU" dirty="0" err="1" smtClean="0"/>
              <a:t>Н.В.Романовой</a:t>
            </a:r>
            <a:r>
              <a:rPr lang="ru-RU" dirty="0" smtClean="0"/>
              <a:t> или любому из преподавателей лично,</a:t>
            </a:r>
          </a:p>
          <a:p>
            <a:pPr marL="0" indent="0" algn="ctr">
              <a:buNone/>
            </a:pPr>
            <a:r>
              <a:rPr lang="ru-RU" dirty="0"/>
              <a:t>п</a:t>
            </a:r>
            <a:r>
              <a:rPr lang="ru-RU" dirty="0" smtClean="0"/>
              <a:t>о телефону (</a:t>
            </a:r>
            <a:r>
              <a:rPr lang="en-US" dirty="0" err="1" smtClean="0"/>
              <a:t>Whatsapp</a:t>
            </a:r>
            <a:r>
              <a:rPr lang="ru-RU" dirty="0" smtClean="0"/>
              <a:t>, </a:t>
            </a:r>
            <a:r>
              <a:rPr lang="en-US" dirty="0" smtClean="0"/>
              <a:t>Viber</a:t>
            </a:r>
            <a:r>
              <a:rPr lang="ru-RU" dirty="0" smtClean="0"/>
              <a:t>), электронной почте </a:t>
            </a:r>
            <a:r>
              <a:rPr lang="en-US" dirty="0" err="1" smtClean="0"/>
              <a:t>mospi_romanova@mail.ru</a:t>
            </a:r>
            <a:endParaRPr lang="ru-RU" dirty="0" smtClean="0"/>
          </a:p>
          <a:p>
            <a:pPr marL="0" indent="0">
              <a:buNone/>
            </a:pPr>
            <a:r>
              <a:rPr lang="ru-RU" sz="8800" dirty="0" smtClean="0"/>
              <a:t>           </a:t>
            </a:r>
            <a:r>
              <a:rPr lang="ru-RU" sz="8800" dirty="0" smtClean="0"/>
              <a:t>   😊</a:t>
            </a:r>
            <a:endParaRPr lang="ru-RU" sz="8800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С уважением, коллектив кафедры макроэкономической политики и стратегического </a:t>
            </a:r>
            <a:r>
              <a:rPr lang="ru-RU" dirty="0" smtClean="0"/>
              <a:t>управления</a:t>
            </a:r>
            <a:endParaRPr lang="en-US" dirty="0" smtClean="0"/>
          </a:p>
          <a:p>
            <a:pPr marL="0" indent="0">
              <a:buNone/>
            </a:pPr>
            <a:r>
              <a:rPr lang="en-US" dirty="0" err="1" smtClean="0"/>
              <a:t>К</a:t>
            </a:r>
            <a:r>
              <a:rPr lang="ru-RU" dirty="0" err="1" smtClean="0"/>
              <a:t>омнаты</a:t>
            </a:r>
            <a:r>
              <a:rPr lang="ru-RU" dirty="0" smtClean="0"/>
              <a:t> 306, 308, 312 (секретариат)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7699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Какие вопросы затронем на занятиях по курсу?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715" y="1834166"/>
            <a:ext cx="5485014" cy="359886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964" y="4780702"/>
            <a:ext cx="5211506" cy="1733265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2531" y="1355914"/>
            <a:ext cx="4988825" cy="3884826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51928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696036"/>
            <a:ext cx="9613862" cy="1542196"/>
          </a:xfrm>
        </p:spPr>
        <p:txBody>
          <a:bodyPr>
            <a:normAutofit/>
          </a:bodyPr>
          <a:lstStyle/>
          <a:p>
            <a:pPr lvl="0" algn="just"/>
            <a:r>
              <a:rPr lang="ru-RU" sz="2400" dirty="0" smtClean="0"/>
              <a:t>Согласно</a:t>
            </a:r>
            <a:br>
              <a:rPr lang="ru-RU" sz="2400" dirty="0" smtClean="0"/>
            </a:br>
            <a:r>
              <a:rPr lang="ru-RU" sz="2400" dirty="0" smtClean="0"/>
              <a:t>Концепции </a:t>
            </a:r>
            <a:r>
              <a:rPr lang="ru-RU" sz="2400" dirty="0"/>
              <a:t>долгосрочного социально-экономического развития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ru-RU" sz="2400" dirty="0"/>
              <a:t>Российской Федерации на период до 2020 года</a:t>
            </a: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479" y="2006220"/>
            <a:ext cx="10157704" cy="4851779"/>
          </a:xfrm>
        </p:spPr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В части «Содействие </a:t>
            </a:r>
            <a:r>
              <a:rPr lang="ru-RU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экономическому развитию </a:t>
            </a:r>
            <a:r>
              <a:rPr lang="ru-RU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регионов» раскрыта суть региональной политики государства.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sz="2900" b="1" dirty="0" smtClean="0">
                <a:solidFill>
                  <a:schemeClr val="tx1">
                    <a:lumMod val="95000"/>
                  </a:schemeClr>
                </a:solidFill>
              </a:rPr>
              <a:t>Государственная </a:t>
            </a:r>
            <a:r>
              <a:rPr lang="ru-RU" sz="2900" b="1" dirty="0">
                <a:solidFill>
                  <a:schemeClr val="tx1">
                    <a:lumMod val="95000"/>
                  </a:schemeClr>
                </a:solidFill>
              </a:rPr>
              <a:t>региональная политика направлена на обеспечение сбалансированного социально-экономического развития субъектов Российской Федерации, сокращение уровня межрегиональной дифференциации в социально-экономическом состоянии регионов и качестве жизни</a:t>
            </a:r>
            <a:r>
              <a:rPr lang="ru-RU" sz="29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</a:p>
          <a:p>
            <a:pPr marL="0" indent="0" algn="just">
              <a:buNone/>
            </a:pPr>
            <a:endParaRPr lang="en-US" sz="2900" b="1" dirty="0">
              <a:solidFill>
                <a:schemeClr val="tx1">
                  <a:lumMod val="95000"/>
                </a:schemeClr>
              </a:solidFill>
            </a:endParaRPr>
          </a:p>
          <a:p>
            <a:pPr marL="0" indent="0" algn="just">
              <a:buNone/>
            </a:pPr>
            <a:r>
              <a:rPr lang="ru-RU" sz="2900" b="1" dirty="0">
                <a:solidFill>
                  <a:schemeClr val="tx1">
                    <a:lumMod val="95000"/>
                  </a:schemeClr>
                </a:solidFill>
              </a:rPr>
              <a:t>Обеспечение сбалансированного социально-экономического развития регионов как один из целевых ориентиров социально-экономического развития Российской Федерации требует синхронизации таких направлений региональной политики, как:</a:t>
            </a:r>
            <a:endParaRPr lang="en-US" sz="2900" b="1" dirty="0">
              <a:solidFill>
                <a:schemeClr val="tx1">
                  <a:lumMod val="95000"/>
                </a:schemeClr>
              </a:solidFill>
            </a:endParaRPr>
          </a:p>
          <a:p>
            <a:pPr lvl="0" algn="just">
              <a:buFont typeface="Wingdings" charset="2"/>
              <a:buChar char="ü"/>
            </a:pPr>
            <a:r>
              <a:rPr lang="ru-RU" sz="2900" b="1" dirty="0">
                <a:solidFill>
                  <a:schemeClr val="tx1">
                    <a:lumMod val="95000"/>
                  </a:schemeClr>
                </a:solidFill>
              </a:rPr>
              <a:t>стимулирование экономического развития путем создания новых центров экономического роста в регионах на основе конкурентных преимуществ;</a:t>
            </a:r>
            <a:endParaRPr lang="en-US" sz="2900" b="1" dirty="0">
              <a:solidFill>
                <a:schemeClr val="tx1">
                  <a:lumMod val="95000"/>
                </a:schemeClr>
              </a:solidFill>
            </a:endParaRPr>
          </a:p>
          <a:p>
            <a:pPr lvl="0" algn="just">
              <a:buFont typeface="Wingdings" charset="2"/>
              <a:buChar char="ü"/>
            </a:pPr>
            <a:r>
              <a:rPr lang="ru-RU" sz="2900" b="1" dirty="0">
                <a:solidFill>
                  <a:schemeClr val="tx1">
                    <a:lumMod val="95000"/>
                  </a:schemeClr>
                </a:solidFill>
              </a:rPr>
              <a:t>координация инфраструктурных инвестиций государства и инвестиционных стратегий бизнеса в регионах с учетом приоритетов пространственного развития и ресурсных ограничений, в том числе демографических;</a:t>
            </a:r>
            <a:endParaRPr lang="en-US" sz="2900" b="1" dirty="0">
              <a:solidFill>
                <a:schemeClr val="tx1">
                  <a:lumMod val="95000"/>
                </a:schemeClr>
              </a:solidFill>
            </a:endParaRPr>
          </a:p>
          <a:p>
            <a:pPr lvl="0" algn="just">
              <a:buFont typeface="Wingdings" charset="2"/>
              <a:buChar char="ü"/>
            </a:pPr>
            <a:r>
              <a:rPr lang="ru-RU" sz="2900" b="1" dirty="0">
                <a:solidFill>
                  <a:schemeClr val="tx1">
                    <a:lumMod val="95000"/>
                  </a:schemeClr>
                </a:solidFill>
              </a:rPr>
              <a:t>сокращение дифференциации в уровне и качестве жизни населения в регионах с помощью эффективных механизмов социальной и бюджетной политики</a:t>
            </a:r>
            <a:r>
              <a:rPr lang="ru-RU" sz="2900" b="1" dirty="0" smtClean="0">
                <a:solidFill>
                  <a:schemeClr val="tx1">
                    <a:lumMod val="95000"/>
                  </a:schemeClr>
                </a:solidFill>
              </a:rPr>
              <a:t>.</a:t>
            </a:r>
            <a:endParaRPr lang="en-US" sz="2900" b="1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9558" y="95533"/>
            <a:ext cx="4176215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Почему был создан такой курс?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94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400" b="1" dirty="0" smtClean="0"/>
              <a:t>О чем этот курс?</a:t>
            </a:r>
            <a:r>
              <a:rPr lang="ru-RU" sz="2700" dirty="0"/>
              <a:t> </a:t>
            </a:r>
            <a:r>
              <a:rPr lang="ru-RU" sz="2200" dirty="0" smtClean="0"/>
              <a:t/>
            </a:r>
            <a:br>
              <a:rPr lang="ru-RU" sz="2200" dirty="0" smtClean="0"/>
            </a:br>
            <a:r>
              <a:rPr lang="ru-RU" sz="2700" dirty="0" smtClean="0"/>
              <a:t>В </a:t>
            </a:r>
            <a:r>
              <a:rPr lang="ru-RU" sz="2700" dirty="0"/>
              <a:t>ходе освоения курса мы рассмотрим:</a:t>
            </a:r>
            <a:r>
              <a:rPr lang="en-US" sz="2700" dirty="0"/>
              <a:t/>
            </a:r>
            <a:br>
              <a:rPr lang="en-US" sz="2700" dirty="0"/>
            </a:br>
            <a:endParaRPr lang="en-US" sz="27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40812" y="1964531"/>
            <a:ext cx="3140116" cy="2928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14325" y="2286000"/>
            <a:ext cx="6072187" cy="369331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Теоретические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основы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пространственной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организации</a:t>
            </a:r>
            <a:r>
              <a:rPr lang="en-US" sz="2400" b="1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400" b="1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экономики</a:t>
            </a:r>
            <a:r>
              <a:rPr lang="ru-RU" sz="2400" b="1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на основе трудов следующих отечественных и зарубежных ученых:</a:t>
            </a:r>
            <a:endParaRPr lang="en-US" sz="2400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r>
              <a:rPr lang="en-US" sz="2400" dirty="0"/>
              <a:t> </a:t>
            </a:r>
          </a:p>
          <a:p>
            <a:r>
              <a:rPr lang="ru-RU" sz="2400" dirty="0"/>
              <a:t>Вебер, </a:t>
            </a:r>
            <a:r>
              <a:rPr lang="ru-RU" sz="2400" dirty="0" err="1"/>
              <a:t>Тюннен</a:t>
            </a:r>
            <a:r>
              <a:rPr lang="ru-RU" sz="2400" dirty="0"/>
              <a:t>, </a:t>
            </a:r>
            <a:r>
              <a:rPr lang="ru-RU" sz="2400" dirty="0" err="1"/>
              <a:t>Лаусхардт</a:t>
            </a:r>
            <a:r>
              <a:rPr lang="ru-RU" sz="2400" dirty="0"/>
              <a:t>, </a:t>
            </a:r>
            <a:r>
              <a:rPr lang="ru-RU" sz="2400" dirty="0" err="1"/>
              <a:t>Кристаллер</a:t>
            </a:r>
            <a:r>
              <a:rPr lang="ru-RU" sz="2400" dirty="0"/>
              <a:t>, </a:t>
            </a:r>
            <a:r>
              <a:rPr lang="ru-RU" sz="2400" dirty="0" err="1"/>
              <a:t>Мюрдаль</a:t>
            </a:r>
            <a:r>
              <a:rPr lang="ru-RU" sz="2400" dirty="0"/>
              <a:t>, </a:t>
            </a:r>
            <a:r>
              <a:rPr lang="ru-RU" sz="2400" dirty="0" err="1"/>
              <a:t>Пигу,Изард</a:t>
            </a:r>
            <a:r>
              <a:rPr lang="ru-RU" sz="2400" dirty="0"/>
              <a:t>, Портер, </a:t>
            </a:r>
            <a:r>
              <a:rPr lang="ru-RU" sz="2400" dirty="0" err="1"/>
              <a:t>Колосовский</a:t>
            </a:r>
            <a:r>
              <a:rPr lang="ru-RU" sz="2400" dirty="0"/>
              <a:t>, Некрасов, </a:t>
            </a:r>
            <a:r>
              <a:rPr lang="ru-RU" sz="2400" dirty="0" err="1" smtClean="0"/>
              <a:t>Гранберг</a:t>
            </a:r>
            <a:endParaRPr lang="en-US" sz="2400" dirty="0"/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3699" y="1553560"/>
            <a:ext cx="2540000" cy="254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5329" y="3608949"/>
            <a:ext cx="2233612" cy="329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9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/>
              <a:t>О чем этот курс?</a:t>
            </a:r>
            <a:r>
              <a:rPr lang="ru-RU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34166"/>
            <a:ext cx="5286375" cy="4480909"/>
          </a:xfrm>
          <a:solidFill>
            <a:schemeClr val="accent2">
              <a:lumMod val="7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/>
              <a:t>Потенциальные возможности экономического роста и развития экономики региона в условиях </a:t>
            </a:r>
            <a:r>
              <a:rPr lang="ru-RU" b="1" dirty="0" smtClean="0"/>
              <a:t>глобализации</a:t>
            </a:r>
            <a:endParaRPr lang="ru-RU" dirty="0"/>
          </a:p>
          <a:p>
            <a:pPr marL="0" indent="0" algn="ctr">
              <a:buNone/>
            </a:pPr>
            <a:endParaRPr lang="ru-RU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Оценка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факторов развития стран и регионов по методологии Всемирного </a:t>
            </a: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банка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375" y="1962753"/>
            <a:ext cx="6215059" cy="416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26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5400" b="1" dirty="0"/>
              <a:t>О чем этот курс?</a:t>
            </a:r>
            <a:r>
              <a:rPr lang="ru-RU" dirty="0"/>
              <a:t> </a:t>
            </a:r>
            <a:r>
              <a:rPr lang="ru-RU" sz="3200" dirty="0"/>
              <a:t/>
            </a:r>
            <a:br>
              <a:rPr lang="ru-RU" sz="3200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696" y="1985963"/>
            <a:ext cx="4420317" cy="3921651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Методологические принципы рациональной организации экономики в региональном аспекте</a:t>
            </a:r>
            <a:endParaRPr lang="en-US" dirty="0"/>
          </a:p>
          <a:p>
            <a:pPr marL="0" indent="0" algn="ctr">
              <a:buNone/>
            </a:pP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Стратегический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план развития региона: структура, технология составления. 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2012" y="1728787"/>
            <a:ext cx="7272337" cy="5130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207" y="423081"/>
            <a:ext cx="9720976" cy="1091395"/>
          </a:xfrm>
        </p:spPr>
        <p:txBody>
          <a:bodyPr>
            <a:no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>О </a:t>
            </a:r>
            <a:r>
              <a:rPr lang="ru-RU" sz="2800" b="1" dirty="0"/>
              <a:t>чем этот курс?</a:t>
            </a:r>
            <a:r>
              <a:rPr lang="ru-RU" sz="2800" dirty="0"/>
              <a:t> </a:t>
            </a:r>
            <a:br>
              <a:rPr lang="ru-RU" sz="2800" dirty="0"/>
            </a:br>
            <a:r>
              <a:rPr lang="ru-RU" sz="2800" dirty="0"/>
              <a:t>В ходе освоения курса мы рассмотрим: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1464" y="1632583"/>
            <a:ext cx="5357812" cy="3328988"/>
          </a:xfrm>
          <a:solidFill>
            <a:schemeClr val="accent2">
              <a:lumMod val="75000"/>
            </a:schemeClr>
          </a:solidFill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err="1"/>
              <a:t>Конкурентоспособность</a:t>
            </a:r>
            <a:r>
              <a:rPr lang="en-US" b="1" dirty="0"/>
              <a:t> </a:t>
            </a:r>
            <a:r>
              <a:rPr lang="en-US" b="1" dirty="0" err="1"/>
              <a:t>экономики</a:t>
            </a:r>
            <a:r>
              <a:rPr lang="en-US" b="1" dirty="0"/>
              <a:t> </a:t>
            </a:r>
            <a:r>
              <a:rPr lang="en-US" b="1" dirty="0" err="1" smtClean="0"/>
              <a:t>регионов</a:t>
            </a:r>
            <a:endParaRPr lang="en-US" dirty="0"/>
          </a:p>
          <a:p>
            <a:r>
              <a:rPr lang="ru-RU" dirty="0"/>
              <a:t>Теория сравнительных преимуществ </a:t>
            </a:r>
            <a:r>
              <a:rPr lang="ru-RU" dirty="0" err="1"/>
              <a:t>Д.Рикардо</a:t>
            </a:r>
            <a:r>
              <a:rPr lang="ru-RU" dirty="0"/>
              <a:t>, Многофакторный подход </a:t>
            </a:r>
            <a:r>
              <a:rPr lang="ru-RU" dirty="0" err="1"/>
              <a:t>Хекшера</a:t>
            </a:r>
            <a:r>
              <a:rPr lang="ru-RU" dirty="0"/>
              <a:t>-Олина, Парадокс </a:t>
            </a:r>
            <a:r>
              <a:rPr lang="ru-RU" dirty="0" err="1"/>
              <a:t>В.Леонтьева</a:t>
            </a:r>
            <a:r>
              <a:rPr lang="ru-RU" dirty="0"/>
              <a:t>. Ромб </a:t>
            </a:r>
            <a:r>
              <a:rPr lang="ru-RU" dirty="0" err="1"/>
              <a:t>М.Портера</a:t>
            </a:r>
            <a:endParaRPr lang="en-US" dirty="0"/>
          </a:p>
          <a:p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Факторы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,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формирующие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конкурентоспособность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экономики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 </a:t>
            </a:r>
            <a:r>
              <a:rPr lang="en-US" dirty="0" err="1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региона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в</a:t>
            </a:r>
            <a:r>
              <a:rPr lang="en-US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условиях</a:t>
            </a:r>
            <a:r>
              <a:rPr lang="en-US" dirty="0">
                <a:solidFill>
                  <a:schemeClr val="bg1">
                    <a:lumMod val="95000"/>
                    <a:lumOff val="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глобализации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0331" y="2057145"/>
            <a:ext cx="5647332" cy="4235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895" y="4739378"/>
            <a:ext cx="5108773" cy="177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293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О чем этот курс?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411" y="1988431"/>
            <a:ext cx="4724192" cy="3793490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/>
              <a:t>Финансовые рычаги  управления экономикой региона</a:t>
            </a:r>
            <a:endParaRPr lang="en-US" dirty="0"/>
          </a:p>
          <a:p>
            <a:pPr marL="0" indent="0" algn="ctr">
              <a:buNone/>
            </a:pPr>
            <a:r>
              <a:rPr lang="ru-RU" dirty="0"/>
              <a:t> </a:t>
            </a:r>
            <a:endParaRPr lang="en-US" dirty="0"/>
          </a:p>
          <a:p>
            <a:pPr algn="ctr">
              <a:buFont typeface="Wingdings" charset="2"/>
              <a:buChar char="ü"/>
            </a:pP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Факторы, влияющие на состояние регионального бюджета.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ru-RU" dirty="0" err="1">
                <a:solidFill>
                  <a:schemeClr val="bg1">
                    <a:lumMod val="95000"/>
                    <a:lumOff val="5000"/>
                  </a:schemeClr>
                </a:solidFill>
              </a:rPr>
              <a:t>Дотационность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 региона: ее оценка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2757" y="1834165"/>
            <a:ext cx="6802821" cy="410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14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655093"/>
            <a:ext cx="9613861" cy="117907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О чем этот курс?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В ходе освоения курса мы рассмотрим: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518" y="1834166"/>
            <a:ext cx="4150986" cy="3984559"/>
          </a:xfrm>
          <a:solidFill>
            <a:schemeClr val="accent2">
              <a:lumMod val="75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ru-RU" b="1" dirty="0" smtClean="0"/>
              <a:t>Инфраструктурное </a:t>
            </a:r>
            <a:r>
              <a:rPr lang="ru-RU" b="1" dirty="0"/>
              <a:t>развитие регионов</a:t>
            </a:r>
            <a:endParaRPr lang="en-US" dirty="0"/>
          </a:p>
          <a:p>
            <a:pPr marL="0" indent="0" algn="ctr">
              <a:buNone/>
            </a:pPr>
            <a:endParaRPr lang="ru-RU" b="1" dirty="0" smtClean="0"/>
          </a:p>
          <a:p>
            <a:pPr algn="ctr">
              <a:buFont typeface="Wingdings" charset="2"/>
              <a:buChar char="ü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Инвестиционная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политика региона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endParaRPr lang="ru-RU" dirty="0" smtClean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pPr algn="ctr">
              <a:buFont typeface="Wingdings" charset="2"/>
              <a:buChar char="ü"/>
            </a:pPr>
            <a:r>
              <a:rPr lang="ru-RU" dirty="0" smtClean="0">
                <a:solidFill>
                  <a:schemeClr val="bg1">
                    <a:lumMod val="95000"/>
                    <a:lumOff val="5000"/>
                  </a:schemeClr>
                </a:solidFill>
              </a:rPr>
              <a:t>Разработка </a:t>
            </a:r>
            <a:r>
              <a:rPr lang="ru-RU" dirty="0">
                <a:solidFill>
                  <a:schemeClr val="bg1">
                    <a:lumMod val="95000"/>
                    <a:lumOff val="5000"/>
                  </a:schemeClr>
                </a:solidFill>
              </a:rPr>
              <a:t>инвестиционной стратегии региона</a:t>
            </a:r>
            <a:endParaRPr lang="en-US" dirty="0">
              <a:solidFill>
                <a:schemeClr val="bg1">
                  <a:lumMod val="95000"/>
                  <a:lumOff val="5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504" y="1320800"/>
            <a:ext cx="5874678" cy="27203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0384" y="3885360"/>
            <a:ext cx="5874678" cy="266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1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Berlin</Template>
  <TotalTime>189</TotalTime>
  <Words>605</Words>
  <Application>Microsoft Macintosh PowerPoint</Application>
  <PresentationFormat>Widescreen</PresentationFormat>
  <Paragraphs>95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Trebuchet MS</vt:lpstr>
      <vt:lpstr>Wingdings</vt:lpstr>
      <vt:lpstr>Arial</vt:lpstr>
      <vt:lpstr>Berlin</vt:lpstr>
      <vt:lpstr>Курс по выбору:</vt:lpstr>
      <vt:lpstr>Какие вопросы затронем на занятиях по курсу?</vt:lpstr>
      <vt:lpstr>Согласно Концепции долгосрочного социально-экономического развития Российской Федерации на период до 2020 года  </vt:lpstr>
      <vt:lpstr>О чем этот курс?  В ходе освоения курса мы рассмотрим: </vt:lpstr>
      <vt:lpstr>О чем этот курс?  В ходе освоения курса мы рассмотрим: </vt:lpstr>
      <vt:lpstr>О чем этот курс?  В ходе освоения курса мы рассмотрим: </vt:lpstr>
      <vt:lpstr> О чем этот курс?  В ходе освоения курса мы рассмотрим: </vt:lpstr>
      <vt:lpstr>О чем этот курс?  В ходе освоения курса мы рассмотрим: </vt:lpstr>
      <vt:lpstr>О чем этот курс?  В ходе освоения курса мы рассмотрим: </vt:lpstr>
      <vt:lpstr>О чем этот курс?  В ходе освоения курса мы рассмотрим: </vt:lpstr>
      <vt:lpstr>О чем этот курс?  В ходе освоения курса мы рассмотрим: </vt:lpstr>
      <vt:lpstr>Что интересного узнаем?</vt:lpstr>
      <vt:lpstr>Чему научимся в ходе освоения курса?</vt:lpstr>
      <vt:lpstr>В чем отличие преподавания курса «Управление регионом»?</vt:lpstr>
      <vt:lpstr>Наши интересные «фишки» в курсе</vt:lpstr>
      <vt:lpstr>Наша команда:</vt:lpstr>
      <vt:lpstr>Благодарим за внимание!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Курс по выбору:</dc:title>
  <dc:creator>natasha22041981@outlook.com</dc:creator>
  <cp:lastModifiedBy>natasha22041981@outlook.com</cp:lastModifiedBy>
  <cp:revision>49</cp:revision>
  <dcterms:created xsi:type="dcterms:W3CDTF">2017-11-01T04:23:00Z</dcterms:created>
  <dcterms:modified xsi:type="dcterms:W3CDTF">2017-11-03T23:17:01Z</dcterms:modified>
</cp:coreProperties>
</file>