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68" r:id="rId4"/>
    <p:sldId id="260" r:id="rId5"/>
    <p:sldId id="263" r:id="rId6"/>
    <p:sldId id="259" r:id="rId7"/>
    <p:sldId id="265" r:id="rId8"/>
    <p:sldId id="261" r:id="rId9"/>
    <p:sldId id="270" r:id="rId10"/>
    <p:sldId id="269" r:id="rId11"/>
    <p:sldId id="273" r:id="rId12"/>
    <p:sldId id="274" r:id="rId13"/>
    <p:sldId id="266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6" userDrawn="1">
          <p15:clr>
            <a:srgbClr val="A4A3A4"/>
          </p15:clr>
        </p15:guide>
        <p15:guide id="4" pos="7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ADA"/>
    <a:srgbClr val="7BEBD8"/>
    <a:srgbClr val="8335E5"/>
    <a:srgbClr val="6C92E1"/>
    <a:srgbClr val="7D4BC9"/>
    <a:srgbClr val="6313DC"/>
    <a:srgbClr val="6B8DE1"/>
    <a:srgbClr val="030553"/>
    <a:srgbClr val="16286E"/>
    <a:srgbClr val="652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00" autoAdjust="0"/>
    <p:restoredTop sz="94652" autoAdjust="0"/>
  </p:normalViewPr>
  <p:slideViewPr>
    <p:cSldViewPr snapToGrid="0" showGuides="1">
      <p:cViewPr varScale="1">
        <p:scale>
          <a:sx n="127" d="100"/>
          <a:sy n="127" d="100"/>
        </p:scale>
        <p:origin x="1440" y="168"/>
      </p:cViewPr>
      <p:guideLst>
        <p:guide orient="horz" pos="2064"/>
        <p:guide pos="3840"/>
        <p:guide pos="456"/>
        <p:guide pos="7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D28F2D-D4F3-4E2B-A0F3-7AAFDE0BC58B}" type="datetime1">
              <a:rPr lang="ru-RU" smtClean="0"/>
              <a:t>20.04.2021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9951C-CA37-4221-943D-71E64EEEA549}" type="datetime1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DF8F48A-6110-47DA-8521-A1D1FFD22FE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77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04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02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759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43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090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836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885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671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29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CB67F5-0266-4F57-BCC8-CAA9673E5902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5ADB00-8AAA-4C20-B03B-A012746A2014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>
            <a:extLst>
              <a:ext uri="{FF2B5EF4-FFF2-40B4-BE49-F238E27FC236}">
                <a16:creationId xmlns:a16="http://schemas.microsoft.com/office/drawing/2014/main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0EA85A-0755-4D64-85AE-4D684CB44117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7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00F68-8153-43BD-9048-5E0203738055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E6A3E5-DF0B-4BB4-83EC-7350AED6B333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B5BE7-11FF-4B74-A258-0B0852B1C612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>
            <a:extLst>
              <a:ext uri="{FF2B5EF4-FFF2-40B4-BE49-F238E27FC236}">
                <a16:creationId xmlns:a16="http://schemas.microsoft.com/office/drawing/2014/main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>
            <a:extLst>
              <a:ext uri="{FF2B5EF4-FFF2-40B4-BE49-F238E27FC236}">
                <a16:creationId xmlns:a16="http://schemas.microsoft.com/office/drawing/2014/main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53AEB0-DEE4-469A-ACA7-FCE298962CB8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D850CA-FEA9-4ECA-92F5-9F1778664B8F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D77D1A-AB3F-4195-91BD-ED29ADAC1B44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F1AFD-3CC9-4493-BC63-1C141B05CE5B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578092-39FE-416A-9517-019E99EC9D0E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68E1444-B5BA-4767-8208-964378902D11}" type="datetime1">
              <a:rPr lang="ru-RU" noProof="0" smtClean="0"/>
              <a:t>20.04.2021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 descr="Данное изображение содержит абстрактную декоративную форму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4855953" y="-2833465"/>
            <a:ext cx="8948964" cy="12105059"/>
            <a:chOff x="4855953" y="-2833465"/>
            <a:chExt cx="8948964" cy="12105059"/>
          </a:xfrm>
        </p:grpSpPr>
        <p:sp>
          <p:nvSpPr>
            <p:cNvPr id="18" name="Полилиния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Полилиния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" name="Полилиния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4" name="Надпись 23">
            <a:extLst>
              <a:ext uri="{FF2B5EF4-FFF2-40B4-BE49-F238E27FC236}">
                <a16:creationId xmlns:a16="http://schemas.microsoft.com/office/drawing/2014/main" id="{C1165547-DF3A-4694-9097-2BDAF2003713}"/>
              </a:ext>
            </a:extLst>
          </p:cNvPr>
          <p:cNvSpPr txBox="1"/>
          <p:nvPr/>
        </p:nvSpPr>
        <p:spPr>
          <a:xfrm>
            <a:off x="733192" y="2935839"/>
            <a:ext cx="484570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Факторы успешного привлечения финансирования на краудфандинговых площадках для разработки и продвижения новых продуктов компаний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6BBBCB2E-F413-4381-8378-02FDC20EA4F6}"/>
              </a:ext>
            </a:extLst>
          </p:cNvPr>
          <p:cNvSpPr/>
          <p:nvPr/>
        </p:nvSpPr>
        <p:spPr>
          <a:xfrm>
            <a:off x="733192" y="5358396"/>
            <a:ext cx="4600808" cy="61555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Макарова С.Г., к.э.н., доцент, ЭФ МГУ, Потанина А.В., студент, ЭФ МГУ</a:t>
            </a:r>
          </a:p>
        </p:txBody>
      </p:sp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/>
              <a:t>Слайд 1 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2543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1183821" y="738390"/>
            <a:ext cx="48457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ВЫВОДЫ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38D4B56-7D6C-4345-912F-B3BA9A014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40229" y="0"/>
            <a:ext cx="0" cy="635725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457331C-2A24-4352-9B4C-1C1B326F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7313" y="1802425"/>
            <a:ext cx="6912328" cy="4262027"/>
            <a:chOff x="517754" y="1431439"/>
            <a:chExt cx="4192657" cy="2338550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B111D787-E830-4638-97B3-205F0A0ABC3F}"/>
                </a:ext>
              </a:extLst>
            </p:cNvPr>
            <p:cNvGrpSpPr/>
            <p:nvPr/>
          </p:nvGrpSpPr>
          <p:grpSpPr>
            <a:xfrm>
              <a:off x="518433" y="1431439"/>
              <a:ext cx="4191978" cy="984885"/>
              <a:chOff x="518433" y="1590516"/>
              <a:chExt cx="4191978" cy="984885"/>
            </a:xfrm>
          </p:grpSpPr>
          <p:sp>
            <p:nvSpPr>
              <p:cNvPr id="6" name="Прямоугольник: Скругленные углы 5">
                <a:extLst>
                  <a:ext uri="{FF2B5EF4-FFF2-40B4-BE49-F238E27FC236}">
                    <a16:creationId xmlns:a16="http://schemas.microsoft.com/office/drawing/2014/main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1743780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101D99-B002-4698-9C7E-C942B9AA2D39}"/>
                  </a:ext>
                </a:extLst>
              </p:cNvPr>
              <p:cNvSpPr/>
              <p:nvPr/>
            </p:nvSpPr>
            <p:spPr>
              <a:xfrm>
                <a:off x="1174216" y="1590516"/>
                <a:ext cx="3536195" cy="984885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Значимые положительные факторы: принадлежность проекта к США/Китаю, количество проектов в секции проекта, количество типов вознаграждений, количество спонсоров, качество проекта</a:t>
                </a:r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2D19246F-8F2D-4FAD-8927-AA34DDAA5DFA}"/>
                </a:ext>
              </a:extLst>
            </p:cNvPr>
            <p:cNvGrpSpPr/>
            <p:nvPr/>
          </p:nvGrpSpPr>
          <p:grpSpPr>
            <a:xfrm>
              <a:off x="517754" y="2435170"/>
              <a:ext cx="3820288" cy="738664"/>
              <a:chOff x="517754" y="2377308"/>
              <a:chExt cx="3820288" cy="738664"/>
            </a:xfrm>
          </p:grpSpPr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14FF47BA-9557-4442-8E2A-74A4F4AAD237}"/>
                  </a:ext>
                </a:extLst>
              </p:cNvPr>
              <p:cNvSpPr/>
              <p:nvPr/>
            </p:nvSpPr>
            <p:spPr>
              <a:xfrm>
                <a:off x="517754" y="2484934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00C2221-E8A7-47E0-B2B2-5A6A32F96791}"/>
                  </a:ext>
                </a:extLst>
              </p:cNvPr>
              <p:cNvSpPr/>
              <p:nvPr/>
            </p:nvSpPr>
            <p:spPr>
              <a:xfrm>
                <a:off x="1178211" y="2377308"/>
                <a:ext cx="3159831" cy="738664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Значимые отрицательные факторы: наличие у основателя других проектов, избранность проекта платформой, объем целевых средств проекта</a:t>
                </a: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9D065A01-39E4-4CC9-9075-3910C66205F5}"/>
                </a:ext>
              </a:extLst>
            </p:cNvPr>
            <p:cNvGrpSpPr/>
            <p:nvPr/>
          </p:nvGrpSpPr>
          <p:grpSpPr>
            <a:xfrm>
              <a:off x="518433" y="3277546"/>
              <a:ext cx="3819609" cy="492443"/>
              <a:chOff x="518433" y="3016670"/>
              <a:chExt cx="3819609" cy="492443"/>
            </a:xfrm>
          </p:grpSpPr>
          <p:sp>
            <p:nvSpPr>
              <p:cNvPr id="11" name="Прямоугольник: Скругленные углы 10">
                <a:extLst>
                  <a:ext uri="{FF2B5EF4-FFF2-40B4-BE49-F238E27FC236}">
                    <a16:creationId xmlns:a16="http://schemas.microsoft.com/office/drawing/2014/main" id="{6B458D5C-BDF7-4A75-A4E8-B99128DCD84A}"/>
                  </a:ext>
                </a:extLst>
              </p:cNvPr>
              <p:cNvSpPr/>
              <p:nvPr/>
            </p:nvSpPr>
            <p:spPr>
              <a:xfrm>
                <a:off x="518433" y="3030595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A17B45E-57F0-4725-89C0-3CD74A5097A3}"/>
                  </a:ext>
                </a:extLst>
              </p:cNvPr>
              <p:cNvSpPr/>
              <p:nvPr/>
            </p:nvSpPr>
            <p:spPr>
              <a:xfrm>
                <a:off x="1174216" y="3016670"/>
                <a:ext cx="3163826" cy="492443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Игровые проекты собирают при прочих равных наибольшие суммы из рассматриваемых категорий</a:t>
                </a:r>
              </a:p>
            </p:txBody>
          </p:sp>
        </p:grpSp>
      </p:grpSp>
      <p:sp>
        <p:nvSpPr>
          <p:cNvPr id="22" name="Овал 21">
            <a:extLst>
              <a:ext uri="{FF2B5EF4-FFF2-40B4-BE49-F238E27FC236}">
                <a16:creationId xmlns:a16="http://schemas.microsoft.com/office/drawing/2014/main" id="{E7D1D117-BC5C-430A-9FEB-B231E691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6330880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577E8EA-5E95-41C5-8BE8-EE647DE2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567838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62" name="Группа 61" descr="Это изображение содержит руки женщины, пишущей на бумаге. ">
            <a:extLst>
              <a:ext uri="{FF2B5EF4-FFF2-40B4-BE49-F238E27FC236}">
                <a16:creationId xmlns:a16="http://schemas.microsoft.com/office/drawing/2014/main" id="{123C05C1-3914-48FB-B4B8-1388A2DB5ACE}"/>
              </a:ext>
            </a:extLst>
          </p:cNvPr>
          <p:cNvGrpSpPr/>
          <p:nvPr/>
        </p:nvGrpSpPr>
        <p:grpSpPr>
          <a:xfrm>
            <a:off x="6595532" y="-643467"/>
            <a:ext cx="6626205" cy="8481705"/>
            <a:chOff x="5941247" y="-556870"/>
            <a:chExt cx="6250755" cy="7370164"/>
          </a:xfrm>
        </p:grpSpPr>
        <p:sp>
          <p:nvSpPr>
            <p:cNvPr id="45" name="Полилиния 22">
              <a:extLst>
                <a:ext uri="{FF2B5EF4-FFF2-40B4-BE49-F238E27FC236}">
                  <a16:creationId xmlns:a16="http://schemas.microsoft.com/office/drawing/2014/main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247" y="-556870"/>
              <a:ext cx="6250754" cy="7370164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6" name="Полилиния 23">
              <a:extLst>
                <a:ext uri="{FF2B5EF4-FFF2-40B4-BE49-F238E27FC236}">
                  <a16:creationId xmlns:a16="http://schemas.microsoft.com/office/drawing/2014/main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7" name="Полилиния 24">
              <a:extLst>
                <a:ext uri="{FF2B5EF4-FFF2-40B4-BE49-F238E27FC236}">
                  <a16:creationId xmlns:a16="http://schemas.microsoft.com/office/drawing/2014/main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8" name="Полилиния 25">
              <a:extLst>
                <a:ext uri="{FF2B5EF4-FFF2-40B4-BE49-F238E27FC236}">
                  <a16:creationId xmlns:a16="http://schemas.microsoft.com/office/drawing/2014/main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9" name="Полилиния 26">
              <a:extLst>
                <a:ext uri="{FF2B5EF4-FFF2-40B4-BE49-F238E27FC236}">
                  <a16:creationId xmlns:a16="http://schemas.microsoft.com/office/drawing/2014/main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0" name="Полилиния 27">
              <a:extLst>
                <a:ext uri="{FF2B5EF4-FFF2-40B4-BE49-F238E27FC236}">
                  <a16:creationId xmlns:a16="http://schemas.microsoft.com/office/drawing/2014/main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1" name="Полилиния 28">
              <a:extLst>
                <a:ext uri="{FF2B5EF4-FFF2-40B4-BE49-F238E27FC236}">
                  <a16:creationId xmlns:a16="http://schemas.microsoft.com/office/drawing/2014/main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8"/>
              <a:ext cx="1904852" cy="2230987"/>
              <a:chOff x="7676266" y="528898"/>
              <a:chExt cx="1904852" cy="2230987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Полилиния 29">
                <a:extLst>
                  <a:ext uri="{FF2B5EF4-FFF2-40B4-BE49-F238E27FC236}">
                    <a16:creationId xmlns:a16="http://schemas.microsoft.com/office/drawing/2014/main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3" name="Полилиния 30">
                <a:extLst>
                  <a:ext uri="{FF2B5EF4-FFF2-40B4-BE49-F238E27FC236}">
                    <a16:creationId xmlns:a16="http://schemas.microsoft.com/office/drawing/2014/main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8"/>
                <a:ext cx="1571548" cy="1774038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54" name="Полилиния 31">
              <a:extLst>
                <a:ext uri="{FF2B5EF4-FFF2-40B4-BE49-F238E27FC236}">
                  <a16:creationId xmlns:a16="http://schemas.microsoft.com/office/drawing/2014/main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5" name="Полилиния 32">
              <a:extLst>
                <a:ext uri="{FF2B5EF4-FFF2-40B4-BE49-F238E27FC236}">
                  <a16:creationId xmlns:a16="http://schemas.microsoft.com/office/drawing/2014/main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6" name="Полилиния 33">
              <a:extLst>
                <a:ext uri="{FF2B5EF4-FFF2-40B4-BE49-F238E27FC236}">
                  <a16:creationId xmlns:a16="http://schemas.microsoft.com/office/drawing/2014/main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34">
              <a:extLst>
                <a:ext uri="{FF2B5EF4-FFF2-40B4-BE49-F238E27FC236}">
                  <a16:creationId xmlns:a16="http://schemas.microsoft.com/office/drawing/2014/main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8" name="Полилиния 35">
              <a:extLst>
                <a:ext uri="{FF2B5EF4-FFF2-40B4-BE49-F238E27FC236}">
                  <a16:creationId xmlns:a16="http://schemas.microsoft.com/office/drawing/2014/main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15" name="Заголовок 14" hidden="1">
            <a:extLst>
              <a:ext uri="{FF2B5EF4-FFF2-40B4-BE49-F238E27FC236}">
                <a16:creationId xmlns:a16="http://schemas.microsoft.com/office/drawing/2014/main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2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  <p:sp>
        <p:nvSpPr>
          <p:cNvPr id="3" name="Минус 2">
            <a:extLst>
              <a:ext uri="{FF2B5EF4-FFF2-40B4-BE49-F238E27FC236}">
                <a16:creationId xmlns:a16="http://schemas.microsoft.com/office/drawing/2014/main" id="{4B3E9074-2067-2441-B724-966958B2C658}"/>
              </a:ext>
            </a:extLst>
          </p:cNvPr>
          <p:cNvSpPr/>
          <p:nvPr/>
        </p:nvSpPr>
        <p:spPr>
          <a:xfrm>
            <a:off x="719983" y="3951822"/>
            <a:ext cx="335326" cy="19895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люс 4">
            <a:extLst>
              <a:ext uri="{FF2B5EF4-FFF2-40B4-BE49-F238E27FC236}">
                <a16:creationId xmlns:a16="http://schemas.microsoft.com/office/drawing/2014/main" id="{78574EFB-8C51-164A-8D25-CB806D70CB33}"/>
              </a:ext>
            </a:extLst>
          </p:cNvPr>
          <p:cNvSpPr/>
          <p:nvPr/>
        </p:nvSpPr>
        <p:spPr>
          <a:xfrm>
            <a:off x="766606" y="2190889"/>
            <a:ext cx="267161" cy="21494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5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A0441-0A61-3443-A2A9-160E8824C5D4}"/>
              </a:ext>
            </a:extLst>
          </p:cNvPr>
          <p:cNvSpPr/>
          <p:nvPr/>
        </p:nvSpPr>
        <p:spPr>
          <a:xfrm>
            <a:off x="557939" y="1690688"/>
            <a:ext cx="11499742" cy="235449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endParaRPr lang="ru-RU" sz="1950" b="1" i="1" dirty="0">
              <a:solidFill>
                <a:srgbClr val="FF0000"/>
              </a:solidFill>
              <a:latin typeface="+mj-lt"/>
              <a:cs typeface="Segoe UI" panose="020B0502040204020203" pitchFamily="34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cs typeface="Segoe UI" panose="020B0502040204020203" pitchFamily="34" charset="0"/>
              </a:rPr>
              <a:t>          </a:t>
            </a:r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" name="Надпись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557939" y="459581"/>
            <a:ext cx="1149974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РЕАЛИЗАЦИИ КРАУДФАНДИНГОВЫХ ПРОЕКТОВ ОСНОВАТЕЛЯМ РЕКОМЕНДУЕТСЯ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4194A0-DCB2-4B47-8F7F-FA209DEFB3AC}"/>
              </a:ext>
            </a:extLst>
          </p:cNvPr>
          <p:cNvSpPr/>
          <p:nvPr/>
        </p:nvSpPr>
        <p:spPr>
          <a:xfrm>
            <a:off x="557939" y="2893925"/>
            <a:ext cx="5215095" cy="924448"/>
          </a:xfrm>
          <a:prstGeom prst="rect">
            <a:avLst/>
          </a:prstGeom>
          <a:solidFill>
            <a:srgbClr val="7D4BC9"/>
          </a:solidFill>
          <a:ln>
            <a:solidFill>
              <a:srgbClr val="7D4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cs typeface="Segoe UI" panose="020B0502040204020203" pitchFamily="34" charset="0"/>
              </a:rPr>
              <a:t>Создавать проекты в более популярных секциях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E0BF2B-5AB1-EB42-A9EB-5E66D4998565}"/>
              </a:ext>
            </a:extLst>
          </p:cNvPr>
          <p:cNvSpPr/>
          <p:nvPr/>
        </p:nvSpPr>
        <p:spPr>
          <a:xfrm>
            <a:off x="557938" y="1635384"/>
            <a:ext cx="5215095" cy="924448"/>
          </a:xfrm>
          <a:prstGeom prst="rect">
            <a:avLst/>
          </a:prstGeom>
          <a:solidFill>
            <a:srgbClr val="6C92E1"/>
          </a:solidFill>
          <a:ln>
            <a:solidFill>
              <a:srgbClr val="6C9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i="1" dirty="0">
              <a:solidFill>
                <a:schemeClr val="bg1"/>
              </a:solidFill>
              <a:cs typeface="Segoe UI" panose="020B0502040204020203" pitchFamily="34" charset="0"/>
            </a:endParaRPr>
          </a:p>
          <a:p>
            <a:r>
              <a:rPr lang="ru-RU" b="1" i="1" dirty="0">
                <a:solidFill>
                  <a:schemeClr val="bg1"/>
                </a:solidFill>
                <a:cs typeface="Segoe UI" panose="020B0502040204020203" pitchFamily="34" charset="0"/>
              </a:rPr>
              <a:t>При возможности указывать страну проекта </a:t>
            </a:r>
          </a:p>
          <a:p>
            <a:pPr algn="ctr"/>
            <a:r>
              <a:rPr lang="ru-RU" b="1" i="1" dirty="0">
                <a:solidFill>
                  <a:schemeClr val="bg1"/>
                </a:solidFill>
                <a:cs typeface="Segoe UI" panose="020B0502040204020203" pitchFamily="34" charset="0"/>
              </a:rPr>
              <a:t>(если основатель проекта проживает в нескольких странах) как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175ED7C-D3E5-EA41-8749-B749C545AD16}"/>
              </a:ext>
            </a:extLst>
          </p:cNvPr>
          <p:cNvSpPr/>
          <p:nvPr/>
        </p:nvSpPr>
        <p:spPr>
          <a:xfrm>
            <a:off x="557936" y="4066999"/>
            <a:ext cx="5215095" cy="1386670"/>
          </a:xfrm>
          <a:prstGeom prst="rect">
            <a:avLst/>
          </a:prstGeom>
          <a:solidFill>
            <a:srgbClr val="7BEBD8"/>
          </a:solidFill>
          <a:ln>
            <a:solidFill>
              <a:srgbClr val="7BE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Предлагать потенциальным спонсорам большое количество вознаграждений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772C706-E7DE-8E44-9F70-A7884AAD9D4A}"/>
              </a:ext>
            </a:extLst>
          </p:cNvPr>
          <p:cNvSpPr/>
          <p:nvPr/>
        </p:nvSpPr>
        <p:spPr>
          <a:xfrm>
            <a:off x="520381" y="5622175"/>
            <a:ext cx="5215095" cy="926680"/>
          </a:xfrm>
          <a:prstGeom prst="rect">
            <a:avLst/>
          </a:prstGeom>
          <a:solidFill>
            <a:srgbClr val="1E3ADA"/>
          </a:solidFill>
          <a:ln>
            <a:solidFill>
              <a:srgbClr val="1E3A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  <a:cs typeface="Segoe UI" panose="020B0502040204020203" pitchFamily="34" charset="0"/>
              </a:rPr>
              <a:t>Привлекать большое количество отдельных спонсоров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72B4B5-16F6-A44E-8591-A78D7A782140}"/>
              </a:ext>
            </a:extLst>
          </p:cNvPr>
          <p:cNvSpPr/>
          <p:nvPr/>
        </p:nvSpPr>
        <p:spPr>
          <a:xfrm>
            <a:off x="6159640" y="2893925"/>
            <a:ext cx="5596931" cy="9244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Игры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 Музыка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Фильмы и Видео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8A45AC-1F3E-D348-B138-332DE69912FF}"/>
              </a:ext>
            </a:extLst>
          </p:cNvPr>
          <p:cNvSpPr/>
          <p:nvPr/>
        </p:nvSpPr>
        <p:spPr>
          <a:xfrm>
            <a:off x="6159640" y="1635384"/>
            <a:ext cx="5596931" cy="9244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США                                                                                                         Китай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CD8CB0E-C874-5E4C-B40D-24E9198ACC50}"/>
              </a:ext>
            </a:extLst>
          </p:cNvPr>
          <p:cNvSpPr/>
          <p:nvPr/>
        </p:nvSpPr>
        <p:spPr>
          <a:xfrm>
            <a:off x="6159639" y="4136364"/>
            <a:ext cx="5596931" cy="15273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Товар или продукт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Атрибутика проекта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Встречи с основателем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Упоминание в проекте</a:t>
            </a:r>
          </a:p>
          <a:p>
            <a:pPr algn="ctr"/>
            <a:r>
              <a:rPr lang="ru-RU" b="1" i="1" dirty="0" err="1">
                <a:solidFill>
                  <a:srgbClr val="002060"/>
                </a:solidFill>
                <a:cs typeface="Segoe UI" panose="020B0502040204020203" pitchFamily="34" charset="0"/>
              </a:rPr>
              <a:t>Кастомизированные</a:t>
            </a:r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 товары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E47DB9-7C38-8A42-B952-1B0C08D5531E}"/>
              </a:ext>
            </a:extLst>
          </p:cNvPr>
          <p:cNvSpPr/>
          <p:nvPr/>
        </p:nvSpPr>
        <p:spPr>
          <a:xfrm>
            <a:off x="6159640" y="5613138"/>
            <a:ext cx="5596931" cy="9244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Большое количество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различных вознаграждений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с небольшими вкладами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endParaRPr lang="ru-RU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2C6DD91-91D9-DB47-B026-733D918A0E0A}"/>
              </a:ext>
            </a:extLst>
          </p:cNvPr>
          <p:cNvCxnSpPr>
            <a:cxnSpLocks/>
          </p:cNvCxnSpPr>
          <p:nvPr/>
        </p:nvCxnSpPr>
        <p:spPr>
          <a:xfrm flipV="1">
            <a:off x="5773033" y="1672072"/>
            <a:ext cx="5983537" cy="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031AF9B-A255-044B-9295-5C0D1462C861}"/>
              </a:ext>
            </a:extLst>
          </p:cNvPr>
          <p:cNvCxnSpPr>
            <a:cxnSpLocks/>
          </p:cNvCxnSpPr>
          <p:nvPr/>
        </p:nvCxnSpPr>
        <p:spPr>
          <a:xfrm flipV="1">
            <a:off x="5773032" y="2556724"/>
            <a:ext cx="5983537" cy="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251F71-683D-6943-BFC5-26625034D2EB}"/>
              </a:ext>
            </a:extLst>
          </p:cNvPr>
          <p:cNvCxnSpPr>
            <a:cxnSpLocks/>
          </p:cNvCxnSpPr>
          <p:nvPr/>
        </p:nvCxnSpPr>
        <p:spPr>
          <a:xfrm flipV="1">
            <a:off x="5773032" y="4090771"/>
            <a:ext cx="5983537" cy="1"/>
          </a:xfrm>
          <a:prstGeom prst="line">
            <a:avLst/>
          </a:prstGeom>
          <a:ln w="38100">
            <a:solidFill>
              <a:srgbClr val="7BEBD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EC9C367-0D14-2D4B-8338-0B66EFCCD59F}"/>
              </a:ext>
            </a:extLst>
          </p:cNvPr>
          <p:cNvCxnSpPr>
            <a:cxnSpLocks/>
          </p:cNvCxnSpPr>
          <p:nvPr/>
        </p:nvCxnSpPr>
        <p:spPr>
          <a:xfrm flipV="1">
            <a:off x="5773032" y="3813308"/>
            <a:ext cx="5983537" cy="1"/>
          </a:xfrm>
          <a:prstGeom prst="line">
            <a:avLst/>
          </a:prstGeom>
          <a:ln w="38100">
            <a:solidFill>
              <a:srgbClr val="8335E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0085F2F-563E-BA4A-B531-44ACF16F9840}"/>
              </a:ext>
            </a:extLst>
          </p:cNvPr>
          <p:cNvCxnSpPr>
            <a:cxnSpLocks/>
          </p:cNvCxnSpPr>
          <p:nvPr/>
        </p:nvCxnSpPr>
        <p:spPr>
          <a:xfrm flipV="1">
            <a:off x="5773033" y="2913251"/>
            <a:ext cx="5983537" cy="1"/>
          </a:xfrm>
          <a:prstGeom prst="line">
            <a:avLst/>
          </a:prstGeom>
          <a:ln w="38100">
            <a:solidFill>
              <a:srgbClr val="8335E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E22F89E-B076-DB4A-A1C2-C4B8812850F5}"/>
              </a:ext>
            </a:extLst>
          </p:cNvPr>
          <p:cNvCxnSpPr>
            <a:cxnSpLocks/>
          </p:cNvCxnSpPr>
          <p:nvPr/>
        </p:nvCxnSpPr>
        <p:spPr>
          <a:xfrm flipV="1">
            <a:off x="5773033" y="5631210"/>
            <a:ext cx="5983537" cy="1"/>
          </a:xfrm>
          <a:prstGeom prst="line">
            <a:avLst/>
          </a:prstGeom>
          <a:ln w="38100">
            <a:solidFill>
              <a:srgbClr val="1E3AD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789984B-B365-9547-AD72-F3B4488E0E96}"/>
              </a:ext>
            </a:extLst>
          </p:cNvPr>
          <p:cNvCxnSpPr>
            <a:cxnSpLocks/>
          </p:cNvCxnSpPr>
          <p:nvPr/>
        </p:nvCxnSpPr>
        <p:spPr>
          <a:xfrm flipV="1">
            <a:off x="5773033" y="6548854"/>
            <a:ext cx="5983537" cy="1"/>
          </a:xfrm>
          <a:prstGeom prst="line">
            <a:avLst/>
          </a:prstGeom>
          <a:ln w="38100">
            <a:solidFill>
              <a:srgbClr val="1E3AD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CA2B22E-5AAB-D242-92D4-2C47D9113AB7}"/>
              </a:ext>
            </a:extLst>
          </p:cNvPr>
          <p:cNvCxnSpPr>
            <a:cxnSpLocks/>
          </p:cNvCxnSpPr>
          <p:nvPr/>
        </p:nvCxnSpPr>
        <p:spPr>
          <a:xfrm flipV="1">
            <a:off x="5773031" y="5453669"/>
            <a:ext cx="5983537" cy="1"/>
          </a:xfrm>
          <a:prstGeom prst="line">
            <a:avLst/>
          </a:prstGeom>
          <a:ln w="38100">
            <a:solidFill>
              <a:srgbClr val="7BEBD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1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A0441-0A61-3443-A2A9-160E8824C5D4}"/>
              </a:ext>
            </a:extLst>
          </p:cNvPr>
          <p:cNvSpPr/>
          <p:nvPr/>
        </p:nvSpPr>
        <p:spPr>
          <a:xfrm>
            <a:off x="557939" y="1690688"/>
            <a:ext cx="11499742" cy="235449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endParaRPr lang="ru-RU" sz="1950" b="1" i="1" dirty="0">
              <a:solidFill>
                <a:srgbClr val="FF0000"/>
              </a:solidFill>
              <a:latin typeface="+mj-lt"/>
              <a:cs typeface="Segoe UI" panose="020B0502040204020203" pitchFamily="34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cs typeface="Segoe UI" panose="020B0502040204020203" pitchFamily="34" charset="0"/>
              </a:rPr>
              <a:t>          </a:t>
            </a:r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endParaRPr lang="ru-RU" sz="1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" name="Надпись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557939" y="459581"/>
            <a:ext cx="1149974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РЕАЛИЗАЦИИ КРАУДФАНДИНГОВЫХ ПРОЕКТОВ ОСНОВАТЕЛЯМ РЕКОМЕНДУЕТСЯ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4194A0-DCB2-4B47-8F7F-FA209DEFB3AC}"/>
              </a:ext>
            </a:extLst>
          </p:cNvPr>
          <p:cNvSpPr/>
          <p:nvPr/>
        </p:nvSpPr>
        <p:spPr>
          <a:xfrm>
            <a:off x="557936" y="2996980"/>
            <a:ext cx="5215095" cy="1221791"/>
          </a:xfrm>
          <a:prstGeom prst="rect">
            <a:avLst/>
          </a:prstGeom>
          <a:solidFill>
            <a:srgbClr val="7D4BC9"/>
          </a:solidFill>
          <a:ln>
            <a:solidFill>
              <a:srgbClr val="7D4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  <a:cs typeface="Segoe UI" panose="020B0502040204020203" pitchFamily="34" charset="0"/>
              </a:rPr>
              <a:t>Улучшать качество страницы и располагаемых на ней материалов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E0BF2B-5AB1-EB42-A9EB-5E66D4998565}"/>
              </a:ext>
            </a:extLst>
          </p:cNvPr>
          <p:cNvSpPr/>
          <p:nvPr/>
        </p:nvSpPr>
        <p:spPr>
          <a:xfrm>
            <a:off x="557938" y="1635384"/>
            <a:ext cx="5215095" cy="1115374"/>
          </a:xfrm>
          <a:prstGeom prst="rect">
            <a:avLst/>
          </a:prstGeom>
          <a:solidFill>
            <a:srgbClr val="6C92E1"/>
          </a:solidFill>
          <a:ln>
            <a:solidFill>
              <a:srgbClr val="6C9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  <a:cs typeface="Segoe UI" panose="020B0502040204020203" pitchFamily="34" charset="0"/>
              </a:rPr>
              <a:t>Создавать качественную страничку проекта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72B4B5-16F6-A44E-8591-A78D7A782140}"/>
              </a:ext>
            </a:extLst>
          </p:cNvPr>
          <p:cNvSpPr/>
          <p:nvPr/>
        </p:nvSpPr>
        <p:spPr>
          <a:xfrm>
            <a:off x="5910729" y="3063749"/>
            <a:ext cx="5845839" cy="9244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Общаться с потенциальными спонсорами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 Отвечать на вопросы и комментарии спонсоров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Не направлять все силы только на достижение признания платформы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8A45AC-1F3E-D348-B138-332DE69912FF}"/>
              </a:ext>
            </a:extLst>
          </p:cNvPr>
          <p:cNvSpPr/>
          <p:nvPr/>
        </p:nvSpPr>
        <p:spPr>
          <a:xfrm>
            <a:off x="5910729" y="1623845"/>
            <a:ext cx="5596931" cy="13885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Качественные фото и видео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Обновления и </a:t>
            </a:r>
            <a:r>
              <a:rPr lang="en-US" b="1" i="1" dirty="0">
                <a:solidFill>
                  <a:srgbClr val="002060"/>
                </a:solidFill>
                <a:cs typeface="Segoe UI" panose="020B0502040204020203" pitchFamily="34" charset="0"/>
              </a:rPr>
              <a:t>FAQ </a:t>
            </a:r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Информация о команде проекта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cs typeface="Segoe UI" panose="020B0502040204020203" pitchFamily="34" charset="0"/>
              </a:rPr>
              <a:t>Ссылки на соц. сети, почту, другие виды связи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CD8CB0E-C874-5E4C-B40D-24E9198ACC50}"/>
              </a:ext>
            </a:extLst>
          </p:cNvPr>
          <p:cNvSpPr/>
          <p:nvPr/>
        </p:nvSpPr>
        <p:spPr>
          <a:xfrm>
            <a:off x="1416818" y="4249251"/>
            <a:ext cx="9978013" cy="15273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cs typeface="Segoe UI" panose="020B0502040204020203" pitchFamily="34" charset="0"/>
              </a:rPr>
              <a:t>Не запускать тестовые проекты, а сразу те, которые планируется осуществить</a:t>
            </a:r>
            <a:endParaRPr lang="ru-RU" sz="2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E47DB9-7C38-8A42-B952-1B0C08D5531E}"/>
              </a:ext>
            </a:extLst>
          </p:cNvPr>
          <p:cNvSpPr/>
          <p:nvPr/>
        </p:nvSpPr>
        <p:spPr>
          <a:xfrm>
            <a:off x="1205802" y="5613138"/>
            <a:ext cx="10550769" cy="9244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endParaRPr lang="ru-RU" b="1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cs typeface="Segoe UI" panose="020B0502040204020203" pitchFamily="34" charset="0"/>
              </a:rPr>
              <a:t>Не ставить завышенную финансовую цель проекта.</a:t>
            </a:r>
            <a:endParaRPr lang="ru-RU" sz="2000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endParaRPr lang="ru-RU" sz="1400" i="1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ctr"/>
            <a:endParaRPr lang="ru-RU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2C6DD91-91D9-DB47-B026-733D918A0E0A}"/>
              </a:ext>
            </a:extLst>
          </p:cNvPr>
          <p:cNvCxnSpPr>
            <a:cxnSpLocks/>
          </p:cNvCxnSpPr>
          <p:nvPr/>
        </p:nvCxnSpPr>
        <p:spPr>
          <a:xfrm flipV="1">
            <a:off x="5773033" y="1672072"/>
            <a:ext cx="5983537" cy="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031AF9B-A255-044B-9295-5C0D1462C861}"/>
              </a:ext>
            </a:extLst>
          </p:cNvPr>
          <p:cNvCxnSpPr>
            <a:cxnSpLocks/>
          </p:cNvCxnSpPr>
          <p:nvPr/>
        </p:nvCxnSpPr>
        <p:spPr>
          <a:xfrm flipV="1">
            <a:off x="5773031" y="2770699"/>
            <a:ext cx="5983537" cy="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251F71-683D-6943-BFC5-26625034D2EB}"/>
              </a:ext>
            </a:extLst>
          </p:cNvPr>
          <p:cNvCxnSpPr>
            <a:cxnSpLocks/>
          </p:cNvCxnSpPr>
          <p:nvPr/>
        </p:nvCxnSpPr>
        <p:spPr>
          <a:xfrm>
            <a:off x="557936" y="4391118"/>
            <a:ext cx="11198632" cy="1"/>
          </a:xfrm>
          <a:prstGeom prst="line">
            <a:avLst/>
          </a:prstGeom>
          <a:ln w="38100">
            <a:solidFill>
              <a:srgbClr val="7BEBD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EC9C367-0D14-2D4B-8338-0B66EFCCD59F}"/>
              </a:ext>
            </a:extLst>
          </p:cNvPr>
          <p:cNvCxnSpPr>
            <a:cxnSpLocks/>
          </p:cNvCxnSpPr>
          <p:nvPr/>
        </p:nvCxnSpPr>
        <p:spPr>
          <a:xfrm flipV="1">
            <a:off x="5773031" y="4225574"/>
            <a:ext cx="5983537" cy="1"/>
          </a:xfrm>
          <a:prstGeom prst="line">
            <a:avLst/>
          </a:prstGeom>
          <a:ln w="38100">
            <a:solidFill>
              <a:srgbClr val="8335E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0085F2F-563E-BA4A-B531-44ACF16F9840}"/>
              </a:ext>
            </a:extLst>
          </p:cNvPr>
          <p:cNvCxnSpPr>
            <a:cxnSpLocks/>
          </p:cNvCxnSpPr>
          <p:nvPr/>
        </p:nvCxnSpPr>
        <p:spPr>
          <a:xfrm flipV="1">
            <a:off x="5773031" y="3027460"/>
            <a:ext cx="5983537" cy="1"/>
          </a:xfrm>
          <a:prstGeom prst="line">
            <a:avLst/>
          </a:prstGeom>
          <a:ln w="38100">
            <a:solidFill>
              <a:srgbClr val="8335E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E22F89E-B076-DB4A-A1C2-C4B8812850F5}"/>
              </a:ext>
            </a:extLst>
          </p:cNvPr>
          <p:cNvCxnSpPr>
            <a:cxnSpLocks/>
          </p:cNvCxnSpPr>
          <p:nvPr/>
        </p:nvCxnSpPr>
        <p:spPr>
          <a:xfrm>
            <a:off x="713433" y="5631210"/>
            <a:ext cx="11043137" cy="1"/>
          </a:xfrm>
          <a:prstGeom prst="line">
            <a:avLst/>
          </a:prstGeom>
          <a:ln w="38100">
            <a:solidFill>
              <a:srgbClr val="1E3AD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789984B-B365-9547-AD72-F3B4488E0E96}"/>
              </a:ext>
            </a:extLst>
          </p:cNvPr>
          <p:cNvCxnSpPr>
            <a:cxnSpLocks/>
          </p:cNvCxnSpPr>
          <p:nvPr/>
        </p:nvCxnSpPr>
        <p:spPr>
          <a:xfrm>
            <a:off x="713433" y="6537586"/>
            <a:ext cx="11043137" cy="11269"/>
          </a:xfrm>
          <a:prstGeom prst="line">
            <a:avLst/>
          </a:prstGeom>
          <a:ln w="38100">
            <a:solidFill>
              <a:srgbClr val="1E3AD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CA2B22E-5AAB-D242-92D4-2C47D9113AB7}"/>
              </a:ext>
            </a:extLst>
          </p:cNvPr>
          <p:cNvCxnSpPr>
            <a:cxnSpLocks/>
          </p:cNvCxnSpPr>
          <p:nvPr/>
        </p:nvCxnSpPr>
        <p:spPr>
          <a:xfrm>
            <a:off x="713433" y="5453669"/>
            <a:ext cx="11043135" cy="1"/>
          </a:xfrm>
          <a:prstGeom prst="line">
            <a:avLst/>
          </a:prstGeom>
          <a:ln w="38100">
            <a:solidFill>
              <a:srgbClr val="7BEBD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57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дпись 2">
            <a:extLst>
              <a:ext uri="{FF2B5EF4-FFF2-40B4-BE49-F238E27FC236}">
                <a16:creationId xmlns:a16="http://schemas.microsoft.com/office/drawing/2014/main" id="{9436B850-15F2-41BC-A54E-6E0F332F011D}"/>
              </a:ext>
            </a:extLst>
          </p:cNvPr>
          <p:cNvSpPr txBox="1"/>
          <p:nvPr/>
        </p:nvSpPr>
        <p:spPr>
          <a:xfrm>
            <a:off x="733192" y="3379854"/>
            <a:ext cx="4845708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5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Спасибо за внимание!</a:t>
            </a:r>
          </a:p>
        </p:txBody>
      </p:sp>
      <p:grpSp>
        <p:nvGrpSpPr>
          <p:cNvPr id="23" name="Группа 22" descr="Это изображение содержит абстрактную форму. ">
            <a:extLst>
              <a:ext uri="{FF2B5EF4-FFF2-40B4-BE49-F238E27FC236}">
                <a16:creationId xmlns:a16="http://schemas.microsoft.com/office/drawing/2014/main" id="{C5C1EC81-7459-4B76-B0C8-CF221BB21A2F}"/>
              </a:ext>
            </a:extLst>
          </p:cNvPr>
          <p:cNvGrpSpPr/>
          <p:nvPr/>
        </p:nvGrpSpPr>
        <p:grpSpPr>
          <a:xfrm>
            <a:off x="4855953" y="-2833465"/>
            <a:ext cx="8948964" cy="12105059"/>
            <a:chOff x="4855953" y="-2833465"/>
            <a:chExt cx="8948964" cy="12105059"/>
          </a:xfrm>
        </p:grpSpPr>
        <p:sp>
          <p:nvSpPr>
            <p:cNvPr id="20" name="Полилиния 10">
              <a:extLst>
                <a:ext uri="{FF2B5EF4-FFF2-40B4-BE49-F238E27FC236}">
                  <a16:creationId xmlns:a16="http://schemas.microsoft.com/office/drawing/2014/main" id="{6067105C-8C4E-4F4D-AF25-4E9E7FEE0199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1" name="Полилиния 11">
              <a:extLst>
                <a:ext uri="{FF2B5EF4-FFF2-40B4-BE49-F238E27FC236}">
                  <a16:creationId xmlns:a16="http://schemas.microsoft.com/office/drawing/2014/main" id="{70B75532-3E3F-4E79-89ED-8E7671BB9C6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12">
              <a:extLst>
                <a:ext uri="{FF2B5EF4-FFF2-40B4-BE49-F238E27FC236}">
                  <a16:creationId xmlns:a16="http://schemas.microsoft.com/office/drawing/2014/main" id="{517F7404-4FD2-4A56-9BC1-55945A2E0042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5" name="Заголовок 24" hidden="1">
            <a:extLst>
              <a:ext uri="{FF2B5EF4-FFF2-40B4-BE49-F238E27FC236}">
                <a16:creationId xmlns:a16="http://schemas.microsoft.com/office/drawing/2014/main" id="{24922840-A8AD-427F-889C-2B79CACC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1</a:t>
            </a:r>
            <a:r>
              <a:rPr lang="en-US" dirty="0"/>
              <a:t>0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235256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1183821" y="738390"/>
            <a:ext cx="484570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АКТУАЛЬНОСТЬ КРАУДФАНДИНГА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38D4B56-7D6C-4345-912F-B3BA9A014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40229" y="0"/>
            <a:ext cx="0" cy="635725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457331C-2A24-4352-9B4C-1C1B326F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8433" y="1881815"/>
            <a:ext cx="4201583" cy="4008784"/>
            <a:chOff x="518433" y="1692049"/>
            <a:chExt cx="4201583" cy="4008784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B111D787-E830-4638-97B3-205F0A0ABC3F}"/>
                </a:ext>
              </a:extLst>
            </p:cNvPr>
            <p:cNvGrpSpPr/>
            <p:nvPr/>
          </p:nvGrpSpPr>
          <p:grpSpPr>
            <a:xfrm>
              <a:off x="518433" y="1692049"/>
              <a:ext cx="4201583" cy="492443"/>
              <a:chOff x="518433" y="1851126"/>
              <a:chExt cx="4201583" cy="492443"/>
            </a:xfrm>
          </p:grpSpPr>
          <p:sp>
            <p:nvSpPr>
              <p:cNvPr id="6" name="Прямоугольник: Скругленные углы 5">
                <a:extLst>
                  <a:ext uri="{FF2B5EF4-FFF2-40B4-BE49-F238E27FC236}">
                    <a16:creationId xmlns:a16="http://schemas.microsoft.com/office/drawing/2014/main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1981199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101D99-B002-4698-9C7E-C942B9AA2D39}"/>
                  </a:ext>
                </a:extLst>
              </p:cNvPr>
              <p:cNvSpPr/>
              <p:nvPr/>
            </p:nvSpPr>
            <p:spPr>
              <a:xfrm>
                <a:off x="1183821" y="1851126"/>
                <a:ext cx="3536195" cy="492443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Увеличивает инвестиционную активность компаний и населения</a:t>
                </a:r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2D19246F-8F2D-4FAD-8927-AA34DDAA5DFA}"/>
                </a:ext>
              </a:extLst>
            </p:cNvPr>
            <p:cNvGrpSpPr/>
            <p:nvPr/>
          </p:nvGrpSpPr>
          <p:grpSpPr>
            <a:xfrm>
              <a:off x="518433" y="2543797"/>
              <a:ext cx="4201583" cy="1231106"/>
              <a:chOff x="518433" y="2485935"/>
              <a:chExt cx="4201583" cy="1231106"/>
            </a:xfrm>
          </p:grpSpPr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14FF47BA-9557-4442-8E2A-74A4F4AAD237}"/>
                  </a:ext>
                </a:extLst>
              </p:cNvPr>
              <p:cNvSpPr/>
              <p:nvPr/>
            </p:nvSpPr>
            <p:spPr>
              <a:xfrm>
                <a:off x="518433" y="2847627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00C2221-E8A7-47E0-B2B2-5A6A32F96791}"/>
                  </a:ext>
                </a:extLst>
              </p:cNvPr>
              <p:cNvSpPr/>
              <p:nvPr/>
            </p:nvSpPr>
            <p:spPr>
              <a:xfrm>
                <a:off x="1183821" y="2485935"/>
                <a:ext cx="3536195" cy="1231106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Способствует развитию инновационной деятельности, быстрому экономическому росту компаний и рынков</a:t>
                </a:r>
              </a:p>
              <a:p>
                <a:endPara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9D065A01-39E4-4CC9-9075-3910C66205F5}"/>
                </a:ext>
              </a:extLst>
            </p:cNvPr>
            <p:cNvGrpSpPr/>
            <p:nvPr/>
          </p:nvGrpSpPr>
          <p:grpSpPr>
            <a:xfrm>
              <a:off x="518433" y="3858783"/>
              <a:ext cx="4201583" cy="738664"/>
              <a:chOff x="518433" y="3597907"/>
              <a:chExt cx="4201583" cy="738664"/>
            </a:xfrm>
          </p:grpSpPr>
          <p:sp>
            <p:nvSpPr>
              <p:cNvPr id="11" name="Прямоугольник: Скругленные углы 10">
                <a:extLst>
                  <a:ext uri="{FF2B5EF4-FFF2-40B4-BE49-F238E27FC236}">
                    <a16:creationId xmlns:a16="http://schemas.microsoft.com/office/drawing/2014/main" id="{6B458D5C-BDF7-4A75-A4E8-B99128DCD84A}"/>
                  </a:ext>
                </a:extLst>
              </p:cNvPr>
              <p:cNvSpPr/>
              <p:nvPr/>
            </p:nvSpPr>
            <p:spPr>
              <a:xfrm>
                <a:off x="518433" y="3727980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A17B45E-57F0-4725-89C0-3CD74A5097A3}"/>
                  </a:ext>
                </a:extLst>
              </p:cNvPr>
              <p:cNvSpPr/>
              <p:nvPr/>
            </p:nvSpPr>
            <p:spPr>
              <a:xfrm>
                <a:off x="1183821" y="3597907"/>
                <a:ext cx="3536195" cy="738664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Приводит к созданию и выводу на рынок новых товаров и услуг, особенно инновационных</a:t>
                </a:r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609D452F-25F9-4A2F-84BD-9A44714884C6}"/>
                </a:ext>
              </a:extLst>
            </p:cNvPr>
            <p:cNvGrpSpPr/>
            <p:nvPr/>
          </p:nvGrpSpPr>
          <p:grpSpPr>
            <a:xfrm>
              <a:off x="518433" y="4715948"/>
              <a:ext cx="4201583" cy="984885"/>
              <a:chOff x="518433" y="4252059"/>
              <a:chExt cx="4201583" cy="984885"/>
            </a:xfrm>
          </p:grpSpPr>
          <p:sp>
            <p:nvSpPr>
              <p:cNvPr id="13" name="Прямоугольник: Скругленные углы 12">
                <a:extLst>
                  <a:ext uri="{FF2B5EF4-FFF2-40B4-BE49-F238E27FC236}">
                    <a16:creationId xmlns:a16="http://schemas.microsoft.com/office/drawing/2014/main" id="{64E3D015-D1E6-40C0-B820-5D2B0144652D}"/>
                  </a:ext>
                </a:extLst>
              </p:cNvPr>
              <p:cNvSpPr/>
              <p:nvPr/>
            </p:nvSpPr>
            <p:spPr>
              <a:xfrm>
                <a:off x="518433" y="4608333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187696D-0387-46E9-A420-AD2392161D95}"/>
                  </a:ext>
                </a:extLst>
              </p:cNvPr>
              <p:cNvSpPr/>
              <p:nvPr/>
            </p:nvSpPr>
            <p:spPr>
              <a:xfrm>
                <a:off x="1183821" y="4252059"/>
                <a:ext cx="3536195" cy="984885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Возможность получения финансирования компаниями, которые не смогли получить поддержку банковской системы</a:t>
                </a:r>
              </a:p>
            </p:txBody>
          </p:sp>
        </p:grpSp>
      </p:grpSp>
      <p:sp>
        <p:nvSpPr>
          <p:cNvPr id="22" name="Овал 21">
            <a:extLst>
              <a:ext uri="{FF2B5EF4-FFF2-40B4-BE49-F238E27FC236}">
                <a16:creationId xmlns:a16="http://schemas.microsoft.com/office/drawing/2014/main" id="{E7D1D117-BC5C-430A-9FEB-B231E691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6330880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577E8EA-5E95-41C5-8BE8-EE647DE2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567838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62" name="Группа 61" descr="Это изображение содержит руки женщины, пишущей на бумаге. ">
            <a:extLst>
              <a:ext uri="{FF2B5EF4-FFF2-40B4-BE49-F238E27FC236}">
                <a16:creationId xmlns:a16="http://schemas.microsoft.com/office/drawing/2014/main" id="{123C05C1-3914-48FB-B4B8-1388A2DB5ACE}"/>
              </a:ext>
            </a:extLst>
          </p:cNvPr>
          <p:cNvGrpSpPr/>
          <p:nvPr/>
        </p:nvGrpSpPr>
        <p:grpSpPr>
          <a:xfrm>
            <a:off x="4482071" y="-508000"/>
            <a:ext cx="8739666" cy="8346238"/>
            <a:chOff x="4597682" y="-439156"/>
            <a:chExt cx="7594320" cy="7252450"/>
          </a:xfrm>
        </p:grpSpPr>
        <p:sp>
          <p:nvSpPr>
            <p:cNvPr id="45" name="Полилиния 22">
              <a:extLst>
                <a:ext uri="{FF2B5EF4-FFF2-40B4-BE49-F238E27FC236}">
                  <a16:creationId xmlns:a16="http://schemas.microsoft.com/office/drawing/2014/main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682" y="-6899"/>
              <a:ext cx="7594320" cy="6820193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6" name="Полилиния 23">
              <a:extLst>
                <a:ext uri="{FF2B5EF4-FFF2-40B4-BE49-F238E27FC236}">
                  <a16:creationId xmlns:a16="http://schemas.microsoft.com/office/drawing/2014/main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7" name="Полилиния 24">
              <a:extLst>
                <a:ext uri="{FF2B5EF4-FFF2-40B4-BE49-F238E27FC236}">
                  <a16:creationId xmlns:a16="http://schemas.microsoft.com/office/drawing/2014/main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8" name="Полилиния 25">
              <a:extLst>
                <a:ext uri="{FF2B5EF4-FFF2-40B4-BE49-F238E27FC236}">
                  <a16:creationId xmlns:a16="http://schemas.microsoft.com/office/drawing/2014/main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9" name="Полилиния 26">
              <a:extLst>
                <a:ext uri="{FF2B5EF4-FFF2-40B4-BE49-F238E27FC236}">
                  <a16:creationId xmlns:a16="http://schemas.microsoft.com/office/drawing/2014/main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0" name="Полилиния 27">
              <a:extLst>
                <a:ext uri="{FF2B5EF4-FFF2-40B4-BE49-F238E27FC236}">
                  <a16:creationId xmlns:a16="http://schemas.microsoft.com/office/drawing/2014/main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1" name="Полилиния 28">
              <a:extLst>
                <a:ext uri="{FF2B5EF4-FFF2-40B4-BE49-F238E27FC236}">
                  <a16:creationId xmlns:a16="http://schemas.microsoft.com/office/drawing/2014/main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8"/>
              <a:ext cx="1904852" cy="2230987"/>
              <a:chOff x="7676266" y="528898"/>
              <a:chExt cx="1904852" cy="2230987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Полилиния 29">
                <a:extLst>
                  <a:ext uri="{FF2B5EF4-FFF2-40B4-BE49-F238E27FC236}">
                    <a16:creationId xmlns:a16="http://schemas.microsoft.com/office/drawing/2014/main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3" name="Полилиния 30">
                <a:extLst>
                  <a:ext uri="{FF2B5EF4-FFF2-40B4-BE49-F238E27FC236}">
                    <a16:creationId xmlns:a16="http://schemas.microsoft.com/office/drawing/2014/main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8"/>
                <a:ext cx="1571548" cy="1774038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54" name="Полилиния 31">
              <a:extLst>
                <a:ext uri="{FF2B5EF4-FFF2-40B4-BE49-F238E27FC236}">
                  <a16:creationId xmlns:a16="http://schemas.microsoft.com/office/drawing/2014/main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5" name="Полилиния 32">
              <a:extLst>
                <a:ext uri="{FF2B5EF4-FFF2-40B4-BE49-F238E27FC236}">
                  <a16:creationId xmlns:a16="http://schemas.microsoft.com/office/drawing/2014/main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6" name="Полилиния 33">
              <a:extLst>
                <a:ext uri="{FF2B5EF4-FFF2-40B4-BE49-F238E27FC236}">
                  <a16:creationId xmlns:a16="http://schemas.microsoft.com/office/drawing/2014/main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34">
              <a:extLst>
                <a:ext uri="{FF2B5EF4-FFF2-40B4-BE49-F238E27FC236}">
                  <a16:creationId xmlns:a16="http://schemas.microsoft.com/office/drawing/2014/main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8" name="Полилиния 35">
              <a:extLst>
                <a:ext uri="{FF2B5EF4-FFF2-40B4-BE49-F238E27FC236}">
                  <a16:creationId xmlns:a16="http://schemas.microsoft.com/office/drawing/2014/main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67" name="Полилиния: Фигура 66">
              <a:extLst>
                <a:ext uri="{FF2B5EF4-FFF2-40B4-BE49-F238E27FC236}">
                  <a16:creationId xmlns:a16="http://schemas.microsoft.com/office/drawing/2014/main" id="{2ACAA286-8EC7-477A-B799-85B6B23E638D}"/>
                </a:ext>
              </a:extLst>
            </p:cNvPr>
            <p:cNvSpPr/>
            <p:nvPr/>
          </p:nvSpPr>
          <p:spPr>
            <a:xfrm rot="20923453">
              <a:off x="6655548" y="-439156"/>
              <a:ext cx="5488008" cy="1037277"/>
            </a:xfrm>
            <a:custGeom>
              <a:avLst/>
              <a:gdLst>
                <a:gd name="connsiteX0" fmla="*/ 584535 w 5488008"/>
                <a:gd name="connsiteY0" fmla="*/ 0 h 1037277"/>
                <a:gd name="connsiteX1" fmla="*/ 5488008 w 5488008"/>
                <a:gd name="connsiteY1" fmla="*/ 977656 h 1037277"/>
                <a:gd name="connsiteX2" fmla="*/ 5476121 w 5488008"/>
                <a:gd name="connsiteY2" fmla="*/ 1037276 h 1037277"/>
                <a:gd name="connsiteX3" fmla="*/ 0 w 5488008"/>
                <a:gd name="connsiteY3" fmla="*/ 1037277 h 1037277"/>
                <a:gd name="connsiteX4" fmla="*/ 35107 w 5488008"/>
                <a:gd name="connsiteY4" fmla="*/ 912868 h 1037277"/>
                <a:gd name="connsiteX5" fmla="*/ 584535 w 5488008"/>
                <a:gd name="connsiteY5" fmla="*/ 0 h 103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8008" h="1037277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</a:gsLst>
              <a:lin ang="2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Заголовок 14" hidden="1">
            <a:extLst>
              <a:ext uri="{FF2B5EF4-FFF2-40B4-BE49-F238E27FC236}">
                <a16:creationId xmlns:a16="http://schemas.microsoft.com/office/drawing/2014/main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2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28552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 descr="Это изображение содержит рисунок мужчины с бородой. ">
            <a:extLst>
              <a:ext uri="{FF2B5EF4-FFF2-40B4-BE49-F238E27FC236}">
                <a16:creationId xmlns:a16="http://schemas.microsoft.com/office/drawing/2014/main" id="{F32A5E08-DAB7-4688-9995-64BE90AA2F83}"/>
              </a:ext>
            </a:extLst>
          </p:cNvPr>
          <p:cNvGrpSpPr/>
          <p:nvPr/>
        </p:nvGrpSpPr>
        <p:grpSpPr>
          <a:xfrm>
            <a:off x="577510" y="1318790"/>
            <a:ext cx="4430272" cy="6043606"/>
            <a:chOff x="117404" y="1951388"/>
            <a:chExt cx="3810340" cy="5197917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EEAF1E36-1F6F-484C-9CA3-D7321F33C7EE}"/>
                </a:ext>
              </a:extLst>
            </p:cNvPr>
            <p:cNvSpPr/>
            <p:nvPr/>
          </p:nvSpPr>
          <p:spPr>
            <a:xfrm>
              <a:off x="218769" y="2438400"/>
              <a:ext cx="3131996" cy="313199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182ED547-BB7E-4187-9E8C-EA8699D2D1A2}"/>
                </a:ext>
              </a:extLst>
            </p:cNvPr>
            <p:cNvGrpSpPr/>
            <p:nvPr/>
          </p:nvGrpSpPr>
          <p:grpSpPr>
            <a:xfrm>
              <a:off x="524849" y="2442817"/>
              <a:ext cx="2749416" cy="4706488"/>
              <a:chOff x="209099" y="1340526"/>
              <a:chExt cx="3468002" cy="5936574"/>
            </a:xfrm>
          </p:grpSpPr>
          <p:sp>
            <p:nvSpPr>
              <p:cNvPr id="9" name="Полилиния 5">
                <a:extLst>
                  <a:ext uri="{FF2B5EF4-FFF2-40B4-BE49-F238E27FC236}">
                    <a16:creationId xmlns:a16="http://schemas.microsoft.com/office/drawing/2014/main" id="{C8571C14-2F27-4E34-B686-6E2CDCF3B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6528" y="3310241"/>
                <a:ext cx="1340572" cy="1498286"/>
              </a:xfrm>
              <a:custGeom>
                <a:avLst/>
                <a:gdLst>
                  <a:gd name="T0" fmla="*/ 210 w 502"/>
                  <a:gd name="T1" fmla="*/ 73 h 562"/>
                  <a:gd name="T2" fmla="*/ 463 w 502"/>
                  <a:gd name="T3" fmla="*/ 365 h 562"/>
                  <a:gd name="T4" fmla="*/ 463 w 502"/>
                  <a:gd name="T5" fmla="*/ 549 h 562"/>
                  <a:gd name="T6" fmla="*/ 81 w 502"/>
                  <a:gd name="T7" fmla="*/ 311 h 562"/>
                  <a:gd name="T8" fmla="*/ 48 w 502"/>
                  <a:gd name="T9" fmla="*/ 5 h 562"/>
                  <a:gd name="T10" fmla="*/ 210 w 502"/>
                  <a:gd name="T11" fmla="*/ 73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2" h="562">
                    <a:moveTo>
                      <a:pt x="210" y="73"/>
                    </a:moveTo>
                    <a:cubicBezTo>
                      <a:pt x="210" y="73"/>
                      <a:pt x="450" y="325"/>
                      <a:pt x="463" y="365"/>
                    </a:cubicBezTo>
                    <a:cubicBezTo>
                      <a:pt x="475" y="405"/>
                      <a:pt x="502" y="535"/>
                      <a:pt x="463" y="549"/>
                    </a:cubicBezTo>
                    <a:cubicBezTo>
                      <a:pt x="423" y="562"/>
                      <a:pt x="161" y="540"/>
                      <a:pt x="81" y="311"/>
                    </a:cubicBezTo>
                    <a:cubicBezTo>
                      <a:pt x="0" y="81"/>
                      <a:pt x="30" y="9"/>
                      <a:pt x="48" y="5"/>
                    </a:cubicBezTo>
                    <a:cubicBezTo>
                      <a:pt x="66" y="0"/>
                      <a:pt x="157" y="17"/>
                      <a:pt x="210" y="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0" name="Полилиния 6">
                <a:extLst>
                  <a:ext uri="{FF2B5EF4-FFF2-40B4-BE49-F238E27FC236}">
                    <a16:creationId xmlns:a16="http://schemas.microsoft.com/office/drawing/2014/main" id="{600A3A6C-7791-471C-A365-60A8E2782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814" y="1340526"/>
                <a:ext cx="1248001" cy="2249144"/>
              </a:xfrm>
              <a:custGeom>
                <a:avLst/>
                <a:gdLst>
                  <a:gd name="T0" fmla="*/ 413 w 467"/>
                  <a:gd name="T1" fmla="*/ 409 h 844"/>
                  <a:gd name="T2" fmla="*/ 420 w 467"/>
                  <a:gd name="T3" fmla="*/ 446 h 844"/>
                  <a:gd name="T4" fmla="*/ 410 w 467"/>
                  <a:gd name="T5" fmla="*/ 586 h 844"/>
                  <a:gd name="T6" fmla="*/ 431 w 467"/>
                  <a:gd name="T7" fmla="*/ 664 h 844"/>
                  <a:gd name="T8" fmla="*/ 371 w 467"/>
                  <a:gd name="T9" fmla="*/ 820 h 844"/>
                  <a:gd name="T10" fmla="*/ 99 w 467"/>
                  <a:gd name="T11" fmla="*/ 595 h 844"/>
                  <a:gd name="T12" fmla="*/ 87 w 467"/>
                  <a:gd name="T13" fmla="*/ 476 h 844"/>
                  <a:gd name="T14" fmla="*/ 87 w 467"/>
                  <a:gd name="T15" fmla="*/ 475 h 844"/>
                  <a:gd name="T16" fmla="*/ 93 w 467"/>
                  <a:gd name="T17" fmla="*/ 438 h 844"/>
                  <a:gd name="T18" fmla="*/ 0 w 467"/>
                  <a:gd name="T19" fmla="*/ 380 h 844"/>
                  <a:gd name="T20" fmla="*/ 39 w 467"/>
                  <a:gd name="T21" fmla="*/ 228 h 844"/>
                  <a:gd name="T22" fmla="*/ 62 w 467"/>
                  <a:gd name="T23" fmla="*/ 98 h 844"/>
                  <a:gd name="T24" fmla="*/ 31 w 467"/>
                  <a:gd name="T25" fmla="*/ 98 h 844"/>
                  <a:gd name="T26" fmla="*/ 146 w 467"/>
                  <a:gd name="T27" fmla="*/ 4 h 844"/>
                  <a:gd name="T28" fmla="*/ 205 w 467"/>
                  <a:gd name="T29" fmla="*/ 14 h 844"/>
                  <a:gd name="T30" fmla="*/ 297 w 467"/>
                  <a:gd name="T31" fmla="*/ 15 h 844"/>
                  <a:gd name="T32" fmla="*/ 413 w 467"/>
                  <a:gd name="T33" fmla="*/ 49 h 844"/>
                  <a:gd name="T34" fmla="*/ 422 w 467"/>
                  <a:gd name="T35" fmla="*/ 72 h 844"/>
                  <a:gd name="T36" fmla="*/ 424 w 467"/>
                  <a:gd name="T37" fmla="*/ 86 h 844"/>
                  <a:gd name="T38" fmla="*/ 410 w 467"/>
                  <a:gd name="T39" fmla="*/ 124 h 844"/>
                  <a:gd name="T40" fmla="*/ 432 w 467"/>
                  <a:gd name="T41" fmla="*/ 249 h 844"/>
                  <a:gd name="T42" fmla="*/ 446 w 467"/>
                  <a:gd name="T43" fmla="*/ 374 h 844"/>
                  <a:gd name="T44" fmla="*/ 446 w 467"/>
                  <a:gd name="T45" fmla="*/ 409 h 844"/>
                  <a:gd name="T46" fmla="*/ 413 w 467"/>
                  <a:gd name="T47" fmla="*/ 409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7" h="844">
                    <a:moveTo>
                      <a:pt x="413" y="409"/>
                    </a:moveTo>
                    <a:cubicBezTo>
                      <a:pt x="413" y="409"/>
                      <a:pt x="425" y="426"/>
                      <a:pt x="420" y="446"/>
                    </a:cubicBezTo>
                    <a:cubicBezTo>
                      <a:pt x="415" y="465"/>
                      <a:pt x="385" y="526"/>
                      <a:pt x="410" y="586"/>
                    </a:cubicBezTo>
                    <a:cubicBezTo>
                      <a:pt x="418" y="605"/>
                      <a:pt x="427" y="633"/>
                      <a:pt x="431" y="664"/>
                    </a:cubicBezTo>
                    <a:cubicBezTo>
                      <a:pt x="441" y="728"/>
                      <a:pt x="433" y="803"/>
                      <a:pt x="371" y="820"/>
                    </a:cubicBezTo>
                    <a:cubicBezTo>
                      <a:pt x="280" y="844"/>
                      <a:pt x="123" y="754"/>
                      <a:pt x="99" y="595"/>
                    </a:cubicBezTo>
                    <a:cubicBezTo>
                      <a:pt x="91" y="536"/>
                      <a:pt x="87" y="499"/>
                      <a:pt x="87" y="476"/>
                    </a:cubicBezTo>
                    <a:cubicBezTo>
                      <a:pt x="87" y="475"/>
                      <a:pt x="87" y="475"/>
                      <a:pt x="87" y="475"/>
                    </a:cubicBezTo>
                    <a:cubicBezTo>
                      <a:pt x="86" y="437"/>
                      <a:pt x="93" y="438"/>
                      <a:pt x="93" y="438"/>
                    </a:cubicBezTo>
                    <a:cubicBezTo>
                      <a:pt x="0" y="380"/>
                      <a:pt x="0" y="380"/>
                      <a:pt x="0" y="380"/>
                    </a:cubicBezTo>
                    <a:cubicBezTo>
                      <a:pt x="0" y="380"/>
                      <a:pt x="42" y="270"/>
                      <a:pt x="39" y="228"/>
                    </a:cubicBezTo>
                    <a:cubicBezTo>
                      <a:pt x="36" y="186"/>
                      <a:pt x="19" y="171"/>
                      <a:pt x="62" y="98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98"/>
                      <a:pt x="46" y="13"/>
                      <a:pt x="146" y="4"/>
                    </a:cubicBezTo>
                    <a:cubicBezTo>
                      <a:pt x="146" y="4"/>
                      <a:pt x="177" y="0"/>
                      <a:pt x="205" y="14"/>
                    </a:cubicBezTo>
                    <a:cubicBezTo>
                      <a:pt x="232" y="28"/>
                      <a:pt x="262" y="22"/>
                      <a:pt x="297" y="15"/>
                    </a:cubicBezTo>
                    <a:cubicBezTo>
                      <a:pt x="332" y="8"/>
                      <a:pt x="393" y="16"/>
                      <a:pt x="413" y="49"/>
                    </a:cubicBezTo>
                    <a:cubicBezTo>
                      <a:pt x="417" y="57"/>
                      <a:pt x="421" y="65"/>
                      <a:pt x="422" y="72"/>
                    </a:cubicBezTo>
                    <a:cubicBezTo>
                      <a:pt x="423" y="77"/>
                      <a:pt x="424" y="82"/>
                      <a:pt x="424" y="86"/>
                    </a:cubicBezTo>
                    <a:cubicBezTo>
                      <a:pt x="425" y="104"/>
                      <a:pt x="418" y="118"/>
                      <a:pt x="410" y="124"/>
                    </a:cubicBezTo>
                    <a:cubicBezTo>
                      <a:pt x="410" y="124"/>
                      <a:pt x="444" y="197"/>
                      <a:pt x="432" y="249"/>
                    </a:cubicBezTo>
                    <a:cubicBezTo>
                      <a:pt x="419" y="300"/>
                      <a:pt x="412" y="315"/>
                      <a:pt x="446" y="374"/>
                    </a:cubicBezTo>
                    <a:cubicBezTo>
                      <a:pt x="446" y="374"/>
                      <a:pt x="467" y="389"/>
                      <a:pt x="446" y="409"/>
                    </a:cubicBezTo>
                    <a:cubicBezTo>
                      <a:pt x="446" y="409"/>
                      <a:pt x="436" y="417"/>
                      <a:pt x="413" y="4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1" name="Полилиния 7">
                <a:extLst>
                  <a:ext uri="{FF2B5EF4-FFF2-40B4-BE49-F238E27FC236}">
                    <a16:creationId xmlns:a16="http://schemas.microsoft.com/office/drawing/2014/main" id="{84D147E2-C5A1-44B2-801C-2CD2E345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242" y="1340526"/>
                <a:ext cx="1081715" cy="608572"/>
              </a:xfrm>
              <a:custGeom>
                <a:avLst/>
                <a:gdLst>
                  <a:gd name="T0" fmla="*/ 405 w 405"/>
                  <a:gd name="T1" fmla="*/ 86 h 228"/>
                  <a:gd name="T2" fmla="*/ 178 w 405"/>
                  <a:gd name="T3" fmla="*/ 98 h 228"/>
                  <a:gd name="T4" fmla="*/ 114 w 405"/>
                  <a:gd name="T5" fmla="*/ 186 h 228"/>
                  <a:gd name="T6" fmla="*/ 20 w 405"/>
                  <a:gd name="T7" fmla="*/ 228 h 228"/>
                  <a:gd name="T8" fmla="*/ 43 w 405"/>
                  <a:gd name="T9" fmla="*/ 98 h 228"/>
                  <a:gd name="T10" fmla="*/ 12 w 405"/>
                  <a:gd name="T11" fmla="*/ 98 h 228"/>
                  <a:gd name="T12" fmla="*/ 127 w 405"/>
                  <a:gd name="T13" fmla="*/ 4 h 228"/>
                  <a:gd name="T14" fmla="*/ 186 w 405"/>
                  <a:gd name="T15" fmla="*/ 14 h 228"/>
                  <a:gd name="T16" fmla="*/ 278 w 405"/>
                  <a:gd name="T17" fmla="*/ 15 h 228"/>
                  <a:gd name="T18" fmla="*/ 394 w 405"/>
                  <a:gd name="T19" fmla="*/ 49 h 228"/>
                  <a:gd name="T20" fmla="*/ 403 w 405"/>
                  <a:gd name="T21" fmla="*/ 72 h 228"/>
                  <a:gd name="T22" fmla="*/ 405 w 405"/>
                  <a:gd name="T23" fmla="*/ 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05" h="228">
                    <a:moveTo>
                      <a:pt x="405" y="86"/>
                    </a:moveTo>
                    <a:cubicBezTo>
                      <a:pt x="358" y="84"/>
                      <a:pt x="287" y="87"/>
                      <a:pt x="178" y="98"/>
                    </a:cubicBezTo>
                    <a:cubicBezTo>
                      <a:pt x="178" y="98"/>
                      <a:pt x="118" y="122"/>
                      <a:pt x="114" y="186"/>
                    </a:cubicBezTo>
                    <a:cubicBezTo>
                      <a:pt x="114" y="186"/>
                      <a:pt x="61" y="157"/>
                      <a:pt x="20" y="228"/>
                    </a:cubicBezTo>
                    <a:cubicBezTo>
                      <a:pt x="17" y="186"/>
                      <a:pt x="0" y="171"/>
                      <a:pt x="43" y="98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12" y="98"/>
                      <a:pt x="27" y="13"/>
                      <a:pt x="127" y="4"/>
                    </a:cubicBezTo>
                    <a:cubicBezTo>
                      <a:pt x="127" y="4"/>
                      <a:pt x="158" y="0"/>
                      <a:pt x="186" y="14"/>
                    </a:cubicBezTo>
                    <a:cubicBezTo>
                      <a:pt x="213" y="28"/>
                      <a:pt x="243" y="22"/>
                      <a:pt x="278" y="15"/>
                    </a:cubicBezTo>
                    <a:cubicBezTo>
                      <a:pt x="313" y="8"/>
                      <a:pt x="374" y="16"/>
                      <a:pt x="394" y="49"/>
                    </a:cubicBezTo>
                    <a:cubicBezTo>
                      <a:pt x="398" y="57"/>
                      <a:pt x="402" y="65"/>
                      <a:pt x="403" y="72"/>
                    </a:cubicBezTo>
                    <a:cubicBezTo>
                      <a:pt x="404" y="77"/>
                      <a:pt x="405" y="82"/>
                      <a:pt x="405" y="8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4DE"/>
                  </a:gs>
                  <a:gs pos="76000">
                    <a:srgbClr val="6524DE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2" name="Полилиния 8">
                <a:extLst>
                  <a:ext uri="{FF2B5EF4-FFF2-40B4-BE49-F238E27FC236}">
                    <a16:creationId xmlns:a16="http://schemas.microsoft.com/office/drawing/2014/main" id="{8C4DC2FE-B668-467A-B05D-874A8610D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3386" y="1422812"/>
                <a:ext cx="699429" cy="1808573"/>
              </a:xfrm>
              <a:custGeom>
                <a:avLst/>
                <a:gdLst>
                  <a:gd name="T0" fmla="*/ 208 w 262"/>
                  <a:gd name="T1" fmla="*/ 378 h 678"/>
                  <a:gd name="T2" fmla="*/ 215 w 262"/>
                  <a:gd name="T3" fmla="*/ 415 h 678"/>
                  <a:gd name="T4" fmla="*/ 205 w 262"/>
                  <a:gd name="T5" fmla="*/ 555 h 678"/>
                  <a:gd name="T6" fmla="*/ 226 w 262"/>
                  <a:gd name="T7" fmla="*/ 633 h 678"/>
                  <a:gd name="T8" fmla="*/ 92 w 262"/>
                  <a:gd name="T9" fmla="*/ 411 h 678"/>
                  <a:gd name="T10" fmla="*/ 45 w 262"/>
                  <a:gd name="T11" fmla="*/ 280 h 678"/>
                  <a:gd name="T12" fmla="*/ 23 w 262"/>
                  <a:gd name="T13" fmla="*/ 165 h 678"/>
                  <a:gd name="T14" fmla="*/ 56 w 262"/>
                  <a:gd name="T15" fmla="*/ 82 h 678"/>
                  <a:gd name="T16" fmla="*/ 180 w 262"/>
                  <a:gd name="T17" fmla="*/ 33 h 678"/>
                  <a:gd name="T18" fmla="*/ 217 w 262"/>
                  <a:gd name="T19" fmla="*/ 41 h 678"/>
                  <a:gd name="T20" fmla="*/ 205 w 262"/>
                  <a:gd name="T21" fmla="*/ 93 h 678"/>
                  <a:gd name="T22" fmla="*/ 227 w 262"/>
                  <a:gd name="T23" fmla="*/ 218 h 678"/>
                  <a:gd name="T24" fmla="*/ 241 w 262"/>
                  <a:gd name="T25" fmla="*/ 343 h 678"/>
                  <a:gd name="T26" fmla="*/ 241 w 262"/>
                  <a:gd name="T27" fmla="*/ 378 h 678"/>
                  <a:gd name="T28" fmla="*/ 208 w 262"/>
                  <a:gd name="T29" fmla="*/ 3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2" h="678">
                    <a:moveTo>
                      <a:pt x="208" y="378"/>
                    </a:moveTo>
                    <a:cubicBezTo>
                      <a:pt x="208" y="378"/>
                      <a:pt x="220" y="395"/>
                      <a:pt x="215" y="415"/>
                    </a:cubicBezTo>
                    <a:cubicBezTo>
                      <a:pt x="210" y="434"/>
                      <a:pt x="180" y="495"/>
                      <a:pt x="205" y="555"/>
                    </a:cubicBezTo>
                    <a:cubicBezTo>
                      <a:pt x="213" y="574"/>
                      <a:pt x="222" y="602"/>
                      <a:pt x="226" y="633"/>
                    </a:cubicBezTo>
                    <a:cubicBezTo>
                      <a:pt x="146" y="678"/>
                      <a:pt x="100" y="440"/>
                      <a:pt x="92" y="411"/>
                    </a:cubicBezTo>
                    <a:cubicBezTo>
                      <a:pt x="85" y="382"/>
                      <a:pt x="35" y="333"/>
                      <a:pt x="45" y="280"/>
                    </a:cubicBezTo>
                    <a:cubicBezTo>
                      <a:pt x="56" y="227"/>
                      <a:pt x="45" y="218"/>
                      <a:pt x="23" y="165"/>
                    </a:cubicBezTo>
                    <a:cubicBezTo>
                      <a:pt x="0" y="113"/>
                      <a:pt x="56" y="82"/>
                      <a:pt x="56" y="82"/>
                    </a:cubicBezTo>
                    <a:cubicBezTo>
                      <a:pt x="107" y="0"/>
                      <a:pt x="158" y="34"/>
                      <a:pt x="180" y="33"/>
                    </a:cubicBezTo>
                    <a:cubicBezTo>
                      <a:pt x="186" y="33"/>
                      <a:pt x="200" y="35"/>
                      <a:pt x="217" y="41"/>
                    </a:cubicBezTo>
                    <a:cubicBezTo>
                      <a:pt x="223" y="65"/>
                      <a:pt x="216" y="85"/>
                      <a:pt x="205" y="93"/>
                    </a:cubicBezTo>
                    <a:cubicBezTo>
                      <a:pt x="205" y="93"/>
                      <a:pt x="239" y="166"/>
                      <a:pt x="227" y="218"/>
                    </a:cubicBezTo>
                    <a:cubicBezTo>
                      <a:pt x="214" y="269"/>
                      <a:pt x="207" y="284"/>
                      <a:pt x="241" y="343"/>
                    </a:cubicBezTo>
                    <a:cubicBezTo>
                      <a:pt x="241" y="343"/>
                      <a:pt x="262" y="358"/>
                      <a:pt x="241" y="378"/>
                    </a:cubicBezTo>
                    <a:cubicBezTo>
                      <a:pt x="241" y="378"/>
                      <a:pt x="231" y="386"/>
                      <a:pt x="208" y="378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3" name="Полилиния 9">
                <a:extLst>
                  <a:ext uri="{FF2B5EF4-FFF2-40B4-BE49-F238E27FC236}">
                    <a16:creationId xmlns:a16="http://schemas.microsoft.com/office/drawing/2014/main" id="{B5D4840E-C693-4B8E-86D8-E3E73CEB4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99" y="2329669"/>
                <a:ext cx="2883430" cy="4947431"/>
              </a:xfrm>
              <a:custGeom>
                <a:avLst/>
                <a:gdLst>
                  <a:gd name="T0" fmla="*/ 904 w 1079"/>
                  <a:gd name="T1" fmla="*/ 1856 h 1856"/>
                  <a:gd name="T2" fmla="*/ 136 w 1079"/>
                  <a:gd name="T3" fmla="*/ 1856 h 1856"/>
                  <a:gd name="T4" fmla="*/ 116 w 1079"/>
                  <a:gd name="T5" fmla="*/ 962 h 1856"/>
                  <a:gd name="T6" fmla="*/ 449 w 1079"/>
                  <a:gd name="T7" fmla="*/ 104 h 1856"/>
                  <a:gd name="T8" fmla="*/ 497 w 1079"/>
                  <a:gd name="T9" fmla="*/ 30 h 1856"/>
                  <a:gd name="T10" fmla="*/ 526 w 1079"/>
                  <a:gd name="T11" fmla="*/ 9 h 1856"/>
                  <a:gd name="T12" fmla="*/ 753 w 1079"/>
                  <a:gd name="T13" fmla="*/ 150 h 1856"/>
                  <a:gd name="T14" fmla="*/ 823 w 1079"/>
                  <a:gd name="T15" fmla="*/ 312 h 1856"/>
                  <a:gd name="T16" fmla="*/ 904 w 1079"/>
                  <a:gd name="T17" fmla="*/ 1856 h 1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9" h="1856">
                    <a:moveTo>
                      <a:pt x="904" y="1856"/>
                    </a:moveTo>
                    <a:cubicBezTo>
                      <a:pt x="136" y="1856"/>
                      <a:pt x="136" y="1856"/>
                      <a:pt x="136" y="1856"/>
                    </a:cubicBezTo>
                    <a:cubicBezTo>
                      <a:pt x="125" y="1546"/>
                      <a:pt x="232" y="1684"/>
                      <a:pt x="116" y="962"/>
                    </a:cubicBezTo>
                    <a:cubicBezTo>
                      <a:pt x="0" y="241"/>
                      <a:pt x="449" y="104"/>
                      <a:pt x="449" y="104"/>
                    </a:cubicBezTo>
                    <a:cubicBezTo>
                      <a:pt x="449" y="104"/>
                      <a:pt x="481" y="60"/>
                      <a:pt x="497" y="30"/>
                    </a:cubicBezTo>
                    <a:cubicBezTo>
                      <a:pt x="512" y="0"/>
                      <a:pt x="526" y="9"/>
                      <a:pt x="526" y="9"/>
                    </a:cubicBezTo>
                    <a:cubicBezTo>
                      <a:pt x="753" y="150"/>
                      <a:pt x="753" y="150"/>
                      <a:pt x="753" y="150"/>
                    </a:cubicBezTo>
                    <a:cubicBezTo>
                      <a:pt x="780" y="202"/>
                      <a:pt x="803" y="257"/>
                      <a:pt x="823" y="312"/>
                    </a:cubicBezTo>
                    <a:cubicBezTo>
                      <a:pt x="1079" y="1007"/>
                      <a:pt x="904" y="1856"/>
                      <a:pt x="904" y="18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4" name="Полилиния 10">
                <a:extLst>
                  <a:ext uri="{FF2B5EF4-FFF2-40B4-BE49-F238E27FC236}">
                    <a16:creationId xmlns:a16="http://schemas.microsoft.com/office/drawing/2014/main" id="{F1A3E269-0320-4431-A8DF-43BC01E3D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100" y="2329669"/>
                <a:ext cx="999430" cy="836572"/>
              </a:xfrm>
              <a:custGeom>
                <a:avLst/>
                <a:gdLst>
                  <a:gd name="T0" fmla="*/ 374 w 374"/>
                  <a:gd name="T1" fmla="*/ 312 h 314"/>
                  <a:gd name="T2" fmla="*/ 0 w 374"/>
                  <a:gd name="T3" fmla="*/ 104 h 314"/>
                  <a:gd name="T4" fmla="*/ 48 w 374"/>
                  <a:gd name="T5" fmla="*/ 30 h 314"/>
                  <a:gd name="T6" fmla="*/ 77 w 374"/>
                  <a:gd name="T7" fmla="*/ 9 h 314"/>
                  <a:gd name="T8" fmla="*/ 304 w 374"/>
                  <a:gd name="T9" fmla="*/ 150 h 314"/>
                  <a:gd name="T10" fmla="*/ 374 w 374"/>
                  <a:gd name="T11" fmla="*/ 31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314">
                    <a:moveTo>
                      <a:pt x="374" y="312"/>
                    </a:moveTo>
                    <a:cubicBezTo>
                      <a:pt x="222" y="314"/>
                      <a:pt x="0" y="104"/>
                      <a:pt x="0" y="104"/>
                    </a:cubicBezTo>
                    <a:cubicBezTo>
                      <a:pt x="0" y="104"/>
                      <a:pt x="32" y="60"/>
                      <a:pt x="48" y="30"/>
                    </a:cubicBezTo>
                    <a:cubicBezTo>
                      <a:pt x="63" y="0"/>
                      <a:pt x="77" y="9"/>
                      <a:pt x="77" y="9"/>
                    </a:cubicBezTo>
                    <a:cubicBezTo>
                      <a:pt x="304" y="150"/>
                      <a:pt x="304" y="150"/>
                      <a:pt x="304" y="150"/>
                    </a:cubicBezTo>
                    <a:cubicBezTo>
                      <a:pt x="331" y="202"/>
                      <a:pt x="354" y="257"/>
                      <a:pt x="374" y="3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100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" name="Полилиния 11">
                <a:extLst>
                  <a:ext uri="{FF2B5EF4-FFF2-40B4-BE49-F238E27FC236}">
                    <a16:creationId xmlns:a16="http://schemas.microsoft.com/office/drawing/2014/main" id="{68F90B1C-A4BC-499A-A3A8-6F83BFC7C3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385" y="1835954"/>
                <a:ext cx="258858" cy="378858"/>
              </a:xfrm>
              <a:custGeom>
                <a:avLst/>
                <a:gdLst>
                  <a:gd name="T0" fmla="*/ 75 w 97"/>
                  <a:gd name="T1" fmla="*/ 34 h 142"/>
                  <a:gd name="T2" fmla="*/ 11 w 97"/>
                  <a:gd name="T3" fmla="*/ 66 h 142"/>
                  <a:gd name="T4" fmla="*/ 74 w 97"/>
                  <a:gd name="T5" fmla="*/ 132 h 142"/>
                  <a:gd name="T6" fmla="*/ 75 w 97"/>
                  <a:gd name="T7" fmla="*/ 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42">
                    <a:moveTo>
                      <a:pt x="75" y="34"/>
                    </a:moveTo>
                    <a:cubicBezTo>
                      <a:pt x="75" y="34"/>
                      <a:pt x="22" y="0"/>
                      <a:pt x="11" y="66"/>
                    </a:cubicBezTo>
                    <a:cubicBezTo>
                      <a:pt x="0" y="132"/>
                      <a:pt x="59" y="142"/>
                      <a:pt x="74" y="132"/>
                    </a:cubicBezTo>
                    <a:cubicBezTo>
                      <a:pt x="74" y="132"/>
                      <a:pt x="97" y="82"/>
                      <a:pt x="75" y="34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" name="Полилиния 12">
                <a:extLst>
                  <a:ext uri="{FF2B5EF4-FFF2-40B4-BE49-F238E27FC236}">
                    <a16:creationId xmlns:a16="http://schemas.microsoft.com/office/drawing/2014/main" id="{0870DA8A-4FAB-4AF9-8E9C-77B8A630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962" y="1895956"/>
                <a:ext cx="1001144" cy="1693715"/>
              </a:xfrm>
              <a:custGeom>
                <a:avLst/>
                <a:gdLst>
                  <a:gd name="T0" fmla="*/ 284 w 375"/>
                  <a:gd name="T1" fmla="*/ 612 h 636"/>
                  <a:gd name="T2" fmla="*/ 12 w 375"/>
                  <a:gd name="T3" fmla="*/ 387 h 636"/>
                  <a:gd name="T4" fmla="*/ 0 w 375"/>
                  <a:gd name="T5" fmla="*/ 268 h 636"/>
                  <a:gd name="T6" fmla="*/ 0 w 375"/>
                  <a:gd name="T7" fmla="*/ 267 h 636"/>
                  <a:gd name="T8" fmla="*/ 6 w 375"/>
                  <a:gd name="T9" fmla="*/ 230 h 636"/>
                  <a:gd name="T10" fmla="*/ 36 w 375"/>
                  <a:gd name="T11" fmla="*/ 12 h 636"/>
                  <a:gd name="T12" fmla="*/ 64 w 375"/>
                  <a:gd name="T13" fmla="*/ 62 h 636"/>
                  <a:gd name="T14" fmla="*/ 173 w 375"/>
                  <a:gd name="T15" fmla="*/ 216 h 636"/>
                  <a:gd name="T16" fmla="*/ 226 w 375"/>
                  <a:gd name="T17" fmla="*/ 205 h 636"/>
                  <a:gd name="T18" fmla="*/ 326 w 375"/>
                  <a:gd name="T19" fmla="*/ 201 h 636"/>
                  <a:gd name="T20" fmla="*/ 333 w 375"/>
                  <a:gd name="T21" fmla="*/ 238 h 636"/>
                  <a:gd name="T22" fmla="*/ 323 w 375"/>
                  <a:gd name="T23" fmla="*/ 378 h 636"/>
                  <a:gd name="T24" fmla="*/ 284 w 375"/>
                  <a:gd name="T25" fmla="*/ 612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636">
                    <a:moveTo>
                      <a:pt x="284" y="612"/>
                    </a:moveTo>
                    <a:cubicBezTo>
                      <a:pt x="193" y="636"/>
                      <a:pt x="36" y="546"/>
                      <a:pt x="12" y="387"/>
                    </a:cubicBezTo>
                    <a:cubicBezTo>
                      <a:pt x="4" y="328"/>
                      <a:pt x="0" y="291"/>
                      <a:pt x="0" y="268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2" y="249"/>
                      <a:pt x="4" y="235"/>
                      <a:pt x="6" y="230"/>
                    </a:cubicBezTo>
                    <a:cubicBezTo>
                      <a:pt x="6" y="230"/>
                      <a:pt x="55" y="77"/>
                      <a:pt x="36" y="12"/>
                    </a:cubicBezTo>
                    <a:cubicBezTo>
                      <a:pt x="36" y="12"/>
                      <a:pt x="53" y="0"/>
                      <a:pt x="64" y="62"/>
                    </a:cubicBezTo>
                    <a:cubicBezTo>
                      <a:pt x="74" y="123"/>
                      <a:pt x="134" y="202"/>
                      <a:pt x="173" y="216"/>
                    </a:cubicBezTo>
                    <a:cubicBezTo>
                      <a:pt x="212" y="229"/>
                      <a:pt x="214" y="208"/>
                      <a:pt x="226" y="205"/>
                    </a:cubicBezTo>
                    <a:cubicBezTo>
                      <a:pt x="238" y="204"/>
                      <a:pt x="263" y="178"/>
                      <a:pt x="326" y="201"/>
                    </a:cubicBezTo>
                    <a:cubicBezTo>
                      <a:pt x="326" y="201"/>
                      <a:pt x="338" y="218"/>
                      <a:pt x="333" y="238"/>
                    </a:cubicBezTo>
                    <a:cubicBezTo>
                      <a:pt x="328" y="257"/>
                      <a:pt x="297" y="318"/>
                      <a:pt x="323" y="378"/>
                    </a:cubicBezTo>
                    <a:cubicBezTo>
                      <a:pt x="349" y="437"/>
                      <a:pt x="375" y="587"/>
                      <a:pt x="284" y="6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7FFB"/>
                  </a:gs>
                  <a:gs pos="100000">
                    <a:srgbClr val="FB95E9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" name="Полилиния 13">
                <a:extLst>
                  <a:ext uri="{FF2B5EF4-FFF2-40B4-BE49-F238E27FC236}">
                    <a16:creationId xmlns:a16="http://schemas.microsoft.com/office/drawing/2014/main" id="{116FA9B5-4461-4B4F-9235-D02206F69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100" y="1340526"/>
                <a:ext cx="1071430" cy="330858"/>
              </a:xfrm>
              <a:custGeom>
                <a:avLst/>
                <a:gdLst>
                  <a:gd name="T0" fmla="*/ 379 w 401"/>
                  <a:gd name="T1" fmla="*/ 124 h 124"/>
                  <a:gd name="T2" fmla="*/ 258 w 401"/>
                  <a:gd name="T3" fmla="*/ 113 h 124"/>
                  <a:gd name="T4" fmla="*/ 166 w 401"/>
                  <a:gd name="T5" fmla="*/ 98 h 124"/>
                  <a:gd name="T6" fmla="*/ 0 w 401"/>
                  <a:gd name="T7" fmla="*/ 98 h 124"/>
                  <a:gd name="T8" fmla="*/ 115 w 401"/>
                  <a:gd name="T9" fmla="*/ 4 h 124"/>
                  <a:gd name="T10" fmla="*/ 174 w 401"/>
                  <a:gd name="T11" fmla="*/ 14 h 124"/>
                  <a:gd name="T12" fmla="*/ 266 w 401"/>
                  <a:gd name="T13" fmla="*/ 15 h 124"/>
                  <a:gd name="T14" fmla="*/ 382 w 401"/>
                  <a:gd name="T15" fmla="*/ 49 h 124"/>
                  <a:gd name="T16" fmla="*/ 379 w 401"/>
                  <a:gd name="T17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1" h="124">
                    <a:moveTo>
                      <a:pt x="379" y="124"/>
                    </a:moveTo>
                    <a:cubicBezTo>
                      <a:pt x="354" y="103"/>
                      <a:pt x="299" y="110"/>
                      <a:pt x="258" y="113"/>
                    </a:cubicBezTo>
                    <a:cubicBezTo>
                      <a:pt x="217" y="117"/>
                      <a:pt x="166" y="98"/>
                      <a:pt x="166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98"/>
                      <a:pt x="15" y="13"/>
                      <a:pt x="115" y="4"/>
                    </a:cubicBezTo>
                    <a:cubicBezTo>
                      <a:pt x="115" y="4"/>
                      <a:pt x="146" y="0"/>
                      <a:pt x="174" y="14"/>
                    </a:cubicBezTo>
                    <a:cubicBezTo>
                      <a:pt x="201" y="28"/>
                      <a:pt x="231" y="22"/>
                      <a:pt x="266" y="15"/>
                    </a:cubicBezTo>
                    <a:cubicBezTo>
                      <a:pt x="301" y="8"/>
                      <a:pt x="362" y="16"/>
                      <a:pt x="382" y="49"/>
                    </a:cubicBezTo>
                    <a:cubicBezTo>
                      <a:pt x="401" y="81"/>
                      <a:pt x="393" y="114"/>
                      <a:pt x="379" y="124"/>
                    </a:cubicBezTo>
                    <a:close/>
                  </a:path>
                </a:pathLst>
              </a:custGeom>
              <a:gradFill>
                <a:gsLst>
                  <a:gs pos="28000">
                    <a:srgbClr val="6313DC"/>
                  </a:gs>
                  <a:gs pos="100000">
                    <a:srgbClr val="1E3ADA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" name="Полилиния 14">
                <a:extLst>
                  <a:ext uri="{FF2B5EF4-FFF2-40B4-BE49-F238E27FC236}">
                    <a16:creationId xmlns:a16="http://schemas.microsoft.com/office/drawing/2014/main" id="{2BF4B088-9F78-4017-BB28-01D01B8E1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0814" y="4258241"/>
                <a:ext cx="761143" cy="908572"/>
              </a:xfrm>
              <a:custGeom>
                <a:avLst/>
                <a:gdLst>
                  <a:gd name="T0" fmla="*/ 265 w 285"/>
                  <a:gd name="T1" fmla="*/ 0 h 341"/>
                  <a:gd name="T2" fmla="*/ 68 w 285"/>
                  <a:gd name="T3" fmla="*/ 96 h 341"/>
                  <a:gd name="T4" fmla="*/ 0 w 285"/>
                  <a:gd name="T5" fmla="*/ 232 h 341"/>
                  <a:gd name="T6" fmla="*/ 3 w 285"/>
                  <a:gd name="T7" fmla="*/ 341 h 341"/>
                  <a:gd name="T8" fmla="*/ 41 w 285"/>
                  <a:gd name="T9" fmla="*/ 303 h 341"/>
                  <a:gd name="T10" fmla="*/ 41 w 285"/>
                  <a:gd name="T11" fmla="*/ 224 h 341"/>
                  <a:gd name="T12" fmla="*/ 93 w 285"/>
                  <a:gd name="T13" fmla="*/ 156 h 341"/>
                  <a:gd name="T14" fmla="*/ 62 w 285"/>
                  <a:gd name="T15" fmla="*/ 256 h 341"/>
                  <a:gd name="T16" fmla="*/ 106 w 285"/>
                  <a:gd name="T17" fmla="*/ 323 h 341"/>
                  <a:gd name="T18" fmla="*/ 117 w 285"/>
                  <a:gd name="T19" fmla="*/ 275 h 341"/>
                  <a:gd name="T20" fmla="*/ 101 w 285"/>
                  <a:gd name="T21" fmla="*/ 237 h 341"/>
                  <a:gd name="T22" fmla="*/ 136 w 285"/>
                  <a:gd name="T23" fmla="*/ 172 h 341"/>
                  <a:gd name="T24" fmla="*/ 133 w 285"/>
                  <a:gd name="T25" fmla="*/ 239 h 341"/>
                  <a:gd name="T26" fmla="*/ 168 w 285"/>
                  <a:gd name="T27" fmla="*/ 301 h 341"/>
                  <a:gd name="T28" fmla="*/ 185 w 285"/>
                  <a:gd name="T29" fmla="*/ 257 h 341"/>
                  <a:gd name="T30" fmla="*/ 180 w 285"/>
                  <a:gd name="T31" fmla="*/ 196 h 341"/>
                  <a:gd name="T32" fmla="*/ 285 w 285"/>
                  <a:gd name="T33" fmla="*/ 100 h 341"/>
                  <a:gd name="T34" fmla="*/ 265 w 285"/>
                  <a:gd name="T3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5" h="341">
                    <a:moveTo>
                      <a:pt x="265" y="0"/>
                    </a:moveTo>
                    <a:cubicBezTo>
                      <a:pt x="265" y="0"/>
                      <a:pt x="85" y="79"/>
                      <a:pt x="68" y="96"/>
                    </a:cubicBezTo>
                    <a:cubicBezTo>
                      <a:pt x="51" y="113"/>
                      <a:pt x="0" y="232"/>
                      <a:pt x="0" y="232"/>
                    </a:cubicBezTo>
                    <a:cubicBezTo>
                      <a:pt x="3" y="341"/>
                      <a:pt x="3" y="341"/>
                      <a:pt x="3" y="341"/>
                    </a:cubicBezTo>
                    <a:cubicBezTo>
                      <a:pt x="3" y="341"/>
                      <a:pt x="42" y="329"/>
                      <a:pt x="41" y="303"/>
                    </a:cubicBezTo>
                    <a:cubicBezTo>
                      <a:pt x="39" y="278"/>
                      <a:pt x="35" y="230"/>
                      <a:pt x="41" y="224"/>
                    </a:cubicBezTo>
                    <a:cubicBezTo>
                      <a:pt x="46" y="218"/>
                      <a:pt x="93" y="156"/>
                      <a:pt x="93" y="156"/>
                    </a:cubicBezTo>
                    <a:cubicBezTo>
                      <a:pt x="93" y="156"/>
                      <a:pt x="59" y="250"/>
                      <a:pt x="62" y="256"/>
                    </a:cubicBezTo>
                    <a:cubicBezTo>
                      <a:pt x="64" y="262"/>
                      <a:pt x="106" y="323"/>
                      <a:pt x="106" y="323"/>
                    </a:cubicBezTo>
                    <a:cubicBezTo>
                      <a:pt x="106" y="323"/>
                      <a:pt x="128" y="296"/>
                      <a:pt x="117" y="275"/>
                    </a:cubicBezTo>
                    <a:cubicBezTo>
                      <a:pt x="106" y="255"/>
                      <a:pt x="101" y="237"/>
                      <a:pt x="101" y="237"/>
                    </a:cubicBezTo>
                    <a:cubicBezTo>
                      <a:pt x="136" y="172"/>
                      <a:pt x="136" y="172"/>
                      <a:pt x="136" y="172"/>
                    </a:cubicBezTo>
                    <a:cubicBezTo>
                      <a:pt x="133" y="239"/>
                      <a:pt x="133" y="239"/>
                      <a:pt x="133" y="239"/>
                    </a:cubicBezTo>
                    <a:cubicBezTo>
                      <a:pt x="168" y="301"/>
                      <a:pt x="168" y="301"/>
                      <a:pt x="168" y="301"/>
                    </a:cubicBezTo>
                    <a:cubicBezTo>
                      <a:pt x="168" y="301"/>
                      <a:pt x="197" y="274"/>
                      <a:pt x="185" y="257"/>
                    </a:cubicBezTo>
                    <a:cubicBezTo>
                      <a:pt x="172" y="240"/>
                      <a:pt x="180" y="196"/>
                      <a:pt x="180" y="196"/>
                    </a:cubicBezTo>
                    <a:cubicBezTo>
                      <a:pt x="285" y="100"/>
                      <a:pt x="285" y="100"/>
                      <a:pt x="285" y="100"/>
                    </a:cubicBez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" name="Полилиния 15">
                <a:extLst>
                  <a:ext uri="{FF2B5EF4-FFF2-40B4-BE49-F238E27FC236}">
                    <a16:creationId xmlns:a16="http://schemas.microsoft.com/office/drawing/2014/main" id="{52C1A77F-D0D3-4856-91DD-AD841A991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100" y="3680527"/>
                <a:ext cx="387429" cy="685715"/>
              </a:xfrm>
              <a:custGeom>
                <a:avLst/>
                <a:gdLst>
                  <a:gd name="T0" fmla="*/ 21 w 145"/>
                  <a:gd name="T1" fmla="*/ 257 h 257"/>
                  <a:gd name="T2" fmla="*/ 3 w 145"/>
                  <a:gd name="T3" fmla="*/ 120 h 257"/>
                  <a:gd name="T4" fmla="*/ 50 w 145"/>
                  <a:gd name="T5" fmla="*/ 37 h 257"/>
                  <a:gd name="T6" fmla="*/ 108 w 145"/>
                  <a:gd name="T7" fmla="*/ 0 h 257"/>
                  <a:gd name="T8" fmla="*/ 102 w 145"/>
                  <a:gd name="T9" fmla="*/ 33 h 257"/>
                  <a:gd name="T10" fmla="*/ 60 w 145"/>
                  <a:gd name="T11" fmla="*/ 61 h 257"/>
                  <a:gd name="T12" fmla="*/ 43 w 145"/>
                  <a:gd name="T13" fmla="*/ 112 h 257"/>
                  <a:gd name="T14" fmla="*/ 84 w 145"/>
                  <a:gd name="T15" fmla="*/ 60 h 257"/>
                  <a:gd name="T16" fmla="*/ 135 w 145"/>
                  <a:gd name="T17" fmla="*/ 60 h 257"/>
                  <a:gd name="T18" fmla="*/ 114 w 145"/>
                  <a:gd name="T19" fmla="*/ 83 h 257"/>
                  <a:gd name="T20" fmla="*/ 88 w 145"/>
                  <a:gd name="T21" fmla="*/ 88 h 257"/>
                  <a:gd name="T22" fmla="*/ 67 w 145"/>
                  <a:gd name="T23" fmla="*/ 129 h 257"/>
                  <a:gd name="T24" fmla="*/ 100 w 145"/>
                  <a:gd name="T25" fmla="*/ 104 h 257"/>
                  <a:gd name="T26" fmla="*/ 145 w 145"/>
                  <a:gd name="T27" fmla="*/ 100 h 257"/>
                  <a:gd name="T28" fmla="*/ 128 w 145"/>
                  <a:gd name="T29" fmla="*/ 125 h 257"/>
                  <a:gd name="T30" fmla="*/ 94 w 145"/>
                  <a:gd name="T31" fmla="*/ 144 h 257"/>
                  <a:gd name="T32" fmla="*/ 81 w 145"/>
                  <a:gd name="T33" fmla="*/ 232 h 257"/>
                  <a:gd name="T34" fmla="*/ 21 w 145"/>
                  <a:gd name="T3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5" h="257">
                    <a:moveTo>
                      <a:pt x="21" y="257"/>
                    </a:moveTo>
                    <a:cubicBezTo>
                      <a:pt x="21" y="257"/>
                      <a:pt x="0" y="134"/>
                      <a:pt x="3" y="120"/>
                    </a:cubicBezTo>
                    <a:cubicBezTo>
                      <a:pt x="6" y="105"/>
                      <a:pt x="50" y="37"/>
                      <a:pt x="50" y="37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116" y="25"/>
                      <a:pt x="102" y="33"/>
                    </a:cubicBezTo>
                    <a:cubicBezTo>
                      <a:pt x="88" y="41"/>
                      <a:pt x="61" y="56"/>
                      <a:pt x="60" y="61"/>
                    </a:cubicBezTo>
                    <a:cubicBezTo>
                      <a:pt x="59" y="66"/>
                      <a:pt x="43" y="112"/>
                      <a:pt x="43" y="112"/>
                    </a:cubicBezTo>
                    <a:cubicBezTo>
                      <a:pt x="43" y="112"/>
                      <a:pt x="80" y="61"/>
                      <a:pt x="84" y="60"/>
                    </a:cubicBezTo>
                    <a:cubicBezTo>
                      <a:pt x="89" y="60"/>
                      <a:pt x="135" y="60"/>
                      <a:pt x="135" y="60"/>
                    </a:cubicBezTo>
                    <a:cubicBezTo>
                      <a:pt x="135" y="60"/>
                      <a:pt x="128" y="81"/>
                      <a:pt x="114" y="83"/>
                    </a:cubicBezTo>
                    <a:cubicBezTo>
                      <a:pt x="99" y="84"/>
                      <a:pt x="88" y="88"/>
                      <a:pt x="88" y="88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100" y="104"/>
                      <a:pt x="100" y="104"/>
                      <a:pt x="100" y="104"/>
                    </a:cubicBezTo>
                    <a:cubicBezTo>
                      <a:pt x="145" y="100"/>
                      <a:pt x="145" y="100"/>
                      <a:pt x="145" y="100"/>
                    </a:cubicBezTo>
                    <a:cubicBezTo>
                      <a:pt x="145" y="100"/>
                      <a:pt x="141" y="125"/>
                      <a:pt x="128" y="125"/>
                    </a:cubicBezTo>
                    <a:cubicBezTo>
                      <a:pt x="115" y="124"/>
                      <a:pt x="94" y="144"/>
                      <a:pt x="94" y="144"/>
                    </a:cubicBezTo>
                    <a:cubicBezTo>
                      <a:pt x="81" y="232"/>
                      <a:pt x="81" y="232"/>
                      <a:pt x="81" y="232"/>
                    </a:cubicBezTo>
                    <a:lnTo>
                      <a:pt x="21" y="25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" name="Полилиния 16">
                <a:extLst>
                  <a:ext uri="{FF2B5EF4-FFF2-40B4-BE49-F238E27FC236}">
                    <a16:creationId xmlns:a16="http://schemas.microsoft.com/office/drawing/2014/main" id="{AF758C60-4BC8-48B0-853B-79E4FE11DEC0}"/>
                  </a:ext>
                </a:extLst>
              </p:cNvPr>
              <p:cNvSpPr>
                <a:spLocks/>
              </p:cNvSpPr>
              <p:nvPr/>
            </p:nvSpPr>
            <p:spPr bwMode="auto">
              <a:xfrm rot="487774">
                <a:off x="2302872" y="4062813"/>
                <a:ext cx="1145143" cy="673715"/>
              </a:xfrm>
              <a:custGeom>
                <a:avLst/>
                <a:gdLst>
                  <a:gd name="T0" fmla="*/ 82 w 428"/>
                  <a:gd name="T1" fmla="*/ 54 h 253"/>
                  <a:gd name="T2" fmla="*/ 282 w 428"/>
                  <a:gd name="T3" fmla="*/ 41 h 253"/>
                  <a:gd name="T4" fmla="*/ 326 w 428"/>
                  <a:gd name="T5" fmla="*/ 235 h 253"/>
                  <a:gd name="T6" fmla="*/ 59 w 428"/>
                  <a:gd name="T7" fmla="*/ 170 h 253"/>
                  <a:gd name="T8" fmla="*/ 82 w 428"/>
                  <a:gd name="T9" fmla="*/ 54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8" h="253">
                    <a:moveTo>
                      <a:pt x="82" y="54"/>
                    </a:moveTo>
                    <a:cubicBezTo>
                      <a:pt x="82" y="54"/>
                      <a:pt x="169" y="0"/>
                      <a:pt x="282" y="41"/>
                    </a:cubicBezTo>
                    <a:cubicBezTo>
                      <a:pt x="428" y="93"/>
                      <a:pt x="371" y="223"/>
                      <a:pt x="326" y="235"/>
                    </a:cubicBezTo>
                    <a:cubicBezTo>
                      <a:pt x="260" y="253"/>
                      <a:pt x="93" y="170"/>
                      <a:pt x="59" y="170"/>
                    </a:cubicBezTo>
                    <a:cubicBezTo>
                      <a:pt x="25" y="170"/>
                      <a:pt x="0" y="102"/>
                      <a:pt x="82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" name="Полилиния 17">
                <a:extLst>
                  <a:ext uri="{FF2B5EF4-FFF2-40B4-BE49-F238E27FC236}">
                    <a16:creationId xmlns:a16="http://schemas.microsoft.com/office/drawing/2014/main" id="{5402D44F-972F-4278-8406-D3E44C9F1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385" y="3011955"/>
                <a:ext cx="2713716" cy="2492573"/>
              </a:xfrm>
              <a:custGeom>
                <a:avLst/>
                <a:gdLst>
                  <a:gd name="T0" fmla="*/ 154 w 1016"/>
                  <a:gd name="T1" fmla="*/ 0 h 935"/>
                  <a:gd name="T2" fmla="*/ 461 w 1016"/>
                  <a:gd name="T3" fmla="*/ 248 h 935"/>
                  <a:gd name="T4" fmla="*/ 785 w 1016"/>
                  <a:gd name="T5" fmla="*/ 556 h 935"/>
                  <a:gd name="T6" fmla="*/ 901 w 1016"/>
                  <a:gd name="T7" fmla="*/ 822 h 935"/>
                  <a:gd name="T8" fmla="*/ 331 w 1016"/>
                  <a:gd name="T9" fmla="*/ 781 h 935"/>
                  <a:gd name="T10" fmla="*/ 10 w 1016"/>
                  <a:gd name="T11" fmla="*/ 204 h 935"/>
                  <a:gd name="T12" fmla="*/ 154 w 1016"/>
                  <a:gd name="T13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6" h="935">
                    <a:moveTo>
                      <a:pt x="154" y="0"/>
                    </a:moveTo>
                    <a:cubicBezTo>
                      <a:pt x="154" y="0"/>
                      <a:pt x="317" y="11"/>
                      <a:pt x="461" y="248"/>
                    </a:cubicBezTo>
                    <a:cubicBezTo>
                      <a:pt x="604" y="484"/>
                      <a:pt x="785" y="556"/>
                      <a:pt x="785" y="556"/>
                    </a:cubicBezTo>
                    <a:cubicBezTo>
                      <a:pt x="785" y="556"/>
                      <a:pt x="1016" y="720"/>
                      <a:pt x="901" y="822"/>
                    </a:cubicBezTo>
                    <a:cubicBezTo>
                      <a:pt x="787" y="925"/>
                      <a:pt x="485" y="935"/>
                      <a:pt x="331" y="781"/>
                    </a:cubicBezTo>
                    <a:cubicBezTo>
                      <a:pt x="178" y="628"/>
                      <a:pt x="0" y="341"/>
                      <a:pt x="10" y="204"/>
                    </a:cubicBezTo>
                    <a:cubicBezTo>
                      <a:pt x="21" y="68"/>
                      <a:pt x="68" y="10"/>
                      <a:pt x="15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13F705E-7B0E-4989-B447-76E85BC850C4}"/>
                </a:ext>
              </a:extLst>
            </p:cNvPr>
            <p:cNvSpPr/>
            <p:nvPr/>
          </p:nvSpPr>
          <p:spPr>
            <a:xfrm flipH="1">
              <a:off x="662569" y="2575406"/>
              <a:ext cx="333828" cy="333828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1CA7247A-56C4-4D0D-A7EB-5B7C8EDC3148}"/>
                </a:ext>
              </a:extLst>
            </p:cNvPr>
            <p:cNvSpPr/>
            <p:nvPr/>
          </p:nvSpPr>
          <p:spPr>
            <a:xfrm flipH="1">
              <a:off x="3192720" y="5092277"/>
              <a:ext cx="191756" cy="19175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100000">
                  <a:srgbClr val="6C92E1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Ромб 25">
              <a:extLst>
                <a:ext uri="{FF2B5EF4-FFF2-40B4-BE49-F238E27FC236}">
                  <a16:creationId xmlns:a16="http://schemas.microsoft.com/office/drawing/2014/main" id="{EDADB6E4-A33D-42FA-AF99-6073BF0A1F07}"/>
                </a:ext>
              </a:extLst>
            </p:cNvPr>
            <p:cNvSpPr/>
            <p:nvPr/>
          </p:nvSpPr>
          <p:spPr>
            <a:xfrm>
              <a:off x="117404" y="5337893"/>
              <a:ext cx="319314" cy="319314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0" name="Ромб 39">
              <a:extLst>
                <a:ext uri="{FF2B5EF4-FFF2-40B4-BE49-F238E27FC236}">
                  <a16:creationId xmlns:a16="http://schemas.microsoft.com/office/drawing/2014/main" id="{02153CFD-6A73-4AE2-B9B2-267A2F60EC4E}"/>
                </a:ext>
              </a:extLst>
            </p:cNvPr>
            <p:cNvSpPr/>
            <p:nvPr/>
          </p:nvSpPr>
          <p:spPr>
            <a:xfrm>
              <a:off x="3656166" y="3941881"/>
              <a:ext cx="271578" cy="271578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1" name="Ромб 40">
              <a:extLst>
                <a:ext uri="{FF2B5EF4-FFF2-40B4-BE49-F238E27FC236}">
                  <a16:creationId xmlns:a16="http://schemas.microsoft.com/office/drawing/2014/main" id="{7381A731-66EF-4CDC-94CA-BB0DA3E7292C}"/>
                </a:ext>
              </a:extLst>
            </p:cNvPr>
            <p:cNvSpPr/>
            <p:nvPr/>
          </p:nvSpPr>
          <p:spPr>
            <a:xfrm>
              <a:off x="2941210" y="1951388"/>
              <a:ext cx="404893" cy="404893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43" name="Надпись 42">
            <a:extLst>
              <a:ext uri="{FF2B5EF4-FFF2-40B4-BE49-F238E27FC236}">
                <a16:creationId xmlns:a16="http://schemas.microsoft.com/office/drawing/2014/main" id="{7BF380F0-E581-41AD-B9B8-4693DE21F634}"/>
              </a:ext>
            </a:extLst>
          </p:cNvPr>
          <p:cNvSpPr txBox="1"/>
          <p:nvPr/>
        </p:nvSpPr>
        <p:spPr>
          <a:xfrm>
            <a:off x="5257800" y="100563"/>
            <a:ext cx="6172201" cy="4836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4000"/>
              </a:lnSpc>
            </a:pPr>
            <a:r>
              <a:rPr lang="ru-RU" sz="20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Прогноз динамики мирового рынка краудфандинга, млрд. долл. США до 2025 г.</a:t>
            </a:r>
          </a:p>
        </p:txBody>
      </p:sp>
      <p:sp>
        <p:nvSpPr>
          <p:cNvPr id="6" name="Заголовок 5" hidden="1">
            <a:extLst>
              <a:ext uri="{FF2B5EF4-FFF2-40B4-BE49-F238E27FC236}">
                <a16:creationId xmlns:a16="http://schemas.microsoft.com/office/drawing/2014/main" id="{5A790B0A-0491-4358-8078-EF85845D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6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  <p:pic>
        <p:nvPicPr>
          <p:cNvPr id="30" name="Рисунок 29"/>
          <p:cNvPicPr/>
          <p:nvPr/>
        </p:nvPicPr>
        <p:blipFill rotWithShape="1">
          <a:blip r:embed="rId3"/>
          <a:srcRect l="3195" t="28385" r="53671" b="39325"/>
          <a:stretch/>
        </p:blipFill>
        <p:spPr bwMode="auto">
          <a:xfrm>
            <a:off x="5257800" y="1431950"/>
            <a:ext cx="5789816" cy="2735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12B5D39-FFB4-48DA-8278-FC3F12E94DD9}"/>
              </a:ext>
            </a:extLst>
          </p:cNvPr>
          <p:cNvSpPr/>
          <p:nvPr/>
        </p:nvSpPr>
        <p:spPr>
          <a:xfrm>
            <a:off x="5257800" y="4615348"/>
            <a:ext cx="6172200" cy="12311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По данным краудфандинговой платформы </a:t>
            </a:r>
            <a:r>
              <a:rPr lang="ru-RU" sz="1600" i="1" dirty="0" err="1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Kickstarter</a:t>
            </a: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, на середину марта 2021 года на 198 060 успешных проектов приходится 315 881 неуспешный проект, что говорит о том, что успешных краудфандинговых проектов насчитывается около 40% от общего количества. </a:t>
            </a:r>
          </a:p>
        </p:txBody>
      </p:sp>
    </p:spTree>
    <p:extLst>
      <p:ext uri="{BB962C8B-B14F-4D97-AF65-F5344CB8AC3E}">
        <p14:creationId xmlns:p14="http://schemas.microsoft.com/office/powerpoint/2010/main" val="301650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46969EBC-E8D3-4914-9A82-8E88F816E77E}"/>
              </a:ext>
            </a:extLst>
          </p:cNvPr>
          <p:cNvSpPr/>
          <p:nvPr/>
        </p:nvSpPr>
        <p:spPr>
          <a:xfrm>
            <a:off x="4297327" y="5850468"/>
            <a:ext cx="3597344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Почему именно краудфандинг? </a:t>
            </a:r>
            <a:endParaRPr lang="ru-RU" sz="2400" dirty="0">
              <a:solidFill>
                <a:srgbClr val="002060"/>
              </a:solidFill>
            </a:endParaRPr>
          </a:p>
        </p:txBody>
      </p:sp>
      <p:grpSp>
        <p:nvGrpSpPr>
          <p:cNvPr id="27" name="Группа 26" descr="Это изображение содержит иллюстрацию человека, стоящего спиной к зрителю. ">
            <a:extLst>
              <a:ext uri="{FF2B5EF4-FFF2-40B4-BE49-F238E27FC236}">
                <a16:creationId xmlns:a16="http://schemas.microsoft.com/office/drawing/2014/main" id="{ABC2A172-1C05-4D6F-B5FB-5CEBE6B7E962}"/>
              </a:ext>
            </a:extLst>
          </p:cNvPr>
          <p:cNvGrpSpPr/>
          <p:nvPr/>
        </p:nvGrpSpPr>
        <p:grpSpPr>
          <a:xfrm>
            <a:off x="4761706" y="3127375"/>
            <a:ext cx="2668588" cy="2679700"/>
            <a:chOff x="4832350" y="3127375"/>
            <a:chExt cx="2668588" cy="2679700"/>
          </a:xfrm>
        </p:grpSpPr>
        <p:sp>
          <p:nvSpPr>
            <p:cNvPr id="5" name="Полилиния 5">
              <a:extLst>
                <a:ext uri="{FF2B5EF4-FFF2-40B4-BE49-F238E27FC236}">
                  <a16:creationId xmlns:a16="http://schemas.microsoft.com/office/drawing/2014/main" id="{A113113D-0844-4CD7-B171-8F00F9D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3810000"/>
              <a:ext cx="1004888" cy="1736725"/>
            </a:xfrm>
            <a:custGeom>
              <a:avLst/>
              <a:gdLst>
                <a:gd name="T0" fmla="*/ 82 w 175"/>
                <a:gd name="T1" fmla="*/ 75 h 303"/>
                <a:gd name="T2" fmla="*/ 172 w 175"/>
                <a:gd name="T3" fmla="*/ 242 h 303"/>
                <a:gd name="T4" fmla="*/ 103 w 175"/>
                <a:gd name="T5" fmla="*/ 242 h 303"/>
                <a:gd name="T6" fmla="*/ 49 w 175"/>
                <a:gd name="T7" fmla="*/ 89 h 303"/>
                <a:gd name="T8" fmla="*/ 22 w 175"/>
                <a:gd name="T9" fmla="*/ 67 h 303"/>
                <a:gd name="T10" fmla="*/ 7 w 175"/>
                <a:gd name="T11" fmla="*/ 36 h 303"/>
                <a:gd name="T12" fmla="*/ 23 w 175"/>
                <a:gd name="T13" fmla="*/ 36 h 303"/>
                <a:gd name="T14" fmla="*/ 35 w 175"/>
                <a:gd name="T15" fmla="*/ 54 h 303"/>
                <a:gd name="T16" fmla="*/ 8 w 175"/>
                <a:gd name="T17" fmla="*/ 5 h 303"/>
                <a:gd name="T18" fmla="*/ 30 w 175"/>
                <a:gd name="T19" fmla="*/ 21 h 303"/>
                <a:gd name="T20" fmla="*/ 51 w 175"/>
                <a:gd name="T21" fmla="*/ 25 h 303"/>
                <a:gd name="T22" fmla="*/ 70 w 175"/>
                <a:gd name="T23" fmla="*/ 49 h 303"/>
                <a:gd name="T24" fmla="*/ 82 w 175"/>
                <a:gd name="T25" fmla="*/ 75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303">
                  <a:moveTo>
                    <a:pt x="82" y="75"/>
                  </a:moveTo>
                  <a:cubicBezTo>
                    <a:pt x="82" y="75"/>
                    <a:pt x="175" y="184"/>
                    <a:pt x="172" y="242"/>
                  </a:cubicBezTo>
                  <a:cubicBezTo>
                    <a:pt x="169" y="299"/>
                    <a:pt x="126" y="303"/>
                    <a:pt x="103" y="242"/>
                  </a:cubicBezTo>
                  <a:cubicBezTo>
                    <a:pt x="81" y="180"/>
                    <a:pt x="49" y="89"/>
                    <a:pt x="49" y="89"/>
                  </a:cubicBezTo>
                  <a:cubicBezTo>
                    <a:pt x="49" y="89"/>
                    <a:pt x="27" y="74"/>
                    <a:pt x="22" y="67"/>
                  </a:cubicBezTo>
                  <a:cubicBezTo>
                    <a:pt x="17" y="61"/>
                    <a:pt x="13" y="39"/>
                    <a:pt x="7" y="36"/>
                  </a:cubicBezTo>
                  <a:cubicBezTo>
                    <a:pt x="0" y="33"/>
                    <a:pt x="12" y="26"/>
                    <a:pt x="23" y="36"/>
                  </a:cubicBezTo>
                  <a:cubicBezTo>
                    <a:pt x="33" y="46"/>
                    <a:pt x="30" y="57"/>
                    <a:pt x="35" y="54"/>
                  </a:cubicBezTo>
                  <a:cubicBezTo>
                    <a:pt x="40" y="50"/>
                    <a:pt x="8" y="10"/>
                    <a:pt x="8" y="5"/>
                  </a:cubicBezTo>
                  <a:cubicBezTo>
                    <a:pt x="9" y="0"/>
                    <a:pt x="30" y="21"/>
                    <a:pt x="30" y="21"/>
                  </a:cubicBezTo>
                  <a:cubicBezTo>
                    <a:pt x="30" y="21"/>
                    <a:pt x="44" y="19"/>
                    <a:pt x="51" y="25"/>
                  </a:cubicBezTo>
                  <a:cubicBezTo>
                    <a:pt x="58" y="30"/>
                    <a:pt x="67" y="43"/>
                    <a:pt x="70" y="49"/>
                  </a:cubicBezTo>
                  <a:cubicBezTo>
                    <a:pt x="72" y="55"/>
                    <a:pt x="75" y="66"/>
                    <a:pt x="82" y="75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" name="Автофигура 3">
              <a:extLst>
                <a:ext uri="{FF2B5EF4-FFF2-40B4-BE49-F238E27FC236}">
                  <a16:creationId xmlns:a16="http://schemas.microsoft.com/office/drawing/2014/main" id="{CBAFF68D-D572-4371-A91E-AC6024B691F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05375" y="3141662"/>
              <a:ext cx="2479675" cy="266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6" name="Полилиния 6">
              <a:extLst>
                <a:ext uri="{FF2B5EF4-FFF2-40B4-BE49-F238E27FC236}">
                  <a16:creationId xmlns:a16="http://schemas.microsoft.com/office/drawing/2014/main" id="{48C4C649-8470-4879-B490-47F99A11E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350" y="4210050"/>
              <a:ext cx="752475" cy="1301750"/>
            </a:xfrm>
            <a:custGeom>
              <a:avLst/>
              <a:gdLst>
                <a:gd name="T0" fmla="*/ 36 w 131"/>
                <a:gd name="T1" fmla="*/ 0 h 227"/>
                <a:gd name="T2" fmla="*/ 0 w 131"/>
                <a:gd name="T3" fmla="*/ 22 h 227"/>
                <a:gd name="T4" fmla="*/ 94 w 131"/>
                <a:gd name="T5" fmla="*/ 215 h 227"/>
                <a:gd name="T6" fmla="*/ 130 w 131"/>
                <a:gd name="T7" fmla="*/ 168 h 227"/>
                <a:gd name="T8" fmla="*/ 36 w 131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27">
                  <a:moveTo>
                    <a:pt x="36" y="0"/>
                  </a:moveTo>
                  <a:cubicBezTo>
                    <a:pt x="36" y="0"/>
                    <a:pt x="5" y="19"/>
                    <a:pt x="0" y="22"/>
                  </a:cubicBezTo>
                  <a:cubicBezTo>
                    <a:pt x="0" y="22"/>
                    <a:pt x="64" y="203"/>
                    <a:pt x="94" y="215"/>
                  </a:cubicBezTo>
                  <a:cubicBezTo>
                    <a:pt x="124" y="227"/>
                    <a:pt x="131" y="194"/>
                    <a:pt x="130" y="168"/>
                  </a:cubicBezTo>
                  <a:cubicBezTo>
                    <a:pt x="129" y="138"/>
                    <a:pt x="99" y="55"/>
                    <a:pt x="36" y="0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A6D0BE20-D8F3-4E9A-9E7A-BC6FFF63D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5529263"/>
              <a:ext cx="2451100" cy="257175"/>
            </a:xfrm>
            <a:custGeom>
              <a:avLst/>
              <a:gdLst>
                <a:gd name="T0" fmla="*/ 1544 w 1544"/>
                <a:gd name="T1" fmla="*/ 162 h 162"/>
                <a:gd name="T2" fmla="*/ 0 w 1544"/>
                <a:gd name="T3" fmla="*/ 162 h 162"/>
                <a:gd name="T4" fmla="*/ 156 w 1544"/>
                <a:gd name="T5" fmla="*/ 0 h 162"/>
                <a:gd name="T6" fmla="*/ 1436 w 1544"/>
                <a:gd name="T7" fmla="*/ 0 h 162"/>
                <a:gd name="T8" fmla="*/ 1544 w 154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4" h="162">
                  <a:moveTo>
                    <a:pt x="1544" y="162"/>
                  </a:moveTo>
                  <a:lnTo>
                    <a:pt x="0" y="162"/>
                  </a:lnTo>
                  <a:lnTo>
                    <a:pt x="156" y="0"/>
                  </a:lnTo>
                  <a:lnTo>
                    <a:pt x="1436" y="0"/>
                  </a:lnTo>
                  <a:lnTo>
                    <a:pt x="1544" y="1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6FC9E0"/>
                </a:gs>
                <a:gs pos="39000">
                  <a:srgbClr val="4BC3E2"/>
                </a:gs>
                <a:gs pos="85000">
                  <a:srgbClr val="030341"/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8" name="Полилиния 8">
              <a:extLst>
                <a:ext uri="{FF2B5EF4-FFF2-40B4-BE49-F238E27FC236}">
                  <a16:creationId xmlns:a16="http://schemas.microsoft.com/office/drawing/2014/main" id="{91E2CD51-2ACF-4F68-863C-840F1804E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3363" y="4187825"/>
              <a:ext cx="1520825" cy="1598613"/>
            </a:xfrm>
            <a:custGeom>
              <a:avLst/>
              <a:gdLst>
                <a:gd name="T0" fmla="*/ 265 w 265"/>
                <a:gd name="T1" fmla="*/ 279 h 279"/>
                <a:gd name="T2" fmla="*/ 25 w 265"/>
                <a:gd name="T3" fmla="*/ 279 h 279"/>
                <a:gd name="T4" fmla="*/ 20 w 265"/>
                <a:gd name="T5" fmla="*/ 234 h 279"/>
                <a:gd name="T6" fmla="*/ 20 w 265"/>
                <a:gd name="T7" fmla="*/ 230 h 279"/>
                <a:gd name="T8" fmla="*/ 13 w 265"/>
                <a:gd name="T9" fmla="*/ 171 h 279"/>
                <a:gd name="T10" fmla="*/ 11 w 265"/>
                <a:gd name="T11" fmla="*/ 150 h 279"/>
                <a:gd name="T12" fmla="*/ 10 w 265"/>
                <a:gd name="T13" fmla="*/ 129 h 279"/>
                <a:gd name="T14" fmla="*/ 10 w 265"/>
                <a:gd name="T15" fmla="*/ 34 h 279"/>
                <a:gd name="T16" fmla="*/ 10 w 265"/>
                <a:gd name="T17" fmla="*/ 34 h 279"/>
                <a:gd name="T18" fmla="*/ 65 w 265"/>
                <a:gd name="T19" fmla="*/ 17 h 279"/>
                <a:gd name="T20" fmla="*/ 86 w 265"/>
                <a:gd name="T21" fmla="*/ 1 h 279"/>
                <a:gd name="T22" fmla="*/ 131 w 265"/>
                <a:gd name="T23" fmla="*/ 3 h 279"/>
                <a:gd name="T24" fmla="*/ 132 w 265"/>
                <a:gd name="T25" fmla="*/ 3 h 279"/>
                <a:gd name="T26" fmla="*/ 132 w 265"/>
                <a:gd name="T27" fmla="*/ 3 h 279"/>
                <a:gd name="T28" fmla="*/ 133 w 265"/>
                <a:gd name="T29" fmla="*/ 3 h 279"/>
                <a:gd name="T30" fmla="*/ 169 w 265"/>
                <a:gd name="T31" fmla="*/ 12 h 279"/>
                <a:gd name="T32" fmla="*/ 170 w 265"/>
                <a:gd name="T33" fmla="*/ 13 h 279"/>
                <a:gd name="T34" fmla="*/ 170 w 265"/>
                <a:gd name="T35" fmla="*/ 13 h 279"/>
                <a:gd name="T36" fmla="*/ 171 w 265"/>
                <a:gd name="T37" fmla="*/ 26 h 279"/>
                <a:gd name="T38" fmla="*/ 197 w 265"/>
                <a:gd name="T39" fmla="*/ 31 h 279"/>
                <a:gd name="T40" fmla="*/ 201 w 265"/>
                <a:gd name="T41" fmla="*/ 32 h 279"/>
                <a:gd name="T42" fmla="*/ 251 w 265"/>
                <a:gd name="T43" fmla="*/ 105 h 279"/>
                <a:gd name="T44" fmla="*/ 255 w 265"/>
                <a:gd name="T45" fmla="*/ 151 h 279"/>
                <a:gd name="T46" fmla="*/ 259 w 265"/>
                <a:gd name="T47" fmla="*/ 192 h 279"/>
                <a:gd name="T48" fmla="*/ 262 w 265"/>
                <a:gd name="T49" fmla="*/ 234 h 279"/>
                <a:gd name="T50" fmla="*/ 264 w 265"/>
                <a:gd name="T51" fmla="*/ 266 h 279"/>
                <a:gd name="T52" fmla="*/ 264 w 265"/>
                <a:gd name="T53" fmla="*/ 266 h 279"/>
                <a:gd name="T54" fmla="*/ 265 w 265"/>
                <a:gd name="T55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5" h="279">
                  <a:moveTo>
                    <a:pt x="265" y="279"/>
                  </a:moveTo>
                  <a:cubicBezTo>
                    <a:pt x="25" y="279"/>
                    <a:pt x="25" y="279"/>
                    <a:pt x="25" y="279"/>
                  </a:cubicBezTo>
                  <a:cubicBezTo>
                    <a:pt x="25" y="273"/>
                    <a:pt x="23" y="256"/>
                    <a:pt x="20" y="234"/>
                  </a:cubicBezTo>
                  <a:cubicBezTo>
                    <a:pt x="20" y="232"/>
                    <a:pt x="20" y="231"/>
                    <a:pt x="20" y="230"/>
                  </a:cubicBezTo>
                  <a:cubicBezTo>
                    <a:pt x="17" y="211"/>
                    <a:pt x="15" y="191"/>
                    <a:pt x="13" y="171"/>
                  </a:cubicBezTo>
                  <a:cubicBezTo>
                    <a:pt x="13" y="164"/>
                    <a:pt x="12" y="157"/>
                    <a:pt x="11" y="150"/>
                  </a:cubicBezTo>
                  <a:cubicBezTo>
                    <a:pt x="11" y="143"/>
                    <a:pt x="11" y="136"/>
                    <a:pt x="10" y="129"/>
                  </a:cubicBezTo>
                  <a:cubicBezTo>
                    <a:pt x="8" y="78"/>
                    <a:pt x="0" y="42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9" y="26"/>
                    <a:pt x="65" y="17"/>
                    <a:pt x="65" y="17"/>
                  </a:cubicBezTo>
                  <a:cubicBezTo>
                    <a:pt x="65" y="17"/>
                    <a:pt x="70" y="2"/>
                    <a:pt x="86" y="1"/>
                  </a:cubicBezTo>
                  <a:cubicBezTo>
                    <a:pt x="102" y="0"/>
                    <a:pt x="118" y="1"/>
                    <a:pt x="131" y="3"/>
                  </a:cubicBezTo>
                  <a:cubicBezTo>
                    <a:pt x="131" y="3"/>
                    <a:pt x="132" y="3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52" y="6"/>
                    <a:pt x="167" y="10"/>
                    <a:pt x="169" y="12"/>
                  </a:cubicBezTo>
                  <a:cubicBezTo>
                    <a:pt x="170" y="12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22"/>
                    <a:pt x="171" y="26"/>
                    <a:pt x="171" y="26"/>
                  </a:cubicBezTo>
                  <a:cubicBezTo>
                    <a:pt x="171" y="26"/>
                    <a:pt x="184" y="32"/>
                    <a:pt x="197" y="31"/>
                  </a:cubicBezTo>
                  <a:cubicBezTo>
                    <a:pt x="198" y="31"/>
                    <a:pt x="199" y="31"/>
                    <a:pt x="201" y="32"/>
                  </a:cubicBezTo>
                  <a:cubicBezTo>
                    <a:pt x="216" y="35"/>
                    <a:pt x="247" y="62"/>
                    <a:pt x="251" y="105"/>
                  </a:cubicBezTo>
                  <a:cubicBezTo>
                    <a:pt x="252" y="117"/>
                    <a:pt x="254" y="133"/>
                    <a:pt x="255" y="151"/>
                  </a:cubicBezTo>
                  <a:cubicBezTo>
                    <a:pt x="256" y="164"/>
                    <a:pt x="257" y="178"/>
                    <a:pt x="259" y="192"/>
                  </a:cubicBezTo>
                  <a:cubicBezTo>
                    <a:pt x="260" y="207"/>
                    <a:pt x="261" y="221"/>
                    <a:pt x="262" y="234"/>
                  </a:cubicBezTo>
                  <a:cubicBezTo>
                    <a:pt x="263" y="246"/>
                    <a:pt x="263" y="258"/>
                    <a:pt x="264" y="266"/>
                  </a:cubicBezTo>
                  <a:cubicBezTo>
                    <a:pt x="264" y="266"/>
                    <a:pt x="264" y="266"/>
                    <a:pt x="264" y="266"/>
                  </a:cubicBezTo>
                  <a:cubicBezTo>
                    <a:pt x="264" y="272"/>
                    <a:pt x="265" y="277"/>
                    <a:pt x="265" y="27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9" name="Полилиния 9">
              <a:extLst>
                <a:ext uri="{FF2B5EF4-FFF2-40B4-BE49-F238E27FC236}">
                  <a16:creationId xmlns:a16="http://schemas.microsoft.com/office/drawing/2014/main" id="{319F10DD-B9D3-4B3A-8314-9802E27DC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2350" y="4359275"/>
              <a:ext cx="1382713" cy="1152525"/>
            </a:xfrm>
            <a:custGeom>
              <a:avLst/>
              <a:gdLst>
                <a:gd name="T0" fmla="*/ 227 w 241"/>
                <a:gd name="T1" fmla="*/ 194 h 201"/>
                <a:gd name="T2" fmla="*/ 104 w 241"/>
                <a:gd name="T3" fmla="*/ 200 h 201"/>
                <a:gd name="T4" fmla="*/ 23 w 241"/>
                <a:gd name="T5" fmla="*/ 199 h 201"/>
                <a:gd name="T6" fmla="*/ 38 w 241"/>
                <a:gd name="T7" fmla="*/ 83 h 201"/>
                <a:gd name="T8" fmla="*/ 94 w 241"/>
                <a:gd name="T9" fmla="*/ 4 h 201"/>
                <a:gd name="T10" fmla="*/ 94 w 241"/>
                <a:gd name="T11" fmla="*/ 4 h 201"/>
                <a:gd name="T12" fmla="*/ 106 w 241"/>
                <a:gd name="T13" fmla="*/ 1 h 201"/>
                <a:gd name="T14" fmla="*/ 143 w 241"/>
                <a:gd name="T15" fmla="*/ 57 h 201"/>
                <a:gd name="T16" fmla="*/ 95 w 241"/>
                <a:gd name="T17" fmla="*/ 120 h 201"/>
                <a:gd name="T18" fmla="*/ 76 w 241"/>
                <a:gd name="T19" fmla="*/ 141 h 201"/>
                <a:gd name="T20" fmla="*/ 97 w 241"/>
                <a:gd name="T21" fmla="*/ 141 h 201"/>
                <a:gd name="T22" fmla="*/ 239 w 241"/>
                <a:gd name="T23" fmla="*/ 164 h 201"/>
                <a:gd name="T24" fmla="*/ 227 w 241"/>
                <a:gd name="T25" fmla="*/ 19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1" h="201">
                  <a:moveTo>
                    <a:pt x="227" y="194"/>
                  </a:moveTo>
                  <a:cubicBezTo>
                    <a:pt x="224" y="194"/>
                    <a:pt x="160" y="198"/>
                    <a:pt x="104" y="200"/>
                  </a:cubicBezTo>
                  <a:cubicBezTo>
                    <a:pt x="66" y="201"/>
                    <a:pt x="32" y="201"/>
                    <a:pt x="23" y="199"/>
                  </a:cubicBezTo>
                  <a:cubicBezTo>
                    <a:pt x="0" y="193"/>
                    <a:pt x="5" y="167"/>
                    <a:pt x="38" y="83"/>
                  </a:cubicBezTo>
                  <a:cubicBezTo>
                    <a:pt x="59" y="29"/>
                    <a:pt x="80" y="10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01" y="0"/>
                    <a:pt x="106" y="1"/>
                    <a:pt x="106" y="1"/>
                  </a:cubicBezTo>
                  <a:cubicBezTo>
                    <a:pt x="123" y="0"/>
                    <a:pt x="145" y="42"/>
                    <a:pt x="143" y="57"/>
                  </a:cubicBezTo>
                  <a:cubicBezTo>
                    <a:pt x="142" y="66"/>
                    <a:pt x="115" y="98"/>
                    <a:pt x="95" y="120"/>
                  </a:cubicBezTo>
                  <a:cubicBezTo>
                    <a:pt x="85" y="132"/>
                    <a:pt x="76" y="141"/>
                    <a:pt x="76" y="141"/>
                  </a:cubicBezTo>
                  <a:cubicBezTo>
                    <a:pt x="76" y="141"/>
                    <a:pt x="85" y="141"/>
                    <a:pt x="97" y="141"/>
                  </a:cubicBezTo>
                  <a:cubicBezTo>
                    <a:pt x="139" y="142"/>
                    <a:pt x="228" y="145"/>
                    <a:pt x="239" y="164"/>
                  </a:cubicBezTo>
                  <a:cubicBezTo>
                    <a:pt x="241" y="169"/>
                    <a:pt x="233" y="194"/>
                    <a:pt x="227" y="194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" name="Полилиния 10">
              <a:extLst>
                <a:ext uri="{FF2B5EF4-FFF2-40B4-BE49-F238E27FC236}">
                  <a16:creationId xmlns:a16="http://schemas.microsoft.com/office/drawing/2014/main" id="{5849D18F-42AB-4436-A00E-CCB48479C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60938"/>
              <a:ext cx="333375" cy="750888"/>
            </a:xfrm>
            <a:custGeom>
              <a:avLst/>
              <a:gdLst>
                <a:gd name="T0" fmla="*/ 66 w 66"/>
                <a:gd name="T1" fmla="*/ 131 h 131"/>
                <a:gd name="T2" fmla="*/ 23 w 66"/>
                <a:gd name="T3" fmla="*/ 68 h 131"/>
                <a:gd name="T4" fmla="*/ 4 w 66"/>
                <a:gd name="T5" fmla="*/ 25 h 131"/>
                <a:gd name="T6" fmla="*/ 57 w 66"/>
                <a:gd name="T7" fmla="*/ 16 h 131"/>
                <a:gd name="T8" fmla="*/ 64 w 66"/>
                <a:gd name="T9" fmla="*/ 99 h 131"/>
                <a:gd name="T10" fmla="*/ 66 w 66"/>
                <a:gd name="T11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1">
                  <a:moveTo>
                    <a:pt x="66" y="131"/>
                  </a:moveTo>
                  <a:cubicBezTo>
                    <a:pt x="61" y="107"/>
                    <a:pt x="42" y="83"/>
                    <a:pt x="23" y="68"/>
                  </a:cubicBezTo>
                  <a:cubicBezTo>
                    <a:pt x="0" y="51"/>
                    <a:pt x="4" y="25"/>
                    <a:pt x="4" y="25"/>
                  </a:cubicBezTo>
                  <a:cubicBezTo>
                    <a:pt x="21" y="0"/>
                    <a:pt x="41" y="5"/>
                    <a:pt x="57" y="16"/>
                  </a:cubicBezTo>
                  <a:cubicBezTo>
                    <a:pt x="59" y="43"/>
                    <a:pt x="62" y="74"/>
                    <a:pt x="64" y="99"/>
                  </a:cubicBezTo>
                  <a:cubicBezTo>
                    <a:pt x="65" y="111"/>
                    <a:pt x="65" y="123"/>
                    <a:pt x="66" y="131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D1D8B039-3C85-439E-9B4E-0AE3B0227E37}"/>
                </a:ext>
              </a:extLst>
            </p:cNvPr>
            <p:cNvSpPr/>
            <p:nvPr/>
          </p:nvSpPr>
          <p:spPr>
            <a:xfrm rot="20364014">
              <a:off x="6924390" y="4583236"/>
              <a:ext cx="305126" cy="641501"/>
            </a:xfrm>
            <a:custGeom>
              <a:avLst/>
              <a:gdLst>
                <a:gd name="connsiteX0" fmla="*/ 793 w 453638"/>
                <a:gd name="connsiteY0" fmla="*/ 10752 h 953733"/>
                <a:gd name="connsiteX1" fmla="*/ 331787 w 453638"/>
                <a:gd name="connsiteY1" fmla="*/ 467952 h 953733"/>
                <a:gd name="connsiteX2" fmla="*/ 436562 w 453638"/>
                <a:gd name="connsiteY2" fmla="*/ 944202 h 953733"/>
                <a:gd name="connsiteX3" fmla="*/ 793 w 453638"/>
                <a:gd name="connsiteY3" fmla="*/ 10752 h 95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638" h="953733">
                  <a:moveTo>
                    <a:pt x="793" y="10752"/>
                  </a:moveTo>
                  <a:cubicBezTo>
                    <a:pt x="-16669" y="-68623"/>
                    <a:pt x="259159" y="312377"/>
                    <a:pt x="331787" y="467952"/>
                  </a:cubicBezTo>
                  <a:cubicBezTo>
                    <a:pt x="404415" y="623527"/>
                    <a:pt x="490934" y="1020005"/>
                    <a:pt x="436562" y="944202"/>
                  </a:cubicBezTo>
                  <a:cubicBezTo>
                    <a:pt x="382190" y="868399"/>
                    <a:pt x="18255" y="90127"/>
                    <a:pt x="793" y="10752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" name="Полилиния 11">
              <a:extLst>
                <a:ext uri="{FF2B5EF4-FFF2-40B4-BE49-F238E27FC236}">
                  <a16:creationId xmlns:a16="http://schemas.microsoft.com/office/drawing/2014/main" id="{9C6C3AB2-1F41-4F9F-A40A-34C6948A2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4297363"/>
              <a:ext cx="1435100" cy="1168400"/>
            </a:xfrm>
            <a:custGeom>
              <a:avLst/>
              <a:gdLst>
                <a:gd name="T0" fmla="*/ 11 w 250"/>
                <a:gd name="T1" fmla="*/ 49 h 204"/>
                <a:gd name="T2" fmla="*/ 103 w 250"/>
                <a:gd name="T3" fmla="*/ 27 h 204"/>
                <a:gd name="T4" fmla="*/ 211 w 250"/>
                <a:gd name="T5" fmla="*/ 135 h 204"/>
                <a:gd name="T6" fmla="*/ 179 w 250"/>
                <a:gd name="T7" fmla="*/ 196 h 204"/>
                <a:gd name="T8" fmla="*/ 10 w 250"/>
                <a:gd name="T9" fmla="*/ 49 h 204"/>
                <a:gd name="T10" fmla="*/ 11 w 250"/>
                <a:gd name="T11" fmla="*/ 4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04">
                  <a:moveTo>
                    <a:pt x="11" y="49"/>
                  </a:moveTo>
                  <a:cubicBezTo>
                    <a:pt x="25" y="11"/>
                    <a:pt x="73" y="0"/>
                    <a:pt x="103" y="27"/>
                  </a:cubicBezTo>
                  <a:cubicBezTo>
                    <a:pt x="136" y="58"/>
                    <a:pt x="187" y="105"/>
                    <a:pt x="211" y="135"/>
                  </a:cubicBezTo>
                  <a:cubicBezTo>
                    <a:pt x="250" y="180"/>
                    <a:pt x="199" y="204"/>
                    <a:pt x="179" y="196"/>
                  </a:cubicBezTo>
                  <a:cubicBezTo>
                    <a:pt x="117" y="171"/>
                    <a:pt x="0" y="117"/>
                    <a:pt x="10" y="49"/>
                  </a:cubicBezTo>
                  <a:cubicBezTo>
                    <a:pt x="10" y="49"/>
                    <a:pt x="11" y="49"/>
                    <a:pt x="11" y="4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2" name="Полилиния 12">
              <a:extLst>
                <a:ext uri="{FF2B5EF4-FFF2-40B4-BE49-F238E27FC236}">
                  <a16:creationId xmlns:a16="http://schemas.microsoft.com/office/drawing/2014/main" id="{53D9C9B8-8241-4452-98F4-6F4696E02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809625" cy="1135063"/>
            </a:xfrm>
            <a:custGeom>
              <a:avLst/>
              <a:gdLst>
                <a:gd name="T0" fmla="*/ 138 w 141"/>
                <a:gd name="T1" fmla="*/ 142 h 198"/>
                <a:gd name="T2" fmla="*/ 136 w 141"/>
                <a:gd name="T3" fmla="*/ 150 h 198"/>
                <a:gd name="T4" fmla="*/ 134 w 141"/>
                <a:gd name="T5" fmla="*/ 170 h 198"/>
                <a:gd name="T6" fmla="*/ 128 w 141"/>
                <a:gd name="T7" fmla="*/ 178 h 198"/>
                <a:gd name="T8" fmla="*/ 125 w 141"/>
                <a:gd name="T9" fmla="*/ 179 h 198"/>
                <a:gd name="T10" fmla="*/ 115 w 141"/>
                <a:gd name="T11" fmla="*/ 178 h 198"/>
                <a:gd name="T12" fmla="*/ 109 w 141"/>
                <a:gd name="T13" fmla="*/ 198 h 198"/>
                <a:gd name="T14" fmla="*/ 108 w 141"/>
                <a:gd name="T15" fmla="*/ 197 h 198"/>
                <a:gd name="T16" fmla="*/ 71 w 141"/>
                <a:gd name="T17" fmla="*/ 188 h 198"/>
                <a:gd name="T18" fmla="*/ 71 w 141"/>
                <a:gd name="T19" fmla="*/ 188 h 198"/>
                <a:gd name="T20" fmla="*/ 70 w 141"/>
                <a:gd name="T21" fmla="*/ 188 h 198"/>
                <a:gd name="T22" fmla="*/ 25 w 141"/>
                <a:gd name="T23" fmla="*/ 186 h 198"/>
                <a:gd name="T24" fmla="*/ 26 w 141"/>
                <a:gd name="T25" fmla="*/ 157 h 198"/>
                <a:gd name="T26" fmla="*/ 19 w 141"/>
                <a:gd name="T27" fmla="*/ 125 h 198"/>
                <a:gd name="T28" fmla="*/ 9 w 141"/>
                <a:gd name="T29" fmla="*/ 99 h 198"/>
                <a:gd name="T30" fmla="*/ 0 w 141"/>
                <a:gd name="T31" fmla="*/ 72 h 198"/>
                <a:gd name="T32" fmla="*/ 34 w 141"/>
                <a:gd name="T33" fmla="*/ 18 h 198"/>
                <a:gd name="T34" fmla="*/ 57 w 141"/>
                <a:gd name="T35" fmla="*/ 7 h 198"/>
                <a:gd name="T36" fmla="*/ 76 w 141"/>
                <a:gd name="T37" fmla="*/ 0 h 198"/>
                <a:gd name="T38" fmla="*/ 92 w 141"/>
                <a:gd name="T39" fmla="*/ 9 h 198"/>
                <a:gd name="T40" fmla="*/ 112 w 141"/>
                <a:gd name="T41" fmla="*/ 11 h 198"/>
                <a:gd name="T42" fmla="*/ 124 w 141"/>
                <a:gd name="T43" fmla="*/ 24 h 198"/>
                <a:gd name="T44" fmla="*/ 134 w 141"/>
                <a:gd name="T45" fmla="*/ 37 h 198"/>
                <a:gd name="T46" fmla="*/ 134 w 141"/>
                <a:gd name="T47" fmla="*/ 38 h 198"/>
                <a:gd name="T48" fmla="*/ 134 w 141"/>
                <a:gd name="T49" fmla="*/ 38 h 198"/>
                <a:gd name="T50" fmla="*/ 133 w 141"/>
                <a:gd name="T51" fmla="*/ 39 h 198"/>
                <a:gd name="T52" fmla="*/ 132 w 141"/>
                <a:gd name="T53" fmla="*/ 41 h 198"/>
                <a:gd name="T54" fmla="*/ 131 w 141"/>
                <a:gd name="T55" fmla="*/ 42 h 198"/>
                <a:gd name="T56" fmla="*/ 130 w 141"/>
                <a:gd name="T57" fmla="*/ 42 h 198"/>
                <a:gd name="T58" fmla="*/ 129 w 141"/>
                <a:gd name="T59" fmla="*/ 43 h 198"/>
                <a:gd name="T60" fmla="*/ 129 w 141"/>
                <a:gd name="T61" fmla="*/ 43 h 198"/>
                <a:gd name="T62" fmla="*/ 138 w 141"/>
                <a:gd name="T63" fmla="*/ 90 h 198"/>
                <a:gd name="T64" fmla="*/ 139 w 141"/>
                <a:gd name="T65" fmla="*/ 113 h 198"/>
                <a:gd name="T66" fmla="*/ 138 w 141"/>
                <a:gd name="T67" fmla="*/ 14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198">
                  <a:moveTo>
                    <a:pt x="138" y="142"/>
                  </a:moveTo>
                  <a:cubicBezTo>
                    <a:pt x="138" y="145"/>
                    <a:pt x="137" y="147"/>
                    <a:pt x="136" y="150"/>
                  </a:cubicBezTo>
                  <a:cubicBezTo>
                    <a:pt x="136" y="151"/>
                    <a:pt x="135" y="166"/>
                    <a:pt x="134" y="170"/>
                  </a:cubicBezTo>
                  <a:cubicBezTo>
                    <a:pt x="134" y="172"/>
                    <a:pt x="132" y="177"/>
                    <a:pt x="128" y="178"/>
                  </a:cubicBezTo>
                  <a:cubicBezTo>
                    <a:pt x="127" y="179"/>
                    <a:pt x="126" y="179"/>
                    <a:pt x="125" y="179"/>
                  </a:cubicBezTo>
                  <a:cubicBezTo>
                    <a:pt x="118" y="178"/>
                    <a:pt x="115" y="178"/>
                    <a:pt x="115" y="178"/>
                  </a:cubicBezTo>
                  <a:cubicBezTo>
                    <a:pt x="115" y="178"/>
                    <a:pt x="108" y="189"/>
                    <a:pt x="109" y="198"/>
                  </a:cubicBezTo>
                  <a:cubicBezTo>
                    <a:pt x="109" y="198"/>
                    <a:pt x="109" y="197"/>
                    <a:pt x="108" y="197"/>
                  </a:cubicBezTo>
                  <a:cubicBezTo>
                    <a:pt x="106" y="195"/>
                    <a:pt x="91" y="191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0" y="188"/>
                    <a:pt x="70" y="188"/>
                  </a:cubicBezTo>
                  <a:cubicBezTo>
                    <a:pt x="57" y="186"/>
                    <a:pt x="41" y="185"/>
                    <a:pt x="25" y="186"/>
                  </a:cubicBezTo>
                  <a:cubicBezTo>
                    <a:pt x="25" y="186"/>
                    <a:pt x="27" y="173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9" y="43"/>
                    <a:pt x="139" y="82"/>
                    <a:pt x="138" y="90"/>
                  </a:cubicBezTo>
                  <a:cubicBezTo>
                    <a:pt x="138" y="97"/>
                    <a:pt x="137" y="106"/>
                    <a:pt x="139" y="113"/>
                  </a:cubicBezTo>
                  <a:cubicBezTo>
                    <a:pt x="141" y="118"/>
                    <a:pt x="141" y="129"/>
                    <a:pt x="138" y="142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3" name="Полилиния 13">
              <a:extLst>
                <a:ext uri="{FF2B5EF4-FFF2-40B4-BE49-F238E27FC236}">
                  <a16:creationId xmlns:a16="http://schemas.microsoft.com/office/drawing/2014/main" id="{104737AB-59A7-4247-842C-6F97799DA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781050" cy="900113"/>
            </a:xfrm>
            <a:custGeom>
              <a:avLst/>
              <a:gdLst>
                <a:gd name="T0" fmla="*/ 134 w 136"/>
                <a:gd name="T1" fmla="*/ 37 h 157"/>
                <a:gd name="T2" fmla="*/ 134 w 136"/>
                <a:gd name="T3" fmla="*/ 38 h 157"/>
                <a:gd name="T4" fmla="*/ 134 w 136"/>
                <a:gd name="T5" fmla="*/ 38 h 157"/>
                <a:gd name="T6" fmla="*/ 133 w 136"/>
                <a:gd name="T7" fmla="*/ 39 h 157"/>
                <a:gd name="T8" fmla="*/ 132 w 136"/>
                <a:gd name="T9" fmla="*/ 41 h 157"/>
                <a:gd name="T10" fmla="*/ 129 w 136"/>
                <a:gd name="T11" fmla="*/ 43 h 157"/>
                <a:gd name="T12" fmla="*/ 129 w 136"/>
                <a:gd name="T13" fmla="*/ 43 h 157"/>
                <a:gd name="T14" fmla="*/ 127 w 136"/>
                <a:gd name="T15" fmla="*/ 79 h 157"/>
                <a:gd name="T16" fmla="*/ 97 w 136"/>
                <a:gd name="T17" fmla="*/ 111 h 157"/>
                <a:gd name="T18" fmla="*/ 85 w 136"/>
                <a:gd name="T19" fmla="*/ 140 h 157"/>
                <a:gd name="T20" fmla="*/ 85 w 136"/>
                <a:gd name="T21" fmla="*/ 157 h 157"/>
                <a:gd name="T22" fmla="*/ 26 w 136"/>
                <a:gd name="T23" fmla="*/ 157 h 157"/>
                <a:gd name="T24" fmla="*/ 19 w 136"/>
                <a:gd name="T25" fmla="*/ 125 h 157"/>
                <a:gd name="T26" fmla="*/ 9 w 136"/>
                <a:gd name="T27" fmla="*/ 99 h 157"/>
                <a:gd name="T28" fmla="*/ 0 w 136"/>
                <a:gd name="T29" fmla="*/ 72 h 157"/>
                <a:gd name="T30" fmla="*/ 34 w 136"/>
                <a:gd name="T31" fmla="*/ 18 h 157"/>
                <a:gd name="T32" fmla="*/ 57 w 136"/>
                <a:gd name="T33" fmla="*/ 7 h 157"/>
                <a:gd name="T34" fmla="*/ 76 w 136"/>
                <a:gd name="T35" fmla="*/ 0 h 157"/>
                <a:gd name="T36" fmla="*/ 92 w 136"/>
                <a:gd name="T37" fmla="*/ 9 h 157"/>
                <a:gd name="T38" fmla="*/ 112 w 136"/>
                <a:gd name="T39" fmla="*/ 11 h 157"/>
                <a:gd name="T40" fmla="*/ 124 w 136"/>
                <a:gd name="T41" fmla="*/ 24 h 157"/>
                <a:gd name="T42" fmla="*/ 134 w 136"/>
                <a:gd name="T43" fmla="*/ 3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6" h="157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1" y="42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7" y="79"/>
                    <a:pt x="127" y="79"/>
                    <a:pt x="127" y="7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9"/>
                    <a:pt x="85" y="129"/>
                    <a:pt x="85" y="14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gradFill>
              <a:gsLst>
                <a:gs pos="75000">
                  <a:srgbClr val="F7BDBB"/>
                </a:gs>
                <a:gs pos="100000">
                  <a:srgbClr val="F7BDBB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4" name="Полилиния 14">
              <a:extLst>
                <a:ext uri="{FF2B5EF4-FFF2-40B4-BE49-F238E27FC236}">
                  <a16:creationId xmlns:a16="http://schemas.microsoft.com/office/drawing/2014/main" id="{A4EE508E-C139-4549-AD46-4E5E82F75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781050" cy="566738"/>
            </a:xfrm>
            <a:custGeom>
              <a:avLst/>
              <a:gdLst>
                <a:gd name="T0" fmla="*/ 134 w 136"/>
                <a:gd name="T1" fmla="*/ 37 h 99"/>
                <a:gd name="T2" fmla="*/ 134 w 136"/>
                <a:gd name="T3" fmla="*/ 38 h 99"/>
                <a:gd name="T4" fmla="*/ 134 w 136"/>
                <a:gd name="T5" fmla="*/ 38 h 99"/>
                <a:gd name="T6" fmla="*/ 133 w 136"/>
                <a:gd name="T7" fmla="*/ 39 h 99"/>
                <a:gd name="T8" fmla="*/ 132 w 136"/>
                <a:gd name="T9" fmla="*/ 41 h 99"/>
                <a:gd name="T10" fmla="*/ 131 w 136"/>
                <a:gd name="T11" fmla="*/ 42 h 99"/>
                <a:gd name="T12" fmla="*/ 130 w 136"/>
                <a:gd name="T13" fmla="*/ 42 h 99"/>
                <a:gd name="T14" fmla="*/ 129 w 136"/>
                <a:gd name="T15" fmla="*/ 43 h 99"/>
                <a:gd name="T16" fmla="*/ 129 w 136"/>
                <a:gd name="T17" fmla="*/ 43 h 99"/>
                <a:gd name="T18" fmla="*/ 72 w 136"/>
                <a:gd name="T19" fmla="*/ 96 h 99"/>
                <a:gd name="T20" fmla="*/ 70 w 136"/>
                <a:gd name="T21" fmla="*/ 99 h 99"/>
                <a:gd name="T22" fmla="*/ 9 w 136"/>
                <a:gd name="T23" fmla="*/ 99 h 99"/>
                <a:gd name="T24" fmla="*/ 0 w 136"/>
                <a:gd name="T25" fmla="*/ 72 h 99"/>
                <a:gd name="T26" fmla="*/ 34 w 136"/>
                <a:gd name="T27" fmla="*/ 18 h 99"/>
                <a:gd name="T28" fmla="*/ 57 w 136"/>
                <a:gd name="T29" fmla="*/ 7 h 99"/>
                <a:gd name="T30" fmla="*/ 76 w 136"/>
                <a:gd name="T31" fmla="*/ 0 h 99"/>
                <a:gd name="T32" fmla="*/ 92 w 136"/>
                <a:gd name="T33" fmla="*/ 9 h 99"/>
                <a:gd name="T34" fmla="*/ 112 w 136"/>
                <a:gd name="T35" fmla="*/ 11 h 99"/>
                <a:gd name="T36" fmla="*/ 124 w 136"/>
                <a:gd name="T37" fmla="*/ 24 h 99"/>
                <a:gd name="T38" fmla="*/ 134 w 136"/>
                <a:gd name="T39" fmla="*/ 3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6" h="99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4" y="45"/>
                    <a:pt x="107" y="51"/>
                    <a:pt x="72" y="96"/>
                  </a:cubicBezTo>
                  <a:cubicBezTo>
                    <a:pt x="72" y="97"/>
                    <a:pt x="71" y="98"/>
                    <a:pt x="70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5" name="Полилиния 15">
              <a:extLst>
                <a:ext uri="{FF2B5EF4-FFF2-40B4-BE49-F238E27FC236}">
                  <a16:creationId xmlns:a16="http://schemas.microsoft.com/office/drawing/2014/main" id="{59F122DD-9773-48CA-B36A-41383E8FF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3775075"/>
              <a:ext cx="68263" cy="92075"/>
            </a:xfrm>
            <a:custGeom>
              <a:avLst/>
              <a:gdLst>
                <a:gd name="T0" fmla="*/ 0 w 12"/>
                <a:gd name="T1" fmla="*/ 4 h 16"/>
                <a:gd name="T2" fmla="*/ 6 w 12"/>
                <a:gd name="T3" fmla="*/ 8 h 16"/>
                <a:gd name="T4" fmla="*/ 12 w 12"/>
                <a:gd name="T5" fmla="*/ 16 h 16"/>
                <a:gd name="T6" fmla="*/ 0 w 12"/>
                <a:gd name="T7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6">
                  <a:moveTo>
                    <a:pt x="0" y="4"/>
                  </a:moveTo>
                  <a:cubicBezTo>
                    <a:pt x="0" y="0"/>
                    <a:pt x="4" y="3"/>
                    <a:pt x="6" y="8"/>
                  </a:cubicBezTo>
                  <a:cubicBezTo>
                    <a:pt x="7" y="13"/>
                    <a:pt x="11" y="16"/>
                    <a:pt x="12" y="16"/>
                  </a:cubicBezTo>
                  <a:cubicBezTo>
                    <a:pt x="12" y="16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6" name="Полилиния 16">
              <a:extLst>
                <a:ext uri="{FF2B5EF4-FFF2-40B4-BE49-F238E27FC236}">
                  <a16:creationId xmlns:a16="http://schemas.microsoft.com/office/drawing/2014/main" id="{0FEF4D20-2077-46B3-889D-C36948145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0" y="3792538"/>
              <a:ext cx="131763" cy="360363"/>
            </a:xfrm>
            <a:custGeom>
              <a:avLst/>
              <a:gdLst>
                <a:gd name="T0" fmla="*/ 23 w 23"/>
                <a:gd name="T1" fmla="*/ 26 h 63"/>
                <a:gd name="T2" fmla="*/ 21 w 23"/>
                <a:gd name="T3" fmla="*/ 34 h 63"/>
                <a:gd name="T4" fmla="*/ 19 w 23"/>
                <a:gd name="T5" fmla="*/ 54 h 63"/>
                <a:gd name="T6" fmla="*/ 13 w 23"/>
                <a:gd name="T7" fmla="*/ 62 h 63"/>
                <a:gd name="T8" fmla="*/ 10 w 23"/>
                <a:gd name="T9" fmla="*/ 63 h 63"/>
                <a:gd name="T10" fmla="*/ 0 w 23"/>
                <a:gd name="T11" fmla="*/ 62 h 63"/>
                <a:gd name="T12" fmla="*/ 5 w 23"/>
                <a:gd name="T13" fmla="*/ 0 h 63"/>
                <a:gd name="T14" fmla="*/ 13 w 23"/>
                <a:gd name="T15" fmla="*/ 1 h 63"/>
                <a:gd name="T16" fmla="*/ 23 w 23"/>
                <a:gd name="T17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63">
                  <a:moveTo>
                    <a:pt x="23" y="26"/>
                  </a:moveTo>
                  <a:cubicBezTo>
                    <a:pt x="23" y="29"/>
                    <a:pt x="22" y="31"/>
                    <a:pt x="21" y="34"/>
                  </a:cubicBezTo>
                  <a:cubicBezTo>
                    <a:pt x="21" y="35"/>
                    <a:pt x="20" y="50"/>
                    <a:pt x="19" y="54"/>
                  </a:cubicBezTo>
                  <a:cubicBezTo>
                    <a:pt x="19" y="56"/>
                    <a:pt x="17" y="61"/>
                    <a:pt x="13" y="62"/>
                  </a:cubicBezTo>
                  <a:cubicBezTo>
                    <a:pt x="12" y="63"/>
                    <a:pt x="11" y="63"/>
                    <a:pt x="10" y="63"/>
                  </a:cubicBezTo>
                  <a:cubicBezTo>
                    <a:pt x="3" y="62"/>
                    <a:pt x="0" y="62"/>
                    <a:pt x="0" y="62"/>
                  </a:cubicBezTo>
                  <a:cubicBezTo>
                    <a:pt x="0" y="62"/>
                    <a:pt x="8" y="22"/>
                    <a:pt x="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7" y="19"/>
                    <a:pt x="23" y="26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7" name="Полилиния 17">
              <a:extLst>
                <a:ext uri="{FF2B5EF4-FFF2-40B4-BE49-F238E27FC236}">
                  <a16:creationId xmlns:a16="http://schemas.microsoft.com/office/drawing/2014/main" id="{3E67FC6E-679C-4B7D-9F05-FF6856EDE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0" y="4010025"/>
              <a:ext cx="74613" cy="142875"/>
            </a:xfrm>
            <a:custGeom>
              <a:avLst/>
              <a:gdLst>
                <a:gd name="T0" fmla="*/ 13 w 13"/>
                <a:gd name="T1" fmla="*/ 24 h 25"/>
                <a:gd name="T2" fmla="*/ 10 w 13"/>
                <a:gd name="T3" fmla="*/ 25 h 25"/>
                <a:gd name="T4" fmla="*/ 0 w 13"/>
                <a:gd name="T5" fmla="*/ 24 h 25"/>
                <a:gd name="T6" fmla="*/ 4 w 13"/>
                <a:gd name="T7" fmla="*/ 0 h 25"/>
                <a:gd name="T8" fmla="*/ 13 w 13"/>
                <a:gd name="T9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5">
                  <a:moveTo>
                    <a:pt x="13" y="24"/>
                  </a:moveTo>
                  <a:cubicBezTo>
                    <a:pt x="12" y="25"/>
                    <a:pt x="11" y="25"/>
                    <a:pt x="10" y="25"/>
                  </a:cubicBezTo>
                  <a:cubicBezTo>
                    <a:pt x="3" y="24"/>
                    <a:pt x="0" y="24"/>
                    <a:pt x="0" y="2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9"/>
                    <a:pt x="9" y="18"/>
                    <a:pt x="13" y="24"/>
                  </a:cubicBezTo>
                  <a:close/>
                </a:path>
              </a:pathLst>
            </a:custGeom>
            <a:gradFill>
              <a:gsLst>
                <a:gs pos="0">
                  <a:srgbClr val="4BC3E2">
                    <a:alpha val="63000"/>
                  </a:srgbClr>
                </a:gs>
                <a:gs pos="51000">
                  <a:srgbClr val="4BC3E2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" name="Полилиния 18">
              <a:extLst>
                <a:ext uri="{FF2B5EF4-FFF2-40B4-BE49-F238E27FC236}">
                  <a16:creationId xmlns:a16="http://schemas.microsoft.com/office/drawing/2014/main" id="{3E28299F-82DC-4BAC-A5BB-7B5EA5A95B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2350" y="3162300"/>
              <a:ext cx="1503363" cy="2624138"/>
            </a:xfrm>
            <a:custGeom>
              <a:avLst/>
              <a:gdLst>
                <a:gd name="T0" fmla="*/ 258 w 262"/>
                <a:gd name="T1" fmla="*/ 413 h 458"/>
                <a:gd name="T2" fmla="*/ 208 w 262"/>
                <a:gd name="T3" fmla="*/ 314 h 458"/>
                <a:gd name="T4" fmla="*/ 214 w 262"/>
                <a:gd name="T5" fmla="*/ 201 h 458"/>
                <a:gd name="T6" fmla="*/ 225 w 262"/>
                <a:gd name="T7" fmla="*/ 192 h 458"/>
                <a:gd name="T8" fmla="*/ 217 w 262"/>
                <a:gd name="T9" fmla="*/ 182 h 458"/>
                <a:gd name="T10" fmla="*/ 216 w 262"/>
                <a:gd name="T11" fmla="*/ 182 h 458"/>
                <a:gd name="T12" fmla="*/ 216 w 262"/>
                <a:gd name="T13" fmla="*/ 182 h 458"/>
                <a:gd name="T14" fmla="*/ 215 w 262"/>
                <a:gd name="T15" fmla="*/ 182 h 458"/>
                <a:gd name="T16" fmla="*/ 215 w 262"/>
                <a:gd name="T17" fmla="*/ 182 h 458"/>
                <a:gd name="T18" fmla="*/ 213 w 262"/>
                <a:gd name="T19" fmla="*/ 151 h 458"/>
                <a:gd name="T20" fmla="*/ 217 w 262"/>
                <a:gd name="T21" fmla="*/ 90 h 458"/>
                <a:gd name="T22" fmla="*/ 222 w 262"/>
                <a:gd name="T23" fmla="*/ 56 h 458"/>
                <a:gd name="T24" fmla="*/ 202 w 262"/>
                <a:gd name="T25" fmla="*/ 1 h 458"/>
                <a:gd name="T26" fmla="*/ 179 w 262"/>
                <a:gd name="T27" fmla="*/ 12 h 458"/>
                <a:gd name="T28" fmla="*/ 145 w 262"/>
                <a:gd name="T29" fmla="*/ 66 h 458"/>
                <a:gd name="T30" fmla="*/ 154 w 262"/>
                <a:gd name="T31" fmla="*/ 93 h 458"/>
                <a:gd name="T32" fmla="*/ 164 w 262"/>
                <a:gd name="T33" fmla="*/ 119 h 458"/>
                <a:gd name="T34" fmla="*/ 171 w 262"/>
                <a:gd name="T35" fmla="*/ 151 h 458"/>
                <a:gd name="T36" fmla="*/ 170 w 262"/>
                <a:gd name="T37" fmla="*/ 180 h 458"/>
                <a:gd name="T38" fmla="*/ 149 w 262"/>
                <a:gd name="T39" fmla="*/ 196 h 458"/>
                <a:gd name="T40" fmla="*/ 94 w 262"/>
                <a:gd name="T41" fmla="*/ 213 h 458"/>
                <a:gd name="T42" fmla="*/ 94 w 262"/>
                <a:gd name="T43" fmla="*/ 213 h 458"/>
                <a:gd name="T44" fmla="*/ 38 w 262"/>
                <a:gd name="T45" fmla="*/ 292 h 458"/>
                <a:gd name="T46" fmla="*/ 23 w 262"/>
                <a:gd name="T47" fmla="*/ 408 h 458"/>
                <a:gd name="T48" fmla="*/ 104 w 262"/>
                <a:gd name="T49" fmla="*/ 409 h 458"/>
                <a:gd name="T50" fmla="*/ 104 w 262"/>
                <a:gd name="T51" fmla="*/ 413 h 458"/>
                <a:gd name="T52" fmla="*/ 109 w 262"/>
                <a:gd name="T53" fmla="*/ 458 h 458"/>
                <a:gd name="T54" fmla="*/ 260 w 262"/>
                <a:gd name="T55" fmla="*/ 458 h 458"/>
                <a:gd name="T56" fmla="*/ 258 w 262"/>
                <a:gd name="T57" fmla="*/ 413 h 458"/>
                <a:gd name="T58" fmla="*/ 76 w 262"/>
                <a:gd name="T59" fmla="*/ 350 h 458"/>
                <a:gd name="T60" fmla="*/ 95 w 262"/>
                <a:gd name="T61" fmla="*/ 329 h 458"/>
                <a:gd name="T62" fmla="*/ 97 w 262"/>
                <a:gd name="T63" fmla="*/ 350 h 458"/>
                <a:gd name="T64" fmla="*/ 76 w 262"/>
                <a:gd name="T65" fmla="*/ 35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2" h="458">
                  <a:moveTo>
                    <a:pt x="258" y="413"/>
                  </a:moveTo>
                  <a:cubicBezTo>
                    <a:pt x="250" y="382"/>
                    <a:pt x="229" y="355"/>
                    <a:pt x="208" y="314"/>
                  </a:cubicBezTo>
                  <a:cubicBezTo>
                    <a:pt x="177" y="255"/>
                    <a:pt x="214" y="201"/>
                    <a:pt x="214" y="201"/>
                  </a:cubicBezTo>
                  <a:cubicBezTo>
                    <a:pt x="214" y="201"/>
                    <a:pt x="223" y="201"/>
                    <a:pt x="225" y="192"/>
                  </a:cubicBezTo>
                  <a:cubicBezTo>
                    <a:pt x="226" y="185"/>
                    <a:pt x="220" y="183"/>
                    <a:pt x="217" y="182"/>
                  </a:cubicBezTo>
                  <a:cubicBezTo>
                    <a:pt x="217" y="182"/>
                    <a:pt x="216" y="182"/>
                    <a:pt x="216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77"/>
                    <a:pt x="213" y="166"/>
                    <a:pt x="213" y="151"/>
                  </a:cubicBezTo>
                  <a:cubicBezTo>
                    <a:pt x="214" y="133"/>
                    <a:pt x="215" y="111"/>
                    <a:pt x="217" y="90"/>
                  </a:cubicBezTo>
                  <a:cubicBezTo>
                    <a:pt x="219" y="78"/>
                    <a:pt x="220" y="66"/>
                    <a:pt x="222" y="56"/>
                  </a:cubicBezTo>
                  <a:cubicBezTo>
                    <a:pt x="229" y="19"/>
                    <a:pt x="202" y="1"/>
                    <a:pt x="202" y="1"/>
                  </a:cubicBezTo>
                  <a:cubicBezTo>
                    <a:pt x="194" y="0"/>
                    <a:pt x="179" y="12"/>
                    <a:pt x="179" y="12"/>
                  </a:cubicBezTo>
                  <a:cubicBezTo>
                    <a:pt x="149" y="27"/>
                    <a:pt x="145" y="65"/>
                    <a:pt x="145" y="66"/>
                  </a:cubicBezTo>
                  <a:cubicBezTo>
                    <a:pt x="145" y="67"/>
                    <a:pt x="149" y="78"/>
                    <a:pt x="154" y="93"/>
                  </a:cubicBezTo>
                  <a:cubicBezTo>
                    <a:pt x="157" y="101"/>
                    <a:pt x="160" y="110"/>
                    <a:pt x="164" y="119"/>
                  </a:cubicBezTo>
                  <a:cubicBezTo>
                    <a:pt x="168" y="129"/>
                    <a:pt x="170" y="141"/>
                    <a:pt x="171" y="151"/>
                  </a:cubicBezTo>
                  <a:cubicBezTo>
                    <a:pt x="172" y="167"/>
                    <a:pt x="170" y="180"/>
                    <a:pt x="170" y="180"/>
                  </a:cubicBezTo>
                  <a:cubicBezTo>
                    <a:pt x="154" y="181"/>
                    <a:pt x="149" y="196"/>
                    <a:pt x="149" y="196"/>
                  </a:cubicBezTo>
                  <a:cubicBezTo>
                    <a:pt x="149" y="196"/>
                    <a:pt x="103" y="205"/>
                    <a:pt x="94" y="213"/>
                  </a:cubicBezTo>
                  <a:cubicBezTo>
                    <a:pt x="94" y="213"/>
                    <a:pt x="94" y="213"/>
                    <a:pt x="94" y="213"/>
                  </a:cubicBezTo>
                  <a:cubicBezTo>
                    <a:pt x="80" y="219"/>
                    <a:pt x="59" y="238"/>
                    <a:pt x="38" y="292"/>
                  </a:cubicBezTo>
                  <a:cubicBezTo>
                    <a:pt x="5" y="376"/>
                    <a:pt x="0" y="402"/>
                    <a:pt x="23" y="408"/>
                  </a:cubicBezTo>
                  <a:cubicBezTo>
                    <a:pt x="32" y="410"/>
                    <a:pt x="66" y="410"/>
                    <a:pt x="104" y="409"/>
                  </a:cubicBezTo>
                  <a:cubicBezTo>
                    <a:pt x="104" y="410"/>
                    <a:pt x="104" y="411"/>
                    <a:pt x="104" y="413"/>
                  </a:cubicBezTo>
                  <a:cubicBezTo>
                    <a:pt x="107" y="435"/>
                    <a:pt x="109" y="452"/>
                    <a:pt x="109" y="458"/>
                  </a:cubicBezTo>
                  <a:cubicBezTo>
                    <a:pt x="260" y="458"/>
                    <a:pt x="260" y="458"/>
                    <a:pt x="260" y="458"/>
                  </a:cubicBezTo>
                  <a:cubicBezTo>
                    <a:pt x="262" y="441"/>
                    <a:pt x="261" y="426"/>
                    <a:pt x="258" y="413"/>
                  </a:cubicBezTo>
                  <a:close/>
                  <a:moveTo>
                    <a:pt x="76" y="350"/>
                  </a:moveTo>
                  <a:cubicBezTo>
                    <a:pt x="76" y="350"/>
                    <a:pt x="85" y="341"/>
                    <a:pt x="95" y="329"/>
                  </a:cubicBezTo>
                  <a:cubicBezTo>
                    <a:pt x="96" y="336"/>
                    <a:pt x="97" y="343"/>
                    <a:pt x="97" y="350"/>
                  </a:cubicBezTo>
                  <a:cubicBezTo>
                    <a:pt x="85" y="350"/>
                    <a:pt x="76" y="350"/>
                    <a:pt x="76" y="35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Полилиния 19">
              <a:extLst>
                <a:ext uri="{FF2B5EF4-FFF2-40B4-BE49-F238E27FC236}">
                  <a16:creationId xmlns:a16="http://schemas.microsoft.com/office/drawing/2014/main" id="{1F1055DB-0FAF-42E9-A9D9-33EEEA5E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5167313"/>
              <a:ext cx="236538" cy="338138"/>
            </a:xfrm>
            <a:custGeom>
              <a:avLst/>
              <a:gdLst>
                <a:gd name="T0" fmla="*/ 13 w 41"/>
                <a:gd name="T1" fmla="*/ 0 h 59"/>
                <a:gd name="T2" fmla="*/ 41 w 41"/>
                <a:gd name="T3" fmla="*/ 59 h 59"/>
                <a:gd name="T4" fmla="*/ 34 w 41"/>
                <a:gd name="T5" fmla="*/ 0 h 59"/>
                <a:gd name="T6" fmla="*/ 13 w 41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59">
                  <a:moveTo>
                    <a:pt x="13" y="0"/>
                  </a:moveTo>
                  <a:cubicBezTo>
                    <a:pt x="13" y="0"/>
                    <a:pt x="0" y="45"/>
                    <a:pt x="41" y="5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829CF3">
                <a:alpha val="26000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" name="Полилиния 20">
              <a:extLst>
                <a:ext uri="{FF2B5EF4-FFF2-40B4-BE49-F238E27FC236}">
                  <a16:creationId xmlns:a16="http://schemas.microsoft.com/office/drawing/2014/main" id="{33DD8503-AB72-4432-BEC9-FC4887059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250" y="3625850"/>
              <a:ext cx="333375" cy="217488"/>
            </a:xfrm>
            <a:custGeom>
              <a:avLst/>
              <a:gdLst>
                <a:gd name="T0" fmla="*/ 57 w 58"/>
                <a:gd name="T1" fmla="*/ 4 h 38"/>
                <a:gd name="T2" fmla="*/ 57 w 58"/>
                <a:gd name="T3" fmla="*/ 8 h 38"/>
                <a:gd name="T4" fmla="*/ 53 w 58"/>
                <a:gd name="T5" fmla="*/ 18 h 38"/>
                <a:gd name="T6" fmla="*/ 47 w 58"/>
                <a:gd name="T7" fmla="*/ 24 h 38"/>
                <a:gd name="T8" fmla="*/ 46 w 58"/>
                <a:gd name="T9" fmla="*/ 22 h 38"/>
                <a:gd name="T10" fmla="*/ 47 w 58"/>
                <a:gd name="T11" fmla="*/ 21 h 38"/>
                <a:gd name="T12" fmla="*/ 53 w 58"/>
                <a:gd name="T13" fmla="*/ 8 h 38"/>
                <a:gd name="T14" fmla="*/ 46 w 58"/>
                <a:gd name="T15" fmla="*/ 11 h 38"/>
                <a:gd name="T16" fmla="*/ 17 w 58"/>
                <a:gd name="T17" fmla="*/ 23 h 38"/>
                <a:gd name="T18" fmla="*/ 5 w 58"/>
                <a:gd name="T19" fmla="*/ 37 h 38"/>
                <a:gd name="T20" fmla="*/ 0 w 58"/>
                <a:gd name="T21" fmla="*/ 35 h 38"/>
                <a:gd name="T22" fmla="*/ 15 w 58"/>
                <a:gd name="T23" fmla="*/ 20 h 38"/>
                <a:gd name="T24" fmla="*/ 46 w 58"/>
                <a:gd name="T25" fmla="*/ 7 h 38"/>
                <a:gd name="T26" fmla="*/ 52 w 58"/>
                <a:gd name="T27" fmla="*/ 4 h 38"/>
                <a:gd name="T28" fmla="*/ 46 w 58"/>
                <a:gd name="T29" fmla="*/ 2 h 38"/>
                <a:gd name="T30" fmla="*/ 46 w 58"/>
                <a:gd name="T31" fmla="*/ 0 h 38"/>
                <a:gd name="T32" fmla="*/ 53 w 58"/>
                <a:gd name="T33" fmla="*/ 1 h 38"/>
                <a:gd name="T34" fmla="*/ 57 w 58"/>
                <a:gd name="T35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38">
                  <a:moveTo>
                    <a:pt x="57" y="4"/>
                  </a:move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6" y="12"/>
                    <a:pt x="53" y="18"/>
                  </a:cubicBezTo>
                  <a:cubicBezTo>
                    <a:pt x="51" y="23"/>
                    <a:pt x="48" y="24"/>
                    <a:pt x="47" y="24"/>
                  </a:cubicBezTo>
                  <a:cubicBezTo>
                    <a:pt x="46" y="23"/>
                    <a:pt x="46" y="22"/>
                    <a:pt x="46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4" y="20"/>
                    <a:pt x="53" y="8"/>
                    <a:pt x="53" y="8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7" y="35"/>
                    <a:pt x="5" y="37"/>
                  </a:cubicBezTo>
                  <a:cubicBezTo>
                    <a:pt x="3" y="38"/>
                    <a:pt x="0" y="38"/>
                    <a:pt x="0" y="35"/>
                  </a:cubicBezTo>
                  <a:cubicBezTo>
                    <a:pt x="0" y="33"/>
                    <a:pt x="15" y="20"/>
                    <a:pt x="15" y="2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1"/>
                    <a:pt x="46" y="0"/>
                  </a:cubicBezTo>
                  <a:cubicBezTo>
                    <a:pt x="48" y="0"/>
                    <a:pt x="50" y="1"/>
                    <a:pt x="53" y="1"/>
                  </a:cubicBezTo>
                  <a:cubicBezTo>
                    <a:pt x="58" y="2"/>
                    <a:pt x="57" y="4"/>
                    <a:pt x="57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5734A953-9B6C-444B-B25F-6DF0B880B296}"/>
                </a:ext>
              </a:extLst>
            </p:cNvPr>
            <p:cNvSpPr/>
            <p:nvPr/>
          </p:nvSpPr>
          <p:spPr>
            <a:xfrm>
              <a:off x="6538394" y="3930239"/>
              <a:ext cx="104950" cy="82726"/>
            </a:xfrm>
            <a:custGeom>
              <a:avLst/>
              <a:gdLst>
                <a:gd name="connsiteX0" fmla="*/ 519 w 104950"/>
                <a:gd name="connsiteY0" fmla="*/ 1205 h 82726"/>
                <a:gd name="connsiteX1" fmla="*/ 64812 w 104950"/>
                <a:gd name="connsiteY1" fmla="*/ 36924 h 82726"/>
                <a:gd name="connsiteX2" fmla="*/ 102912 w 104950"/>
                <a:gd name="connsiteY2" fmla="*/ 82167 h 82726"/>
                <a:gd name="connsiteX3" fmla="*/ 519 w 104950"/>
                <a:gd name="connsiteY3" fmla="*/ 1205 h 8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50" h="82726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50" name="Полилиния: Фигура 149">
              <a:extLst>
                <a:ext uri="{FF2B5EF4-FFF2-40B4-BE49-F238E27FC236}">
                  <a16:creationId xmlns:a16="http://schemas.microsoft.com/office/drawing/2014/main" id="{0981B24C-CD45-4505-87DD-EBA799A608A0}"/>
                </a:ext>
              </a:extLst>
            </p:cNvPr>
            <p:cNvSpPr/>
            <p:nvPr/>
          </p:nvSpPr>
          <p:spPr>
            <a:xfrm>
              <a:off x="6586362" y="3924595"/>
              <a:ext cx="104950" cy="82726"/>
            </a:xfrm>
            <a:custGeom>
              <a:avLst/>
              <a:gdLst>
                <a:gd name="connsiteX0" fmla="*/ 519 w 104950"/>
                <a:gd name="connsiteY0" fmla="*/ 1205 h 82726"/>
                <a:gd name="connsiteX1" fmla="*/ 64812 w 104950"/>
                <a:gd name="connsiteY1" fmla="*/ 36924 h 82726"/>
                <a:gd name="connsiteX2" fmla="*/ 102912 w 104950"/>
                <a:gd name="connsiteY2" fmla="*/ 82167 h 82726"/>
                <a:gd name="connsiteX3" fmla="*/ 519 w 104950"/>
                <a:gd name="connsiteY3" fmla="*/ 1205 h 8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50" h="82726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95F849CF-BB96-4670-91B9-CF85441BB33B}"/>
                </a:ext>
              </a:extLst>
            </p:cNvPr>
            <p:cNvSpPr/>
            <p:nvPr/>
          </p:nvSpPr>
          <p:spPr>
            <a:xfrm>
              <a:off x="5832786" y="4279895"/>
              <a:ext cx="465015" cy="55559"/>
            </a:xfrm>
            <a:custGeom>
              <a:avLst/>
              <a:gdLst>
                <a:gd name="connsiteX0" fmla="*/ 456889 w 465015"/>
                <a:gd name="connsiteY0" fmla="*/ 50805 h 55559"/>
                <a:gd name="connsiteX1" fmla="*/ 2864 w 465015"/>
                <a:gd name="connsiteY1" fmla="*/ 5 h 55559"/>
                <a:gd name="connsiteX2" fmla="*/ 272739 w 465015"/>
                <a:gd name="connsiteY2" fmla="*/ 47630 h 55559"/>
                <a:gd name="connsiteX3" fmla="*/ 456889 w 465015"/>
                <a:gd name="connsiteY3" fmla="*/ 50805 h 55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15" h="55559">
                  <a:moveTo>
                    <a:pt x="456889" y="50805"/>
                  </a:moveTo>
                  <a:cubicBezTo>
                    <a:pt x="411910" y="42867"/>
                    <a:pt x="33556" y="534"/>
                    <a:pt x="2864" y="5"/>
                  </a:cubicBezTo>
                  <a:cubicBezTo>
                    <a:pt x="-27828" y="-524"/>
                    <a:pt x="196539" y="39163"/>
                    <a:pt x="272739" y="47630"/>
                  </a:cubicBezTo>
                  <a:cubicBezTo>
                    <a:pt x="348939" y="56097"/>
                    <a:pt x="501868" y="58743"/>
                    <a:pt x="456889" y="508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Группа 39" descr="Это изображение содержит значок с 1 человеком, который взаимодействует с тремя людьми. ">
            <a:extLst>
              <a:ext uri="{FF2B5EF4-FFF2-40B4-BE49-F238E27FC236}">
                <a16:creationId xmlns:a16="http://schemas.microsoft.com/office/drawing/2014/main" id="{6163EC3B-1C70-4943-88AE-C995F6AF3D2D}"/>
              </a:ext>
            </a:extLst>
          </p:cNvPr>
          <p:cNvGrpSpPr/>
          <p:nvPr/>
        </p:nvGrpSpPr>
        <p:grpSpPr>
          <a:xfrm>
            <a:off x="5459412" y="1395413"/>
            <a:ext cx="1273175" cy="1271588"/>
            <a:chOff x="5459412" y="1395413"/>
            <a:chExt cx="1273175" cy="1271588"/>
          </a:xfrm>
        </p:grpSpPr>
        <p:sp>
          <p:nvSpPr>
            <p:cNvPr id="34" name="Овал 26">
              <a:extLst>
                <a:ext uri="{FF2B5EF4-FFF2-40B4-BE49-F238E27FC236}">
                  <a16:creationId xmlns:a16="http://schemas.microsoft.com/office/drawing/2014/main" id="{BAB1D2D2-1913-4FAF-8141-A2217D47D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9412" y="1395413"/>
              <a:ext cx="1273175" cy="1271588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50000">
                  <a:srgbClr val="6672E4"/>
                </a:gs>
                <a:gs pos="100000">
                  <a:srgbClr val="882BE5"/>
                </a:gs>
              </a:gsLst>
              <a:lin ang="7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14E63ABA-A2BE-460E-AEC1-558B63A0D598}"/>
                </a:ext>
              </a:extLst>
            </p:cNvPr>
            <p:cNvGrpSpPr/>
            <p:nvPr/>
          </p:nvGrpSpPr>
          <p:grpSpPr>
            <a:xfrm>
              <a:off x="5781290" y="1569642"/>
              <a:ext cx="584970" cy="674403"/>
              <a:chOff x="2686050" y="2895601"/>
              <a:chExt cx="330200" cy="346075"/>
            </a:xfrm>
          </p:grpSpPr>
          <p:sp>
            <p:nvSpPr>
              <p:cNvPr id="154" name="Овал 309">
                <a:extLst>
                  <a:ext uri="{FF2B5EF4-FFF2-40B4-BE49-F238E27FC236}">
                    <a16:creationId xmlns:a16="http://schemas.microsoft.com/office/drawing/2014/main" id="{AC91C28A-AC97-43D2-BB20-485D353E8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9875" y="2895601"/>
                <a:ext cx="82550" cy="8255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5" name="Полилиния 310">
                <a:extLst>
                  <a:ext uri="{FF2B5EF4-FFF2-40B4-BE49-F238E27FC236}">
                    <a16:creationId xmlns:a16="http://schemas.microsoft.com/office/drawing/2014/main" id="{307DC6B5-75A0-4610-B431-35147A890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2888" y="2978151"/>
                <a:ext cx="134938" cy="66675"/>
              </a:xfrm>
              <a:custGeom>
                <a:avLst/>
                <a:gdLst>
                  <a:gd name="T0" fmla="*/ 36 w 36"/>
                  <a:gd name="T1" fmla="*/ 18 h 18"/>
                  <a:gd name="T2" fmla="*/ 0 w 36"/>
                  <a:gd name="T3" fmla="*/ 18 h 18"/>
                  <a:gd name="T4" fmla="*/ 18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28" y="0"/>
                      <a:pt x="36" y="8"/>
                      <a:pt x="36" y="18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6" name="Овал 311">
                <a:extLst>
                  <a:ext uri="{FF2B5EF4-FFF2-40B4-BE49-F238E27FC236}">
                    <a16:creationId xmlns:a16="http://schemas.microsoft.com/office/drawing/2014/main" id="{16EA5084-E99D-4DD5-B478-224937E08C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8275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7" name="Полилиния 312">
                <a:extLst>
                  <a:ext uri="{FF2B5EF4-FFF2-40B4-BE49-F238E27FC236}">
                    <a16:creationId xmlns:a16="http://schemas.microsoft.com/office/drawing/2014/main" id="{210EC1C6-3182-40F6-869F-33B0ABF22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6050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8" name="Овал 313">
                <a:extLst>
                  <a:ext uri="{FF2B5EF4-FFF2-40B4-BE49-F238E27FC236}">
                    <a16:creationId xmlns:a16="http://schemas.microsoft.com/office/drawing/2014/main" id="{168ACDC4-22F5-4D4B-A783-44D3655B8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9" name="Полилиния 314">
                <a:extLst>
                  <a:ext uri="{FF2B5EF4-FFF2-40B4-BE49-F238E27FC236}">
                    <a16:creationId xmlns:a16="http://schemas.microsoft.com/office/drawing/2014/main" id="{9350080E-FAD1-420D-A674-785E5FD1F3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0" name="Овал 315">
                <a:extLst>
                  <a:ext uri="{FF2B5EF4-FFF2-40B4-BE49-F238E27FC236}">
                    <a16:creationId xmlns:a16="http://schemas.microsoft.com/office/drawing/2014/main" id="{A3A96249-064E-4E4F-800D-F3E32321B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1" name="Полилиния 316">
                <a:extLst>
                  <a:ext uri="{FF2B5EF4-FFF2-40B4-BE49-F238E27FC236}">
                    <a16:creationId xmlns:a16="http://schemas.microsoft.com/office/drawing/2014/main" id="{5B0FA9F4-74E7-4069-9E66-4CD168516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2" name="Овал 317">
                <a:extLst>
                  <a:ext uri="{FF2B5EF4-FFF2-40B4-BE49-F238E27FC236}">
                    <a16:creationId xmlns:a16="http://schemas.microsoft.com/office/drawing/2014/main" id="{8B1079C4-08A2-4532-BF93-C9FBD28FC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0988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3" name="Полилиния 318">
                <a:extLst>
                  <a:ext uri="{FF2B5EF4-FFF2-40B4-BE49-F238E27FC236}">
                    <a16:creationId xmlns:a16="http://schemas.microsoft.com/office/drawing/2014/main" id="{D2176F15-45A0-4989-901D-43FEBC8C6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763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4" name="Полилиния 319">
                <a:extLst>
                  <a:ext uri="{FF2B5EF4-FFF2-40B4-BE49-F238E27FC236}">
                    <a16:creationId xmlns:a16="http://schemas.microsoft.com/office/drawing/2014/main" id="{E441EEB4-0ED1-401E-BCE2-44490D081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438" y="3074988"/>
                <a:ext cx="225425" cy="15875"/>
              </a:xfrm>
              <a:custGeom>
                <a:avLst/>
                <a:gdLst>
                  <a:gd name="T0" fmla="*/ 0 w 142"/>
                  <a:gd name="T1" fmla="*/ 10 h 10"/>
                  <a:gd name="T2" fmla="*/ 0 w 142"/>
                  <a:gd name="T3" fmla="*/ 0 h 10"/>
                  <a:gd name="T4" fmla="*/ 142 w 142"/>
                  <a:gd name="T5" fmla="*/ 0 h 10"/>
                  <a:gd name="T6" fmla="*/ 142 w 14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2" h="10">
                    <a:moveTo>
                      <a:pt x="0" y="10"/>
                    </a:moveTo>
                    <a:lnTo>
                      <a:pt x="0" y="0"/>
                    </a:lnTo>
                    <a:lnTo>
                      <a:pt x="142" y="0"/>
                    </a:lnTo>
                    <a:lnTo>
                      <a:pt x="142" y="10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5" name="Линия 320">
                <a:extLst>
                  <a:ext uri="{FF2B5EF4-FFF2-40B4-BE49-F238E27FC236}">
                    <a16:creationId xmlns:a16="http://schemas.microsoft.com/office/drawing/2014/main" id="{DE0936E5-0224-4C3C-9815-CA2E7C9781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1150" y="3044826"/>
                <a:ext cx="0" cy="46038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</p:grpSp>
      <p:grpSp>
        <p:nvGrpSpPr>
          <p:cNvPr id="41" name="Группа 40" descr="Это изображение содержит значок с тремя взаимодействующими с друг другом людьми. ">
            <a:extLst>
              <a:ext uri="{FF2B5EF4-FFF2-40B4-BE49-F238E27FC236}">
                <a16:creationId xmlns:a16="http://schemas.microsoft.com/office/drawing/2014/main" id="{7095B44D-041E-4DC3-A3B8-C4DBA721F0CF}"/>
              </a:ext>
            </a:extLst>
          </p:cNvPr>
          <p:cNvGrpSpPr/>
          <p:nvPr/>
        </p:nvGrpSpPr>
        <p:grpSpPr>
          <a:xfrm>
            <a:off x="3489325" y="2143125"/>
            <a:ext cx="1397000" cy="1397000"/>
            <a:chOff x="3438525" y="2143125"/>
            <a:chExt cx="1397000" cy="1397000"/>
          </a:xfrm>
        </p:grpSpPr>
        <p:sp>
          <p:nvSpPr>
            <p:cNvPr id="33" name="Полилиния 25">
              <a:extLst>
                <a:ext uri="{FF2B5EF4-FFF2-40B4-BE49-F238E27FC236}">
                  <a16:creationId xmlns:a16="http://schemas.microsoft.com/office/drawing/2014/main" id="{82A9CD09-E5BD-4051-A55B-752BE1EA4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525" y="2143125"/>
              <a:ext cx="1397000" cy="1397000"/>
            </a:xfrm>
            <a:custGeom>
              <a:avLst/>
              <a:gdLst>
                <a:gd name="T0" fmla="*/ 276 w 336"/>
                <a:gd name="T1" fmla="*/ 276 h 336"/>
                <a:gd name="T2" fmla="*/ 60 w 336"/>
                <a:gd name="T3" fmla="*/ 276 h 336"/>
                <a:gd name="T4" fmla="*/ 60 w 336"/>
                <a:gd name="T5" fmla="*/ 60 h 336"/>
                <a:gd name="T6" fmla="*/ 276 w 336"/>
                <a:gd name="T7" fmla="*/ 60 h 336"/>
                <a:gd name="T8" fmla="*/ 276 w 336"/>
                <a:gd name="T9" fmla="*/ 27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6" h="336">
                  <a:moveTo>
                    <a:pt x="276" y="276"/>
                  </a:moveTo>
                  <a:cubicBezTo>
                    <a:pt x="217" y="336"/>
                    <a:pt x="120" y="336"/>
                    <a:pt x="60" y="276"/>
                  </a:cubicBezTo>
                  <a:cubicBezTo>
                    <a:pt x="0" y="217"/>
                    <a:pt x="0" y="120"/>
                    <a:pt x="60" y="60"/>
                  </a:cubicBezTo>
                  <a:cubicBezTo>
                    <a:pt x="120" y="0"/>
                    <a:pt x="217" y="0"/>
                    <a:pt x="276" y="60"/>
                  </a:cubicBezTo>
                  <a:cubicBezTo>
                    <a:pt x="336" y="120"/>
                    <a:pt x="336" y="217"/>
                    <a:pt x="276" y="276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0000">
                  <a:srgbClr val="6672E4"/>
                </a:gs>
                <a:gs pos="100000">
                  <a:srgbClr val="882BE5"/>
                </a:gs>
              </a:gsLst>
              <a:lin ang="7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166" name="Группа 165">
              <a:extLst>
                <a:ext uri="{FF2B5EF4-FFF2-40B4-BE49-F238E27FC236}">
                  <a16:creationId xmlns:a16="http://schemas.microsoft.com/office/drawing/2014/main" id="{F3A32F3A-3EA3-4F6F-905C-AE7E326402EF}"/>
                </a:ext>
              </a:extLst>
            </p:cNvPr>
            <p:cNvGrpSpPr/>
            <p:nvPr/>
          </p:nvGrpSpPr>
          <p:grpSpPr>
            <a:xfrm>
              <a:off x="3810316" y="2465099"/>
              <a:ext cx="613094" cy="674403"/>
              <a:chOff x="3398838" y="2895601"/>
              <a:chExt cx="346075" cy="346075"/>
            </a:xfrm>
          </p:grpSpPr>
          <p:sp>
            <p:nvSpPr>
              <p:cNvPr id="167" name="Полилиния 49">
                <a:extLst>
                  <a:ext uri="{FF2B5EF4-FFF2-40B4-BE49-F238E27FC236}">
                    <a16:creationId xmlns:a16="http://schemas.microsoft.com/office/drawing/2014/main" id="{740B54FD-C512-4C4B-90F2-B8FE96027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8" name="Полилиния 50">
                <a:extLst>
                  <a:ext uri="{FF2B5EF4-FFF2-40B4-BE49-F238E27FC236}">
                    <a16:creationId xmlns:a16="http://schemas.microsoft.com/office/drawing/2014/main" id="{4FDC5A8D-821C-42CD-8C45-FB309BF76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101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9" name="Овал 51">
                <a:extLst>
                  <a:ext uri="{FF2B5EF4-FFF2-40B4-BE49-F238E27FC236}">
                    <a16:creationId xmlns:a16="http://schemas.microsoft.com/office/drawing/2014/main" id="{627888DD-F7D4-4895-B336-F188BAF1D7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001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0" name="Полилиния 52">
                <a:extLst>
                  <a:ext uri="{FF2B5EF4-FFF2-40B4-BE49-F238E27FC236}">
                    <a16:creationId xmlns:a16="http://schemas.microsoft.com/office/drawing/2014/main" id="{21C53BAF-A1BD-4D9D-8C56-C5A5E2964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9001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1" name="Полилиния 53">
                <a:extLst>
                  <a:ext uri="{FF2B5EF4-FFF2-40B4-BE49-F238E27FC236}">
                    <a16:creationId xmlns:a16="http://schemas.microsoft.com/office/drawing/2014/main" id="{B30A39F9-E915-4B71-94A4-3436CE4B9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2" name="Полилиния 54">
                <a:extLst>
                  <a:ext uri="{FF2B5EF4-FFF2-40B4-BE49-F238E27FC236}">
                    <a16:creationId xmlns:a16="http://schemas.microsoft.com/office/drawing/2014/main" id="{92A91763-2FE9-4F49-81B3-F46A31888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3" name="Овал 55">
                <a:extLst>
                  <a:ext uri="{FF2B5EF4-FFF2-40B4-BE49-F238E27FC236}">
                    <a16:creationId xmlns:a16="http://schemas.microsoft.com/office/drawing/2014/main" id="{5D56157D-44A4-414B-A115-780567411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4" name="Полилиния 56">
                <a:extLst>
                  <a:ext uri="{FF2B5EF4-FFF2-40B4-BE49-F238E27FC236}">
                    <a16:creationId xmlns:a16="http://schemas.microsoft.com/office/drawing/2014/main" id="{62DA9A80-F152-45F5-94C2-BB31EDA3C0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5" name="Полилиния 57">
                <a:extLst>
                  <a:ext uri="{FF2B5EF4-FFF2-40B4-BE49-F238E27FC236}">
                    <a16:creationId xmlns:a16="http://schemas.microsoft.com/office/drawing/2014/main" id="{003EFD2E-CF90-4AC0-BEC7-7BC685648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6" name="Полилиния 58">
                <a:extLst>
                  <a:ext uri="{FF2B5EF4-FFF2-40B4-BE49-F238E27FC236}">
                    <a16:creationId xmlns:a16="http://schemas.microsoft.com/office/drawing/2014/main" id="{17D242C7-DED5-4760-974B-1C0C2CEDE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7" name="Овал 59">
                <a:extLst>
                  <a:ext uri="{FF2B5EF4-FFF2-40B4-BE49-F238E27FC236}">
                    <a16:creationId xmlns:a16="http://schemas.microsoft.com/office/drawing/2014/main" id="{4029ED17-8FD3-4AF2-A688-F0EE0CED0B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7426" y="3090864"/>
                <a:ext cx="88900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8" name="Полилиния 60">
                <a:extLst>
                  <a:ext uri="{FF2B5EF4-FFF2-40B4-BE49-F238E27FC236}">
                    <a16:creationId xmlns:a16="http://schemas.microsoft.com/office/drawing/2014/main" id="{635ABD1D-573A-4AEB-BA17-43168A9B8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9" name="Линия 61">
                <a:extLst>
                  <a:ext uri="{FF2B5EF4-FFF2-40B4-BE49-F238E27FC236}">
                    <a16:creationId xmlns:a16="http://schemas.microsoft.com/office/drawing/2014/main" id="{5DC54740-A0D8-4879-95BC-57FB1ACC3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0" name="Линия 62">
                <a:extLst>
                  <a:ext uri="{FF2B5EF4-FFF2-40B4-BE49-F238E27FC236}">
                    <a16:creationId xmlns:a16="http://schemas.microsoft.com/office/drawing/2014/main" id="{E3DB3D49-FAF6-4080-AE40-81CF5899A3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544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</p:grpSp>
      <p:grpSp>
        <p:nvGrpSpPr>
          <p:cNvPr id="181" name="Группа 180">
            <a:extLst>
              <a:ext uri="{FF2B5EF4-FFF2-40B4-BE49-F238E27FC236}">
                <a16:creationId xmlns:a16="http://schemas.microsoft.com/office/drawing/2014/main" id="{D14F9816-D761-44CD-80AC-A13A6A2BF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92834" y="3292485"/>
            <a:ext cx="584970" cy="615624"/>
            <a:chOff x="4127500" y="2909888"/>
            <a:chExt cx="330200" cy="315913"/>
          </a:xfrm>
        </p:grpSpPr>
        <p:sp>
          <p:nvSpPr>
            <p:cNvPr id="182" name="Овал 268">
              <a:extLst>
                <a:ext uri="{FF2B5EF4-FFF2-40B4-BE49-F238E27FC236}">
                  <a16:creationId xmlns:a16="http://schemas.microsoft.com/office/drawing/2014/main" id="{8D0C8D9D-E9ED-445E-B175-12C0160A5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9725" y="3060701"/>
              <a:ext cx="76200" cy="746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3" name="Полилиния 269">
              <a:extLst>
                <a:ext uri="{FF2B5EF4-FFF2-40B4-BE49-F238E27FC236}">
                  <a16:creationId xmlns:a16="http://schemas.microsoft.com/office/drawing/2014/main" id="{86759DBE-9B84-4D15-8B20-34E76E5F5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135313"/>
              <a:ext cx="109538" cy="60325"/>
            </a:xfrm>
            <a:custGeom>
              <a:avLst/>
              <a:gdLst>
                <a:gd name="T0" fmla="*/ 22 w 29"/>
                <a:gd name="T1" fmla="*/ 16 h 16"/>
                <a:gd name="T2" fmla="*/ 0 w 29"/>
                <a:gd name="T3" fmla="*/ 16 h 16"/>
                <a:gd name="T4" fmla="*/ 16 w 29"/>
                <a:gd name="T5" fmla="*/ 0 h 16"/>
                <a:gd name="T6" fmla="*/ 29 w 29"/>
                <a:gd name="T7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2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1" y="0"/>
                    <a:pt x="26" y="3"/>
                    <a:pt x="29" y="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4" name="Овал 270">
              <a:extLst>
                <a:ext uri="{FF2B5EF4-FFF2-40B4-BE49-F238E27FC236}">
                  <a16:creationId xmlns:a16="http://schemas.microsoft.com/office/drawing/2014/main" id="{0524A632-17BB-4AA9-A49C-41BE94905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0863" y="3060701"/>
              <a:ext cx="74613" cy="746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5" name="Полилиния 271">
              <a:extLst>
                <a:ext uri="{FF2B5EF4-FFF2-40B4-BE49-F238E27FC236}">
                  <a16:creationId xmlns:a16="http://schemas.microsoft.com/office/drawing/2014/main" id="{D502FFDD-28F4-4AA4-B259-B57867A0C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750" y="3135313"/>
              <a:ext cx="107950" cy="60325"/>
            </a:xfrm>
            <a:custGeom>
              <a:avLst/>
              <a:gdLst>
                <a:gd name="T0" fmla="*/ 0 w 29"/>
                <a:gd name="T1" fmla="*/ 7 h 16"/>
                <a:gd name="T2" fmla="*/ 13 w 29"/>
                <a:gd name="T3" fmla="*/ 0 h 16"/>
                <a:gd name="T4" fmla="*/ 29 w 29"/>
                <a:gd name="T5" fmla="*/ 16 h 16"/>
                <a:gd name="T6" fmla="*/ 7 w 29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7"/>
                  </a:moveTo>
                  <a:cubicBezTo>
                    <a:pt x="3" y="3"/>
                    <a:pt x="8" y="0"/>
                    <a:pt x="13" y="0"/>
                  </a:cubicBezTo>
                  <a:cubicBezTo>
                    <a:pt x="22" y="0"/>
                    <a:pt x="29" y="7"/>
                    <a:pt x="29" y="16"/>
                  </a:cubicBezTo>
                  <a:cubicBezTo>
                    <a:pt x="7" y="16"/>
                    <a:pt x="7" y="16"/>
                    <a:pt x="7" y="16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6" name="Овал 272">
              <a:extLst>
                <a:ext uri="{FF2B5EF4-FFF2-40B4-BE49-F238E27FC236}">
                  <a16:creationId xmlns:a16="http://schemas.microsoft.com/office/drawing/2014/main" id="{074B1DAE-77A3-4CE2-BB5F-6E109DFB6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213" y="3030538"/>
              <a:ext cx="104775" cy="1095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7" name="Полилиния 273">
              <a:extLst>
                <a:ext uri="{FF2B5EF4-FFF2-40B4-BE49-F238E27FC236}">
                  <a16:creationId xmlns:a16="http://schemas.microsoft.com/office/drawing/2014/main" id="{6F4FD849-C2CF-4E95-92A3-DF3CD12C6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813" y="2986088"/>
              <a:ext cx="157163" cy="36513"/>
            </a:xfrm>
            <a:custGeom>
              <a:avLst/>
              <a:gdLst>
                <a:gd name="T0" fmla="*/ 0 w 42"/>
                <a:gd name="T1" fmla="*/ 10 h 10"/>
                <a:gd name="T2" fmla="*/ 21 w 42"/>
                <a:gd name="T3" fmla="*/ 0 h 10"/>
                <a:gd name="T4" fmla="*/ 42 w 4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0">
                  <a:moveTo>
                    <a:pt x="0" y="10"/>
                  </a:moveTo>
                  <a:cubicBezTo>
                    <a:pt x="5" y="4"/>
                    <a:pt x="13" y="0"/>
                    <a:pt x="21" y="0"/>
                  </a:cubicBezTo>
                  <a:cubicBezTo>
                    <a:pt x="29" y="0"/>
                    <a:pt x="37" y="4"/>
                    <a:pt x="42" y="1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8" name="Полилиния 274">
              <a:extLst>
                <a:ext uri="{FF2B5EF4-FFF2-40B4-BE49-F238E27FC236}">
                  <a16:creationId xmlns:a16="http://schemas.microsoft.com/office/drawing/2014/main" id="{E95CA879-26B6-4158-84CA-E13BF1DBB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5" y="2947988"/>
              <a:ext cx="211138" cy="49213"/>
            </a:xfrm>
            <a:custGeom>
              <a:avLst/>
              <a:gdLst>
                <a:gd name="T0" fmla="*/ 0 w 56"/>
                <a:gd name="T1" fmla="*/ 13 h 13"/>
                <a:gd name="T2" fmla="*/ 28 w 56"/>
                <a:gd name="T3" fmla="*/ 0 h 13"/>
                <a:gd name="T4" fmla="*/ 56 w 5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3">
                  <a:moveTo>
                    <a:pt x="0" y="13"/>
                  </a:moveTo>
                  <a:cubicBezTo>
                    <a:pt x="7" y="5"/>
                    <a:pt x="17" y="0"/>
                    <a:pt x="28" y="0"/>
                  </a:cubicBezTo>
                  <a:cubicBezTo>
                    <a:pt x="39" y="0"/>
                    <a:pt x="49" y="5"/>
                    <a:pt x="56" y="13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9" name="Полилиния 275">
              <a:extLst>
                <a:ext uri="{FF2B5EF4-FFF2-40B4-BE49-F238E27FC236}">
                  <a16:creationId xmlns:a16="http://schemas.microsoft.com/office/drawing/2014/main" id="{E086F5C4-405F-457A-B470-EDF08E80A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663" y="2909888"/>
              <a:ext cx="269875" cy="63500"/>
            </a:xfrm>
            <a:custGeom>
              <a:avLst/>
              <a:gdLst>
                <a:gd name="T0" fmla="*/ 0 w 72"/>
                <a:gd name="T1" fmla="*/ 17 h 17"/>
                <a:gd name="T2" fmla="*/ 36 w 72"/>
                <a:gd name="T3" fmla="*/ 0 h 17"/>
                <a:gd name="T4" fmla="*/ 72 w 7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7">
                  <a:moveTo>
                    <a:pt x="0" y="17"/>
                  </a:moveTo>
                  <a:cubicBezTo>
                    <a:pt x="8" y="7"/>
                    <a:pt x="21" y="0"/>
                    <a:pt x="36" y="0"/>
                  </a:cubicBezTo>
                  <a:cubicBezTo>
                    <a:pt x="51" y="0"/>
                    <a:pt x="64" y="7"/>
                    <a:pt x="72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0" name="Полилиния 276">
              <a:extLst>
                <a:ext uri="{FF2B5EF4-FFF2-40B4-BE49-F238E27FC236}">
                  <a16:creationId xmlns:a16="http://schemas.microsoft.com/office/drawing/2014/main" id="{8CDF0588-DA3B-4B0D-BDF8-DE1AF3941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5" y="3140076"/>
              <a:ext cx="173038" cy="85725"/>
            </a:xfrm>
            <a:custGeom>
              <a:avLst/>
              <a:gdLst>
                <a:gd name="T0" fmla="*/ 46 w 46"/>
                <a:gd name="T1" fmla="*/ 23 h 23"/>
                <a:gd name="T2" fmla="*/ 0 w 46"/>
                <a:gd name="T3" fmla="*/ 23 h 23"/>
                <a:gd name="T4" fmla="*/ 23 w 46"/>
                <a:gd name="T5" fmla="*/ 0 h 23"/>
                <a:gd name="T6" fmla="*/ 46 w 46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23">
                  <a:moveTo>
                    <a:pt x="46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6" y="0"/>
                    <a:pt x="46" y="10"/>
                    <a:pt x="46" y="23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pSp>
        <p:nvGrpSpPr>
          <p:cNvPr id="42" name="Группа 41" descr="Это изображение содержит значок с тремя людьми и шаром. ">
            <a:extLst>
              <a:ext uri="{FF2B5EF4-FFF2-40B4-BE49-F238E27FC236}">
                <a16:creationId xmlns:a16="http://schemas.microsoft.com/office/drawing/2014/main" id="{0F9B9E83-7B40-4A58-B9B6-072ADD8AF2AD}"/>
              </a:ext>
            </a:extLst>
          </p:cNvPr>
          <p:cNvGrpSpPr/>
          <p:nvPr/>
        </p:nvGrpSpPr>
        <p:grpSpPr>
          <a:xfrm>
            <a:off x="2741612" y="4162425"/>
            <a:ext cx="1271588" cy="1273175"/>
            <a:chOff x="2690812" y="4162425"/>
            <a:chExt cx="1271588" cy="1273175"/>
          </a:xfrm>
        </p:grpSpPr>
        <p:sp>
          <p:nvSpPr>
            <p:cNvPr id="32" name="Овал 24">
              <a:extLst>
                <a:ext uri="{FF2B5EF4-FFF2-40B4-BE49-F238E27FC236}">
                  <a16:creationId xmlns:a16="http://schemas.microsoft.com/office/drawing/2014/main" id="{16A34343-0998-42BB-80E4-28FB10F8B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0812" y="4162425"/>
              <a:ext cx="1271588" cy="1273175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50000">
                  <a:srgbClr val="6672E4"/>
                </a:gs>
                <a:gs pos="100000">
                  <a:srgbClr val="882BE5"/>
                </a:gs>
              </a:gsLst>
              <a:lin ang="7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191" name="Группа 190">
              <a:extLst>
                <a:ext uri="{FF2B5EF4-FFF2-40B4-BE49-F238E27FC236}">
                  <a16:creationId xmlns:a16="http://schemas.microsoft.com/office/drawing/2014/main" id="{6EF0E095-962C-4FF0-89AE-50E91D8B01BD}"/>
                </a:ext>
              </a:extLst>
            </p:cNvPr>
            <p:cNvGrpSpPr/>
            <p:nvPr/>
          </p:nvGrpSpPr>
          <p:grpSpPr>
            <a:xfrm>
              <a:off x="3011359" y="4426329"/>
              <a:ext cx="610282" cy="674403"/>
              <a:chOff x="4841875" y="2895601"/>
              <a:chExt cx="344488" cy="346075"/>
            </a:xfrm>
          </p:grpSpPr>
          <p:sp>
            <p:nvSpPr>
              <p:cNvPr id="192" name="Полилиния 258">
                <a:extLst>
                  <a:ext uri="{FF2B5EF4-FFF2-40B4-BE49-F238E27FC236}">
                    <a16:creationId xmlns:a16="http://schemas.microsoft.com/office/drawing/2014/main" id="{6406E6B6-1167-46C8-948E-C5EF17DA0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488" y="2895601"/>
                <a:ext cx="195263" cy="195263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5 h 52"/>
                  <a:gd name="T6" fmla="*/ 25 w 52"/>
                  <a:gd name="T7" fmla="*/ 0 h 52"/>
                  <a:gd name="T8" fmla="*/ 26 w 52"/>
                  <a:gd name="T9" fmla="*/ 0 h 52"/>
                  <a:gd name="T10" fmla="*/ 52 w 52"/>
                  <a:gd name="T11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cubicBezTo>
                      <a:pt x="52" y="40"/>
                      <a:pt x="40" y="52"/>
                      <a:pt x="26" y="52"/>
                    </a:cubicBezTo>
                    <a:cubicBezTo>
                      <a:pt x="12" y="52"/>
                      <a:pt x="0" y="40"/>
                      <a:pt x="0" y="25"/>
                    </a:cubicBezTo>
                    <a:cubicBezTo>
                      <a:pt x="0" y="11"/>
                      <a:pt x="11" y="1"/>
                      <a:pt x="25" y="0"/>
                    </a:cubicBezTo>
                    <a:cubicBezTo>
                      <a:pt x="25" y="0"/>
                      <a:pt x="26" y="0"/>
                      <a:pt x="26" y="0"/>
                    </a:cubicBezTo>
                    <a:cubicBezTo>
                      <a:pt x="40" y="0"/>
                      <a:pt x="52" y="11"/>
                      <a:pt x="52" y="26"/>
                    </a:cubicBezTo>
                    <a:close/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3" name="Полилиния 259">
                <a:extLst>
                  <a:ext uri="{FF2B5EF4-FFF2-40B4-BE49-F238E27FC236}">
                    <a16:creationId xmlns:a16="http://schemas.microsoft.com/office/drawing/2014/main" id="{72ECCE91-FE4E-4D18-8094-A898EA086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7763" y="2895601"/>
                <a:ext cx="52388" cy="195263"/>
              </a:xfrm>
              <a:custGeom>
                <a:avLst/>
                <a:gdLst>
                  <a:gd name="T0" fmla="*/ 14 w 14"/>
                  <a:gd name="T1" fmla="*/ 0 h 52"/>
                  <a:gd name="T2" fmla="*/ 14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14" y="0"/>
                    </a:moveTo>
                    <a:cubicBezTo>
                      <a:pt x="0" y="15"/>
                      <a:pt x="0" y="34"/>
                      <a:pt x="14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4" name="Полилиния 260">
                <a:extLst>
                  <a:ext uri="{FF2B5EF4-FFF2-40B4-BE49-F238E27FC236}">
                    <a16:creationId xmlns:a16="http://schemas.microsoft.com/office/drawing/2014/main" id="{3548F75A-EA11-4316-A1F6-0CAEB67876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088" y="2895601"/>
                <a:ext cx="52388" cy="195263"/>
              </a:xfrm>
              <a:custGeom>
                <a:avLst/>
                <a:gdLst>
                  <a:gd name="T0" fmla="*/ 0 w 14"/>
                  <a:gd name="T1" fmla="*/ 0 h 52"/>
                  <a:gd name="T2" fmla="*/ 0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0" y="0"/>
                    </a:moveTo>
                    <a:cubicBezTo>
                      <a:pt x="14" y="15"/>
                      <a:pt x="14" y="34"/>
                      <a:pt x="0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5" name="Линия 261">
                <a:extLst>
                  <a:ext uri="{FF2B5EF4-FFF2-40B4-BE49-F238E27FC236}">
                    <a16:creationId xmlns:a16="http://schemas.microsoft.com/office/drawing/2014/main" id="{5124F4E9-141F-499A-8EEC-1241D51B2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3044826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6" name="Линия 262">
                <a:extLst>
                  <a:ext uri="{FF2B5EF4-FFF2-40B4-BE49-F238E27FC236}">
                    <a16:creationId xmlns:a16="http://schemas.microsoft.com/office/drawing/2014/main" id="{F8299F61-1975-4EE9-BAB2-3CE9A446F7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2940051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7" name="Линия 263">
                <a:extLst>
                  <a:ext uri="{FF2B5EF4-FFF2-40B4-BE49-F238E27FC236}">
                    <a16:creationId xmlns:a16="http://schemas.microsoft.com/office/drawing/2014/main" id="{21DCC590-EB7E-4BE9-BE74-8FD7163D4D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6488" y="2992438"/>
                <a:ext cx="195263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8" name="Овал 264">
                <a:extLst>
                  <a:ext uri="{FF2B5EF4-FFF2-40B4-BE49-F238E27FC236}">
                    <a16:creationId xmlns:a16="http://schemas.microsoft.com/office/drawing/2014/main" id="{9DD4333D-6A4C-43A4-873D-73945A8A37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4100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9" name="Овал 265">
                <a:extLst>
                  <a:ext uri="{FF2B5EF4-FFF2-40B4-BE49-F238E27FC236}">
                    <a16:creationId xmlns:a16="http://schemas.microsoft.com/office/drawing/2014/main" id="{4BE9E84A-E911-4211-BBA2-3D0BE5875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813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0" name="Овал 266">
                <a:extLst>
                  <a:ext uri="{FF2B5EF4-FFF2-40B4-BE49-F238E27FC236}">
                    <a16:creationId xmlns:a16="http://schemas.microsoft.com/office/drawing/2014/main" id="{0ECA1A96-AB7F-46A0-88B5-FCD8885922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9525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1" name="Полилиния 267">
                <a:extLst>
                  <a:ext uri="{FF2B5EF4-FFF2-40B4-BE49-F238E27FC236}">
                    <a16:creationId xmlns:a16="http://schemas.microsoft.com/office/drawing/2014/main" id="{75E1735F-98B1-4E7B-BDDC-FE64527C3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875" y="3181351"/>
                <a:ext cx="344488" cy="60325"/>
              </a:xfrm>
              <a:custGeom>
                <a:avLst/>
                <a:gdLst>
                  <a:gd name="T0" fmla="*/ 76 w 92"/>
                  <a:gd name="T1" fmla="*/ 0 h 16"/>
                  <a:gd name="T2" fmla="*/ 61 w 92"/>
                  <a:gd name="T3" fmla="*/ 11 h 16"/>
                  <a:gd name="T4" fmla="*/ 46 w 92"/>
                  <a:gd name="T5" fmla="*/ 0 h 16"/>
                  <a:gd name="T6" fmla="*/ 31 w 92"/>
                  <a:gd name="T7" fmla="*/ 11 h 16"/>
                  <a:gd name="T8" fmla="*/ 16 w 92"/>
                  <a:gd name="T9" fmla="*/ 0 h 16"/>
                  <a:gd name="T10" fmla="*/ 0 w 92"/>
                  <a:gd name="T11" fmla="*/ 16 h 16"/>
                  <a:gd name="T12" fmla="*/ 92 w 92"/>
                  <a:gd name="T13" fmla="*/ 16 h 16"/>
                  <a:gd name="T14" fmla="*/ 76 w 9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6">
                    <a:moveTo>
                      <a:pt x="76" y="0"/>
                    </a:moveTo>
                    <a:cubicBezTo>
                      <a:pt x="69" y="0"/>
                      <a:pt x="63" y="4"/>
                      <a:pt x="61" y="11"/>
                    </a:cubicBezTo>
                    <a:cubicBezTo>
                      <a:pt x="59" y="4"/>
                      <a:pt x="53" y="0"/>
                      <a:pt x="46" y="0"/>
                    </a:cubicBezTo>
                    <a:cubicBezTo>
                      <a:pt x="39" y="0"/>
                      <a:pt x="33" y="4"/>
                      <a:pt x="31" y="11"/>
                    </a:cubicBezTo>
                    <a:cubicBezTo>
                      <a:pt x="29" y="4"/>
                      <a:pt x="23" y="0"/>
                      <a:pt x="16" y="0"/>
                    </a:cubicBezTo>
                    <a:cubicBezTo>
                      <a:pt x="7" y="0"/>
                      <a:pt x="0" y="8"/>
                      <a:pt x="0" y="16"/>
                    </a:cubicBezTo>
                    <a:cubicBezTo>
                      <a:pt x="92" y="16"/>
                      <a:pt x="92" y="16"/>
                      <a:pt x="92" y="16"/>
                    </a:cubicBezTo>
                    <a:cubicBezTo>
                      <a:pt x="92" y="8"/>
                      <a:pt x="85" y="0"/>
                      <a:pt x="76" y="0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</p:grpSp>
      <p:grpSp>
        <p:nvGrpSpPr>
          <p:cNvPr id="38" name="Группа 37" descr="Это изображение содержит значок с тремя людьми и шаром. ">
            <a:extLst>
              <a:ext uri="{FF2B5EF4-FFF2-40B4-BE49-F238E27FC236}">
                <a16:creationId xmlns:a16="http://schemas.microsoft.com/office/drawing/2014/main" id="{A990E334-4A7D-4F5C-A904-F305BFAA954B}"/>
              </a:ext>
            </a:extLst>
          </p:cNvPr>
          <p:cNvGrpSpPr/>
          <p:nvPr/>
        </p:nvGrpSpPr>
        <p:grpSpPr>
          <a:xfrm>
            <a:off x="8229600" y="4182253"/>
            <a:ext cx="1271588" cy="1273175"/>
            <a:chOff x="8229600" y="4162425"/>
            <a:chExt cx="1271588" cy="1273175"/>
          </a:xfrm>
        </p:grpSpPr>
        <p:sp>
          <p:nvSpPr>
            <p:cNvPr id="36" name="Овал 28">
              <a:extLst>
                <a:ext uri="{FF2B5EF4-FFF2-40B4-BE49-F238E27FC236}">
                  <a16:creationId xmlns:a16="http://schemas.microsoft.com/office/drawing/2014/main" id="{4699FCCF-8ACA-4F41-97A7-AD2C08AE5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9600" y="4162425"/>
              <a:ext cx="1271588" cy="1273175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50000">
                  <a:srgbClr val="6672E4"/>
                </a:gs>
                <a:gs pos="100000">
                  <a:srgbClr val="882BE5"/>
                </a:gs>
              </a:gsLst>
              <a:lin ang="7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202" name="Группа 201">
              <a:extLst>
                <a:ext uri="{FF2B5EF4-FFF2-40B4-BE49-F238E27FC236}">
                  <a16:creationId xmlns:a16="http://schemas.microsoft.com/office/drawing/2014/main" id="{F63DE9C6-B298-4701-B108-E8E84885E8BC}"/>
                </a:ext>
              </a:extLst>
            </p:cNvPr>
            <p:cNvGrpSpPr/>
            <p:nvPr/>
          </p:nvGrpSpPr>
          <p:grpSpPr>
            <a:xfrm>
              <a:off x="8560253" y="4426329"/>
              <a:ext cx="610282" cy="674403"/>
              <a:chOff x="4841875" y="2895601"/>
              <a:chExt cx="344488" cy="346075"/>
            </a:xfrm>
          </p:grpSpPr>
          <p:sp>
            <p:nvSpPr>
              <p:cNvPr id="203" name="Полилиния 258">
                <a:extLst>
                  <a:ext uri="{FF2B5EF4-FFF2-40B4-BE49-F238E27FC236}">
                    <a16:creationId xmlns:a16="http://schemas.microsoft.com/office/drawing/2014/main" id="{05760EEA-E70F-4460-BC2A-336F9645E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488" y="2895601"/>
                <a:ext cx="195263" cy="195263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5 h 52"/>
                  <a:gd name="T6" fmla="*/ 25 w 52"/>
                  <a:gd name="T7" fmla="*/ 0 h 52"/>
                  <a:gd name="T8" fmla="*/ 26 w 52"/>
                  <a:gd name="T9" fmla="*/ 0 h 52"/>
                  <a:gd name="T10" fmla="*/ 52 w 52"/>
                  <a:gd name="T11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cubicBezTo>
                      <a:pt x="52" y="40"/>
                      <a:pt x="40" y="52"/>
                      <a:pt x="26" y="52"/>
                    </a:cubicBezTo>
                    <a:cubicBezTo>
                      <a:pt x="12" y="52"/>
                      <a:pt x="0" y="40"/>
                      <a:pt x="0" y="25"/>
                    </a:cubicBezTo>
                    <a:cubicBezTo>
                      <a:pt x="0" y="11"/>
                      <a:pt x="11" y="1"/>
                      <a:pt x="25" y="0"/>
                    </a:cubicBezTo>
                    <a:cubicBezTo>
                      <a:pt x="25" y="0"/>
                      <a:pt x="26" y="0"/>
                      <a:pt x="26" y="0"/>
                    </a:cubicBezTo>
                    <a:cubicBezTo>
                      <a:pt x="40" y="0"/>
                      <a:pt x="52" y="11"/>
                      <a:pt x="52" y="26"/>
                    </a:cubicBezTo>
                    <a:close/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4" name="Полилиния 259">
                <a:extLst>
                  <a:ext uri="{FF2B5EF4-FFF2-40B4-BE49-F238E27FC236}">
                    <a16:creationId xmlns:a16="http://schemas.microsoft.com/office/drawing/2014/main" id="{7AE0CD2C-CD57-47B1-B505-80D106A80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7763" y="2895601"/>
                <a:ext cx="52388" cy="195263"/>
              </a:xfrm>
              <a:custGeom>
                <a:avLst/>
                <a:gdLst>
                  <a:gd name="T0" fmla="*/ 14 w 14"/>
                  <a:gd name="T1" fmla="*/ 0 h 52"/>
                  <a:gd name="T2" fmla="*/ 14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14" y="0"/>
                    </a:moveTo>
                    <a:cubicBezTo>
                      <a:pt x="0" y="15"/>
                      <a:pt x="0" y="34"/>
                      <a:pt x="14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5" name="Полилиния 260">
                <a:extLst>
                  <a:ext uri="{FF2B5EF4-FFF2-40B4-BE49-F238E27FC236}">
                    <a16:creationId xmlns:a16="http://schemas.microsoft.com/office/drawing/2014/main" id="{872A3131-C536-4756-B975-DACC55DF3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088" y="2895601"/>
                <a:ext cx="52388" cy="195263"/>
              </a:xfrm>
              <a:custGeom>
                <a:avLst/>
                <a:gdLst>
                  <a:gd name="T0" fmla="*/ 0 w 14"/>
                  <a:gd name="T1" fmla="*/ 0 h 52"/>
                  <a:gd name="T2" fmla="*/ 0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0" y="0"/>
                    </a:moveTo>
                    <a:cubicBezTo>
                      <a:pt x="14" y="15"/>
                      <a:pt x="14" y="34"/>
                      <a:pt x="0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6" name="Линия 261">
                <a:extLst>
                  <a:ext uri="{FF2B5EF4-FFF2-40B4-BE49-F238E27FC236}">
                    <a16:creationId xmlns:a16="http://schemas.microsoft.com/office/drawing/2014/main" id="{8D6C92E4-36B6-469D-8D9D-7E821A2B6A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3044826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7" name="Линия 262">
                <a:extLst>
                  <a:ext uri="{FF2B5EF4-FFF2-40B4-BE49-F238E27FC236}">
                    <a16:creationId xmlns:a16="http://schemas.microsoft.com/office/drawing/2014/main" id="{B9D7D31E-100C-4875-91DB-E3AA306D1C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2940051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8" name="Линия 263">
                <a:extLst>
                  <a:ext uri="{FF2B5EF4-FFF2-40B4-BE49-F238E27FC236}">
                    <a16:creationId xmlns:a16="http://schemas.microsoft.com/office/drawing/2014/main" id="{29CE937B-2D75-4864-AD7D-EE0DA1EBAD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6488" y="2992438"/>
                <a:ext cx="195263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9" name="Овал 264">
                <a:extLst>
                  <a:ext uri="{FF2B5EF4-FFF2-40B4-BE49-F238E27FC236}">
                    <a16:creationId xmlns:a16="http://schemas.microsoft.com/office/drawing/2014/main" id="{5C237BA8-A5D9-4E6F-B526-E9714857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4100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0" name="Овал 265">
                <a:extLst>
                  <a:ext uri="{FF2B5EF4-FFF2-40B4-BE49-F238E27FC236}">
                    <a16:creationId xmlns:a16="http://schemas.microsoft.com/office/drawing/2014/main" id="{661A5EFA-ECB7-4C9D-A8BD-1FACE7EB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813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1" name="Овал 266">
                <a:extLst>
                  <a:ext uri="{FF2B5EF4-FFF2-40B4-BE49-F238E27FC236}">
                    <a16:creationId xmlns:a16="http://schemas.microsoft.com/office/drawing/2014/main" id="{6503CA85-38C3-44D1-94CA-34EA501E44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9525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2" name="Полилиния 267">
                <a:extLst>
                  <a:ext uri="{FF2B5EF4-FFF2-40B4-BE49-F238E27FC236}">
                    <a16:creationId xmlns:a16="http://schemas.microsoft.com/office/drawing/2014/main" id="{AE3AF176-184A-4597-B23C-A8ECB69459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875" y="3181351"/>
                <a:ext cx="344488" cy="60325"/>
              </a:xfrm>
              <a:custGeom>
                <a:avLst/>
                <a:gdLst>
                  <a:gd name="T0" fmla="*/ 76 w 92"/>
                  <a:gd name="T1" fmla="*/ 0 h 16"/>
                  <a:gd name="T2" fmla="*/ 61 w 92"/>
                  <a:gd name="T3" fmla="*/ 11 h 16"/>
                  <a:gd name="T4" fmla="*/ 46 w 92"/>
                  <a:gd name="T5" fmla="*/ 0 h 16"/>
                  <a:gd name="T6" fmla="*/ 31 w 92"/>
                  <a:gd name="T7" fmla="*/ 11 h 16"/>
                  <a:gd name="T8" fmla="*/ 16 w 92"/>
                  <a:gd name="T9" fmla="*/ 0 h 16"/>
                  <a:gd name="T10" fmla="*/ 0 w 92"/>
                  <a:gd name="T11" fmla="*/ 16 h 16"/>
                  <a:gd name="T12" fmla="*/ 92 w 92"/>
                  <a:gd name="T13" fmla="*/ 16 h 16"/>
                  <a:gd name="T14" fmla="*/ 76 w 9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6">
                    <a:moveTo>
                      <a:pt x="76" y="0"/>
                    </a:moveTo>
                    <a:cubicBezTo>
                      <a:pt x="69" y="0"/>
                      <a:pt x="63" y="4"/>
                      <a:pt x="61" y="11"/>
                    </a:cubicBezTo>
                    <a:cubicBezTo>
                      <a:pt x="59" y="4"/>
                      <a:pt x="53" y="0"/>
                      <a:pt x="46" y="0"/>
                    </a:cubicBezTo>
                    <a:cubicBezTo>
                      <a:pt x="39" y="0"/>
                      <a:pt x="33" y="4"/>
                      <a:pt x="31" y="11"/>
                    </a:cubicBezTo>
                    <a:cubicBezTo>
                      <a:pt x="29" y="4"/>
                      <a:pt x="23" y="0"/>
                      <a:pt x="16" y="0"/>
                    </a:cubicBezTo>
                    <a:cubicBezTo>
                      <a:pt x="7" y="0"/>
                      <a:pt x="0" y="8"/>
                      <a:pt x="0" y="16"/>
                    </a:cubicBezTo>
                    <a:cubicBezTo>
                      <a:pt x="92" y="16"/>
                      <a:pt x="92" y="16"/>
                      <a:pt x="92" y="16"/>
                    </a:cubicBezTo>
                    <a:cubicBezTo>
                      <a:pt x="92" y="8"/>
                      <a:pt x="85" y="0"/>
                      <a:pt x="76" y="0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</p:grpSp>
      <p:grpSp>
        <p:nvGrpSpPr>
          <p:cNvPr id="39" name="Группа 38" descr="Это изображение содержит значок с тремя взаимодействующими с друг другом людьми. ">
            <a:extLst>
              <a:ext uri="{FF2B5EF4-FFF2-40B4-BE49-F238E27FC236}">
                <a16:creationId xmlns:a16="http://schemas.microsoft.com/office/drawing/2014/main" id="{D7F5E6C2-3449-4D64-AEF0-8F9AE58743E4}"/>
              </a:ext>
            </a:extLst>
          </p:cNvPr>
          <p:cNvGrpSpPr/>
          <p:nvPr/>
        </p:nvGrpSpPr>
        <p:grpSpPr>
          <a:xfrm>
            <a:off x="7305675" y="2143125"/>
            <a:ext cx="1397000" cy="1397000"/>
            <a:chOff x="7356475" y="2143125"/>
            <a:chExt cx="1397000" cy="1397000"/>
          </a:xfrm>
        </p:grpSpPr>
        <p:sp>
          <p:nvSpPr>
            <p:cNvPr id="35" name="Полилиния 27">
              <a:extLst>
                <a:ext uri="{FF2B5EF4-FFF2-40B4-BE49-F238E27FC236}">
                  <a16:creationId xmlns:a16="http://schemas.microsoft.com/office/drawing/2014/main" id="{AAE4382C-A236-4EFC-A5CF-301D418C6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6475" y="2143125"/>
              <a:ext cx="1397000" cy="1397000"/>
            </a:xfrm>
            <a:custGeom>
              <a:avLst/>
              <a:gdLst>
                <a:gd name="T0" fmla="*/ 60 w 336"/>
                <a:gd name="T1" fmla="*/ 276 h 336"/>
                <a:gd name="T2" fmla="*/ 60 w 336"/>
                <a:gd name="T3" fmla="*/ 60 h 336"/>
                <a:gd name="T4" fmla="*/ 276 w 336"/>
                <a:gd name="T5" fmla="*/ 60 h 336"/>
                <a:gd name="T6" fmla="*/ 276 w 336"/>
                <a:gd name="T7" fmla="*/ 276 h 336"/>
                <a:gd name="T8" fmla="*/ 60 w 336"/>
                <a:gd name="T9" fmla="*/ 27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6" h="336">
                  <a:moveTo>
                    <a:pt x="60" y="276"/>
                  </a:moveTo>
                  <a:cubicBezTo>
                    <a:pt x="0" y="217"/>
                    <a:pt x="0" y="120"/>
                    <a:pt x="60" y="60"/>
                  </a:cubicBezTo>
                  <a:cubicBezTo>
                    <a:pt x="120" y="0"/>
                    <a:pt x="217" y="0"/>
                    <a:pt x="276" y="60"/>
                  </a:cubicBezTo>
                  <a:cubicBezTo>
                    <a:pt x="336" y="120"/>
                    <a:pt x="336" y="217"/>
                    <a:pt x="276" y="276"/>
                  </a:cubicBezTo>
                  <a:cubicBezTo>
                    <a:pt x="217" y="336"/>
                    <a:pt x="120" y="336"/>
                    <a:pt x="60" y="276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0000">
                  <a:srgbClr val="6672E4"/>
                </a:gs>
                <a:gs pos="100000">
                  <a:srgbClr val="882BE5"/>
                </a:gs>
              </a:gsLst>
              <a:lin ang="7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84CDD73D-3AA4-4625-B9F5-1852145FC880}"/>
                </a:ext>
              </a:extLst>
            </p:cNvPr>
            <p:cNvGrpSpPr/>
            <p:nvPr/>
          </p:nvGrpSpPr>
          <p:grpSpPr>
            <a:xfrm>
              <a:off x="7748428" y="2465099"/>
              <a:ext cx="613094" cy="674403"/>
              <a:chOff x="3398838" y="2895601"/>
              <a:chExt cx="346075" cy="346075"/>
            </a:xfrm>
          </p:grpSpPr>
          <p:sp>
            <p:nvSpPr>
              <p:cNvPr id="214" name="Полилиния 49">
                <a:extLst>
                  <a:ext uri="{FF2B5EF4-FFF2-40B4-BE49-F238E27FC236}">
                    <a16:creationId xmlns:a16="http://schemas.microsoft.com/office/drawing/2014/main" id="{ABF2711F-75A7-4B4A-BF02-2652927EB6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5" name="Полилиния 50">
                <a:extLst>
                  <a:ext uri="{FF2B5EF4-FFF2-40B4-BE49-F238E27FC236}">
                    <a16:creationId xmlns:a16="http://schemas.microsoft.com/office/drawing/2014/main" id="{82DE05A5-FAEC-4B16-BF1A-19901B942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101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6" name="Овал 51">
                <a:extLst>
                  <a:ext uri="{FF2B5EF4-FFF2-40B4-BE49-F238E27FC236}">
                    <a16:creationId xmlns:a16="http://schemas.microsoft.com/office/drawing/2014/main" id="{0E0CD678-477B-451D-9104-A48469B39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001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7" name="Полилиния 52">
                <a:extLst>
                  <a:ext uri="{FF2B5EF4-FFF2-40B4-BE49-F238E27FC236}">
                    <a16:creationId xmlns:a16="http://schemas.microsoft.com/office/drawing/2014/main" id="{26FA0A70-D241-45F0-830E-0A67FE310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9001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8" name="Полилиния 53">
                <a:extLst>
                  <a:ext uri="{FF2B5EF4-FFF2-40B4-BE49-F238E27FC236}">
                    <a16:creationId xmlns:a16="http://schemas.microsoft.com/office/drawing/2014/main" id="{A59E8B52-245F-4ACF-8281-9CF552059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9" name="Полилиния 54">
                <a:extLst>
                  <a:ext uri="{FF2B5EF4-FFF2-40B4-BE49-F238E27FC236}">
                    <a16:creationId xmlns:a16="http://schemas.microsoft.com/office/drawing/2014/main" id="{899BF9CE-E77F-4F48-9450-66E3BECCB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0" name="Овал 55">
                <a:extLst>
                  <a:ext uri="{FF2B5EF4-FFF2-40B4-BE49-F238E27FC236}">
                    <a16:creationId xmlns:a16="http://schemas.microsoft.com/office/drawing/2014/main" id="{4BEF1ED3-5C78-40B2-8A93-4068B9D518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1" name="Полилиния 56">
                <a:extLst>
                  <a:ext uri="{FF2B5EF4-FFF2-40B4-BE49-F238E27FC236}">
                    <a16:creationId xmlns:a16="http://schemas.microsoft.com/office/drawing/2014/main" id="{A2AAED8D-F9E0-4ECB-9AB3-CBBAFB83B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2" name="Полилиния 57">
                <a:extLst>
                  <a:ext uri="{FF2B5EF4-FFF2-40B4-BE49-F238E27FC236}">
                    <a16:creationId xmlns:a16="http://schemas.microsoft.com/office/drawing/2014/main" id="{6002DB15-DE43-4C77-9619-8D419321F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3" name="Полилиния 58">
                <a:extLst>
                  <a:ext uri="{FF2B5EF4-FFF2-40B4-BE49-F238E27FC236}">
                    <a16:creationId xmlns:a16="http://schemas.microsoft.com/office/drawing/2014/main" id="{96593802-B775-42A3-AF14-F045D7024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4" name="Овал 59">
                <a:extLst>
                  <a:ext uri="{FF2B5EF4-FFF2-40B4-BE49-F238E27FC236}">
                    <a16:creationId xmlns:a16="http://schemas.microsoft.com/office/drawing/2014/main" id="{E9093A9B-C057-4965-9778-D32C3435B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7426" y="3090864"/>
                <a:ext cx="88900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5" name="Полилиния 60">
                <a:extLst>
                  <a:ext uri="{FF2B5EF4-FFF2-40B4-BE49-F238E27FC236}">
                    <a16:creationId xmlns:a16="http://schemas.microsoft.com/office/drawing/2014/main" id="{25E38B6F-D336-4A2F-AB1E-5483A6711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6" name="Линия 61">
                <a:extLst>
                  <a:ext uri="{FF2B5EF4-FFF2-40B4-BE49-F238E27FC236}">
                    <a16:creationId xmlns:a16="http://schemas.microsoft.com/office/drawing/2014/main" id="{C97F06C5-8609-4F4A-94C8-8D52F4857B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27" name="Линия 62">
                <a:extLst>
                  <a:ext uri="{FF2B5EF4-FFF2-40B4-BE49-F238E27FC236}">
                    <a16:creationId xmlns:a16="http://schemas.microsoft.com/office/drawing/2014/main" id="{7A7E2673-DEC0-43F1-9033-64A7A4DA55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544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</p:grpSp>
      <p:sp>
        <p:nvSpPr>
          <p:cNvPr id="331" name="Надпись 330">
            <a:extLst>
              <a:ext uri="{FF2B5EF4-FFF2-40B4-BE49-F238E27FC236}">
                <a16:creationId xmlns:a16="http://schemas.microsoft.com/office/drawing/2014/main" id="{62109C55-9EBC-4778-80D4-D55D22307915}"/>
              </a:ext>
            </a:extLst>
          </p:cNvPr>
          <p:cNvSpPr txBox="1"/>
          <p:nvPr/>
        </p:nvSpPr>
        <p:spPr>
          <a:xfrm>
            <a:off x="9871214" y="4465351"/>
            <a:ext cx="159460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Экономия затрат на рекламу</a:t>
            </a:r>
          </a:p>
        </p:txBody>
      </p:sp>
      <p:sp>
        <p:nvSpPr>
          <p:cNvPr id="337" name="Надпись 336">
            <a:extLst>
              <a:ext uri="{FF2B5EF4-FFF2-40B4-BE49-F238E27FC236}">
                <a16:creationId xmlns:a16="http://schemas.microsoft.com/office/drawing/2014/main" id="{3380BC47-47FB-44F3-9E0B-80B83E426031}"/>
              </a:ext>
            </a:extLst>
          </p:cNvPr>
          <p:cNvSpPr txBox="1"/>
          <p:nvPr/>
        </p:nvSpPr>
        <p:spPr>
          <a:xfrm>
            <a:off x="9098876" y="2203556"/>
            <a:ext cx="278832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Получение платежеспособной заинтересованной аудитории, потенциальных клиентов</a:t>
            </a:r>
          </a:p>
        </p:txBody>
      </p:sp>
      <p:sp>
        <p:nvSpPr>
          <p:cNvPr id="340" name="Надпись 339">
            <a:extLst>
              <a:ext uri="{FF2B5EF4-FFF2-40B4-BE49-F238E27FC236}">
                <a16:creationId xmlns:a16="http://schemas.microsoft.com/office/drawing/2014/main" id="{246A1BD9-59BD-467C-9A84-D6A5E4382773}"/>
              </a:ext>
            </a:extLst>
          </p:cNvPr>
          <p:cNvSpPr txBox="1"/>
          <p:nvPr/>
        </p:nvSpPr>
        <p:spPr>
          <a:xfrm>
            <a:off x="1427303" y="2164807"/>
            <a:ext cx="159460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Доступны разные категории проектов</a:t>
            </a:r>
          </a:p>
        </p:txBody>
      </p:sp>
      <p:sp>
        <p:nvSpPr>
          <p:cNvPr id="343" name="Надпись 342">
            <a:extLst>
              <a:ext uri="{FF2B5EF4-FFF2-40B4-BE49-F238E27FC236}">
                <a16:creationId xmlns:a16="http://schemas.microsoft.com/office/drawing/2014/main" id="{36571B2F-0463-48D1-8CC7-EA6BC8F3FB67}"/>
              </a:ext>
            </a:extLst>
          </p:cNvPr>
          <p:cNvSpPr txBox="1"/>
          <p:nvPr/>
        </p:nvSpPr>
        <p:spPr>
          <a:xfrm>
            <a:off x="317535" y="4157408"/>
            <a:ext cx="206772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Источник финансирования, альтернативный банковским кредитам, средства не нужно возвращать</a:t>
            </a:r>
          </a:p>
        </p:txBody>
      </p:sp>
      <p:sp>
        <p:nvSpPr>
          <p:cNvPr id="346" name="Надпись 345">
            <a:extLst>
              <a:ext uri="{FF2B5EF4-FFF2-40B4-BE49-F238E27FC236}">
                <a16:creationId xmlns:a16="http://schemas.microsoft.com/office/drawing/2014/main" id="{3DF722C9-361F-401E-AD34-54132A8436B3}"/>
              </a:ext>
            </a:extLst>
          </p:cNvPr>
          <p:cNvSpPr txBox="1"/>
          <p:nvPr/>
        </p:nvSpPr>
        <p:spPr>
          <a:xfrm>
            <a:off x="3953987" y="537999"/>
            <a:ext cx="428402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Возможности разработки и продвижения продуктов и услуг, тестирования проекта в рыночных условиях</a:t>
            </a:r>
          </a:p>
        </p:txBody>
      </p:sp>
      <p:sp>
        <p:nvSpPr>
          <p:cNvPr id="24" name="Заголовок 23" hidden="1">
            <a:extLst>
              <a:ext uri="{FF2B5EF4-FFF2-40B4-BE49-F238E27FC236}">
                <a16:creationId xmlns:a16="http://schemas.microsoft.com/office/drawing/2014/main" id="{6FF5F564-0C08-4A3C-8BAC-1FADF4594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4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186973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адпись 17">
            <a:extLst>
              <a:ext uri="{FF2B5EF4-FFF2-40B4-BE49-F238E27FC236}">
                <a16:creationId xmlns:a16="http://schemas.microsoft.com/office/drawing/2014/main" id="{39929E06-4AB9-4598-A963-82CCC18A3FF2}"/>
              </a:ext>
            </a:extLst>
          </p:cNvPr>
          <p:cNvSpPr txBox="1"/>
          <p:nvPr/>
        </p:nvSpPr>
        <p:spPr>
          <a:xfrm>
            <a:off x="852826" y="5498492"/>
            <a:ext cx="139365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282828"/>
                </a:solidFill>
                <a:latin typeface="Maison Neue Book"/>
              </a:rPr>
              <a:t>Film &amp; Video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58B9C9-A63C-4AE4-8EB4-544F3A70C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10249" y="5934391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Надпись 23">
            <a:extLst>
              <a:ext uri="{FF2B5EF4-FFF2-40B4-BE49-F238E27FC236}">
                <a16:creationId xmlns:a16="http://schemas.microsoft.com/office/drawing/2014/main" id="{AB0754C1-4097-4CDA-B3CB-7304331CBBB9}"/>
              </a:ext>
            </a:extLst>
          </p:cNvPr>
          <p:cNvSpPr txBox="1"/>
          <p:nvPr/>
        </p:nvSpPr>
        <p:spPr>
          <a:xfrm>
            <a:off x="3494990" y="5502038"/>
            <a:ext cx="63799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Music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E30765C-622F-4015-90C6-297DE00BB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4585" y="5937937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Надпись 35">
            <a:extLst>
              <a:ext uri="{FF2B5EF4-FFF2-40B4-BE49-F238E27FC236}">
                <a16:creationId xmlns:a16="http://schemas.microsoft.com/office/drawing/2014/main" id="{54005B0B-E5FC-472B-962B-C2258039F3B2}"/>
              </a:ext>
            </a:extLst>
          </p:cNvPr>
          <p:cNvSpPr txBox="1"/>
          <p:nvPr/>
        </p:nvSpPr>
        <p:spPr>
          <a:xfrm>
            <a:off x="7768228" y="5498492"/>
            <a:ext cx="11429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Publishing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781AB32-AC63-443B-8ADA-AAB7C9723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100297" y="5934391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Надпись 47">
            <a:extLst>
              <a:ext uri="{FF2B5EF4-FFF2-40B4-BE49-F238E27FC236}">
                <a16:creationId xmlns:a16="http://schemas.microsoft.com/office/drawing/2014/main" id="{F7B6FBDF-4663-4A5D-A2B3-B90DCEBBA233}"/>
              </a:ext>
            </a:extLst>
          </p:cNvPr>
          <p:cNvSpPr txBox="1"/>
          <p:nvPr/>
        </p:nvSpPr>
        <p:spPr>
          <a:xfrm>
            <a:off x="9947385" y="5498493"/>
            <a:ext cx="124245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Technology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28F561C8-B2FA-4D2D-9122-39870DF54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329211" y="5934392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Надпись 56">
            <a:extLst>
              <a:ext uri="{FF2B5EF4-FFF2-40B4-BE49-F238E27FC236}">
                <a16:creationId xmlns:a16="http://schemas.microsoft.com/office/drawing/2014/main" id="{25264A13-2CF6-4653-9A8E-AE29B6F25F8E}"/>
              </a:ext>
            </a:extLst>
          </p:cNvPr>
          <p:cNvSpPr txBox="1"/>
          <p:nvPr/>
        </p:nvSpPr>
        <p:spPr>
          <a:xfrm>
            <a:off x="723899" y="457291"/>
            <a:ext cx="10947169" cy="11597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rtl="0">
              <a:lnSpc>
                <a:spcPts val="4000"/>
              </a:lnSpc>
            </a:pPr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САМЫЕ ПОПУЛЯРНЫЕ КАТЕГОРИИ ПРОЕКТОВ НА ПЛАТФОРМЕ </a:t>
            </a:r>
            <a:r>
              <a:rPr lang="en-US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KICKSTARTER</a:t>
            </a:r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НА АПРЕЛЬ 2021 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A6D12FB3-2E0E-4392-B30A-8FABD5597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2700" y="2168284"/>
            <a:ext cx="12204700" cy="2514602"/>
            <a:chOff x="-12700" y="2162907"/>
            <a:chExt cx="12204700" cy="2514602"/>
          </a:xfrm>
        </p:grpSpPr>
        <p:pic>
          <p:nvPicPr>
            <p:cNvPr id="2" name="Рисунок 1" descr="Несколько человек сидят за столом&#10;">
              <a:extLst>
                <a:ext uri="{FF2B5EF4-FFF2-40B4-BE49-F238E27FC236}">
                  <a16:creationId xmlns:a16="http://schemas.microsoft.com/office/drawing/2014/main" id="{2D62790E-5C31-4474-BE12-F50234A0C7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4"/>
            <a:stretch/>
          </p:blipFill>
          <p:spPr>
            <a:xfrm>
              <a:off x="-12700" y="2162908"/>
              <a:ext cx="12192000" cy="2514601"/>
            </a:xfrm>
            <a:prstGeom prst="rect">
              <a:avLst/>
            </a:prstGeom>
          </p:spPr>
        </p:pic>
        <p:sp>
          <p:nvSpPr>
            <p:cNvPr id="3" name="Прямоугольник 2" descr="Это изображение стола с ноутбуками и работающими за ними людьми.">
              <a:extLst>
                <a:ext uri="{FF2B5EF4-FFF2-40B4-BE49-F238E27FC236}">
                  <a16:creationId xmlns:a16="http://schemas.microsoft.com/office/drawing/2014/main" id="{53AEFB1F-87BB-40C6-9BC7-E1CE0AC0AC1B}"/>
                </a:ext>
              </a:extLst>
            </p:cNvPr>
            <p:cNvSpPr/>
            <p:nvPr/>
          </p:nvSpPr>
          <p:spPr>
            <a:xfrm>
              <a:off x="0" y="2162907"/>
              <a:ext cx="12192000" cy="2514601"/>
            </a:xfrm>
            <a:prstGeom prst="rect">
              <a:avLst/>
            </a:prstGeom>
            <a:gradFill>
              <a:gsLst>
                <a:gs pos="1000">
                  <a:srgbClr val="7CEFD8">
                    <a:alpha val="79000"/>
                  </a:srgbClr>
                </a:gs>
                <a:gs pos="61000">
                  <a:srgbClr val="6672E4">
                    <a:alpha val="84000"/>
                  </a:srgbClr>
                </a:gs>
                <a:gs pos="98000">
                  <a:srgbClr val="882BE5">
                    <a:alpha val="66000"/>
                  </a:srgbClr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3CFBA714-94A9-4CEA-9D73-2E90A898B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52826" y="2694293"/>
              <a:ext cx="1431828" cy="1431827"/>
            </a:xfrm>
            <a:prstGeom prst="ellipse">
              <a:avLst/>
            </a:prstGeom>
            <a:solidFill>
              <a:schemeClr val="bg1">
                <a:alpha val="19000"/>
              </a:schemeClr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13" name="Надпись 12">
              <a:extLst>
                <a:ext uri="{FF2B5EF4-FFF2-40B4-BE49-F238E27FC236}">
                  <a16:creationId xmlns:a16="http://schemas.microsoft.com/office/drawing/2014/main" id="{DC02C732-8960-4820-B185-F087E030DAAA}"/>
                </a:ext>
              </a:extLst>
            </p:cNvPr>
            <p:cNvSpPr txBox="1"/>
            <p:nvPr/>
          </p:nvSpPr>
          <p:spPr>
            <a:xfrm>
              <a:off x="1222491" y="3189004"/>
              <a:ext cx="692497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rtl="0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ru-RU" sz="3200" b="1" dirty="0">
                  <a:solidFill>
                    <a:schemeClr val="bg1"/>
                  </a:solidFill>
                  <a:latin typeface="+mj-lt"/>
                </a:rPr>
                <a:t>5%</a:t>
              </a: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1B02FFA3-53E3-4FFD-922C-CCB9EFEA5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107566" y="2725465"/>
              <a:ext cx="1431828" cy="1431826"/>
            </a:xfrm>
            <a:prstGeom prst="ellipse">
              <a:avLst/>
            </a:prstGeom>
            <a:solidFill>
              <a:schemeClr val="bg1">
                <a:alpha val="19000"/>
              </a:schemeClr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28" name="Надпись 27">
              <a:extLst>
                <a:ext uri="{FF2B5EF4-FFF2-40B4-BE49-F238E27FC236}">
                  <a16:creationId xmlns:a16="http://schemas.microsoft.com/office/drawing/2014/main" id="{1CC8C601-FB40-4573-87B3-B1126A610542}"/>
                </a:ext>
              </a:extLst>
            </p:cNvPr>
            <p:cNvSpPr txBox="1"/>
            <p:nvPr/>
          </p:nvSpPr>
          <p:spPr>
            <a:xfrm>
              <a:off x="3477231" y="3163984"/>
              <a:ext cx="692497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rtl="0"/>
              <a:r>
                <a:rPr lang="ru-RU" sz="3200" b="1" dirty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2</a:t>
              </a:r>
              <a:r>
                <a:rPr lang="ru-RU" sz="3200" b="1" dirty="0">
                  <a:solidFill>
                    <a:schemeClr val="bg1"/>
                  </a:solidFill>
                  <a:latin typeface="+mj-lt"/>
                </a:rPr>
                <a:t>%</a:t>
              </a:r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9AA6EBCD-B27A-4FC4-87A8-ED6638C5545A}"/>
                </a:ext>
              </a:extLst>
            </p:cNvPr>
            <p:cNvSpPr/>
            <p:nvPr/>
          </p:nvSpPr>
          <p:spPr>
            <a:xfrm>
              <a:off x="7617047" y="2731848"/>
              <a:ext cx="1431828" cy="1431826"/>
            </a:xfrm>
            <a:prstGeom prst="ellipse">
              <a:avLst/>
            </a:prstGeom>
            <a:solidFill>
              <a:schemeClr val="bg1">
                <a:alpha val="19000"/>
              </a:schemeClr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0" name="Надпись 39">
              <a:extLst>
                <a:ext uri="{FF2B5EF4-FFF2-40B4-BE49-F238E27FC236}">
                  <a16:creationId xmlns:a16="http://schemas.microsoft.com/office/drawing/2014/main" id="{5C436978-7B84-4F27-8A32-574050B29AD0}"/>
                </a:ext>
              </a:extLst>
            </p:cNvPr>
            <p:cNvSpPr txBox="1"/>
            <p:nvPr/>
          </p:nvSpPr>
          <p:spPr>
            <a:xfrm>
              <a:off x="7992435" y="3189003"/>
              <a:ext cx="692497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rtl="0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10</a:t>
              </a:r>
              <a:r>
                <a:rPr lang="ru-RU" sz="3200" b="1" dirty="0">
                  <a:solidFill>
                    <a:schemeClr val="bg1"/>
                  </a:solidFill>
                  <a:latin typeface="+mj-lt"/>
                </a:rPr>
                <a:t>%</a:t>
              </a:r>
            </a:p>
          </p:txBody>
        </p:sp>
        <p:grpSp>
          <p:nvGrpSpPr>
            <p:cNvPr id="46" name="Группа 45">
              <a:extLst>
                <a:ext uri="{FF2B5EF4-FFF2-40B4-BE49-F238E27FC236}">
                  <a16:creationId xmlns:a16="http://schemas.microsoft.com/office/drawing/2014/main" id="{65E89B9B-4C47-402B-9C75-47765E1F7593}"/>
                </a:ext>
              </a:extLst>
            </p:cNvPr>
            <p:cNvGrpSpPr/>
            <p:nvPr/>
          </p:nvGrpSpPr>
          <p:grpSpPr>
            <a:xfrm>
              <a:off x="9871788" y="2731848"/>
              <a:ext cx="1431828" cy="1431826"/>
              <a:chOff x="7168469" y="2702884"/>
              <a:chExt cx="1431828" cy="1431826"/>
            </a:xfrm>
          </p:grpSpPr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52EBF013-87F7-4305-9CC9-737BE16F0D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168469" y="2702884"/>
                <a:ext cx="1431828" cy="1431826"/>
              </a:xfrm>
              <a:prstGeom prst="ellipse">
                <a:avLst/>
              </a:prstGeom>
              <a:solidFill>
                <a:schemeClr val="bg1">
                  <a:alpha val="19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52" name="Надпись 51">
                <a:extLst>
                  <a:ext uri="{FF2B5EF4-FFF2-40B4-BE49-F238E27FC236}">
                    <a16:creationId xmlns:a16="http://schemas.microsoft.com/office/drawing/2014/main" id="{38F4B3FC-E555-4F37-BC12-4940EF773A7E}"/>
                  </a:ext>
                </a:extLst>
              </p:cNvPr>
              <p:cNvSpPr txBox="1"/>
              <p:nvPr/>
            </p:nvSpPr>
            <p:spPr>
              <a:xfrm>
                <a:off x="7639925" y="3160041"/>
                <a:ext cx="48891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rtl="0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9</a:t>
                </a:r>
                <a:r>
                  <a:rPr lang="ru-RU" sz="3200" b="1" dirty="0">
                    <a:solidFill>
                      <a:schemeClr val="bg1"/>
                    </a:solidFill>
                    <a:latin typeface="+mj-lt"/>
                  </a:rPr>
                  <a:t>%</a:t>
                </a:r>
              </a:p>
            </p:txBody>
          </p:sp>
        </p:grpSp>
      </p:grpSp>
      <p:sp>
        <p:nvSpPr>
          <p:cNvPr id="7" name="Заголовок 6" hidden="1">
            <a:extLst>
              <a:ext uri="{FF2B5EF4-FFF2-40B4-BE49-F238E27FC236}">
                <a16:creationId xmlns:a16="http://schemas.microsoft.com/office/drawing/2014/main" id="{8336C4B5-E15C-4086-8FF8-C33A07373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7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B02FFA3-53E3-4FFD-922C-CCB9EFEA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2307" y="2737225"/>
            <a:ext cx="1431828" cy="1431826"/>
          </a:xfrm>
          <a:prstGeom prst="ellipse">
            <a:avLst/>
          </a:prstGeom>
          <a:solidFill>
            <a:schemeClr val="bg1">
              <a:alpha val="19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7" name="Надпись 27">
            <a:extLst>
              <a:ext uri="{FF2B5EF4-FFF2-40B4-BE49-F238E27FC236}">
                <a16:creationId xmlns:a16="http://schemas.microsoft.com/office/drawing/2014/main" id="{1CC8C601-FB40-4573-87B3-B1126A610542}"/>
              </a:ext>
            </a:extLst>
          </p:cNvPr>
          <p:cNvSpPr txBox="1"/>
          <p:nvPr/>
        </p:nvSpPr>
        <p:spPr>
          <a:xfrm>
            <a:off x="5638291" y="3179847"/>
            <a:ext cx="9954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rtl="0"/>
            <a:r>
              <a:rPr lang="ru-RU" sz="3200" b="1" dirty="0">
                <a:solidFill>
                  <a:schemeClr val="bg1"/>
                </a:solidFill>
                <a:latin typeface="+mj-lt"/>
              </a:rPr>
              <a:t>1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1,5</a:t>
            </a:r>
            <a:r>
              <a:rPr lang="ru-RU" sz="3200" b="1" dirty="0">
                <a:solidFill>
                  <a:schemeClr val="bg1"/>
                </a:solidFill>
                <a:latin typeface="+mj-lt"/>
              </a:rPr>
              <a:t>%</a:t>
            </a:r>
          </a:p>
        </p:txBody>
      </p:sp>
      <p:sp>
        <p:nvSpPr>
          <p:cNvPr id="58" name="Надпись 23">
            <a:extLst>
              <a:ext uri="{FF2B5EF4-FFF2-40B4-BE49-F238E27FC236}">
                <a16:creationId xmlns:a16="http://schemas.microsoft.com/office/drawing/2014/main" id="{AB0754C1-4097-4CDA-B3CB-7304331CBBB9}"/>
              </a:ext>
            </a:extLst>
          </p:cNvPr>
          <p:cNvSpPr txBox="1"/>
          <p:nvPr/>
        </p:nvSpPr>
        <p:spPr>
          <a:xfrm>
            <a:off x="5674395" y="5498492"/>
            <a:ext cx="72455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Games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E30765C-622F-4015-90C6-297DE00BB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797271" y="5934391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769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70070FC-19D0-4354-9BC9-608A5DC44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2895600"/>
              <a:gd name="connsiteX1" fmla="*/ 12192000 w 12192000"/>
              <a:gd name="connsiteY1" fmla="*/ 0 h 2895600"/>
              <a:gd name="connsiteX2" fmla="*/ 12192000 w 12192000"/>
              <a:gd name="connsiteY2" fmla="*/ 2895600 h 2895600"/>
              <a:gd name="connsiteX3" fmla="*/ 0 w 1219200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895600">
                <a:moveTo>
                  <a:pt x="0" y="0"/>
                </a:moveTo>
                <a:lnTo>
                  <a:pt x="12192000" y="0"/>
                </a:lnTo>
                <a:lnTo>
                  <a:pt x="12192000" y="2895600"/>
                </a:lnTo>
                <a:lnTo>
                  <a:pt x="0" y="2895600"/>
                </a:lnTo>
                <a:close/>
              </a:path>
            </a:pathLst>
          </a:custGeom>
        </p:spPr>
      </p:pic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C9C2C56A-C4D4-4578-84E9-27FD6260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Надпись 1">
            <a:extLst>
              <a:ext uri="{FF2B5EF4-FFF2-40B4-BE49-F238E27FC236}">
                <a16:creationId xmlns:a16="http://schemas.microsoft.com/office/drawing/2014/main" id="{62AEF5FE-6C45-4BF6-9676-571742C3CDD7}"/>
              </a:ext>
            </a:extLst>
          </p:cNvPr>
          <p:cNvSpPr txBox="1"/>
          <p:nvPr/>
        </p:nvSpPr>
        <p:spPr>
          <a:xfrm>
            <a:off x="689985" y="3615601"/>
            <a:ext cx="3603287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lnSpc>
                <a:spcPts val="4000"/>
              </a:lnSpc>
            </a:pPr>
            <a:r>
              <a:rPr lang="ru-RU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УСПЕШНЫХ ПРОЕКТОВ НА ПЛАТФОРМЕ </a:t>
            </a:r>
            <a:r>
              <a:rPr lang="en-US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KICKSTARTER</a:t>
            </a:r>
            <a:endParaRPr lang="ru-RU" sz="36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Надпись 4">
            <a:extLst>
              <a:ext uri="{FF2B5EF4-FFF2-40B4-BE49-F238E27FC236}">
                <a16:creationId xmlns:a16="http://schemas.microsoft.com/office/drawing/2014/main" id="{BAD3DD8E-0492-4A48-B06C-F87FA5CFE3C0}"/>
              </a:ext>
            </a:extLst>
          </p:cNvPr>
          <p:cNvSpPr txBox="1"/>
          <p:nvPr/>
        </p:nvSpPr>
        <p:spPr>
          <a:xfrm>
            <a:off x="689985" y="2242036"/>
            <a:ext cx="308610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n-US" sz="8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&lt;40</a:t>
            </a:r>
            <a:r>
              <a:rPr lang="ru-RU" sz="8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</a:p>
        </p:txBody>
      </p:sp>
      <p:sp>
        <p:nvSpPr>
          <p:cNvPr id="6" name="Прямоугольник: Скругленные углы 5">
            <a:extLst>
              <a:ext uri="{FF2B5EF4-FFF2-40B4-BE49-F238E27FC236}">
                <a16:creationId xmlns:a16="http://schemas.microsoft.com/office/drawing/2014/main" id="{C8431200-8E45-4A0C-B12B-CFA1B2C53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21796" y="5502466"/>
            <a:ext cx="443592" cy="23229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Параллелограмм 3">
            <a:extLst>
              <a:ext uri="{FF2B5EF4-FFF2-40B4-BE49-F238E27FC236}">
                <a16:creationId xmlns:a16="http://schemas.microsoft.com/office/drawing/2014/main" id="{241C7FC4-FEFA-4A96-9749-9068C686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5474" y="2"/>
            <a:ext cx="3961053" cy="6857998"/>
          </a:xfrm>
          <a:prstGeom prst="parallelogram">
            <a:avLst>
              <a:gd name="adj" fmla="val 0"/>
            </a:avLst>
          </a:prstGeom>
          <a:gradFill>
            <a:gsLst>
              <a:gs pos="0">
                <a:srgbClr val="7CEFD8"/>
              </a:gs>
              <a:gs pos="71000">
                <a:srgbClr val="6672E4"/>
              </a:gs>
              <a:gs pos="100000">
                <a:srgbClr val="882BE5"/>
              </a:gs>
            </a:gsLst>
            <a:lin ang="5400000" scaled="1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Надпись 13">
            <a:extLst>
              <a:ext uri="{FF2B5EF4-FFF2-40B4-BE49-F238E27FC236}">
                <a16:creationId xmlns:a16="http://schemas.microsoft.com/office/drawing/2014/main" id="{A5704BA3-593E-4519-9139-4E1D86366677}"/>
              </a:ext>
            </a:extLst>
          </p:cNvPr>
          <p:cNvSpPr txBox="1"/>
          <p:nvPr/>
        </p:nvSpPr>
        <p:spPr>
          <a:xfrm>
            <a:off x="4453458" y="1227906"/>
            <a:ext cx="242797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АКТУАЛЬНОСТЬ ИССЛЕДОВАНИЯ:</a:t>
            </a:r>
          </a:p>
        </p:txBody>
      </p: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EBB415A0-39A4-4597-926D-819C33316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0387" y="2034832"/>
            <a:ext cx="3084065" cy="3777571"/>
            <a:chOff x="4711392" y="2125063"/>
            <a:chExt cx="3084064" cy="3777571"/>
          </a:xfrm>
        </p:grpSpPr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6E4AB604-CF34-4776-BFF1-9AD3477F593C}"/>
                </a:ext>
              </a:extLst>
            </p:cNvPr>
            <p:cNvGrpSpPr/>
            <p:nvPr/>
          </p:nvGrpSpPr>
          <p:grpSpPr>
            <a:xfrm>
              <a:off x="4719329" y="2125063"/>
              <a:ext cx="3067396" cy="738664"/>
              <a:chOff x="5063285" y="2128413"/>
              <a:chExt cx="3067396" cy="738664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67E4A54-8A0F-43A0-AA7D-F508F05BB2EF}"/>
                  </a:ext>
                </a:extLst>
              </p:cNvPr>
              <p:cNvSpPr/>
              <p:nvPr/>
            </p:nvSpPr>
            <p:spPr>
              <a:xfrm>
                <a:off x="5642387" y="2128413"/>
                <a:ext cx="2488294" cy="738664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Существование разных взглядов на значимые факторы успеха</a:t>
                </a:r>
              </a:p>
            </p:txBody>
          </p:sp>
          <p:grpSp>
            <p:nvGrpSpPr>
              <p:cNvPr id="51" name="Группа 50">
                <a:extLst>
                  <a:ext uri="{FF2B5EF4-FFF2-40B4-BE49-F238E27FC236}">
                    <a16:creationId xmlns:a16="http://schemas.microsoft.com/office/drawing/2014/main" id="{0B97B3C9-EBC6-4C92-9F0A-E28F4EF7A5EA}"/>
                  </a:ext>
                </a:extLst>
              </p:cNvPr>
              <p:cNvGrpSpPr/>
              <p:nvPr/>
            </p:nvGrpSpPr>
            <p:grpSpPr>
              <a:xfrm>
                <a:off x="5063285" y="2201597"/>
                <a:ext cx="330200" cy="346075"/>
                <a:chOff x="2686050" y="2895601"/>
                <a:chExt cx="330200" cy="346075"/>
              </a:xfrm>
            </p:grpSpPr>
            <p:sp>
              <p:nvSpPr>
                <p:cNvPr id="52" name="Овал 309">
                  <a:extLst>
                    <a:ext uri="{FF2B5EF4-FFF2-40B4-BE49-F238E27FC236}">
                      <a16:creationId xmlns:a16="http://schemas.microsoft.com/office/drawing/2014/main" id="{00D7C237-71FC-445A-9F26-101C7B72A6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9875" y="2895601"/>
                  <a:ext cx="82550" cy="8255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3" name="Полилиния 310">
                  <a:extLst>
                    <a:ext uri="{FF2B5EF4-FFF2-40B4-BE49-F238E27FC236}">
                      <a16:creationId xmlns:a16="http://schemas.microsoft.com/office/drawing/2014/main" id="{66875E49-12B2-4689-93D2-F6C3DFA574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888" y="2978151"/>
                  <a:ext cx="134938" cy="66675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18 h 18"/>
                    <a:gd name="T4" fmla="*/ 18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18"/>
                      </a:move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28" y="0"/>
                        <a:pt x="36" y="8"/>
                        <a:pt x="36" y="18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4" name="Овал 311">
                  <a:extLst>
                    <a:ext uri="{FF2B5EF4-FFF2-40B4-BE49-F238E27FC236}">
                      <a16:creationId xmlns:a16="http://schemas.microsoft.com/office/drawing/2014/main" id="{79E812C8-6A14-42FA-B983-56B6F73034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08275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5" name="Полилиния 312">
                  <a:extLst>
                    <a:ext uri="{FF2B5EF4-FFF2-40B4-BE49-F238E27FC236}">
                      <a16:creationId xmlns:a16="http://schemas.microsoft.com/office/drawing/2014/main" id="{6EE140AE-95E2-42D6-8343-EED0E01B8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6050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6" name="Овал 313">
                  <a:extLst>
                    <a:ext uri="{FF2B5EF4-FFF2-40B4-BE49-F238E27FC236}">
                      <a16:creationId xmlns:a16="http://schemas.microsoft.com/office/drawing/2014/main" id="{A91A4C56-03CB-4D67-8CD8-FC29B3A2B6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3700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7" name="Полилиния 314">
                  <a:extLst>
                    <a:ext uri="{FF2B5EF4-FFF2-40B4-BE49-F238E27FC236}">
                      <a16:creationId xmlns:a16="http://schemas.microsoft.com/office/drawing/2014/main" id="{4BF4DB61-E50C-4659-B315-21BF743FF7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1475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8" name="Овал 315">
                  <a:extLst>
                    <a:ext uri="{FF2B5EF4-FFF2-40B4-BE49-F238E27FC236}">
                      <a16:creationId xmlns:a16="http://schemas.microsoft.com/office/drawing/2014/main" id="{263D783B-3857-4E55-A551-6655D8DDA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3700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9" name="Полилиния 316">
                  <a:extLst>
                    <a:ext uri="{FF2B5EF4-FFF2-40B4-BE49-F238E27FC236}">
                      <a16:creationId xmlns:a16="http://schemas.microsoft.com/office/drawing/2014/main" id="{E46D5622-D664-481B-8902-70C961FAFD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1475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0" name="Овал 317">
                  <a:extLst>
                    <a:ext uri="{FF2B5EF4-FFF2-40B4-BE49-F238E27FC236}">
                      <a16:creationId xmlns:a16="http://schemas.microsoft.com/office/drawing/2014/main" id="{5BDC2AA3-8653-47C6-9CF7-2579486BF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0988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1" name="Полилиния 318">
                  <a:extLst>
                    <a:ext uri="{FF2B5EF4-FFF2-40B4-BE49-F238E27FC236}">
                      <a16:creationId xmlns:a16="http://schemas.microsoft.com/office/drawing/2014/main" id="{3A66D3FE-E235-4203-A19F-BC38BF7A6C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8763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2" name="Полилиния 319">
                  <a:extLst>
                    <a:ext uri="{FF2B5EF4-FFF2-40B4-BE49-F238E27FC236}">
                      <a16:creationId xmlns:a16="http://schemas.microsoft.com/office/drawing/2014/main" id="{6C51C0E5-2DAE-4DE1-BAE4-8E0D932D9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8438" y="3074988"/>
                  <a:ext cx="225425" cy="15875"/>
                </a:xfrm>
                <a:custGeom>
                  <a:avLst/>
                  <a:gdLst>
                    <a:gd name="T0" fmla="*/ 0 w 142"/>
                    <a:gd name="T1" fmla="*/ 10 h 10"/>
                    <a:gd name="T2" fmla="*/ 0 w 142"/>
                    <a:gd name="T3" fmla="*/ 0 h 10"/>
                    <a:gd name="T4" fmla="*/ 142 w 142"/>
                    <a:gd name="T5" fmla="*/ 0 h 10"/>
                    <a:gd name="T6" fmla="*/ 142 w 142"/>
                    <a:gd name="T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2" h="10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142" y="0"/>
                      </a:lnTo>
                      <a:lnTo>
                        <a:pt x="142" y="10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3" name="Линия 320">
                  <a:extLst>
                    <a:ext uri="{FF2B5EF4-FFF2-40B4-BE49-F238E27FC236}">
                      <a16:creationId xmlns:a16="http://schemas.microsoft.com/office/drawing/2014/main" id="{FED6DFE8-0963-48D1-9BAA-53772F0EA8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51150" y="3044826"/>
                  <a:ext cx="0" cy="46038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</p:grp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EF34A4EB-3F1D-46DA-8918-F39703249E85}"/>
                </a:ext>
              </a:extLst>
            </p:cNvPr>
            <p:cNvGrpSpPr/>
            <p:nvPr/>
          </p:nvGrpSpPr>
          <p:grpSpPr>
            <a:xfrm>
              <a:off x="4711392" y="3113161"/>
              <a:ext cx="3075333" cy="492443"/>
              <a:chOff x="5055348" y="2856123"/>
              <a:chExt cx="3075333" cy="492443"/>
            </a:xfrm>
          </p:grpSpPr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E136D759-25F2-4CF2-9BE6-769681C37E48}"/>
                  </a:ext>
                </a:extLst>
              </p:cNvPr>
              <p:cNvGrpSpPr/>
              <p:nvPr/>
            </p:nvGrpSpPr>
            <p:grpSpPr>
              <a:xfrm>
                <a:off x="5055348" y="2929307"/>
                <a:ext cx="346075" cy="346075"/>
                <a:chOff x="3398838" y="2895601"/>
                <a:chExt cx="346075" cy="346075"/>
              </a:xfrm>
            </p:grpSpPr>
            <p:sp>
              <p:nvSpPr>
                <p:cNvPr id="16" name="Полилиния 49">
                  <a:extLst>
                    <a:ext uri="{FF2B5EF4-FFF2-40B4-BE49-F238E27FC236}">
                      <a16:creationId xmlns:a16="http://schemas.microsoft.com/office/drawing/2014/main" id="{56CCB68B-57D2-49CC-B61F-363F0FF3AD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8" y="2986089"/>
                  <a:ext cx="82550" cy="58738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7" name="Полилиния 50">
                  <a:extLst>
                    <a:ext uri="{FF2B5EF4-FFF2-40B4-BE49-F238E27FC236}">
                      <a16:creationId xmlns:a16="http://schemas.microsoft.com/office/drawing/2014/main" id="{67F96EFD-DA55-4AD5-BA45-4313C3E981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7101" y="2986089"/>
                  <a:ext cx="82550" cy="58738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8" name="Овал 51">
                  <a:extLst>
                    <a:ext uri="{FF2B5EF4-FFF2-40B4-BE49-F238E27FC236}">
                      <a16:creationId xmlns:a16="http://schemas.microsoft.com/office/drawing/2014/main" id="{F372C151-C001-4280-B771-9A239086CC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9001" y="2895601"/>
                  <a:ext cx="90488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9" name="Полилиния 52">
                  <a:extLst>
                    <a:ext uri="{FF2B5EF4-FFF2-40B4-BE49-F238E27FC236}">
                      <a16:creationId xmlns:a16="http://schemas.microsoft.com/office/drawing/2014/main" id="{D3FA7893-F8A0-4F72-ACCF-CF4CE6E4B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29001" y="2928939"/>
                  <a:ext cx="90488" cy="14288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0" name="Полилиния 53">
                  <a:extLst>
                    <a:ext uri="{FF2B5EF4-FFF2-40B4-BE49-F238E27FC236}">
                      <a16:creationId xmlns:a16="http://schemas.microsoft.com/office/drawing/2014/main" id="{C017CF38-81FD-491D-9BA4-35D01D4D42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4101" y="2986089"/>
                  <a:ext cx="82550" cy="58738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1" name="Полилиния 54">
                  <a:extLst>
                    <a:ext uri="{FF2B5EF4-FFF2-40B4-BE49-F238E27FC236}">
                      <a16:creationId xmlns:a16="http://schemas.microsoft.com/office/drawing/2014/main" id="{99433936-BA1A-40A3-959B-047AFFF78F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62363" y="2986089"/>
                  <a:ext cx="82550" cy="58738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2" name="Овал 55">
                  <a:extLst>
                    <a:ext uri="{FF2B5EF4-FFF2-40B4-BE49-F238E27FC236}">
                      <a16:creationId xmlns:a16="http://schemas.microsoft.com/office/drawing/2014/main" id="{BDA2F5A8-B23C-499E-9267-3DC7A37FA7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4263" y="2895601"/>
                  <a:ext cx="90488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3" name="Полилиния 56">
                  <a:extLst>
                    <a:ext uri="{FF2B5EF4-FFF2-40B4-BE49-F238E27FC236}">
                      <a16:creationId xmlns:a16="http://schemas.microsoft.com/office/drawing/2014/main" id="{099EF59E-5EEF-46B5-962D-A5FD94EA51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4263" y="2928939"/>
                  <a:ext cx="90488" cy="14288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4" name="Полилиния 57">
                  <a:extLst>
                    <a:ext uri="{FF2B5EF4-FFF2-40B4-BE49-F238E27FC236}">
                      <a16:creationId xmlns:a16="http://schemas.microsoft.com/office/drawing/2014/main" id="{FCE54361-37E3-4F52-B33F-6FAA345B4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7263" y="3181351"/>
                  <a:ext cx="82550" cy="60325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5" name="Полилиния 58">
                  <a:extLst>
                    <a:ext uri="{FF2B5EF4-FFF2-40B4-BE49-F238E27FC236}">
                      <a16:creationId xmlns:a16="http://schemas.microsoft.com/office/drawing/2014/main" id="{78645E47-D178-4E95-8459-77D1D8FF64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3938" y="3181351"/>
                  <a:ext cx="82550" cy="60325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6" name="Овал 59">
                  <a:extLst>
                    <a:ext uri="{FF2B5EF4-FFF2-40B4-BE49-F238E27FC236}">
                      <a16:creationId xmlns:a16="http://schemas.microsoft.com/office/drawing/2014/main" id="{7854B272-51DE-4F9C-A5CA-3532EA082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7426" y="3090864"/>
                  <a:ext cx="88900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7" name="Полилиния 60">
                  <a:extLst>
                    <a:ext uri="{FF2B5EF4-FFF2-40B4-BE49-F238E27FC236}">
                      <a16:creationId xmlns:a16="http://schemas.microsoft.com/office/drawing/2014/main" id="{814DA909-0D02-4070-A399-CC0263BE5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7426" y="3124201"/>
                  <a:ext cx="88900" cy="15875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8" name="Линия 61">
                  <a:extLst>
                    <a:ext uri="{FF2B5EF4-FFF2-40B4-BE49-F238E27FC236}">
                      <a16:creationId xmlns:a16="http://schemas.microsoft.com/office/drawing/2014/main" id="{5899F489-EDA7-4EC2-826F-95D6DBC765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1226" y="3074989"/>
                  <a:ext cx="38100" cy="38100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9" name="Линия 62">
                  <a:extLst>
                    <a:ext uri="{FF2B5EF4-FFF2-40B4-BE49-F238E27FC236}">
                      <a16:creationId xmlns:a16="http://schemas.microsoft.com/office/drawing/2014/main" id="{83CCE497-C8F7-4970-AE29-490A81B267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654426" y="3074989"/>
                  <a:ext cx="38100" cy="38100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65" name="Прямоугольник 64">
                <a:extLst>
                  <a:ext uri="{FF2B5EF4-FFF2-40B4-BE49-F238E27FC236}">
                    <a16:creationId xmlns:a16="http://schemas.microsoft.com/office/drawing/2014/main" id="{D600301E-404F-4763-892B-EE1C3109F4D3}"/>
                  </a:ext>
                </a:extLst>
              </p:cNvPr>
              <p:cNvSpPr/>
              <p:nvPr/>
            </p:nvSpPr>
            <p:spPr>
              <a:xfrm>
                <a:off x="5642387" y="2856123"/>
                <a:ext cx="2488294" cy="492443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Нет свежих исследований на больших выборках</a:t>
                </a:r>
              </a:p>
            </p:txBody>
          </p:sp>
        </p:grpSp>
        <p:grpSp>
          <p:nvGrpSpPr>
            <p:cNvPr id="97" name="Группа 96">
              <a:extLst>
                <a:ext uri="{FF2B5EF4-FFF2-40B4-BE49-F238E27FC236}">
                  <a16:creationId xmlns:a16="http://schemas.microsoft.com/office/drawing/2014/main" id="{7375CECE-C8C6-426B-9A8C-EB696D69F141}"/>
                </a:ext>
              </a:extLst>
            </p:cNvPr>
            <p:cNvGrpSpPr/>
            <p:nvPr/>
          </p:nvGrpSpPr>
          <p:grpSpPr>
            <a:xfrm>
              <a:off x="4719329" y="4101260"/>
              <a:ext cx="3067396" cy="492443"/>
              <a:chOff x="5063285" y="3639850"/>
              <a:chExt cx="3067396" cy="492443"/>
            </a:xfrm>
          </p:grpSpPr>
          <p:grpSp>
            <p:nvGrpSpPr>
              <p:cNvPr id="41" name="Группа 40">
                <a:extLst>
                  <a:ext uri="{FF2B5EF4-FFF2-40B4-BE49-F238E27FC236}">
                    <a16:creationId xmlns:a16="http://schemas.microsoft.com/office/drawing/2014/main" id="{6974775F-B291-4B53-B461-88835C383ED5}"/>
                  </a:ext>
                </a:extLst>
              </p:cNvPr>
              <p:cNvGrpSpPr/>
              <p:nvPr/>
            </p:nvGrpSpPr>
            <p:grpSpPr>
              <a:xfrm>
                <a:off x="5063285" y="3728115"/>
                <a:ext cx="330200" cy="315913"/>
                <a:chOff x="4127500" y="2909888"/>
                <a:chExt cx="330200" cy="315913"/>
              </a:xfrm>
            </p:grpSpPr>
            <p:sp>
              <p:nvSpPr>
                <p:cNvPr id="42" name="Овал 268">
                  <a:extLst>
                    <a:ext uri="{FF2B5EF4-FFF2-40B4-BE49-F238E27FC236}">
                      <a16:creationId xmlns:a16="http://schemas.microsoft.com/office/drawing/2014/main" id="{FE9D5F51-D5BF-438E-8442-591451564E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9725" y="3060701"/>
                  <a:ext cx="76200" cy="7461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3" name="Полилиния 269">
                  <a:extLst>
                    <a:ext uri="{FF2B5EF4-FFF2-40B4-BE49-F238E27FC236}">
                      <a16:creationId xmlns:a16="http://schemas.microsoft.com/office/drawing/2014/main" id="{4514A40D-D6F0-4AD6-9605-37581D312E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7500" y="3135313"/>
                  <a:ext cx="109538" cy="60325"/>
                </a:xfrm>
                <a:custGeom>
                  <a:avLst/>
                  <a:gdLst>
                    <a:gd name="T0" fmla="*/ 22 w 29"/>
                    <a:gd name="T1" fmla="*/ 16 h 16"/>
                    <a:gd name="T2" fmla="*/ 0 w 29"/>
                    <a:gd name="T3" fmla="*/ 16 h 16"/>
                    <a:gd name="T4" fmla="*/ 16 w 29"/>
                    <a:gd name="T5" fmla="*/ 0 h 16"/>
                    <a:gd name="T6" fmla="*/ 29 w 29"/>
                    <a:gd name="T7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" h="16">
                      <a:moveTo>
                        <a:pt x="22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1" y="0"/>
                        <a:pt x="26" y="3"/>
                        <a:pt x="29" y="7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4" name="Овал 270">
                  <a:extLst>
                    <a:ext uri="{FF2B5EF4-FFF2-40B4-BE49-F238E27FC236}">
                      <a16:creationId xmlns:a16="http://schemas.microsoft.com/office/drawing/2014/main" id="{B605F216-E7D2-42D4-8BCF-4B68365DD5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0863" y="3060701"/>
                  <a:ext cx="74613" cy="7461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5" name="Полилиния 271">
                  <a:extLst>
                    <a:ext uri="{FF2B5EF4-FFF2-40B4-BE49-F238E27FC236}">
                      <a16:creationId xmlns:a16="http://schemas.microsoft.com/office/drawing/2014/main" id="{7221B60C-9DC7-49BE-9845-B55F67481A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9750" y="3135313"/>
                  <a:ext cx="107950" cy="60325"/>
                </a:xfrm>
                <a:custGeom>
                  <a:avLst/>
                  <a:gdLst>
                    <a:gd name="T0" fmla="*/ 0 w 29"/>
                    <a:gd name="T1" fmla="*/ 7 h 16"/>
                    <a:gd name="T2" fmla="*/ 13 w 29"/>
                    <a:gd name="T3" fmla="*/ 0 h 16"/>
                    <a:gd name="T4" fmla="*/ 29 w 29"/>
                    <a:gd name="T5" fmla="*/ 16 h 16"/>
                    <a:gd name="T6" fmla="*/ 7 w 29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" h="16">
                      <a:moveTo>
                        <a:pt x="0" y="7"/>
                      </a:moveTo>
                      <a:cubicBezTo>
                        <a:pt x="3" y="3"/>
                        <a:pt x="8" y="0"/>
                        <a:pt x="13" y="0"/>
                      </a:cubicBezTo>
                      <a:cubicBezTo>
                        <a:pt x="22" y="0"/>
                        <a:pt x="29" y="7"/>
                        <a:pt x="29" y="16"/>
                      </a:cubicBezTo>
                      <a:cubicBezTo>
                        <a:pt x="7" y="16"/>
                        <a:pt x="7" y="16"/>
                        <a:pt x="7" y="16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6" name="Овал 272">
                  <a:extLst>
                    <a:ext uri="{FF2B5EF4-FFF2-40B4-BE49-F238E27FC236}">
                      <a16:creationId xmlns:a16="http://schemas.microsoft.com/office/drawing/2014/main" id="{F7CDF7AF-4200-420D-ACFE-5F2B36CC0F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0213" y="3030538"/>
                  <a:ext cx="104775" cy="1095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7" name="Полилиния 273">
                  <a:extLst>
                    <a:ext uri="{FF2B5EF4-FFF2-40B4-BE49-F238E27FC236}">
                      <a16:creationId xmlns:a16="http://schemas.microsoft.com/office/drawing/2014/main" id="{1A3F4268-4FB7-4106-9CDA-E5DFAC4ABF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14813" y="2986088"/>
                  <a:ext cx="157163" cy="36513"/>
                </a:xfrm>
                <a:custGeom>
                  <a:avLst/>
                  <a:gdLst>
                    <a:gd name="T0" fmla="*/ 0 w 42"/>
                    <a:gd name="T1" fmla="*/ 10 h 10"/>
                    <a:gd name="T2" fmla="*/ 21 w 42"/>
                    <a:gd name="T3" fmla="*/ 0 h 10"/>
                    <a:gd name="T4" fmla="*/ 42 w 42"/>
                    <a:gd name="T5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2" h="10">
                      <a:moveTo>
                        <a:pt x="0" y="10"/>
                      </a:moveTo>
                      <a:cubicBezTo>
                        <a:pt x="5" y="4"/>
                        <a:pt x="13" y="0"/>
                        <a:pt x="21" y="0"/>
                      </a:cubicBezTo>
                      <a:cubicBezTo>
                        <a:pt x="29" y="0"/>
                        <a:pt x="37" y="4"/>
                        <a:pt x="42" y="10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8" name="Полилиния 274">
                  <a:extLst>
                    <a:ext uri="{FF2B5EF4-FFF2-40B4-BE49-F238E27FC236}">
                      <a16:creationId xmlns:a16="http://schemas.microsoft.com/office/drawing/2014/main" id="{090011F9-93DA-4E08-8197-0237F3720B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7825" y="2947988"/>
                  <a:ext cx="211138" cy="49213"/>
                </a:xfrm>
                <a:custGeom>
                  <a:avLst/>
                  <a:gdLst>
                    <a:gd name="T0" fmla="*/ 0 w 56"/>
                    <a:gd name="T1" fmla="*/ 13 h 13"/>
                    <a:gd name="T2" fmla="*/ 28 w 56"/>
                    <a:gd name="T3" fmla="*/ 0 h 13"/>
                    <a:gd name="T4" fmla="*/ 56 w 56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3">
                      <a:moveTo>
                        <a:pt x="0" y="13"/>
                      </a:moveTo>
                      <a:cubicBezTo>
                        <a:pt x="7" y="5"/>
                        <a:pt x="17" y="0"/>
                        <a:pt x="28" y="0"/>
                      </a:cubicBezTo>
                      <a:cubicBezTo>
                        <a:pt x="39" y="0"/>
                        <a:pt x="49" y="5"/>
                        <a:pt x="56" y="13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9" name="Полилиния 275">
                  <a:extLst>
                    <a:ext uri="{FF2B5EF4-FFF2-40B4-BE49-F238E27FC236}">
                      <a16:creationId xmlns:a16="http://schemas.microsoft.com/office/drawing/2014/main" id="{832AB0A3-F36E-4927-8E0D-E0C36586B7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57663" y="2909888"/>
                  <a:ext cx="269875" cy="63500"/>
                </a:xfrm>
                <a:custGeom>
                  <a:avLst/>
                  <a:gdLst>
                    <a:gd name="T0" fmla="*/ 0 w 72"/>
                    <a:gd name="T1" fmla="*/ 17 h 17"/>
                    <a:gd name="T2" fmla="*/ 36 w 72"/>
                    <a:gd name="T3" fmla="*/ 0 h 17"/>
                    <a:gd name="T4" fmla="*/ 72 w 72"/>
                    <a:gd name="T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7">
                      <a:moveTo>
                        <a:pt x="0" y="17"/>
                      </a:moveTo>
                      <a:cubicBezTo>
                        <a:pt x="8" y="7"/>
                        <a:pt x="21" y="0"/>
                        <a:pt x="36" y="0"/>
                      </a:cubicBezTo>
                      <a:cubicBezTo>
                        <a:pt x="51" y="0"/>
                        <a:pt x="64" y="7"/>
                        <a:pt x="72" y="17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0" name="Полилиния 276">
                  <a:extLst>
                    <a:ext uri="{FF2B5EF4-FFF2-40B4-BE49-F238E27FC236}">
                      <a16:creationId xmlns:a16="http://schemas.microsoft.com/office/drawing/2014/main" id="{69185BBE-8B01-4042-9127-5E91F9AA4D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6875" y="3140076"/>
                  <a:ext cx="173038" cy="85725"/>
                </a:xfrm>
                <a:custGeom>
                  <a:avLst/>
                  <a:gdLst>
                    <a:gd name="T0" fmla="*/ 46 w 46"/>
                    <a:gd name="T1" fmla="*/ 23 h 23"/>
                    <a:gd name="T2" fmla="*/ 0 w 46"/>
                    <a:gd name="T3" fmla="*/ 23 h 23"/>
                    <a:gd name="T4" fmla="*/ 23 w 46"/>
                    <a:gd name="T5" fmla="*/ 0 h 23"/>
                    <a:gd name="T6" fmla="*/ 46 w 46"/>
                    <a:gd name="T7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3">
                      <a:moveTo>
                        <a:pt x="46" y="23"/>
                      </a:move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10"/>
                        <a:pt x="10" y="0"/>
                        <a:pt x="23" y="0"/>
                      </a:cubicBezTo>
                      <a:cubicBezTo>
                        <a:pt x="36" y="0"/>
                        <a:pt x="46" y="10"/>
                        <a:pt x="46" y="23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id="{E7E16F25-9A73-4F49-8593-4DDEE2A8AB5D}"/>
                  </a:ext>
                </a:extLst>
              </p:cNvPr>
              <p:cNvSpPr/>
              <p:nvPr/>
            </p:nvSpPr>
            <p:spPr>
              <a:xfrm>
                <a:off x="5642387" y="3639850"/>
                <a:ext cx="2488294" cy="492443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Не рассматривались категории по-отдельности</a:t>
                </a:r>
              </a:p>
            </p:txBody>
          </p: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id="{B7DB03EE-BB00-488A-B451-6DF7DA5AC981}"/>
                </a:ext>
              </a:extLst>
            </p:cNvPr>
            <p:cNvGrpSpPr/>
            <p:nvPr/>
          </p:nvGrpSpPr>
          <p:grpSpPr>
            <a:xfrm>
              <a:off x="4712185" y="4917749"/>
              <a:ext cx="3083271" cy="984885"/>
              <a:chOff x="5056141" y="4388633"/>
              <a:chExt cx="3083271" cy="984885"/>
            </a:xfrm>
          </p:grpSpPr>
          <p:grpSp>
            <p:nvGrpSpPr>
              <p:cNvPr id="30" name="Группа 29">
                <a:extLst>
                  <a:ext uri="{FF2B5EF4-FFF2-40B4-BE49-F238E27FC236}">
                    <a16:creationId xmlns:a16="http://schemas.microsoft.com/office/drawing/2014/main" id="{2FED15E3-F2A7-469C-B628-611921767E34}"/>
                  </a:ext>
                </a:extLst>
              </p:cNvPr>
              <p:cNvGrpSpPr/>
              <p:nvPr/>
            </p:nvGrpSpPr>
            <p:grpSpPr>
              <a:xfrm>
                <a:off x="5056141" y="4633426"/>
                <a:ext cx="344488" cy="346075"/>
                <a:chOff x="4841875" y="2895601"/>
                <a:chExt cx="344488" cy="346075"/>
              </a:xfrm>
            </p:grpSpPr>
            <p:sp>
              <p:nvSpPr>
                <p:cNvPr id="31" name="Полилиния 258">
                  <a:extLst>
                    <a:ext uri="{FF2B5EF4-FFF2-40B4-BE49-F238E27FC236}">
                      <a16:creationId xmlns:a16="http://schemas.microsoft.com/office/drawing/2014/main" id="{66F1D3E8-8C01-4B14-8A55-CA0D33656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6488" y="2895601"/>
                  <a:ext cx="195263" cy="195263"/>
                </a:xfrm>
                <a:custGeom>
                  <a:avLst/>
                  <a:gdLst>
                    <a:gd name="T0" fmla="*/ 52 w 52"/>
                    <a:gd name="T1" fmla="*/ 26 h 52"/>
                    <a:gd name="T2" fmla="*/ 26 w 52"/>
                    <a:gd name="T3" fmla="*/ 52 h 52"/>
                    <a:gd name="T4" fmla="*/ 0 w 52"/>
                    <a:gd name="T5" fmla="*/ 25 h 52"/>
                    <a:gd name="T6" fmla="*/ 25 w 52"/>
                    <a:gd name="T7" fmla="*/ 0 h 52"/>
                    <a:gd name="T8" fmla="*/ 26 w 52"/>
                    <a:gd name="T9" fmla="*/ 0 h 52"/>
                    <a:gd name="T10" fmla="*/ 52 w 52"/>
                    <a:gd name="T11" fmla="*/ 26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52">
                      <a:moveTo>
                        <a:pt x="52" y="26"/>
                      </a:moveTo>
                      <a:cubicBezTo>
                        <a:pt x="52" y="40"/>
                        <a:pt x="40" y="52"/>
                        <a:pt x="26" y="52"/>
                      </a:cubicBezTo>
                      <a:cubicBezTo>
                        <a:pt x="12" y="52"/>
                        <a:pt x="0" y="40"/>
                        <a:pt x="0" y="25"/>
                      </a:cubicBezTo>
                      <a:cubicBezTo>
                        <a:pt x="0" y="11"/>
                        <a:pt x="11" y="1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40" y="0"/>
                        <a:pt x="52" y="11"/>
                        <a:pt x="52" y="26"/>
                      </a:cubicBez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2" name="Полилиния 259">
                  <a:extLst>
                    <a:ext uri="{FF2B5EF4-FFF2-40B4-BE49-F238E27FC236}">
                      <a16:creationId xmlns:a16="http://schemas.microsoft.com/office/drawing/2014/main" id="{C7E4337D-67E8-477B-8284-B0579D0160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7763" y="2895601"/>
                  <a:ext cx="52388" cy="195263"/>
                </a:xfrm>
                <a:custGeom>
                  <a:avLst/>
                  <a:gdLst>
                    <a:gd name="T0" fmla="*/ 14 w 14"/>
                    <a:gd name="T1" fmla="*/ 0 h 52"/>
                    <a:gd name="T2" fmla="*/ 14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>
                      <a:moveTo>
                        <a:pt x="14" y="0"/>
                      </a:moveTo>
                      <a:cubicBezTo>
                        <a:pt x="0" y="15"/>
                        <a:pt x="0" y="34"/>
                        <a:pt x="14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3" name="Полилиния 260">
                  <a:extLst>
                    <a:ext uri="{FF2B5EF4-FFF2-40B4-BE49-F238E27FC236}">
                      <a16:creationId xmlns:a16="http://schemas.microsoft.com/office/drawing/2014/main" id="{C2AF1AB5-D96A-4C19-BE80-2C8A0736E9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8088" y="2895601"/>
                  <a:ext cx="52388" cy="195263"/>
                </a:xfrm>
                <a:custGeom>
                  <a:avLst/>
                  <a:gdLst>
                    <a:gd name="T0" fmla="*/ 0 w 14"/>
                    <a:gd name="T1" fmla="*/ 0 h 52"/>
                    <a:gd name="T2" fmla="*/ 0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>
                      <a:moveTo>
                        <a:pt x="0" y="0"/>
                      </a:moveTo>
                      <a:cubicBezTo>
                        <a:pt x="14" y="15"/>
                        <a:pt x="14" y="34"/>
                        <a:pt x="0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4" name="Линия 261">
                  <a:extLst>
                    <a:ext uri="{FF2B5EF4-FFF2-40B4-BE49-F238E27FC236}">
                      <a16:creationId xmlns:a16="http://schemas.microsoft.com/office/drawing/2014/main" id="{FF7B7042-5F74-4182-89DF-79E95F0748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32363" y="3044826"/>
                  <a:ext cx="165100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5" name="Линия 262">
                  <a:extLst>
                    <a:ext uri="{FF2B5EF4-FFF2-40B4-BE49-F238E27FC236}">
                      <a16:creationId xmlns:a16="http://schemas.microsoft.com/office/drawing/2014/main" id="{6D40A249-C0DF-492C-98A0-5563396CED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32363" y="2940051"/>
                  <a:ext cx="165100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6" name="Линия 263">
                  <a:extLst>
                    <a:ext uri="{FF2B5EF4-FFF2-40B4-BE49-F238E27FC236}">
                      <a16:creationId xmlns:a16="http://schemas.microsoft.com/office/drawing/2014/main" id="{0424966D-2E93-463D-925D-8EC1314AA4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16488" y="2992438"/>
                  <a:ext cx="195263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7" name="Овал 264">
                  <a:extLst>
                    <a:ext uri="{FF2B5EF4-FFF2-40B4-BE49-F238E27FC236}">
                      <a16:creationId xmlns:a16="http://schemas.microsoft.com/office/drawing/2014/main" id="{A2027076-84C0-41AA-ABE6-E182664DD1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64100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8" name="Овал 265">
                  <a:extLst>
                    <a:ext uri="{FF2B5EF4-FFF2-40B4-BE49-F238E27FC236}">
                      <a16:creationId xmlns:a16="http://schemas.microsoft.com/office/drawing/2014/main" id="{34911030-E1C4-47C6-B878-AB9504619E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9" name="Овал 266">
                  <a:extLst>
                    <a:ext uri="{FF2B5EF4-FFF2-40B4-BE49-F238E27FC236}">
                      <a16:creationId xmlns:a16="http://schemas.microsoft.com/office/drawing/2014/main" id="{872A828C-C960-409B-BA85-F3FA58C587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9525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0" name="Полилиния 267">
                  <a:extLst>
                    <a:ext uri="{FF2B5EF4-FFF2-40B4-BE49-F238E27FC236}">
                      <a16:creationId xmlns:a16="http://schemas.microsoft.com/office/drawing/2014/main" id="{111031BF-F147-4673-B7D2-BAB9FDE013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1875" y="3181351"/>
                  <a:ext cx="344488" cy="60325"/>
                </a:xfrm>
                <a:custGeom>
                  <a:avLst/>
                  <a:gdLst>
                    <a:gd name="T0" fmla="*/ 76 w 92"/>
                    <a:gd name="T1" fmla="*/ 0 h 16"/>
                    <a:gd name="T2" fmla="*/ 61 w 92"/>
                    <a:gd name="T3" fmla="*/ 11 h 16"/>
                    <a:gd name="T4" fmla="*/ 46 w 92"/>
                    <a:gd name="T5" fmla="*/ 0 h 16"/>
                    <a:gd name="T6" fmla="*/ 31 w 92"/>
                    <a:gd name="T7" fmla="*/ 11 h 16"/>
                    <a:gd name="T8" fmla="*/ 16 w 92"/>
                    <a:gd name="T9" fmla="*/ 0 h 16"/>
                    <a:gd name="T10" fmla="*/ 0 w 92"/>
                    <a:gd name="T11" fmla="*/ 16 h 16"/>
                    <a:gd name="T12" fmla="*/ 92 w 92"/>
                    <a:gd name="T13" fmla="*/ 16 h 16"/>
                    <a:gd name="T14" fmla="*/ 76 w 92"/>
                    <a:gd name="T15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2" h="16">
                      <a:moveTo>
                        <a:pt x="76" y="0"/>
                      </a:moveTo>
                      <a:cubicBezTo>
                        <a:pt x="69" y="0"/>
                        <a:pt x="63" y="4"/>
                        <a:pt x="61" y="11"/>
                      </a:cubicBezTo>
                      <a:cubicBezTo>
                        <a:pt x="59" y="4"/>
                        <a:pt x="53" y="0"/>
                        <a:pt x="46" y="0"/>
                      </a:cubicBezTo>
                      <a:cubicBezTo>
                        <a:pt x="39" y="0"/>
                        <a:pt x="33" y="4"/>
                        <a:pt x="31" y="11"/>
                      </a:cubicBezTo>
                      <a:cubicBezTo>
                        <a:pt x="29" y="4"/>
                        <a:pt x="23" y="0"/>
                        <a:pt x="16" y="0"/>
                      </a:cubicBez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92" y="16"/>
                        <a:pt x="92" y="16"/>
                        <a:pt x="92" y="16"/>
                      </a:cubicBezTo>
                      <a:cubicBezTo>
                        <a:pt x="92" y="8"/>
                        <a:pt x="85" y="0"/>
                        <a:pt x="76" y="0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id="{9482C2C4-A83F-481A-A4DA-8A5D9AD7A680}"/>
                  </a:ext>
                </a:extLst>
              </p:cNvPr>
              <p:cNvSpPr/>
              <p:nvPr/>
            </p:nvSpPr>
            <p:spPr>
              <a:xfrm>
                <a:off x="5651118" y="4388633"/>
                <a:ext cx="2488294" cy="984885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Необходимо разработать рекомендации по успешному привлечению средств</a:t>
                </a:r>
              </a:p>
            </p:txBody>
          </p:sp>
        </p:grp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294AEDC0-6B1D-4A3D-860D-83756CC38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14511" y="1615573"/>
            <a:ext cx="3079360" cy="4210398"/>
            <a:chOff x="8430469" y="1615573"/>
            <a:chExt cx="3079360" cy="4210398"/>
          </a:xfrm>
        </p:grpSpPr>
        <p:sp>
          <p:nvSpPr>
            <p:cNvPr id="101" name="Надпись 100">
              <a:extLst>
                <a:ext uri="{FF2B5EF4-FFF2-40B4-BE49-F238E27FC236}">
                  <a16:creationId xmlns:a16="http://schemas.microsoft.com/office/drawing/2014/main" id="{CAECCF3F-B2FA-4F0A-96EE-B54207D66547}"/>
                </a:ext>
              </a:extLst>
            </p:cNvPr>
            <p:cNvSpPr txBox="1"/>
            <p:nvPr/>
          </p:nvSpPr>
          <p:spPr>
            <a:xfrm>
              <a:off x="8430469" y="1615573"/>
              <a:ext cx="30471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Рассмотрено 3 различные категории</a:t>
              </a:r>
            </a:p>
          </p:txBody>
        </p:sp>
        <p:sp>
          <p:nvSpPr>
            <p:cNvPr id="104" name="Надпись 103">
              <a:extLst>
                <a:ext uri="{FF2B5EF4-FFF2-40B4-BE49-F238E27FC236}">
                  <a16:creationId xmlns:a16="http://schemas.microsoft.com/office/drawing/2014/main" id="{36650A66-75C3-4933-AFC0-6AB58DFE89D9}"/>
                </a:ext>
              </a:extLst>
            </p:cNvPr>
            <p:cNvSpPr txBox="1"/>
            <p:nvPr/>
          </p:nvSpPr>
          <p:spPr>
            <a:xfrm>
              <a:off x="8462691" y="3348623"/>
              <a:ext cx="30471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Взята выборка по 200 проектов в каждой категории</a:t>
              </a:r>
            </a:p>
          </p:txBody>
        </p:sp>
        <p:sp>
          <p:nvSpPr>
            <p:cNvPr id="106" name="Надпись 105">
              <a:extLst>
                <a:ext uri="{FF2B5EF4-FFF2-40B4-BE49-F238E27FC236}">
                  <a16:creationId xmlns:a16="http://schemas.microsoft.com/office/drawing/2014/main" id="{2BACDD99-66AF-423B-B714-10B1BD09EBE4}"/>
                </a:ext>
              </a:extLst>
            </p:cNvPr>
            <p:cNvSpPr txBox="1"/>
            <p:nvPr/>
          </p:nvSpPr>
          <p:spPr>
            <a:xfrm>
              <a:off x="8462691" y="5087307"/>
              <a:ext cx="3047138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Взяты проекты со сроком окончания в марте-апреле 2021</a:t>
              </a:r>
            </a:p>
          </p:txBody>
        </p:sp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id="{281FF210-334C-43FA-80C2-0E1E9F3F51C4}"/>
                </a:ext>
              </a:extLst>
            </p:cNvPr>
            <p:cNvCxnSpPr>
              <a:cxnSpLocks/>
            </p:cNvCxnSpPr>
            <p:nvPr/>
          </p:nvCxnSpPr>
          <p:spPr>
            <a:xfrm>
              <a:off x="8462691" y="4385043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>
              <a:extLst>
                <a:ext uri="{FF2B5EF4-FFF2-40B4-BE49-F238E27FC236}">
                  <a16:creationId xmlns:a16="http://schemas.microsoft.com/office/drawing/2014/main" id="{8F599308-2B51-4D9D-9F9B-2C2E81CA918F}"/>
                </a:ext>
              </a:extLst>
            </p:cNvPr>
            <p:cNvCxnSpPr>
              <a:cxnSpLocks/>
            </p:cNvCxnSpPr>
            <p:nvPr/>
          </p:nvCxnSpPr>
          <p:spPr>
            <a:xfrm>
              <a:off x="8462691" y="2651992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Заголовок 67" hidden="1">
            <a:extLst>
              <a:ext uri="{FF2B5EF4-FFF2-40B4-BE49-F238E27FC236}">
                <a16:creationId xmlns:a16="http://schemas.microsoft.com/office/drawing/2014/main" id="{3D46526D-118F-4F6F-BAE0-066F422EB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3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1860944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726022" y="1231555"/>
            <a:ext cx="6224717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В исследовании рассматривается 12 различных факторов для проектов, которые реализуются в 3 секциях </a:t>
            </a:r>
            <a:r>
              <a:rPr lang="ru-RU" b="1" i="0" dirty="0"/>
              <a:t>(Фильмы и Видео, Музыка, Игры) </a:t>
            </a:r>
            <a:r>
              <a:rPr lang="ru-RU" i="0" dirty="0"/>
              <a:t>на платформе </a:t>
            </a:r>
            <a:r>
              <a:rPr lang="ru-RU" i="0" dirty="0" err="1"/>
              <a:t>Kickstarter</a:t>
            </a:r>
            <a:r>
              <a:rPr lang="ru-RU" i="0" dirty="0"/>
              <a:t>. </a:t>
            </a:r>
          </a:p>
        </p:txBody>
      </p:sp>
      <p:sp>
        <p:nvSpPr>
          <p:cNvPr id="3" name="Надпись 2">
            <a:extLst>
              <a:ext uri="{FF2B5EF4-FFF2-40B4-BE49-F238E27FC236}">
                <a16:creationId xmlns:a16="http://schemas.microsoft.com/office/drawing/2014/main" id="{CE6AF7FE-5978-4B5F-90E1-044AC25EC230}"/>
              </a:ext>
            </a:extLst>
          </p:cNvPr>
          <p:cNvSpPr txBox="1"/>
          <p:nvPr/>
        </p:nvSpPr>
        <p:spPr>
          <a:xfrm>
            <a:off x="726781" y="273553"/>
            <a:ext cx="5369219" cy="4052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ru-RU" sz="3200" dirty="0"/>
              <a:t>ИССЛЕДУЕМЫЕ ФАКТОРЫ</a:t>
            </a:r>
          </a:p>
        </p:txBody>
      </p:sp>
      <p:pic>
        <p:nvPicPr>
          <p:cNvPr id="163" name="Рисунок 162" descr="Это изображение двух пар рук, собирающих вместе кусочки головоломки. ">
            <a:extLst>
              <a:ext uri="{FF2B5EF4-FFF2-40B4-BE49-F238E27FC236}">
                <a16:creationId xmlns:a16="http://schemas.microsoft.com/office/drawing/2014/main" id="{AB835B29-19DB-41C9-9C29-FB52358C4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24"/>
          <a:stretch/>
        </p:blipFill>
        <p:spPr>
          <a:xfrm>
            <a:off x="7548019" y="0"/>
            <a:ext cx="4643982" cy="6858000"/>
          </a:xfrm>
          <a:prstGeom prst="rect">
            <a:avLst/>
          </a:prstGeom>
        </p:spPr>
      </p:pic>
      <p:sp>
        <p:nvSpPr>
          <p:cNvPr id="53" name="Заголовок 52" hidden="1">
            <a:extLst>
              <a:ext uri="{FF2B5EF4-FFF2-40B4-BE49-F238E27FC236}">
                <a16:creationId xmlns:a16="http://schemas.microsoft.com/office/drawing/2014/main" id="{6BCAF586-A14B-4A3B-A249-655ADDBB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8</a:t>
            </a:r>
            <a:r>
              <a:rPr lang="ru-RU" dirty="0"/>
              <a:t> с информацией о кадрах</a:t>
            </a:r>
          </a:p>
        </p:txBody>
      </p:sp>
      <p:sp>
        <p:nvSpPr>
          <p:cNvPr id="63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22" y="2472709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4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22" y="3183445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5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430" y="3892239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6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17" y="4601033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7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22" y="5315968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8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22" y="6030903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9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676" y="2468983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0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676" y="3179719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1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4084" y="3888513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2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771" y="4597307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3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676" y="5312242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4" name="Овал 26" descr="Это изображение содержит значок с одним человеком, который взаимодействует с тремя людьми.">
            <a:extLst>
              <a:ext uri="{FF2B5EF4-FFF2-40B4-BE49-F238E27FC236}">
                <a16:creationId xmlns:a16="http://schemas.microsoft.com/office/drawing/2014/main" id="{FBD1C069-BF74-4E4D-8790-D3480793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676" y="6027177"/>
            <a:ext cx="429448" cy="419977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6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3" y="2558459"/>
            <a:ext cx="2266559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Секция проекта</a:t>
            </a:r>
          </a:p>
        </p:txBody>
      </p:sp>
      <p:sp>
        <p:nvSpPr>
          <p:cNvPr id="77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2" y="3149441"/>
            <a:ext cx="2266559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Количество проектов в секции</a:t>
            </a:r>
          </a:p>
        </p:txBody>
      </p:sp>
      <p:sp>
        <p:nvSpPr>
          <p:cNvPr id="78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2" y="3849999"/>
            <a:ext cx="2058742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Количество проектов для категории</a:t>
            </a:r>
          </a:p>
        </p:txBody>
      </p:sp>
      <p:sp>
        <p:nvSpPr>
          <p:cNvPr id="79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2" y="4528567"/>
            <a:ext cx="2058742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Продолжительность кампании</a:t>
            </a:r>
          </a:p>
        </p:txBody>
      </p:sp>
      <p:sp>
        <p:nvSpPr>
          <p:cNvPr id="80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2" y="5402846"/>
            <a:ext cx="2058742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Целевая сумма проекта</a:t>
            </a:r>
          </a:p>
        </p:txBody>
      </p:sp>
      <p:sp>
        <p:nvSpPr>
          <p:cNvPr id="81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1355062" y="6117780"/>
            <a:ext cx="2058742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Страна проекта</a:t>
            </a:r>
          </a:p>
        </p:txBody>
      </p:sp>
      <p:sp>
        <p:nvSpPr>
          <p:cNvPr id="84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3" y="2554733"/>
            <a:ext cx="2058742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Количество спонсоров</a:t>
            </a:r>
          </a:p>
        </p:txBody>
      </p:sp>
      <p:sp>
        <p:nvSpPr>
          <p:cNvPr id="92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3" y="3142972"/>
            <a:ext cx="2266559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Количество типов вознаграждений</a:t>
            </a:r>
          </a:p>
        </p:txBody>
      </p:sp>
      <p:sp>
        <p:nvSpPr>
          <p:cNvPr id="93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3" y="3845216"/>
            <a:ext cx="2266559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Количество других проектов у основателя</a:t>
            </a:r>
          </a:p>
        </p:txBody>
      </p:sp>
      <p:sp>
        <p:nvSpPr>
          <p:cNvPr id="94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3" y="4561073"/>
            <a:ext cx="2266559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Наличие экологического вклада проекта</a:t>
            </a:r>
          </a:p>
        </p:txBody>
      </p:sp>
      <p:sp>
        <p:nvSpPr>
          <p:cNvPr id="96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4" y="5152898"/>
            <a:ext cx="2472908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Наличие у проекта отметки платформы как «избранного» проекта</a:t>
            </a:r>
          </a:p>
        </p:txBody>
      </p:sp>
      <p:sp>
        <p:nvSpPr>
          <p:cNvPr id="97" name="Надпись 1">
            <a:extLst>
              <a:ext uri="{FF2B5EF4-FFF2-40B4-BE49-F238E27FC236}">
                <a16:creationId xmlns:a16="http://schemas.microsoft.com/office/drawing/2014/main" id="{CF3ECDF0-20E4-42EB-A939-E751FFB8EB9E}"/>
              </a:ext>
            </a:extLst>
          </p:cNvPr>
          <p:cNvSpPr txBox="1"/>
          <p:nvPr/>
        </p:nvSpPr>
        <p:spPr>
          <a:xfrm>
            <a:off x="4563143" y="5987359"/>
            <a:ext cx="2266559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i="0" dirty="0"/>
              <a:t>Качество страницы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25384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Надпись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466846" y="1648175"/>
            <a:ext cx="11303971" cy="466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lnSpc>
                <a:spcPts val="4000"/>
              </a:lnSpc>
            </a:pPr>
            <a:r>
              <a:rPr lang="ru-RU" sz="28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РЕЗУЛЬТАТЫ ТЕСТИРОВАНИЯ МОДЕЛИ </a:t>
            </a:r>
          </a:p>
        </p:txBody>
      </p: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6D08E99A-0644-4757-9F3A-BBA1A4F39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66846" y="1552688"/>
            <a:ext cx="11378784" cy="273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 hidden="1">
            <a:extLst>
              <a:ext uri="{FF2B5EF4-FFF2-40B4-BE49-F238E27FC236}">
                <a16:creationId xmlns:a16="http://schemas.microsoft.com/office/drawing/2014/main" id="{2784E464-B64A-4614-9350-2C88DBD46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/>
              <a:t>5</a:t>
            </a:r>
            <a:r>
              <a:rPr lang="ru-RU" dirty="0"/>
              <a:t> с информацией о кадрах</a:t>
            </a:r>
            <a:endParaRPr lang="ru" dirty="0"/>
          </a:p>
        </p:txBody>
      </p:sp>
      <p:sp>
        <p:nvSpPr>
          <p:cNvPr id="113" name="Надпись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466850" y="125934"/>
            <a:ext cx="3603287" cy="4776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lnSpc>
                <a:spcPts val="4000"/>
              </a:lnSpc>
            </a:pPr>
            <a:r>
              <a:rPr lang="ru-RU" sz="28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МОДЕЛЬ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469670" y="621238"/>
            <a:ext cx="11628168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1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Фильмы: 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 = β1 + β2*NSEC + β3*NCAT + β4*DAYS + β5*lnGOAL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6*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USA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7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EUROPE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8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OTHERCOUNTRIES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9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 err="1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lnSPONSORS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10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TYPES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2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CHOSEN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3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QUALITY</a:t>
            </a:r>
            <a:endParaRPr lang="ru-RU" sz="110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466850" y="860241"/>
            <a:ext cx="11520289" cy="1692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1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Музыка: 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 = β1 + β2*NSEC + β3*NCAT + β4*DAYS + β5*lnGOAL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6*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USA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7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CHINA 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8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pt-B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EUROPE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+ 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9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OTHERCOUNTRIES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10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 err="1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lnSPONSORS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11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TYPES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2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3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CHOSEN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4</a:t>
            </a:r>
            <a:r>
              <a:rPr lang="el-GR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1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QUALITY</a:t>
            </a:r>
            <a:endParaRPr lang="ru-RU" sz="110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466850" y="1104155"/>
            <a:ext cx="11520289" cy="16158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05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Игры: 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</a:t>
            </a:r>
            <a:r>
              <a:rPr lang="pt-B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 = β1 + β2*NSEC + β3*NCAT + β4*DAYS + β5*lnGOAL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6*</a:t>
            </a:r>
            <a:r>
              <a:rPr lang="pt-B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USA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7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pt-B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CHINA 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8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pt-B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EUROPE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+ β9*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OTHERCOUNTRIES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10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050" b="1" i="1" dirty="0" err="1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lnSPONSORS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11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TYPES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2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OTHER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3*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ECO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4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CHOSEN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 + 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β1</a:t>
            </a:r>
            <a:r>
              <a:rPr lang="ru-RU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5</a:t>
            </a:r>
            <a:r>
              <a:rPr lang="el-GR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*</a:t>
            </a:r>
            <a:r>
              <a:rPr lang="en-US" sz="105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QUALITY</a:t>
            </a:r>
            <a:endParaRPr lang="ru-RU" sz="10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923958"/>
              </p:ext>
            </p:extLst>
          </p:nvPr>
        </p:nvGraphicFramePr>
        <p:xfrm>
          <a:off x="466849" y="2337093"/>
          <a:ext cx="1943842" cy="399150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71921">
                  <a:extLst>
                    <a:ext uri="{9D8B030D-6E8A-4147-A177-3AD203B41FA5}">
                      <a16:colId xmlns:a16="http://schemas.microsoft.com/office/drawing/2014/main" val="1887305146"/>
                    </a:ext>
                  </a:extLst>
                </a:gridCol>
                <a:gridCol w="971921">
                  <a:extLst>
                    <a:ext uri="{9D8B030D-6E8A-4147-A177-3AD203B41FA5}">
                      <a16:colId xmlns:a16="http://schemas.microsoft.com/office/drawing/2014/main" val="3989971289"/>
                    </a:ext>
                  </a:extLst>
                </a:gridCol>
              </a:tblGrid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Фактор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766248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const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−75,0357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521973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NSEC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0,00107828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1282342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NCAT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1,59203e-06</a:t>
                      </a:r>
                      <a:endParaRPr lang="ru-RU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509911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DAYS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−0,00122114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0382631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USA</a:t>
                      </a:r>
                      <a:endParaRPr lang="ru-RU" sz="1050" b="1" dirty="0"/>
                    </a:p>
                  </a:txBody>
                  <a:tcPr anchor="ctr">
                    <a:solidFill>
                      <a:schemeClr val="accent6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0,523401**</a:t>
                      </a:r>
                    </a:p>
                  </a:txBody>
                  <a:tcPr anchor="ctr">
                    <a:solidFill>
                      <a:schemeClr val="accent6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91537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EUROPE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0,0724055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5380917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TYPES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0,000268653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417847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OTHER</a:t>
                      </a:r>
                      <a:endParaRPr lang="ru-RU" sz="105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−0,103603*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449883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CHOSEN</a:t>
                      </a:r>
                      <a:endParaRPr lang="ru-RU" sz="105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−0,636186***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463499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QUALITY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0,0787592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9568313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err="1"/>
                        <a:t>l_SPONSORS</a:t>
                      </a:r>
                      <a:endParaRPr lang="ru-RU" sz="1050" b="1" dirty="0"/>
                    </a:p>
                  </a:txBody>
                  <a:tcPr anchor="ctr">
                    <a:solidFill>
                      <a:schemeClr val="accent6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1,54525***</a:t>
                      </a:r>
                    </a:p>
                  </a:txBody>
                  <a:tcPr anchor="ctr">
                    <a:solidFill>
                      <a:schemeClr val="accent6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791509"/>
                  </a:ext>
                </a:extLst>
              </a:tr>
              <a:tr h="307039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err="1"/>
                        <a:t>l_GOAL</a:t>
                      </a:r>
                      <a:endParaRPr lang="ru-RU" sz="105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−1,05976***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37166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745746"/>
              </p:ext>
            </p:extLst>
          </p:nvPr>
        </p:nvGraphicFramePr>
        <p:xfrm>
          <a:off x="592706" y="6424025"/>
          <a:ext cx="1692128" cy="195707"/>
        </p:xfrm>
        <a:graphic>
          <a:graphicData uri="http://schemas.openxmlformats.org/drawingml/2006/table">
            <a:tbl>
              <a:tblPr/>
              <a:tblGrid>
                <a:gridCol w="1692128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</a:t>
                      </a: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R-квадрат=0,864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5731"/>
              </p:ext>
            </p:extLst>
          </p:nvPr>
        </p:nvGraphicFramePr>
        <p:xfrm>
          <a:off x="1121598" y="2122209"/>
          <a:ext cx="634339" cy="195707"/>
        </p:xfrm>
        <a:graphic>
          <a:graphicData uri="http://schemas.openxmlformats.org/drawingml/2006/table">
            <a:tbl>
              <a:tblPr/>
              <a:tblGrid>
                <a:gridCol w="634339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Фильмы</a:t>
                      </a: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466846" y="1342771"/>
            <a:ext cx="11520289" cy="14619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95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Все 3 категории: 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ln</a:t>
            </a:r>
            <a:r>
              <a:rPr lang="pt-B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PR = β1 + β2*NSEC + β3*NCAT + β4*DAYS + β5*lnGOAL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6*</a:t>
            </a:r>
            <a:r>
              <a:rPr lang="pt-B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USA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7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pt-B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CHINA 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8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pt-B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EUROPE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+ β9*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OTHERCOUNTRIES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10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en-US" sz="950" b="1" i="1" dirty="0" err="1">
                <a:solidFill>
                  <a:srgbClr val="002060"/>
                </a:solidFill>
                <a:cs typeface="Segoe UI" panose="020B0502040204020203" pitchFamily="34" charset="0"/>
              </a:rPr>
              <a:t>lnSPONSORS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11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TYPES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β1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2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OTHER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β1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3*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ECO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β1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4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CHOSEN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 + 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β1</a:t>
            </a:r>
            <a:r>
              <a:rPr lang="ru-RU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5</a:t>
            </a:r>
            <a:r>
              <a:rPr lang="el-GR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*</a:t>
            </a:r>
            <a:r>
              <a:rPr lang="en-US" sz="950" b="1" i="1" dirty="0">
                <a:solidFill>
                  <a:srgbClr val="002060"/>
                </a:solidFill>
                <a:cs typeface="Segoe UI" panose="020B0502040204020203" pitchFamily="34" charset="0"/>
              </a:rPr>
              <a:t>QUALITY</a:t>
            </a:r>
            <a:endParaRPr lang="ru-RU" sz="950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861023"/>
              </p:ext>
            </p:extLst>
          </p:nvPr>
        </p:nvGraphicFramePr>
        <p:xfrm>
          <a:off x="3559360" y="2324113"/>
          <a:ext cx="1943842" cy="399149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71921">
                  <a:extLst>
                    <a:ext uri="{9D8B030D-6E8A-4147-A177-3AD203B41FA5}">
                      <a16:colId xmlns:a16="http://schemas.microsoft.com/office/drawing/2014/main" val="1887305146"/>
                    </a:ext>
                  </a:extLst>
                </a:gridCol>
                <a:gridCol w="971921">
                  <a:extLst>
                    <a:ext uri="{9D8B030D-6E8A-4147-A177-3AD203B41FA5}">
                      <a16:colId xmlns:a16="http://schemas.microsoft.com/office/drawing/2014/main" val="3989971289"/>
                    </a:ext>
                  </a:extLst>
                </a:gridCol>
              </a:tblGrid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Фактор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766248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const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−93,3941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521973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NSEC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0,00158200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1282342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NCAT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−3,08387e-06</a:t>
                      </a:r>
                      <a:endParaRPr lang="ru-RU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509911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DAYS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−0,000294235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0382631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USA</a:t>
                      </a:r>
                      <a:endParaRPr lang="ru-RU" sz="105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/>
                        <a:t>0,364664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2791537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CHINA</a:t>
                      </a:r>
                      <a:endParaRPr lang="ru-RU" sz="105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0,515529*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830008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EUROPE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0,0737401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5380917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TYPES</a:t>
                      </a:r>
                      <a:endParaRPr lang="ru-RU" sz="105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0,0135770*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17847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OTHER</a:t>
                      </a:r>
                      <a:endParaRPr lang="ru-RU" sz="105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/>
                        <a:t>−0,0489140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7449883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CHOSEN</a:t>
                      </a:r>
                      <a:endParaRPr lang="ru-RU" sz="105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−0,800255***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463499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QUALITY</a:t>
                      </a:r>
                      <a:endParaRPr lang="ru-RU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−0,0445705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9568313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err="1"/>
                        <a:t>l_SPONSORS</a:t>
                      </a:r>
                      <a:endParaRPr lang="ru-RU" sz="105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1,69829***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791509"/>
                  </a:ext>
                </a:extLst>
              </a:tr>
              <a:tr h="285107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err="1"/>
                        <a:t>l_GOAL</a:t>
                      </a:r>
                      <a:endParaRPr lang="ru-RU" sz="105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/>
                        <a:t>−1,16541***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371666"/>
                  </a:ext>
                </a:extLst>
              </a:tr>
            </a:tbl>
          </a:graphicData>
        </a:graphic>
      </p:graphicFrame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540284"/>
              </p:ext>
            </p:extLst>
          </p:nvPr>
        </p:nvGraphicFramePr>
        <p:xfrm>
          <a:off x="3685217" y="6411044"/>
          <a:ext cx="1692128" cy="195707"/>
        </p:xfrm>
        <a:graphic>
          <a:graphicData uri="http://schemas.openxmlformats.org/drawingml/2006/table">
            <a:tbl>
              <a:tblPr/>
              <a:tblGrid>
                <a:gridCol w="1692128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</a:t>
                      </a: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R-квадрат=0,900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055372"/>
              </p:ext>
            </p:extLst>
          </p:nvPr>
        </p:nvGraphicFramePr>
        <p:xfrm>
          <a:off x="4214109" y="2109228"/>
          <a:ext cx="634339" cy="195707"/>
        </p:xfrm>
        <a:graphic>
          <a:graphicData uri="http://schemas.openxmlformats.org/drawingml/2006/table">
            <a:tbl>
              <a:tblPr/>
              <a:tblGrid>
                <a:gridCol w="634339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Музыка</a:t>
                      </a: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243961"/>
              </p:ext>
            </p:extLst>
          </p:nvPr>
        </p:nvGraphicFramePr>
        <p:xfrm>
          <a:off x="6651604" y="2319611"/>
          <a:ext cx="2071304" cy="3996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35652">
                  <a:extLst>
                    <a:ext uri="{9D8B030D-6E8A-4147-A177-3AD203B41FA5}">
                      <a16:colId xmlns:a16="http://schemas.microsoft.com/office/drawing/2014/main" val="1887305146"/>
                    </a:ext>
                  </a:extLst>
                </a:gridCol>
                <a:gridCol w="1035652">
                  <a:extLst>
                    <a:ext uri="{9D8B030D-6E8A-4147-A177-3AD203B41FA5}">
                      <a16:colId xmlns:a16="http://schemas.microsoft.com/office/drawing/2014/main" val="3989971289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Фактор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766248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const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−26,7264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521973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NSEC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0,000568317**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282342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NCAT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6,68239e-06</a:t>
                      </a:r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50991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DAYS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−0,00440964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0382631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USA</a:t>
                      </a:r>
                      <a:endParaRPr lang="ru-RU" sz="9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0,0472802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2791537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CHINA</a:t>
                      </a:r>
                      <a:endParaRPr lang="ru-RU" sz="9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−0,0803514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8830008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EUROPE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−0,0365979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5380917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TYPES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0,0305989***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17847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ECO</a:t>
                      </a:r>
                      <a:endParaRPr lang="ru-RU" sz="9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−0,00106448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149339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OTHER</a:t>
                      </a:r>
                      <a:endParaRPr lang="ru-RU" sz="900" b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−0,00297688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449883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CHOSEN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−0,323619**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463499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QUALITY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0,0862830**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568313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/>
                        <a:t>l_SPONSORS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1,03803***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791509"/>
                  </a:ext>
                </a:extLst>
              </a:tr>
              <a:tr h="26640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/>
                        <a:t>l_GOAL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−0,889646***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371666"/>
                  </a:ext>
                </a:extLst>
              </a:tr>
            </a:tbl>
          </a:graphicData>
        </a:graphic>
      </p:graphicFrame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655816"/>
              </p:ext>
            </p:extLst>
          </p:nvPr>
        </p:nvGraphicFramePr>
        <p:xfrm>
          <a:off x="6777461" y="6406553"/>
          <a:ext cx="1692128" cy="195707"/>
        </p:xfrm>
        <a:graphic>
          <a:graphicData uri="http://schemas.openxmlformats.org/drawingml/2006/table">
            <a:tbl>
              <a:tblPr/>
              <a:tblGrid>
                <a:gridCol w="1692128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</a:t>
                      </a: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R-квадрат=0,905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529686"/>
              </p:ext>
            </p:extLst>
          </p:nvPr>
        </p:nvGraphicFramePr>
        <p:xfrm>
          <a:off x="7396090" y="2115113"/>
          <a:ext cx="410713" cy="195707"/>
        </p:xfrm>
        <a:graphic>
          <a:graphicData uri="http://schemas.openxmlformats.org/drawingml/2006/table">
            <a:tbl>
              <a:tblPr/>
              <a:tblGrid>
                <a:gridCol w="410713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Игры</a:t>
                      </a: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174"/>
              </p:ext>
            </p:extLst>
          </p:nvPr>
        </p:nvGraphicFramePr>
        <p:xfrm>
          <a:off x="9616315" y="2320442"/>
          <a:ext cx="2071304" cy="403199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35652">
                  <a:extLst>
                    <a:ext uri="{9D8B030D-6E8A-4147-A177-3AD203B41FA5}">
                      <a16:colId xmlns:a16="http://schemas.microsoft.com/office/drawing/2014/main" val="1887305146"/>
                    </a:ext>
                  </a:extLst>
                </a:gridCol>
                <a:gridCol w="1035652">
                  <a:extLst>
                    <a:ext uri="{9D8B030D-6E8A-4147-A177-3AD203B41FA5}">
                      <a16:colId xmlns:a16="http://schemas.microsoft.com/office/drawing/2014/main" val="3989971289"/>
                    </a:ext>
                  </a:extLst>
                </a:gridCol>
              </a:tblGrid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Фактор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766248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const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−26,6030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521973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SEC1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−9,10449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3702308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SEC2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−2,48407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327071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NSEC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0,000565465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1282342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NCAT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−5,54710e-07</a:t>
                      </a:r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509911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DAYS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−0,00134292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0382631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USA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0,246765*</a:t>
                      </a:r>
                    </a:p>
                  </a:txBody>
                  <a:tcPr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91537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CHINA</a:t>
                      </a:r>
                      <a:endParaRPr lang="ru-RU" sz="9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0,229046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8830008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EUROPE</a:t>
                      </a:r>
                      <a:endParaRPr lang="ru-RU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0,0227391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5380917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TYPES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0,0261652***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17847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ECO</a:t>
                      </a:r>
                      <a:endParaRPr lang="ru-RU" sz="9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0,124281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149339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OTHER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−0,0183867*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449883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CHOSEN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−0,387861***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463499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QUALITY</a:t>
                      </a:r>
                      <a:endParaRPr lang="ru-RU" sz="9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0,0283693**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568313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/>
                        <a:t>l_SPONSORS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1,37114***</a:t>
                      </a:r>
                    </a:p>
                  </a:txBody>
                  <a:tcPr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791509"/>
                  </a:ext>
                </a:extLst>
              </a:tr>
              <a:tr h="23717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/>
                        <a:t>l_GOAL</a:t>
                      </a:r>
                      <a:endParaRPr lang="ru-RU" sz="9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−1,03615***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371666"/>
                  </a:ext>
                </a:extLst>
              </a:tr>
            </a:tbl>
          </a:graphicData>
        </a:graphic>
      </p:graphicFrame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056151"/>
              </p:ext>
            </p:extLst>
          </p:nvPr>
        </p:nvGraphicFramePr>
        <p:xfrm>
          <a:off x="9742172" y="6407384"/>
          <a:ext cx="1692128" cy="195707"/>
        </p:xfrm>
        <a:graphic>
          <a:graphicData uri="http://schemas.openxmlformats.org/drawingml/2006/table">
            <a:tbl>
              <a:tblPr/>
              <a:tblGrid>
                <a:gridCol w="1692128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</a:t>
                      </a: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R-квадрат=0,878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69699"/>
              </p:ext>
            </p:extLst>
          </p:nvPr>
        </p:nvGraphicFramePr>
        <p:xfrm>
          <a:off x="10234944" y="2107893"/>
          <a:ext cx="908411" cy="195707"/>
        </p:xfrm>
        <a:graphic>
          <a:graphicData uri="http://schemas.openxmlformats.org/drawingml/2006/table">
            <a:tbl>
              <a:tblPr/>
              <a:tblGrid>
                <a:gridCol w="908411">
                  <a:extLst>
                    <a:ext uri="{9D8B030D-6E8A-4147-A177-3AD203B41FA5}">
                      <a16:colId xmlns:a16="http://schemas.microsoft.com/office/drawing/2014/main" val="4161667996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Вся выборка</a:t>
                      </a: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0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025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18943" t="18374" r="20367" b="4282"/>
          <a:stretch/>
        </p:blipFill>
        <p:spPr>
          <a:xfrm>
            <a:off x="396310" y="1104099"/>
            <a:ext cx="3881006" cy="2782101"/>
          </a:xfrm>
          <a:prstGeom prst="rect">
            <a:avLst/>
          </a:prstGeom>
        </p:spPr>
      </p:pic>
      <p:sp>
        <p:nvSpPr>
          <p:cNvPr id="26" name="Надпись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466851" y="489928"/>
            <a:ext cx="11572749" cy="466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ПРИМЕР УСПЕШНОГО ПРОЕКТА</a:t>
            </a:r>
            <a:r>
              <a:rPr lang="en-US" sz="28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(9663,95% </a:t>
            </a:r>
            <a:r>
              <a:rPr lang="ru-RU" sz="28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целевой суммы)</a:t>
            </a:r>
          </a:p>
        </p:txBody>
      </p:sp>
      <p:pic>
        <p:nvPicPr>
          <p:cNvPr id="1026" name="Picture 2" descr="https://ksr-ugc.imgix.net/assets/032/659/401/12ff4e5125d1ea138f2c5780c4063940_original.png?ixlib=rb-2.1.0&amp;w=680&amp;fit=max&amp;v=1615249243&amp;auto=format&amp;frame=1&amp;lossless=true&amp;s=c60c73109e0560e825105b47274fea2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3" y="3886200"/>
            <a:ext cx="4113020" cy="228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sr-ugc.imgix.net/assets/032/659/405/3a48aa4025dd51802826cde1d56512ce_original.png?ixlib=rb-2.1.0&amp;w=680&amp;fit=max&amp;v=1615249272&amp;auto=format&amp;frame=1&amp;lossless=true&amp;s=c632d38834a2566800ab4d5f513ef4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330" y="1280015"/>
            <a:ext cx="4383505" cy="2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sr-ugc.imgix.net/assets/032/659/422/575dea7b08da5940e3ceec7edd0b7c48_original.png?ixlib=rb-2.1.0&amp;w=680&amp;fit=max&amp;v=1615249354&amp;auto=format&amp;frame=1&amp;lossless=true&amp;s=1e367473d72d123c18f2fd04e8fae6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323" y="3736241"/>
            <a:ext cx="4383505" cy="2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/>
          <a:srcRect l="27907" t="30845" r="40879" b="38099"/>
          <a:stretch/>
        </p:blipFill>
        <p:spPr>
          <a:xfrm>
            <a:off x="3077369" y="3071191"/>
            <a:ext cx="1877495" cy="1050748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384234" y="6444585"/>
            <a:ext cx="1180776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https://www.kickstarter.com/projects/starlinggames/everdell-mistleaf?ref=discovery_category_ending_soon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101D99-B002-4698-9C7E-C942B9AA2D39}"/>
              </a:ext>
            </a:extLst>
          </p:cNvPr>
          <p:cNvSpPr/>
          <p:nvPr/>
        </p:nvSpPr>
        <p:spPr>
          <a:xfrm>
            <a:off x="9079603" y="1321367"/>
            <a:ext cx="2833247" cy="590931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Успех объясняется следующими факторами: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Большое количество вопросов в «Вопросах и ответах»;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Большое количество обновлений;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Большое количество иллюстраций и видео;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Информация о команде проекта;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Ссылка на соц. сети и почту;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Большое количество видов вознаграждений;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Большое количество спонсоров с небольшими вознаграждениями;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Опыт в сборе средств у основателя;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Относительно небольшая целевая сумма.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72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524_TF33668227.potx" id="{B65CD55F-C674-4D94-A054-112C1C8B0BA1}" vid="{823553B5-3B0A-463E-A0F4-6ACAF817F3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Управление персоналом, от 24Slides</Template>
  <TotalTime>0</TotalTime>
  <Words>1200</Words>
  <Application>Microsoft Macintosh PowerPoint</Application>
  <PresentationFormat>Широкоэкранный</PresentationFormat>
  <Paragraphs>270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Maison Neue Book</vt:lpstr>
      <vt:lpstr>Segoe UI</vt:lpstr>
      <vt:lpstr>Times New Roman</vt:lpstr>
      <vt:lpstr>Тема Office</vt:lpstr>
      <vt:lpstr>Слайд 1 с информацией о кадрах</vt:lpstr>
      <vt:lpstr>Слайд 2 с информацией о кадрах</vt:lpstr>
      <vt:lpstr>Слайд 6 с информацией о кадрах</vt:lpstr>
      <vt:lpstr>Слайд 4 с информацией о кадрах</vt:lpstr>
      <vt:lpstr>Слайд 7 с информацией о кадрах</vt:lpstr>
      <vt:lpstr>Слайд 3 с информацией о кадрах</vt:lpstr>
      <vt:lpstr>Слайд 8 с информацией о кадрах</vt:lpstr>
      <vt:lpstr>Слайд 5 с информацией о кадрах</vt:lpstr>
      <vt:lpstr>Презентация PowerPoint</vt:lpstr>
      <vt:lpstr>Слайд 2 с информацией о кадрах</vt:lpstr>
      <vt:lpstr>Презентация PowerPoint</vt:lpstr>
      <vt:lpstr>Презентация PowerPoint</vt:lpstr>
      <vt:lpstr>Слайд 10 с информацией о кадрах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2021-04-17T20:00:10Z</dcterms:created>
  <dcterms:modified xsi:type="dcterms:W3CDTF">2021-04-20T08:09:15Z</dcterms:modified>
</cp:coreProperties>
</file>