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8" r:id="rId4"/>
    <p:sldId id="260" r:id="rId5"/>
    <p:sldId id="263" r:id="rId6"/>
    <p:sldId id="259" r:id="rId7"/>
    <p:sldId id="265" r:id="rId8"/>
    <p:sldId id="261" r:id="rId9"/>
    <p:sldId id="270" r:id="rId10"/>
    <p:sldId id="269" r:id="rId11"/>
    <p:sldId id="273" r:id="rId12"/>
    <p:sldId id="274" r:id="rId13"/>
    <p:sldId id="26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DA"/>
    <a:srgbClr val="7BEBD8"/>
    <a:srgbClr val="8335E5"/>
    <a:srgbClr val="6C92E1"/>
    <a:srgbClr val="7D4BC9"/>
    <a:srgbClr val="6313DC"/>
    <a:srgbClr val="6B8DE1"/>
    <a:srgbClr val="030553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0" autoAdjust="0"/>
    <p:restoredTop sz="94652" autoAdjust="0"/>
  </p:normalViewPr>
  <p:slideViewPr>
    <p:cSldViewPr snapToGrid="0" showGuides="1">
      <p:cViewPr varScale="1">
        <p:scale>
          <a:sx n="127" d="100"/>
          <a:sy n="127" d="100"/>
        </p:scale>
        <p:origin x="1440" y="16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t>20.04.2021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75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09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3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7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29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t>20.04.2021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Данное изображение содержит абстрактную декоративную форму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4" name="Надпись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733192" y="2935839"/>
            <a:ext cx="484570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Факторы успешного привлечения финансирования на краудфандинговых площадках для разработки и продвижения новых продуктов компаний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733192" y="5358396"/>
            <a:ext cx="4600808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Макарова С.Г., к.э.н., доцент, ЭФ МГУ, Потанина А.В., студент, ЭФ МГУ</a:t>
            </a:r>
          </a:p>
        </p:txBody>
      </p: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7313" y="1802425"/>
            <a:ext cx="6912328" cy="4262027"/>
            <a:chOff x="517754" y="1431439"/>
            <a:chExt cx="4192657" cy="2338550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1431439"/>
              <a:ext cx="4191978" cy="984885"/>
              <a:chOff x="518433" y="1590516"/>
              <a:chExt cx="4191978" cy="984885"/>
            </a:xfrm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7437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74216" y="1590516"/>
                <a:ext cx="3536195" cy="98488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Значимые положительные факторы: принадлежность проекта к США/Китаю, количество проектов в секции проекта, количество типов вознаграждений, количество спонсоров, качество проекта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7754" y="2435170"/>
              <a:ext cx="3820288" cy="738664"/>
              <a:chOff x="517754" y="2377308"/>
              <a:chExt cx="3820288" cy="738664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7754" y="2484934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78211" y="2377308"/>
                <a:ext cx="3159831" cy="73866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Значимые отрицательные факторы: наличие у основателя других проектов, избранность проекта платформой, объем целевых средств проекта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277546"/>
              <a:ext cx="3819609" cy="492443"/>
              <a:chOff x="518433" y="3016670"/>
              <a:chExt cx="3819609" cy="492443"/>
            </a:xfrm>
          </p:grpSpPr>
          <p:sp>
            <p:nvSpPr>
              <p:cNvPr id="11" name="Прямоугольник: Скругленные углы 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030595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74216" y="3016670"/>
                <a:ext cx="3163826" cy="49244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Игровые проекты собирают при прочих равных наибольшие суммы из рассматриваемых категорий</a:t>
                </a:r>
              </a:p>
            </p:txBody>
          </p:sp>
        </p:grp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6595532" y="-643467"/>
            <a:ext cx="6626205" cy="8481705"/>
            <a:chOff x="5941247" y="-556870"/>
            <a:chExt cx="6250755" cy="7370164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247" y="-556870"/>
              <a:ext cx="6250754" cy="7370164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8"/>
              <a:ext cx="1904852" cy="2230987"/>
              <a:chOff x="7676266" y="528898"/>
              <a:chExt cx="1904852" cy="2230987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8"/>
                <a:ext cx="1571548" cy="1774038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2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sp>
        <p:nvSpPr>
          <p:cNvPr id="3" name="Минус 2">
            <a:extLst>
              <a:ext uri="{FF2B5EF4-FFF2-40B4-BE49-F238E27FC236}">
                <a16:creationId xmlns:a16="http://schemas.microsoft.com/office/drawing/2014/main" id="{4B3E9074-2067-2441-B724-966958B2C658}"/>
              </a:ext>
            </a:extLst>
          </p:cNvPr>
          <p:cNvSpPr/>
          <p:nvPr/>
        </p:nvSpPr>
        <p:spPr>
          <a:xfrm>
            <a:off x="719983" y="3951822"/>
            <a:ext cx="335326" cy="19895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>
            <a:extLst>
              <a:ext uri="{FF2B5EF4-FFF2-40B4-BE49-F238E27FC236}">
                <a16:creationId xmlns:a16="http://schemas.microsoft.com/office/drawing/2014/main" id="{78574EFB-8C51-164A-8D25-CB806D70CB33}"/>
              </a:ext>
            </a:extLst>
          </p:cNvPr>
          <p:cNvSpPr/>
          <p:nvPr/>
        </p:nvSpPr>
        <p:spPr>
          <a:xfrm>
            <a:off x="766606" y="2190889"/>
            <a:ext cx="267161" cy="2149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5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A0441-0A61-3443-A2A9-160E8824C5D4}"/>
              </a:ext>
            </a:extLst>
          </p:cNvPr>
          <p:cNvSpPr/>
          <p:nvPr/>
        </p:nvSpPr>
        <p:spPr>
          <a:xfrm>
            <a:off x="557939" y="1690688"/>
            <a:ext cx="11499742" cy="23544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ru-RU" sz="1950" b="1" i="1" dirty="0">
              <a:solidFill>
                <a:srgbClr val="FF000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cs typeface="Segoe UI" panose="020B0502040204020203" pitchFamily="34" charset="0"/>
              </a:rPr>
              <a:t>          </a:t>
            </a:r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557939" y="459581"/>
            <a:ext cx="114997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РЕАЛИЗАЦИИ КРАУДФАНДИНГОВЫХ ПРОЕКТОВ ОСНОВАТЕЛЯМ РЕКОМЕНДУЕТСЯ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4194A0-DCB2-4B47-8F7F-FA209DEFB3AC}"/>
              </a:ext>
            </a:extLst>
          </p:cNvPr>
          <p:cNvSpPr/>
          <p:nvPr/>
        </p:nvSpPr>
        <p:spPr>
          <a:xfrm>
            <a:off x="557939" y="2893925"/>
            <a:ext cx="5215095" cy="924448"/>
          </a:xfrm>
          <a:prstGeom prst="rect">
            <a:avLst/>
          </a:prstGeom>
          <a:solidFill>
            <a:srgbClr val="7D4BC9"/>
          </a:solidFill>
          <a:ln>
            <a:solidFill>
              <a:srgbClr val="7D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cs typeface="Segoe UI" panose="020B0502040204020203" pitchFamily="34" charset="0"/>
              </a:rPr>
              <a:t>Создавать проекты в более популярных секциях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E0BF2B-5AB1-EB42-A9EB-5E66D4998565}"/>
              </a:ext>
            </a:extLst>
          </p:cNvPr>
          <p:cNvSpPr/>
          <p:nvPr/>
        </p:nvSpPr>
        <p:spPr>
          <a:xfrm>
            <a:off x="557938" y="1635384"/>
            <a:ext cx="5215095" cy="924448"/>
          </a:xfrm>
          <a:prstGeom prst="rect">
            <a:avLst/>
          </a:prstGeom>
          <a:solidFill>
            <a:srgbClr val="6C92E1"/>
          </a:solidFill>
          <a:ln>
            <a:solidFill>
              <a:srgbClr val="6C9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r>
              <a:rPr lang="ru-RU" b="1" i="1" dirty="0">
                <a:solidFill>
                  <a:schemeClr val="bg1"/>
                </a:solidFill>
                <a:cs typeface="Segoe UI" panose="020B0502040204020203" pitchFamily="34" charset="0"/>
              </a:rPr>
              <a:t>При возможности указывать страну проекта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cs typeface="Segoe UI" panose="020B0502040204020203" pitchFamily="34" charset="0"/>
              </a:rPr>
              <a:t>(если основатель проекта проживает в нескольких странах) как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5ED7C-D3E5-EA41-8749-B749C545AD16}"/>
              </a:ext>
            </a:extLst>
          </p:cNvPr>
          <p:cNvSpPr/>
          <p:nvPr/>
        </p:nvSpPr>
        <p:spPr>
          <a:xfrm>
            <a:off x="557936" y="4066999"/>
            <a:ext cx="5215095" cy="1386670"/>
          </a:xfrm>
          <a:prstGeom prst="rect">
            <a:avLst/>
          </a:prstGeom>
          <a:solidFill>
            <a:srgbClr val="7BEBD8"/>
          </a:solidFill>
          <a:ln>
            <a:solidFill>
              <a:srgbClr val="7BE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Предлагать потенциальным спонсорам большое количество вознаграждений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72C706-E7DE-8E44-9F70-A7884AAD9D4A}"/>
              </a:ext>
            </a:extLst>
          </p:cNvPr>
          <p:cNvSpPr/>
          <p:nvPr/>
        </p:nvSpPr>
        <p:spPr>
          <a:xfrm>
            <a:off x="520381" y="5622175"/>
            <a:ext cx="5215095" cy="926680"/>
          </a:xfrm>
          <a:prstGeom prst="rect">
            <a:avLst/>
          </a:prstGeom>
          <a:solidFill>
            <a:srgbClr val="1E3ADA"/>
          </a:solidFill>
          <a:ln>
            <a:solidFill>
              <a:srgbClr val="1E3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cs typeface="Segoe UI" panose="020B0502040204020203" pitchFamily="34" charset="0"/>
              </a:rPr>
              <a:t>Привлекать большое количество отдельных спонсоров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72B4B5-16F6-A44E-8591-A78D7A782140}"/>
              </a:ext>
            </a:extLst>
          </p:cNvPr>
          <p:cNvSpPr/>
          <p:nvPr/>
        </p:nvSpPr>
        <p:spPr>
          <a:xfrm>
            <a:off x="6159640" y="2893925"/>
            <a:ext cx="5596931" cy="9244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Игры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 Музыка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Фильмы и Видео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8A45AC-1F3E-D348-B138-332DE69912FF}"/>
              </a:ext>
            </a:extLst>
          </p:cNvPr>
          <p:cNvSpPr/>
          <p:nvPr/>
        </p:nvSpPr>
        <p:spPr>
          <a:xfrm>
            <a:off x="6159640" y="1635384"/>
            <a:ext cx="5596931" cy="9244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США                                                                                                         Китай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D8CB0E-C874-5E4C-B40D-24E9198ACC50}"/>
              </a:ext>
            </a:extLst>
          </p:cNvPr>
          <p:cNvSpPr/>
          <p:nvPr/>
        </p:nvSpPr>
        <p:spPr>
          <a:xfrm>
            <a:off x="6159639" y="4136364"/>
            <a:ext cx="5596931" cy="15273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Товар или продукт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Атрибутика проекта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Встречи с основателем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Упоминание в проекте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  <a:cs typeface="Segoe UI" panose="020B0502040204020203" pitchFamily="34" charset="0"/>
              </a:rPr>
              <a:t>Кастомизированные</a:t>
            </a:r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 товары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E47DB9-7C38-8A42-B952-1B0C08D5531E}"/>
              </a:ext>
            </a:extLst>
          </p:cNvPr>
          <p:cNvSpPr/>
          <p:nvPr/>
        </p:nvSpPr>
        <p:spPr>
          <a:xfrm>
            <a:off x="6159640" y="5613138"/>
            <a:ext cx="5596931" cy="9244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Большое количество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различных вознаграждений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с небольшими вкладами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2C6DD91-91D9-DB47-B026-733D918A0E0A}"/>
              </a:ext>
            </a:extLst>
          </p:cNvPr>
          <p:cNvCxnSpPr>
            <a:cxnSpLocks/>
          </p:cNvCxnSpPr>
          <p:nvPr/>
        </p:nvCxnSpPr>
        <p:spPr>
          <a:xfrm flipV="1">
            <a:off x="5773033" y="1672072"/>
            <a:ext cx="5983537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031AF9B-A255-044B-9295-5C0D1462C861}"/>
              </a:ext>
            </a:extLst>
          </p:cNvPr>
          <p:cNvCxnSpPr>
            <a:cxnSpLocks/>
          </p:cNvCxnSpPr>
          <p:nvPr/>
        </p:nvCxnSpPr>
        <p:spPr>
          <a:xfrm flipV="1">
            <a:off x="5773032" y="2556724"/>
            <a:ext cx="5983537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251F71-683D-6943-BFC5-26625034D2EB}"/>
              </a:ext>
            </a:extLst>
          </p:cNvPr>
          <p:cNvCxnSpPr>
            <a:cxnSpLocks/>
          </p:cNvCxnSpPr>
          <p:nvPr/>
        </p:nvCxnSpPr>
        <p:spPr>
          <a:xfrm flipV="1">
            <a:off x="5773032" y="4090771"/>
            <a:ext cx="5983537" cy="1"/>
          </a:xfrm>
          <a:prstGeom prst="line">
            <a:avLst/>
          </a:prstGeom>
          <a:ln w="38100">
            <a:solidFill>
              <a:srgbClr val="7BEBD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EC9C367-0D14-2D4B-8338-0B66EFCCD59F}"/>
              </a:ext>
            </a:extLst>
          </p:cNvPr>
          <p:cNvCxnSpPr>
            <a:cxnSpLocks/>
          </p:cNvCxnSpPr>
          <p:nvPr/>
        </p:nvCxnSpPr>
        <p:spPr>
          <a:xfrm flipV="1">
            <a:off x="5773032" y="3813308"/>
            <a:ext cx="5983537" cy="1"/>
          </a:xfrm>
          <a:prstGeom prst="line">
            <a:avLst/>
          </a:prstGeom>
          <a:ln w="38100">
            <a:solidFill>
              <a:srgbClr val="8335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0085F2F-563E-BA4A-B531-44ACF16F9840}"/>
              </a:ext>
            </a:extLst>
          </p:cNvPr>
          <p:cNvCxnSpPr>
            <a:cxnSpLocks/>
          </p:cNvCxnSpPr>
          <p:nvPr/>
        </p:nvCxnSpPr>
        <p:spPr>
          <a:xfrm flipV="1">
            <a:off x="5773033" y="2913251"/>
            <a:ext cx="5983537" cy="1"/>
          </a:xfrm>
          <a:prstGeom prst="line">
            <a:avLst/>
          </a:prstGeom>
          <a:ln w="38100">
            <a:solidFill>
              <a:srgbClr val="8335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E22F89E-B076-DB4A-A1C2-C4B8812850F5}"/>
              </a:ext>
            </a:extLst>
          </p:cNvPr>
          <p:cNvCxnSpPr>
            <a:cxnSpLocks/>
          </p:cNvCxnSpPr>
          <p:nvPr/>
        </p:nvCxnSpPr>
        <p:spPr>
          <a:xfrm flipV="1">
            <a:off x="5773033" y="5631210"/>
            <a:ext cx="5983537" cy="1"/>
          </a:xfrm>
          <a:prstGeom prst="line">
            <a:avLst/>
          </a:prstGeom>
          <a:ln w="38100">
            <a:solidFill>
              <a:srgbClr val="1E3A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789984B-B365-9547-AD72-F3B4488E0E96}"/>
              </a:ext>
            </a:extLst>
          </p:cNvPr>
          <p:cNvCxnSpPr>
            <a:cxnSpLocks/>
          </p:cNvCxnSpPr>
          <p:nvPr/>
        </p:nvCxnSpPr>
        <p:spPr>
          <a:xfrm flipV="1">
            <a:off x="5773033" y="6548854"/>
            <a:ext cx="5983537" cy="1"/>
          </a:xfrm>
          <a:prstGeom prst="line">
            <a:avLst/>
          </a:prstGeom>
          <a:ln w="38100">
            <a:solidFill>
              <a:srgbClr val="1E3A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CA2B22E-5AAB-D242-92D4-2C47D9113AB7}"/>
              </a:ext>
            </a:extLst>
          </p:cNvPr>
          <p:cNvCxnSpPr>
            <a:cxnSpLocks/>
          </p:cNvCxnSpPr>
          <p:nvPr/>
        </p:nvCxnSpPr>
        <p:spPr>
          <a:xfrm flipV="1">
            <a:off x="5773031" y="5453669"/>
            <a:ext cx="5983537" cy="1"/>
          </a:xfrm>
          <a:prstGeom prst="line">
            <a:avLst/>
          </a:prstGeom>
          <a:ln w="38100">
            <a:solidFill>
              <a:srgbClr val="7BEBD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8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A0441-0A61-3443-A2A9-160E8824C5D4}"/>
              </a:ext>
            </a:extLst>
          </p:cNvPr>
          <p:cNvSpPr/>
          <p:nvPr/>
        </p:nvSpPr>
        <p:spPr>
          <a:xfrm>
            <a:off x="557939" y="1690688"/>
            <a:ext cx="11499742" cy="23544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ru-RU" sz="1950" b="1" i="1" dirty="0">
              <a:solidFill>
                <a:srgbClr val="FF000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cs typeface="Segoe UI" panose="020B0502040204020203" pitchFamily="34" charset="0"/>
              </a:rPr>
              <a:t>          </a:t>
            </a:r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endParaRPr lang="ru-RU" sz="1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557939" y="459581"/>
            <a:ext cx="114997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РЕАЛИЗАЦИИ КРАУДФАНДИНГОВЫХ ПРОЕКТОВ ОСНОВАТЕЛЯМ РЕКОМЕНДУЕТСЯ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4194A0-DCB2-4B47-8F7F-FA209DEFB3AC}"/>
              </a:ext>
            </a:extLst>
          </p:cNvPr>
          <p:cNvSpPr/>
          <p:nvPr/>
        </p:nvSpPr>
        <p:spPr>
          <a:xfrm>
            <a:off x="557936" y="2996980"/>
            <a:ext cx="5215095" cy="1221791"/>
          </a:xfrm>
          <a:prstGeom prst="rect">
            <a:avLst/>
          </a:prstGeom>
          <a:solidFill>
            <a:srgbClr val="7D4BC9"/>
          </a:solidFill>
          <a:ln>
            <a:solidFill>
              <a:srgbClr val="7D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cs typeface="Segoe UI" panose="020B0502040204020203" pitchFamily="34" charset="0"/>
              </a:rPr>
              <a:t>Улучшать качество страницы и располагаемых на ней материалов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E0BF2B-5AB1-EB42-A9EB-5E66D4998565}"/>
              </a:ext>
            </a:extLst>
          </p:cNvPr>
          <p:cNvSpPr/>
          <p:nvPr/>
        </p:nvSpPr>
        <p:spPr>
          <a:xfrm>
            <a:off x="557938" y="1635384"/>
            <a:ext cx="5215095" cy="1115374"/>
          </a:xfrm>
          <a:prstGeom prst="rect">
            <a:avLst/>
          </a:prstGeom>
          <a:solidFill>
            <a:srgbClr val="6C92E1"/>
          </a:solidFill>
          <a:ln>
            <a:solidFill>
              <a:srgbClr val="6C9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cs typeface="Segoe UI" panose="020B0502040204020203" pitchFamily="34" charset="0"/>
              </a:rPr>
              <a:t>Создавать качественную страничку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72B4B5-16F6-A44E-8591-A78D7A782140}"/>
              </a:ext>
            </a:extLst>
          </p:cNvPr>
          <p:cNvSpPr/>
          <p:nvPr/>
        </p:nvSpPr>
        <p:spPr>
          <a:xfrm>
            <a:off x="5910729" y="3063749"/>
            <a:ext cx="5845839" cy="9244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Общаться с потенциальными спонсорами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 Отвечать на вопросы и комментарии спонсоров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Не направлять все силы только на достижение признания платформы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8A45AC-1F3E-D348-B138-332DE69912FF}"/>
              </a:ext>
            </a:extLst>
          </p:cNvPr>
          <p:cNvSpPr/>
          <p:nvPr/>
        </p:nvSpPr>
        <p:spPr>
          <a:xfrm>
            <a:off x="5910729" y="1623845"/>
            <a:ext cx="5596931" cy="13885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Качественные фото и видео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Обновления и </a:t>
            </a:r>
            <a:r>
              <a:rPr lang="en-US" b="1" i="1" dirty="0">
                <a:solidFill>
                  <a:srgbClr val="002060"/>
                </a:solidFill>
                <a:cs typeface="Segoe UI" panose="020B0502040204020203" pitchFamily="34" charset="0"/>
              </a:rPr>
              <a:t>FAQ </a:t>
            </a:r>
            <a:endParaRPr lang="ru-RU" b="1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Информация о команде проекта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cs typeface="Segoe UI" panose="020B0502040204020203" pitchFamily="34" charset="0"/>
              </a:rPr>
              <a:t>Ссылки на соц. сети, почту, другие виды связи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D8CB0E-C874-5E4C-B40D-24E9198ACC50}"/>
              </a:ext>
            </a:extLst>
          </p:cNvPr>
          <p:cNvSpPr/>
          <p:nvPr/>
        </p:nvSpPr>
        <p:spPr>
          <a:xfrm>
            <a:off x="1416818" y="4249251"/>
            <a:ext cx="9978013" cy="15273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cs typeface="Segoe UI" panose="020B0502040204020203" pitchFamily="34" charset="0"/>
              </a:rPr>
              <a:t>Не запускать тестовые проекты, а сразу те, которые планируется осуществить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E47DB9-7C38-8A42-B952-1B0C08D5531E}"/>
              </a:ext>
            </a:extLst>
          </p:cNvPr>
          <p:cNvSpPr/>
          <p:nvPr/>
        </p:nvSpPr>
        <p:spPr>
          <a:xfrm>
            <a:off x="1205802" y="5613138"/>
            <a:ext cx="10550769" cy="9244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cs typeface="Segoe UI" panose="020B0502040204020203" pitchFamily="34" charset="0"/>
              </a:rPr>
              <a:t>Не ставить завышенную финансовую цель проекта.</a:t>
            </a:r>
            <a:endParaRPr lang="ru-RU" sz="2000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endParaRPr lang="ru-RU" sz="1400" i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2C6DD91-91D9-DB47-B026-733D918A0E0A}"/>
              </a:ext>
            </a:extLst>
          </p:cNvPr>
          <p:cNvCxnSpPr>
            <a:cxnSpLocks/>
          </p:cNvCxnSpPr>
          <p:nvPr/>
        </p:nvCxnSpPr>
        <p:spPr>
          <a:xfrm flipV="1">
            <a:off x="5773033" y="1672072"/>
            <a:ext cx="5983537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031AF9B-A255-044B-9295-5C0D1462C861}"/>
              </a:ext>
            </a:extLst>
          </p:cNvPr>
          <p:cNvCxnSpPr>
            <a:cxnSpLocks/>
          </p:cNvCxnSpPr>
          <p:nvPr/>
        </p:nvCxnSpPr>
        <p:spPr>
          <a:xfrm flipV="1">
            <a:off x="5773031" y="2770699"/>
            <a:ext cx="5983537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251F71-683D-6943-BFC5-26625034D2EB}"/>
              </a:ext>
            </a:extLst>
          </p:cNvPr>
          <p:cNvCxnSpPr>
            <a:cxnSpLocks/>
          </p:cNvCxnSpPr>
          <p:nvPr/>
        </p:nvCxnSpPr>
        <p:spPr>
          <a:xfrm>
            <a:off x="557936" y="4391118"/>
            <a:ext cx="11198632" cy="1"/>
          </a:xfrm>
          <a:prstGeom prst="line">
            <a:avLst/>
          </a:prstGeom>
          <a:ln w="38100">
            <a:solidFill>
              <a:srgbClr val="7BEBD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EC9C367-0D14-2D4B-8338-0B66EFCCD59F}"/>
              </a:ext>
            </a:extLst>
          </p:cNvPr>
          <p:cNvCxnSpPr>
            <a:cxnSpLocks/>
          </p:cNvCxnSpPr>
          <p:nvPr/>
        </p:nvCxnSpPr>
        <p:spPr>
          <a:xfrm flipV="1">
            <a:off x="5773031" y="4225574"/>
            <a:ext cx="5983537" cy="1"/>
          </a:xfrm>
          <a:prstGeom prst="line">
            <a:avLst/>
          </a:prstGeom>
          <a:ln w="38100">
            <a:solidFill>
              <a:srgbClr val="8335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0085F2F-563E-BA4A-B531-44ACF16F9840}"/>
              </a:ext>
            </a:extLst>
          </p:cNvPr>
          <p:cNvCxnSpPr>
            <a:cxnSpLocks/>
          </p:cNvCxnSpPr>
          <p:nvPr/>
        </p:nvCxnSpPr>
        <p:spPr>
          <a:xfrm flipV="1">
            <a:off x="5773031" y="3027460"/>
            <a:ext cx="5983537" cy="1"/>
          </a:xfrm>
          <a:prstGeom prst="line">
            <a:avLst/>
          </a:prstGeom>
          <a:ln w="38100">
            <a:solidFill>
              <a:srgbClr val="8335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E22F89E-B076-DB4A-A1C2-C4B8812850F5}"/>
              </a:ext>
            </a:extLst>
          </p:cNvPr>
          <p:cNvCxnSpPr>
            <a:cxnSpLocks/>
          </p:cNvCxnSpPr>
          <p:nvPr/>
        </p:nvCxnSpPr>
        <p:spPr>
          <a:xfrm>
            <a:off x="713433" y="5631210"/>
            <a:ext cx="11043137" cy="1"/>
          </a:xfrm>
          <a:prstGeom prst="line">
            <a:avLst/>
          </a:prstGeom>
          <a:ln w="38100">
            <a:solidFill>
              <a:srgbClr val="1E3A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789984B-B365-9547-AD72-F3B4488E0E96}"/>
              </a:ext>
            </a:extLst>
          </p:cNvPr>
          <p:cNvCxnSpPr>
            <a:cxnSpLocks/>
          </p:cNvCxnSpPr>
          <p:nvPr/>
        </p:nvCxnSpPr>
        <p:spPr>
          <a:xfrm>
            <a:off x="713433" y="6537586"/>
            <a:ext cx="11043137" cy="11269"/>
          </a:xfrm>
          <a:prstGeom prst="line">
            <a:avLst/>
          </a:prstGeom>
          <a:ln w="38100">
            <a:solidFill>
              <a:srgbClr val="1E3A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CA2B22E-5AAB-D242-92D4-2C47D9113AB7}"/>
              </a:ext>
            </a:extLst>
          </p:cNvPr>
          <p:cNvCxnSpPr>
            <a:cxnSpLocks/>
          </p:cNvCxnSpPr>
          <p:nvPr/>
        </p:nvCxnSpPr>
        <p:spPr>
          <a:xfrm>
            <a:off x="713433" y="5453669"/>
            <a:ext cx="11043135" cy="1"/>
          </a:xfrm>
          <a:prstGeom prst="line">
            <a:avLst/>
          </a:prstGeom>
          <a:ln w="38100">
            <a:solidFill>
              <a:srgbClr val="7BEBD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7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3192" y="3379854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grpSp>
        <p:nvGrpSpPr>
          <p:cNvPr id="23" name="Группа 2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1</a:t>
            </a:r>
            <a:r>
              <a:rPr lang="en-US" dirty="0"/>
              <a:t>0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 КРАУДФАНДИНГА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433" y="1881815"/>
            <a:ext cx="4201583" cy="4008784"/>
            <a:chOff x="518433" y="1692049"/>
            <a:chExt cx="4201583" cy="4008784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492443"/>
              <a:chOff x="518433" y="1851126"/>
              <a:chExt cx="4201583" cy="492443"/>
            </a:xfrm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49244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Увеличивает инвестиционную активность компаний и населения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8433" y="2543797"/>
              <a:ext cx="4201583" cy="1231106"/>
              <a:chOff x="518433" y="2485935"/>
              <a:chExt cx="4201583" cy="1231106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485935"/>
                <a:ext cx="3536195" cy="123110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Способствует развитию инновационной деятельности, быстрому экономическому росту компаний и рынков</a:t>
                </a:r>
              </a:p>
              <a:p>
                <a:endPara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858783"/>
              <a:ext cx="4201583" cy="738664"/>
              <a:chOff x="518433" y="3597907"/>
              <a:chExt cx="4201583" cy="738664"/>
            </a:xfrm>
          </p:grpSpPr>
          <p:sp>
            <p:nvSpPr>
              <p:cNvPr id="11" name="Прямоугольник: Скругленные углы 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73866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Приводит к созданию и выводу на рынок новых товаров и услуг, особенно инновационных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09D452F-25F9-4A2F-84BD-9A44714884C6}"/>
                </a:ext>
              </a:extLst>
            </p:cNvPr>
            <p:cNvGrpSpPr/>
            <p:nvPr/>
          </p:nvGrpSpPr>
          <p:grpSpPr>
            <a:xfrm>
              <a:off x="518433" y="4715948"/>
              <a:ext cx="4201583" cy="984885"/>
              <a:chOff x="518433" y="4252059"/>
              <a:chExt cx="4201583" cy="984885"/>
            </a:xfrm>
          </p:grpSpPr>
          <p:sp>
            <p:nvSpPr>
              <p:cNvPr id="13" name="Прямоугольник: Скругленные углы 12">
                <a:extLst>
                  <a:ext uri="{FF2B5EF4-FFF2-40B4-BE49-F238E27FC236}">
                    <a16:creationId xmlns:a16="http://schemas.microsoft.com/office/drawing/2014/main" id="{64E3D015-D1E6-40C0-B820-5D2B0144652D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187696D-0387-46E9-A420-AD2392161D95}"/>
                  </a:ext>
                </a:extLst>
              </p:cNvPr>
              <p:cNvSpPr/>
              <p:nvPr/>
            </p:nvSpPr>
            <p:spPr>
              <a:xfrm>
                <a:off x="1183821" y="4252059"/>
                <a:ext cx="3536195" cy="98488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Возможность получения финансирования компаниями, которые не смогли получить поддержку банковской системы</a:t>
                </a:r>
              </a:p>
            </p:txBody>
          </p:sp>
        </p:grp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20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8"/>
              <a:ext cx="1904852" cy="2230987"/>
              <a:chOff x="7676266" y="528898"/>
              <a:chExt cx="1904852" cy="2230987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8"/>
                <a:ext cx="1571548" cy="1774038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2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 descr="Это изображение содержит рисунок мужчины с бородой. ">
            <a:extLst>
              <a:ext uri="{FF2B5EF4-FFF2-40B4-BE49-F238E27FC236}">
                <a16:creationId xmlns:a16="http://schemas.microsoft.com/office/drawing/2014/main" id="{F32A5E08-DAB7-4688-9995-64BE90AA2F83}"/>
              </a:ext>
            </a:extLst>
          </p:cNvPr>
          <p:cNvGrpSpPr/>
          <p:nvPr/>
        </p:nvGrpSpPr>
        <p:grpSpPr>
          <a:xfrm>
            <a:off x="577510" y="1318790"/>
            <a:ext cx="4430272" cy="6043606"/>
            <a:chOff x="117404" y="1951388"/>
            <a:chExt cx="3810340" cy="519791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EEAF1E36-1F6F-484C-9CA3-D7321F33C7EE}"/>
                </a:ext>
              </a:extLst>
            </p:cNvPr>
            <p:cNvSpPr/>
            <p:nvPr/>
          </p:nvSpPr>
          <p:spPr>
            <a:xfrm>
              <a:off x="218769" y="2438400"/>
              <a:ext cx="3131996" cy="313199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182ED547-BB7E-4187-9E8C-EA8699D2D1A2}"/>
                </a:ext>
              </a:extLst>
            </p:cNvPr>
            <p:cNvGrpSpPr/>
            <p:nvPr/>
          </p:nvGrpSpPr>
          <p:grpSpPr>
            <a:xfrm>
              <a:off x="524849" y="2442817"/>
              <a:ext cx="2749416" cy="4706488"/>
              <a:chOff x="209099" y="1340526"/>
              <a:chExt cx="3468002" cy="5936574"/>
            </a:xfrm>
          </p:grpSpPr>
          <p:sp>
            <p:nvSpPr>
              <p:cNvPr id="9" name="Полилиния 5">
                <a:extLst>
                  <a:ext uri="{FF2B5EF4-FFF2-40B4-BE49-F238E27FC236}">
                    <a16:creationId xmlns:a16="http://schemas.microsoft.com/office/drawing/2014/main" id="{C8571C14-2F27-4E34-B686-6E2CDCF3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528" y="3310241"/>
                <a:ext cx="1340572" cy="1498286"/>
              </a:xfrm>
              <a:custGeom>
                <a:avLst/>
                <a:gdLst>
                  <a:gd name="T0" fmla="*/ 210 w 502"/>
                  <a:gd name="T1" fmla="*/ 73 h 562"/>
                  <a:gd name="T2" fmla="*/ 463 w 502"/>
                  <a:gd name="T3" fmla="*/ 365 h 562"/>
                  <a:gd name="T4" fmla="*/ 463 w 502"/>
                  <a:gd name="T5" fmla="*/ 549 h 562"/>
                  <a:gd name="T6" fmla="*/ 81 w 502"/>
                  <a:gd name="T7" fmla="*/ 311 h 562"/>
                  <a:gd name="T8" fmla="*/ 48 w 502"/>
                  <a:gd name="T9" fmla="*/ 5 h 562"/>
                  <a:gd name="T10" fmla="*/ 210 w 502"/>
                  <a:gd name="T11" fmla="*/ 7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2" h="562">
                    <a:moveTo>
                      <a:pt x="210" y="73"/>
                    </a:moveTo>
                    <a:cubicBezTo>
                      <a:pt x="210" y="73"/>
                      <a:pt x="450" y="325"/>
                      <a:pt x="463" y="365"/>
                    </a:cubicBezTo>
                    <a:cubicBezTo>
                      <a:pt x="475" y="405"/>
                      <a:pt x="502" y="535"/>
                      <a:pt x="463" y="549"/>
                    </a:cubicBezTo>
                    <a:cubicBezTo>
                      <a:pt x="423" y="562"/>
                      <a:pt x="161" y="540"/>
                      <a:pt x="81" y="311"/>
                    </a:cubicBezTo>
                    <a:cubicBezTo>
                      <a:pt x="0" y="81"/>
                      <a:pt x="30" y="9"/>
                      <a:pt x="48" y="5"/>
                    </a:cubicBezTo>
                    <a:cubicBezTo>
                      <a:pt x="66" y="0"/>
                      <a:pt x="157" y="17"/>
                      <a:pt x="21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" name="Полилиния 6">
                <a:extLst>
                  <a:ext uri="{FF2B5EF4-FFF2-40B4-BE49-F238E27FC236}">
                    <a16:creationId xmlns:a16="http://schemas.microsoft.com/office/drawing/2014/main" id="{600A3A6C-7791-471C-A365-60A8E2782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814" y="1340526"/>
                <a:ext cx="1248001" cy="2249144"/>
              </a:xfrm>
              <a:custGeom>
                <a:avLst/>
                <a:gdLst>
                  <a:gd name="T0" fmla="*/ 413 w 467"/>
                  <a:gd name="T1" fmla="*/ 409 h 844"/>
                  <a:gd name="T2" fmla="*/ 420 w 467"/>
                  <a:gd name="T3" fmla="*/ 446 h 844"/>
                  <a:gd name="T4" fmla="*/ 410 w 467"/>
                  <a:gd name="T5" fmla="*/ 586 h 844"/>
                  <a:gd name="T6" fmla="*/ 431 w 467"/>
                  <a:gd name="T7" fmla="*/ 664 h 844"/>
                  <a:gd name="T8" fmla="*/ 371 w 467"/>
                  <a:gd name="T9" fmla="*/ 820 h 844"/>
                  <a:gd name="T10" fmla="*/ 99 w 467"/>
                  <a:gd name="T11" fmla="*/ 595 h 844"/>
                  <a:gd name="T12" fmla="*/ 87 w 467"/>
                  <a:gd name="T13" fmla="*/ 476 h 844"/>
                  <a:gd name="T14" fmla="*/ 87 w 467"/>
                  <a:gd name="T15" fmla="*/ 475 h 844"/>
                  <a:gd name="T16" fmla="*/ 93 w 467"/>
                  <a:gd name="T17" fmla="*/ 438 h 844"/>
                  <a:gd name="T18" fmla="*/ 0 w 467"/>
                  <a:gd name="T19" fmla="*/ 380 h 844"/>
                  <a:gd name="T20" fmla="*/ 39 w 467"/>
                  <a:gd name="T21" fmla="*/ 228 h 844"/>
                  <a:gd name="T22" fmla="*/ 62 w 467"/>
                  <a:gd name="T23" fmla="*/ 98 h 844"/>
                  <a:gd name="T24" fmla="*/ 31 w 467"/>
                  <a:gd name="T25" fmla="*/ 98 h 844"/>
                  <a:gd name="T26" fmla="*/ 146 w 467"/>
                  <a:gd name="T27" fmla="*/ 4 h 844"/>
                  <a:gd name="T28" fmla="*/ 205 w 467"/>
                  <a:gd name="T29" fmla="*/ 14 h 844"/>
                  <a:gd name="T30" fmla="*/ 297 w 467"/>
                  <a:gd name="T31" fmla="*/ 15 h 844"/>
                  <a:gd name="T32" fmla="*/ 413 w 467"/>
                  <a:gd name="T33" fmla="*/ 49 h 844"/>
                  <a:gd name="T34" fmla="*/ 422 w 467"/>
                  <a:gd name="T35" fmla="*/ 72 h 844"/>
                  <a:gd name="T36" fmla="*/ 424 w 467"/>
                  <a:gd name="T37" fmla="*/ 86 h 844"/>
                  <a:gd name="T38" fmla="*/ 410 w 467"/>
                  <a:gd name="T39" fmla="*/ 124 h 844"/>
                  <a:gd name="T40" fmla="*/ 432 w 467"/>
                  <a:gd name="T41" fmla="*/ 249 h 844"/>
                  <a:gd name="T42" fmla="*/ 446 w 467"/>
                  <a:gd name="T43" fmla="*/ 374 h 844"/>
                  <a:gd name="T44" fmla="*/ 446 w 467"/>
                  <a:gd name="T45" fmla="*/ 409 h 844"/>
                  <a:gd name="T46" fmla="*/ 413 w 467"/>
                  <a:gd name="T47" fmla="*/ 409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844">
                    <a:moveTo>
                      <a:pt x="413" y="409"/>
                    </a:moveTo>
                    <a:cubicBezTo>
                      <a:pt x="413" y="409"/>
                      <a:pt x="425" y="426"/>
                      <a:pt x="420" y="446"/>
                    </a:cubicBezTo>
                    <a:cubicBezTo>
                      <a:pt x="415" y="465"/>
                      <a:pt x="385" y="526"/>
                      <a:pt x="410" y="586"/>
                    </a:cubicBezTo>
                    <a:cubicBezTo>
                      <a:pt x="418" y="605"/>
                      <a:pt x="427" y="633"/>
                      <a:pt x="431" y="664"/>
                    </a:cubicBezTo>
                    <a:cubicBezTo>
                      <a:pt x="441" y="728"/>
                      <a:pt x="433" y="803"/>
                      <a:pt x="371" y="820"/>
                    </a:cubicBezTo>
                    <a:cubicBezTo>
                      <a:pt x="280" y="844"/>
                      <a:pt x="123" y="754"/>
                      <a:pt x="99" y="595"/>
                    </a:cubicBezTo>
                    <a:cubicBezTo>
                      <a:pt x="91" y="536"/>
                      <a:pt x="87" y="499"/>
                      <a:pt x="87" y="476"/>
                    </a:cubicBezTo>
                    <a:cubicBezTo>
                      <a:pt x="87" y="475"/>
                      <a:pt x="87" y="475"/>
                      <a:pt x="87" y="475"/>
                    </a:cubicBezTo>
                    <a:cubicBezTo>
                      <a:pt x="86" y="437"/>
                      <a:pt x="93" y="438"/>
                      <a:pt x="93" y="438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0" y="380"/>
                      <a:pt x="42" y="270"/>
                      <a:pt x="39" y="228"/>
                    </a:cubicBezTo>
                    <a:cubicBezTo>
                      <a:pt x="36" y="186"/>
                      <a:pt x="19" y="171"/>
                      <a:pt x="62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46" y="13"/>
                      <a:pt x="146" y="4"/>
                    </a:cubicBezTo>
                    <a:cubicBezTo>
                      <a:pt x="146" y="4"/>
                      <a:pt x="177" y="0"/>
                      <a:pt x="205" y="14"/>
                    </a:cubicBezTo>
                    <a:cubicBezTo>
                      <a:pt x="232" y="28"/>
                      <a:pt x="262" y="22"/>
                      <a:pt x="297" y="15"/>
                    </a:cubicBezTo>
                    <a:cubicBezTo>
                      <a:pt x="332" y="8"/>
                      <a:pt x="393" y="16"/>
                      <a:pt x="413" y="49"/>
                    </a:cubicBezTo>
                    <a:cubicBezTo>
                      <a:pt x="417" y="57"/>
                      <a:pt x="421" y="65"/>
                      <a:pt x="422" y="72"/>
                    </a:cubicBezTo>
                    <a:cubicBezTo>
                      <a:pt x="423" y="77"/>
                      <a:pt x="424" y="82"/>
                      <a:pt x="424" y="86"/>
                    </a:cubicBezTo>
                    <a:cubicBezTo>
                      <a:pt x="425" y="104"/>
                      <a:pt x="418" y="118"/>
                      <a:pt x="410" y="124"/>
                    </a:cubicBezTo>
                    <a:cubicBezTo>
                      <a:pt x="410" y="124"/>
                      <a:pt x="444" y="197"/>
                      <a:pt x="432" y="249"/>
                    </a:cubicBezTo>
                    <a:cubicBezTo>
                      <a:pt x="419" y="300"/>
                      <a:pt x="412" y="315"/>
                      <a:pt x="446" y="374"/>
                    </a:cubicBezTo>
                    <a:cubicBezTo>
                      <a:pt x="446" y="374"/>
                      <a:pt x="467" y="389"/>
                      <a:pt x="446" y="409"/>
                    </a:cubicBezTo>
                    <a:cubicBezTo>
                      <a:pt x="446" y="409"/>
                      <a:pt x="436" y="417"/>
                      <a:pt x="413" y="4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" name="Полилиния 7">
                <a:extLst>
                  <a:ext uri="{FF2B5EF4-FFF2-40B4-BE49-F238E27FC236}">
                    <a16:creationId xmlns:a16="http://schemas.microsoft.com/office/drawing/2014/main" id="{84D147E2-C5A1-44B2-801C-2CD2E34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242" y="1340526"/>
                <a:ext cx="1081715" cy="608572"/>
              </a:xfrm>
              <a:custGeom>
                <a:avLst/>
                <a:gdLst>
                  <a:gd name="T0" fmla="*/ 405 w 405"/>
                  <a:gd name="T1" fmla="*/ 86 h 228"/>
                  <a:gd name="T2" fmla="*/ 178 w 405"/>
                  <a:gd name="T3" fmla="*/ 98 h 228"/>
                  <a:gd name="T4" fmla="*/ 114 w 405"/>
                  <a:gd name="T5" fmla="*/ 186 h 228"/>
                  <a:gd name="T6" fmla="*/ 20 w 405"/>
                  <a:gd name="T7" fmla="*/ 228 h 228"/>
                  <a:gd name="T8" fmla="*/ 43 w 405"/>
                  <a:gd name="T9" fmla="*/ 98 h 228"/>
                  <a:gd name="T10" fmla="*/ 12 w 405"/>
                  <a:gd name="T11" fmla="*/ 98 h 228"/>
                  <a:gd name="T12" fmla="*/ 127 w 405"/>
                  <a:gd name="T13" fmla="*/ 4 h 228"/>
                  <a:gd name="T14" fmla="*/ 186 w 405"/>
                  <a:gd name="T15" fmla="*/ 14 h 228"/>
                  <a:gd name="T16" fmla="*/ 278 w 405"/>
                  <a:gd name="T17" fmla="*/ 15 h 228"/>
                  <a:gd name="T18" fmla="*/ 394 w 405"/>
                  <a:gd name="T19" fmla="*/ 49 h 228"/>
                  <a:gd name="T20" fmla="*/ 403 w 405"/>
                  <a:gd name="T21" fmla="*/ 72 h 228"/>
                  <a:gd name="T22" fmla="*/ 405 w 405"/>
                  <a:gd name="T23" fmla="*/ 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228">
                    <a:moveTo>
                      <a:pt x="405" y="86"/>
                    </a:moveTo>
                    <a:cubicBezTo>
                      <a:pt x="358" y="84"/>
                      <a:pt x="287" y="87"/>
                      <a:pt x="178" y="98"/>
                    </a:cubicBezTo>
                    <a:cubicBezTo>
                      <a:pt x="178" y="98"/>
                      <a:pt x="118" y="122"/>
                      <a:pt x="114" y="186"/>
                    </a:cubicBezTo>
                    <a:cubicBezTo>
                      <a:pt x="114" y="186"/>
                      <a:pt x="61" y="157"/>
                      <a:pt x="20" y="228"/>
                    </a:cubicBezTo>
                    <a:cubicBezTo>
                      <a:pt x="17" y="186"/>
                      <a:pt x="0" y="171"/>
                      <a:pt x="43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8"/>
                      <a:pt x="27" y="13"/>
                      <a:pt x="127" y="4"/>
                    </a:cubicBezTo>
                    <a:cubicBezTo>
                      <a:pt x="127" y="4"/>
                      <a:pt x="158" y="0"/>
                      <a:pt x="186" y="14"/>
                    </a:cubicBezTo>
                    <a:cubicBezTo>
                      <a:pt x="213" y="28"/>
                      <a:pt x="243" y="22"/>
                      <a:pt x="278" y="15"/>
                    </a:cubicBezTo>
                    <a:cubicBezTo>
                      <a:pt x="313" y="8"/>
                      <a:pt x="374" y="16"/>
                      <a:pt x="394" y="49"/>
                    </a:cubicBezTo>
                    <a:cubicBezTo>
                      <a:pt x="398" y="57"/>
                      <a:pt x="402" y="65"/>
                      <a:pt x="403" y="72"/>
                    </a:cubicBezTo>
                    <a:cubicBezTo>
                      <a:pt x="404" y="77"/>
                      <a:pt x="405" y="82"/>
                      <a:pt x="405" y="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524DE"/>
                  </a:gs>
                  <a:gs pos="76000">
                    <a:srgbClr val="6524D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2" name="Полилиния 8">
                <a:extLst>
                  <a:ext uri="{FF2B5EF4-FFF2-40B4-BE49-F238E27FC236}">
                    <a16:creationId xmlns:a16="http://schemas.microsoft.com/office/drawing/2014/main" id="{8C4DC2FE-B668-467A-B05D-874A8610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386" y="1422812"/>
                <a:ext cx="699429" cy="1808573"/>
              </a:xfrm>
              <a:custGeom>
                <a:avLst/>
                <a:gdLst>
                  <a:gd name="T0" fmla="*/ 208 w 262"/>
                  <a:gd name="T1" fmla="*/ 378 h 678"/>
                  <a:gd name="T2" fmla="*/ 215 w 262"/>
                  <a:gd name="T3" fmla="*/ 415 h 678"/>
                  <a:gd name="T4" fmla="*/ 205 w 262"/>
                  <a:gd name="T5" fmla="*/ 555 h 678"/>
                  <a:gd name="T6" fmla="*/ 226 w 262"/>
                  <a:gd name="T7" fmla="*/ 633 h 678"/>
                  <a:gd name="T8" fmla="*/ 92 w 262"/>
                  <a:gd name="T9" fmla="*/ 411 h 678"/>
                  <a:gd name="T10" fmla="*/ 45 w 262"/>
                  <a:gd name="T11" fmla="*/ 280 h 678"/>
                  <a:gd name="T12" fmla="*/ 23 w 262"/>
                  <a:gd name="T13" fmla="*/ 165 h 678"/>
                  <a:gd name="T14" fmla="*/ 56 w 262"/>
                  <a:gd name="T15" fmla="*/ 82 h 678"/>
                  <a:gd name="T16" fmla="*/ 180 w 262"/>
                  <a:gd name="T17" fmla="*/ 33 h 678"/>
                  <a:gd name="T18" fmla="*/ 217 w 262"/>
                  <a:gd name="T19" fmla="*/ 41 h 678"/>
                  <a:gd name="T20" fmla="*/ 205 w 262"/>
                  <a:gd name="T21" fmla="*/ 93 h 678"/>
                  <a:gd name="T22" fmla="*/ 227 w 262"/>
                  <a:gd name="T23" fmla="*/ 218 h 678"/>
                  <a:gd name="T24" fmla="*/ 241 w 262"/>
                  <a:gd name="T25" fmla="*/ 343 h 678"/>
                  <a:gd name="T26" fmla="*/ 241 w 262"/>
                  <a:gd name="T27" fmla="*/ 378 h 678"/>
                  <a:gd name="T28" fmla="*/ 208 w 262"/>
                  <a:gd name="T29" fmla="*/ 3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678">
                    <a:moveTo>
                      <a:pt x="208" y="378"/>
                    </a:moveTo>
                    <a:cubicBezTo>
                      <a:pt x="208" y="378"/>
                      <a:pt x="220" y="395"/>
                      <a:pt x="215" y="415"/>
                    </a:cubicBezTo>
                    <a:cubicBezTo>
                      <a:pt x="210" y="434"/>
                      <a:pt x="180" y="495"/>
                      <a:pt x="205" y="555"/>
                    </a:cubicBezTo>
                    <a:cubicBezTo>
                      <a:pt x="213" y="574"/>
                      <a:pt x="222" y="602"/>
                      <a:pt x="226" y="633"/>
                    </a:cubicBezTo>
                    <a:cubicBezTo>
                      <a:pt x="146" y="678"/>
                      <a:pt x="100" y="440"/>
                      <a:pt x="92" y="411"/>
                    </a:cubicBezTo>
                    <a:cubicBezTo>
                      <a:pt x="85" y="382"/>
                      <a:pt x="35" y="333"/>
                      <a:pt x="45" y="280"/>
                    </a:cubicBezTo>
                    <a:cubicBezTo>
                      <a:pt x="56" y="227"/>
                      <a:pt x="45" y="218"/>
                      <a:pt x="23" y="165"/>
                    </a:cubicBezTo>
                    <a:cubicBezTo>
                      <a:pt x="0" y="113"/>
                      <a:pt x="56" y="82"/>
                      <a:pt x="56" y="82"/>
                    </a:cubicBezTo>
                    <a:cubicBezTo>
                      <a:pt x="107" y="0"/>
                      <a:pt x="158" y="34"/>
                      <a:pt x="180" y="33"/>
                    </a:cubicBezTo>
                    <a:cubicBezTo>
                      <a:pt x="186" y="33"/>
                      <a:pt x="200" y="35"/>
                      <a:pt x="217" y="41"/>
                    </a:cubicBezTo>
                    <a:cubicBezTo>
                      <a:pt x="223" y="65"/>
                      <a:pt x="216" y="85"/>
                      <a:pt x="205" y="93"/>
                    </a:cubicBezTo>
                    <a:cubicBezTo>
                      <a:pt x="205" y="93"/>
                      <a:pt x="239" y="166"/>
                      <a:pt x="227" y="218"/>
                    </a:cubicBezTo>
                    <a:cubicBezTo>
                      <a:pt x="214" y="269"/>
                      <a:pt x="207" y="284"/>
                      <a:pt x="241" y="343"/>
                    </a:cubicBezTo>
                    <a:cubicBezTo>
                      <a:pt x="241" y="343"/>
                      <a:pt x="262" y="358"/>
                      <a:pt x="241" y="378"/>
                    </a:cubicBezTo>
                    <a:cubicBezTo>
                      <a:pt x="241" y="378"/>
                      <a:pt x="231" y="386"/>
                      <a:pt x="208" y="378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3" name="Полилиния 9">
                <a:extLst>
                  <a:ext uri="{FF2B5EF4-FFF2-40B4-BE49-F238E27FC236}">
                    <a16:creationId xmlns:a16="http://schemas.microsoft.com/office/drawing/2014/main" id="{B5D4840E-C693-4B8E-86D8-E3E73CEB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99" y="2329669"/>
                <a:ext cx="2883430" cy="4947431"/>
              </a:xfrm>
              <a:custGeom>
                <a:avLst/>
                <a:gdLst>
                  <a:gd name="T0" fmla="*/ 904 w 1079"/>
                  <a:gd name="T1" fmla="*/ 1856 h 1856"/>
                  <a:gd name="T2" fmla="*/ 136 w 1079"/>
                  <a:gd name="T3" fmla="*/ 1856 h 1856"/>
                  <a:gd name="T4" fmla="*/ 116 w 1079"/>
                  <a:gd name="T5" fmla="*/ 962 h 1856"/>
                  <a:gd name="T6" fmla="*/ 449 w 1079"/>
                  <a:gd name="T7" fmla="*/ 104 h 1856"/>
                  <a:gd name="T8" fmla="*/ 497 w 1079"/>
                  <a:gd name="T9" fmla="*/ 30 h 1856"/>
                  <a:gd name="T10" fmla="*/ 526 w 1079"/>
                  <a:gd name="T11" fmla="*/ 9 h 1856"/>
                  <a:gd name="T12" fmla="*/ 753 w 1079"/>
                  <a:gd name="T13" fmla="*/ 150 h 1856"/>
                  <a:gd name="T14" fmla="*/ 823 w 1079"/>
                  <a:gd name="T15" fmla="*/ 312 h 1856"/>
                  <a:gd name="T16" fmla="*/ 904 w 1079"/>
                  <a:gd name="T17" fmla="*/ 1856 h 1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9" h="1856">
                    <a:moveTo>
                      <a:pt x="904" y="1856"/>
                    </a:moveTo>
                    <a:cubicBezTo>
                      <a:pt x="136" y="1856"/>
                      <a:pt x="136" y="1856"/>
                      <a:pt x="136" y="1856"/>
                    </a:cubicBezTo>
                    <a:cubicBezTo>
                      <a:pt x="125" y="1546"/>
                      <a:pt x="232" y="1684"/>
                      <a:pt x="116" y="962"/>
                    </a:cubicBezTo>
                    <a:cubicBezTo>
                      <a:pt x="0" y="241"/>
                      <a:pt x="449" y="104"/>
                      <a:pt x="449" y="104"/>
                    </a:cubicBezTo>
                    <a:cubicBezTo>
                      <a:pt x="449" y="104"/>
                      <a:pt x="481" y="60"/>
                      <a:pt x="497" y="30"/>
                    </a:cubicBezTo>
                    <a:cubicBezTo>
                      <a:pt x="512" y="0"/>
                      <a:pt x="526" y="9"/>
                      <a:pt x="526" y="9"/>
                    </a:cubicBezTo>
                    <a:cubicBezTo>
                      <a:pt x="753" y="150"/>
                      <a:pt x="753" y="150"/>
                      <a:pt x="753" y="150"/>
                    </a:cubicBezTo>
                    <a:cubicBezTo>
                      <a:pt x="780" y="202"/>
                      <a:pt x="803" y="257"/>
                      <a:pt x="823" y="312"/>
                    </a:cubicBezTo>
                    <a:cubicBezTo>
                      <a:pt x="1079" y="1007"/>
                      <a:pt x="904" y="1856"/>
                      <a:pt x="904" y="18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4" name="Полилиния 10">
                <a:extLst>
                  <a:ext uri="{FF2B5EF4-FFF2-40B4-BE49-F238E27FC236}">
                    <a16:creationId xmlns:a16="http://schemas.microsoft.com/office/drawing/2014/main" id="{F1A3E269-0320-4431-A8DF-43BC01E3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100" y="2329669"/>
                <a:ext cx="999430" cy="836572"/>
              </a:xfrm>
              <a:custGeom>
                <a:avLst/>
                <a:gdLst>
                  <a:gd name="T0" fmla="*/ 374 w 374"/>
                  <a:gd name="T1" fmla="*/ 312 h 314"/>
                  <a:gd name="T2" fmla="*/ 0 w 374"/>
                  <a:gd name="T3" fmla="*/ 104 h 314"/>
                  <a:gd name="T4" fmla="*/ 48 w 374"/>
                  <a:gd name="T5" fmla="*/ 30 h 314"/>
                  <a:gd name="T6" fmla="*/ 77 w 374"/>
                  <a:gd name="T7" fmla="*/ 9 h 314"/>
                  <a:gd name="T8" fmla="*/ 304 w 374"/>
                  <a:gd name="T9" fmla="*/ 150 h 314"/>
                  <a:gd name="T10" fmla="*/ 374 w 374"/>
                  <a:gd name="T11" fmla="*/ 31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14">
                    <a:moveTo>
                      <a:pt x="374" y="312"/>
                    </a:moveTo>
                    <a:cubicBezTo>
                      <a:pt x="222" y="314"/>
                      <a:pt x="0" y="104"/>
                      <a:pt x="0" y="104"/>
                    </a:cubicBezTo>
                    <a:cubicBezTo>
                      <a:pt x="0" y="104"/>
                      <a:pt x="32" y="60"/>
                      <a:pt x="48" y="30"/>
                    </a:cubicBezTo>
                    <a:cubicBezTo>
                      <a:pt x="63" y="0"/>
                      <a:pt x="77" y="9"/>
                      <a:pt x="77" y="9"/>
                    </a:cubicBezTo>
                    <a:cubicBezTo>
                      <a:pt x="304" y="150"/>
                      <a:pt x="304" y="150"/>
                      <a:pt x="304" y="150"/>
                    </a:cubicBezTo>
                    <a:cubicBezTo>
                      <a:pt x="331" y="202"/>
                      <a:pt x="354" y="257"/>
                      <a:pt x="374" y="3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100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" name="Полилиния 11">
                <a:extLst>
                  <a:ext uri="{FF2B5EF4-FFF2-40B4-BE49-F238E27FC236}">
                    <a16:creationId xmlns:a16="http://schemas.microsoft.com/office/drawing/2014/main" id="{68F90B1C-A4BC-499A-A3A8-6F83BFC7C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385" y="1835954"/>
                <a:ext cx="258858" cy="378858"/>
              </a:xfrm>
              <a:custGeom>
                <a:avLst/>
                <a:gdLst>
                  <a:gd name="T0" fmla="*/ 75 w 97"/>
                  <a:gd name="T1" fmla="*/ 34 h 142"/>
                  <a:gd name="T2" fmla="*/ 11 w 97"/>
                  <a:gd name="T3" fmla="*/ 66 h 142"/>
                  <a:gd name="T4" fmla="*/ 74 w 97"/>
                  <a:gd name="T5" fmla="*/ 132 h 142"/>
                  <a:gd name="T6" fmla="*/ 75 w 97"/>
                  <a:gd name="T7" fmla="*/ 3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42">
                    <a:moveTo>
                      <a:pt x="75" y="34"/>
                    </a:moveTo>
                    <a:cubicBezTo>
                      <a:pt x="75" y="34"/>
                      <a:pt x="22" y="0"/>
                      <a:pt x="11" y="66"/>
                    </a:cubicBezTo>
                    <a:cubicBezTo>
                      <a:pt x="0" y="132"/>
                      <a:pt x="59" y="142"/>
                      <a:pt x="74" y="132"/>
                    </a:cubicBezTo>
                    <a:cubicBezTo>
                      <a:pt x="74" y="132"/>
                      <a:pt x="97" y="82"/>
                      <a:pt x="75" y="34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" name="Полилиния 12">
                <a:extLst>
                  <a:ext uri="{FF2B5EF4-FFF2-40B4-BE49-F238E27FC236}">
                    <a16:creationId xmlns:a16="http://schemas.microsoft.com/office/drawing/2014/main" id="{0870DA8A-4FAB-4AF9-8E9C-77B8A630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62" y="1895956"/>
                <a:ext cx="1001144" cy="1693715"/>
              </a:xfrm>
              <a:custGeom>
                <a:avLst/>
                <a:gdLst>
                  <a:gd name="T0" fmla="*/ 284 w 375"/>
                  <a:gd name="T1" fmla="*/ 612 h 636"/>
                  <a:gd name="T2" fmla="*/ 12 w 375"/>
                  <a:gd name="T3" fmla="*/ 387 h 636"/>
                  <a:gd name="T4" fmla="*/ 0 w 375"/>
                  <a:gd name="T5" fmla="*/ 268 h 636"/>
                  <a:gd name="T6" fmla="*/ 0 w 375"/>
                  <a:gd name="T7" fmla="*/ 267 h 636"/>
                  <a:gd name="T8" fmla="*/ 6 w 375"/>
                  <a:gd name="T9" fmla="*/ 230 h 636"/>
                  <a:gd name="T10" fmla="*/ 36 w 375"/>
                  <a:gd name="T11" fmla="*/ 12 h 636"/>
                  <a:gd name="T12" fmla="*/ 64 w 375"/>
                  <a:gd name="T13" fmla="*/ 62 h 636"/>
                  <a:gd name="T14" fmla="*/ 173 w 375"/>
                  <a:gd name="T15" fmla="*/ 216 h 636"/>
                  <a:gd name="T16" fmla="*/ 226 w 375"/>
                  <a:gd name="T17" fmla="*/ 205 h 636"/>
                  <a:gd name="T18" fmla="*/ 326 w 375"/>
                  <a:gd name="T19" fmla="*/ 201 h 636"/>
                  <a:gd name="T20" fmla="*/ 333 w 375"/>
                  <a:gd name="T21" fmla="*/ 238 h 636"/>
                  <a:gd name="T22" fmla="*/ 323 w 375"/>
                  <a:gd name="T23" fmla="*/ 378 h 636"/>
                  <a:gd name="T24" fmla="*/ 284 w 375"/>
                  <a:gd name="T25" fmla="*/ 61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636">
                    <a:moveTo>
                      <a:pt x="284" y="612"/>
                    </a:moveTo>
                    <a:cubicBezTo>
                      <a:pt x="193" y="636"/>
                      <a:pt x="36" y="546"/>
                      <a:pt x="12" y="387"/>
                    </a:cubicBezTo>
                    <a:cubicBezTo>
                      <a:pt x="4" y="328"/>
                      <a:pt x="0" y="291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" y="249"/>
                      <a:pt x="4" y="235"/>
                      <a:pt x="6" y="230"/>
                    </a:cubicBezTo>
                    <a:cubicBezTo>
                      <a:pt x="6" y="230"/>
                      <a:pt x="55" y="77"/>
                      <a:pt x="36" y="12"/>
                    </a:cubicBezTo>
                    <a:cubicBezTo>
                      <a:pt x="36" y="12"/>
                      <a:pt x="53" y="0"/>
                      <a:pt x="64" y="62"/>
                    </a:cubicBezTo>
                    <a:cubicBezTo>
                      <a:pt x="74" y="123"/>
                      <a:pt x="134" y="202"/>
                      <a:pt x="173" y="216"/>
                    </a:cubicBezTo>
                    <a:cubicBezTo>
                      <a:pt x="212" y="229"/>
                      <a:pt x="214" y="208"/>
                      <a:pt x="226" y="205"/>
                    </a:cubicBezTo>
                    <a:cubicBezTo>
                      <a:pt x="238" y="204"/>
                      <a:pt x="263" y="178"/>
                      <a:pt x="326" y="201"/>
                    </a:cubicBezTo>
                    <a:cubicBezTo>
                      <a:pt x="326" y="201"/>
                      <a:pt x="338" y="218"/>
                      <a:pt x="333" y="238"/>
                    </a:cubicBezTo>
                    <a:cubicBezTo>
                      <a:pt x="328" y="257"/>
                      <a:pt x="297" y="318"/>
                      <a:pt x="323" y="378"/>
                    </a:cubicBezTo>
                    <a:cubicBezTo>
                      <a:pt x="349" y="437"/>
                      <a:pt x="375" y="587"/>
                      <a:pt x="284" y="6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7FFB"/>
                  </a:gs>
                  <a:gs pos="100000">
                    <a:srgbClr val="FB95E9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" name="Полилиния 13">
                <a:extLst>
                  <a:ext uri="{FF2B5EF4-FFF2-40B4-BE49-F238E27FC236}">
                    <a16:creationId xmlns:a16="http://schemas.microsoft.com/office/drawing/2014/main" id="{116FA9B5-4461-4B4F-9235-D02206F6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100" y="1340526"/>
                <a:ext cx="1071430" cy="330858"/>
              </a:xfrm>
              <a:custGeom>
                <a:avLst/>
                <a:gdLst>
                  <a:gd name="T0" fmla="*/ 379 w 401"/>
                  <a:gd name="T1" fmla="*/ 124 h 124"/>
                  <a:gd name="T2" fmla="*/ 258 w 401"/>
                  <a:gd name="T3" fmla="*/ 113 h 124"/>
                  <a:gd name="T4" fmla="*/ 166 w 401"/>
                  <a:gd name="T5" fmla="*/ 98 h 124"/>
                  <a:gd name="T6" fmla="*/ 0 w 401"/>
                  <a:gd name="T7" fmla="*/ 98 h 124"/>
                  <a:gd name="T8" fmla="*/ 115 w 401"/>
                  <a:gd name="T9" fmla="*/ 4 h 124"/>
                  <a:gd name="T10" fmla="*/ 174 w 401"/>
                  <a:gd name="T11" fmla="*/ 14 h 124"/>
                  <a:gd name="T12" fmla="*/ 266 w 401"/>
                  <a:gd name="T13" fmla="*/ 15 h 124"/>
                  <a:gd name="T14" fmla="*/ 382 w 401"/>
                  <a:gd name="T15" fmla="*/ 49 h 124"/>
                  <a:gd name="T16" fmla="*/ 379 w 40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24">
                    <a:moveTo>
                      <a:pt x="379" y="124"/>
                    </a:moveTo>
                    <a:cubicBezTo>
                      <a:pt x="354" y="103"/>
                      <a:pt x="299" y="110"/>
                      <a:pt x="258" y="113"/>
                    </a:cubicBezTo>
                    <a:cubicBezTo>
                      <a:pt x="217" y="117"/>
                      <a:pt x="166" y="98"/>
                      <a:pt x="166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15" y="13"/>
                      <a:pt x="115" y="4"/>
                    </a:cubicBezTo>
                    <a:cubicBezTo>
                      <a:pt x="115" y="4"/>
                      <a:pt x="146" y="0"/>
                      <a:pt x="174" y="14"/>
                    </a:cubicBezTo>
                    <a:cubicBezTo>
                      <a:pt x="201" y="28"/>
                      <a:pt x="231" y="22"/>
                      <a:pt x="266" y="15"/>
                    </a:cubicBezTo>
                    <a:cubicBezTo>
                      <a:pt x="301" y="8"/>
                      <a:pt x="362" y="16"/>
                      <a:pt x="382" y="49"/>
                    </a:cubicBezTo>
                    <a:cubicBezTo>
                      <a:pt x="401" y="81"/>
                      <a:pt x="393" y="114"/>
                      <a:pt x="379" y="124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313DC"/>
                  </a:gs>
                  <a:gs pos="100000">
                    <a:srgbClr val="1E3ADA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" name="Полилиния 14">
                <a:extLst>
                  <a:ext uri="{FF2B5EF4-FFF2-40B4-BE49-F238E27FC236}">
                    <a16:creationId xmlns:a16="http://schemas.microsoft.com/office/drawing/2014/main" id="{2BF4B088-9F78-4017-BB28-01D01B8E1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814" y="4258241"/>
                <a:ext cx="761143" cy="908572"/>
              </a:xfrm>
              <a:custGeom>
                <a:avLst/>
                <a:gdLst>
                  <a:gd name="T0" fmla="*/ 265 w 285"/>
                  <a:gd name="T1" fmla="*/ 0 h 341"/>
                  <a:gd name="T2" fmla="*/ 68 w 285"/>
                  <a:gd name="T3" fmla="*/ 96 h 341"/>
                  <a:gd name="T4" fmla="*/ 0 w 285"/>
                  <a:gd name="T5" fmla="*/ 232 h 341"/>
                  <a:gd name="T6" fmla="*/ 3 w 285"/>
                  <a:gd name="T7" fmla="*/ 341 h 341"/>
                  <a:gd name="T8" fmla="*/ 41 w 285"/>
                  <a:gd name="T9" fmla="*/ 303 h 341"/>
                  <a:gd name="T10" fmla="*/ 41 w 285"/>
                  <a:gd name="T11" fmla="*/ 224 h 341"/>
                  <a:gd name="T12" fmla="*/ 93 w 285"/>
                  <a:gd name="T13" fmla="*/ 156 h 341"/>
                  <a:gd name="T14" fmla="*/ 62 w 285"/>
                  <a:gd name="T15" fmla="*/ 256 h 341"/>
                  <a:gd name="T16" fmla="*/ 106 w 285"/>
                  <a:gd name="T17" fmla="*/ 323 h 341"/>
                  <a:gd name="T18" fmla="*/ 117 w 285"/>
                  <a:gd name="T19" fmla="*/ 275 h 341"/>
                  <a:gd name="T20" fmla="*/ 101 w 285"/>
                  <a:gd name="T21" fmla="*/ 237 h 341"/>
                  <a:gd name="T22" fmla="*/ 136 w 285"/>
                  <a:gd name="T23" fmla="*/ 172 h 341"/>
                  <a:gd name="T24" fmla="*/ 133 w 285"/>
                  <a:gd name="T25" fmla="*/ 239 h 341"/>
                  <a:gd name="T26" fmla="*/ 168 w 285"/>
                  <a:gd name="T27" fmla="*/ 301 h 341"/>
                  <a:gd name="T28" fmla="*/ 185 w 285"/>
                  <a:gd name="T29" fmla="*/ 257 h 341"/>
                  <a:gd name="T30" fmla="*/ 180 w 285"/>
                  <a:gd name="T31" fmla="*/ 196 h 341"/>
                  <a:gd name="T32" fmla="*/ 285 w 285"/>
                  <a:gd name="T33" fmla="*/ 100 h 341"/>
                  <a:gd name="T34" fmla="*/ 265 w 285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341">
                    <a:moveTo>
                      <a:pt x="265" y="0"/>
                    </a:moveTo>
                    <a:cubicBezTo>
                      <a:pt x="265" y="0"/>
                      <a:pt x="85" y="79"/>
                      <a:pt x="68" y="96"/>
                    </a:cubicBezTo>
                    <a:cubicBezTo>
                      <a:pt x="51" y="113"/>
                      <a:pt x="0" y="232"/>
                      <a:pt x="0" y="232"/>
                    </a:cubicBezTo>
                    <a:cubicBezTo>
                      <a:pt x="3" y="341"/>
                      <a:pt x="3" y="341"/>
                      <a:pt x="3" y="341"/>
                    </a:cubicBezTo>
                    <a:cubicBezTo>
                      <a:pt x="3" y="341"/>
                      <a:pt x="42" y="329"/>
                      <a:pt x="41" y="303"/>
                    </a:cubicBezTo>
                    <a:cubicBezTo>
                      <a:pt x="39" y="278"/>
                      <a:pt x="35" y="230"/>
                      <a:pt x="41" y="224"/>
                    </a:cubicBezTo>
                    <a:cubicBezTo>
                      <a:pt x="46" y="218"/>
                      <a:pt x="93" y="156"/>
                      <a:pt x="93" y="156"/>
                    </a:cubicBezTo>
                    <a:cubicBezTo>
                      <a:pt x="93" y="156"/>
                      <a:pt x="59" y="250"/>
                      <a:pt x="62" y="256"/>
                    </a:cubicBezTo>
                    <a:cubicBezTo>
                      <a:pt x="64" y="262"/>
                      <a:pt x="106" y="323"/>
                      <a:pt x="106" y="323"/>
                    </a:cubicBezTo>
                    <a:cubicBezTo>
                      <a:pt x="106" y="323"/>
                      <a:pt x="128" y="296"/>
                      <a:pt x="117" y="275"/>
                    </a:cubicBezTo>
                    <a:cubicBezTo>
                      <a:pt x="106" y="255"/>
                      <a:pt x="101" y="237"/>
                      <a:pt x="101" y="237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3" y="239"/>
                      <a:pt x="133" y="239"/>
                      <a:pt x="133" y="239"/>
                    </a:cubicBezTo>
                    <a:cubicBezTo>
                      <a:pt x="168" y="301"/>
                      <a:pt x="168" y="301"/>
                      <a:pt x="168" y="301"/>
                    </a:cubicBezTo>
                    <a:cubicBezTo>
                      <a:pt x="168" y="301"/>
                      <a:pt x="197" y="274"/>
                      <a:pt x="185" y="257"/>
                    </a:cubicBezTo>
                    <a:cubicBezTo>
                      <a:pt x="172" y="240"/>
                      <a:pt x="180" y="196"/>
                      <a:pt x="180" y="196"/>
                    </a:cubicBezTo>
                    <a:cubicBezTo>
                      <a:pt x="285" y="100"/>
                      <a:pt x="285" y="100"/>
                      <a:pt x="285" y="100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" name="Полилиния 15">
                <a:extLst>
                  <a:ext uri="{FF2B5EF4-FFF2-40B4-BE49-F238E27FC236}">
                    <a16:creationId xmlns:a16="http://schemas.microsoft.com/office/drawing/2014/main" id="{52C1A77F-D0D3-4856-91DD-AD841A99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100" y="3680527"/>
                <a:ext cx="387429" cy="685715"/>
              </a:xfrm>
              <a:custGeom>
                <a:avLst/>
                <a:gdLst>
                  <a:gd name="T0" fmla="*/ 21 w 145"/>
                  <a:gd name="T1" fmla="*/ 257 h 257"/>
                  <a:gd name="T2" fmla="*/ 3 w 145"/>
                  <a:gd name="T3" fmla="*/ 120 h 257"/>
                  <a:gd name="T4" fmla="*/ 50 w 145"/>
                  <a:gd name="T5" fmla="*/ 37 h 257"/>
                  <a:gd name="T6" fmla="*/ 108 w 145"/>
                  <a:gd name="T7" fmla="*/ 0 h 257"/>
                  <a:gd name="T8" fmla="*/ 102 w 145"/>
                  <a:gd name="T9" fmla="*/ 33 h 257"/>
                  <a:gd name="T10" fmla="*/ 60 w 145"/>
                  <a:gd name="T11" fmla="*/ 61 h 257"/>
                  <a:gd name="T12" fmla="*/ 43 w 145"/>
                  <a:gd name="T13" fmla="*/ 112 h 257"/>
                  <a:gd name="T14" fmla="*/ 84 w 145"/>
                  <a:gd name="T15" fmla="*/ 60 h 257"/>
                  <a:gd name="T16" fmla="*/ 135 w 145"/>
                  <a:gd name="T17" fmla="*/ 60 h 257"/>
                  <a:gd name="T18" fmla="*/ 114 w 145"/>
                  <a:gd name="T19" fmla="*/ 83 h 257"/>
                  <a:gd name="T20" fmla="*/ 88 w 145"/>
                  <a:gd name="T21" fmla="*/ 88 h 257"/>
                  <a:gd name="T22" fmla="*/ 67 w 145"/>
                  <a:gd name="T23" fmla="*/ 129 h 257"/>
                  <a:gd name="T24" fmla="*/ 100 w 145"/>
                  <a:gd name="T25" fmla="*/ 104 h 257"/>
                  <a:gd name="T26" fmla="*/ 145 w 145"/>
                  <a:gd name="T27" fmla="*/ 100 h 257"/>
                  <a:gd name="T28" fmla="*/ 128 w 145"/>
                  <a:gd name="T29" fmla="*/ 125 h 257"/>
                  <a:gd name="T30" fmla="*/ 94 w 145"/>
                  <a:gd name="T31" fmla="*/ 144 h 257"/>
                  <a:gd name="T32" fmla="*/ 81 w 145"/>
                  <a:gd name="T33" fmla="*/ 232 h 257"/>
                  <a:gd name="T34" fmla="*/ 21 w 145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257">
                    <a:moveTo>
                      <a:pt x="21" y="257"/>
                    </a:moveTo>
                    <a:cubicBezTo>
                      <a:pt x="21" y="257"/>
                      <a:pt x="0" y="134"/>
                      <a:pt x="3" y="120"/>
                    </a:cubicBezTo>
                    <a:cubicBezTo>
                      <a:pt x="6" y="105"/>
                      <a:pt x="50" y="37"/>
                      <a:pt x="50" y="37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16" y="25"/>
                      <a:pt x="102" y="33"/>
                    </a:cubicBezTo>
                    <a:cubicBezTo>
                      <a:pt x="88" y="41"/>
                      <a:pt x="61" y="56"/>
                      <a:pt x="60" y="61"/>
                    </a:cubicBezTo>
                    <a:cubicBezTo>
                      <a:pt x="59" y="66"/>
                      <a:pt x="43" y="112"/>
                      <a:pt x="43" y="112"/>
                    </a:cubicBezTo>
                    <a:cubicBezTo>
                      <a:pt x="43" y="112"/>
                      <a:pt x="80" y="61"/>
                      <a:pt x="84" y="60"/>
                    </a:cubicBezTo>
                    <a:cubicBezTo>
                      <a:pt x="89" y="60"/>
                      <a:pt x="135" y="60"/>
                      <a:pt x="135" y="60"/>
                    </a:cubicBezTo>
                    <a:cubicBezTo>
                      <a:pt x="135" y="60"/>
                      <a:pt x="128" y="81"/>
                      <a:pt x="114" y="83"/>
                    </a:cubicBezTo>
                    <a:cubicBezTo>
                      <a:pt x="99" y="84"/>
                      <a:pt x="88" y="88"/>
                      <a:pt x="88" y="8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5" y="100"/>
                      <a:pt x="141" y="125"/>
                      <a:pt x="128" y="125"/>
                    </a:cubicBezTo>
                    <a:cubicBezTo>
                      <a:pt x="115" y="124"/>
                      <a:pt x="94" y="144"/>
                      <a:pt x="94" y="144"/>
                    </a:cubicBezTo>
                    <a:cubicBezTo>
                      <a:pt x="81" y="232"/>
                      <a:pt x="81" y="232"/>
                      <a:pt x="81" y="232"/>
                    </a:cubicBezTo>
                    <a:lnTo>
                      <a:pt x="21" y="2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" name="Полилиния 16">
                <a:extLst>
                  <a:ext uri="{FF2B5EF4-FFF2-40B4-BE49-F238E27FC236}">
                    <a16:creationId xmlns:a16="http://schemas.microsoft.com/office/drawing/2014/main" id="{AF758C60-4BC8-48B0-853B-79E4FE11D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487774">
                <a:off x="2302872" y="4062813"/>
                <a:ext cx="1145143" cy="673715"/>
              </a:xfrm>
              <a:custGeom>
                <a:avLst/>
                <a:gdLst>
                  <a:gd name="T0" fmla="*/ 82 w 428"/>
                  <a:gd name="T1" fmla="*/ 54 h 253"/>
                  <a:gd name="T2" fmla="*/ 282 w 428"/>
                  <a:gd name="T3" fmla="*/ 41 h 253"/>
                  <a:gd name="T4" fmla="*/ 326 w 428"/>
                  <a:gd name="T5" fmla="*/ 235 h 253"/>
                  <a:gd name="T6" fmla="*/ 59 w 428"/>
                  <a:gd name="T7" fmla="*/ 170 h 253"/>
                  <a:gd name="T8" fmla="*/ 82 w 428"/>
                  <a:gd name="T9" fmla="*/ 5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3">
                    <a:moveTo>
                      <a:pt x="82" y="54"/>
                    </a:moveTo>
                    <a:cubicBezTo>
                      <a:pt x="82" y="54"/>
                      <a:pt x="169" y="0"/>
                      <a:pt x="282" y="41"/>
                    </a:cubicBezTo>
                    <a:cubicBezTo>
                      <a:pt x="428" y="93"/>
                      <a:pt x="371" y="223"/>
                      <a:pt x="326" y="235"/>
                    </a:cubicBezTo>
                    <a:cubicBezTo>
                      <a:pt x="260" y="253"/>
                      <a:pt x="93" y="170"/>
                      <a:pt x="59" y="170"/>
                    </a:cubicBezTo>
                    <a:cubicBezTo>
                      <a:pt x="25" y="170"/>
                      <a:pt x="0" y="102"/>
                      <a:pt x="8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" name="Полилиния 17">
                <a:extLst>
                  <a:ext uri="{FF2B5EF4-FFF2-40B4-BE49-F238E27FC236}">
                    <a16:creationId xmlns:a16="http://schemas.microsoft.com/office/drawing/2014/main" id="{5402D44F-972F-4278-8406-D3E44C9F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385" y="3011955"/>
                <a:ext cx="2713716" cy="2492573"/>
              </a:xfrm>
              <a:custGeom>
                <a:avLst/>
                <a:gdLst>
                  <a:gd name="T0" fmla="*/ 154 w 1016"/>
                  <a:gd name="T1" fmla="*/ 0 h 935"/>
                  <a:gd name="T2" fmla="*/ 461 w 1016"/>
                  <a:gd name="T3" fmla="*/ 248 h 935"/>
                  <a:gd name="T4" fmla="*/ 785 w 1016"/>
                  <a:gd name="T5" fmla="*/ 556 h 935"/>
                  <a:gd name="T6" fmla="*/ 901 w 1016"/>
                  <a:gd name="T7" fmla="*/ 822 h 935"/>
                  <a:gd name="T8" fmla="*/ 331 w 1016"/>
                  <a:gd name="T9" fmla="*/ 781 h 935"/>
                  <a:gd name="T10" fmla="*/ 10 w 1016"/>
                  <a:gd name="T11" fmla="*/ 204 h 935"/>
                  <a:gd name="T12" fmla="*/ 154 w 1016"/>
                  <a:gd name="T13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935">
                    <a:moveTo>
                      <a:pt x="154" y="0"/>
                    </a:moveTo>
                    <a:cubicBezTo>
                      <a:pt x="154" y="0"/>
                      <a:pt x="317" y="11"/>
                      <a:pt x="461" y="248"/>
                    </a:cubicBezTo>
                    <a:cubicBezTo>
                      <a:pt x="604" y="484"/>
                      <a:pt x="785" y="556"/>
                      <a:pt x="785" y="556"/>
                    </a:cubicBezTo>
                    <a:cubicBezTo>
                      <a:pt x="785" y="556"/>
                      <a:pt x="1016" y="720"/>
                      <a:pt x="901" y="822"/>
                    </a:cubicBezTo>
                    <a:cubicBezTo>
                      <a:pt x="787" y="925"/>
                      <a:pt x="485" y="935"/>
                      <a:pt x="331" y="781"/>
                    </a:cubicBezTo>
                    <a:cubicBezTo>
                      <a:pt x="178" y="628"/>
                      <a:pt x="0" y="341"/>
                      <a:pt x="10" y="204"/>
                    </a:cubicBezTo>
                    <a:cubicBezTo>
                      <a:pt x="21" y="68"/>
                      <a:pt x="68" y="10"/>
                      <a:pt x="1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13F705E-7B0E-4989-B447-76E85BC850C4}"/>
                </a:ext>
              </a:extLst>
            </p:cNvPr>
            <p:cNvSpPr/>
            <p:nvPr/>
          </p:nvSpPr>
          <p:spPr>
            <a:xfrm flipH="1">
              <a:off x="662569" y="2575406"/>
              <a:ext cx="333828" cy="33382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CA7247A-56C4-4D0D-A7EB-5B7C8EDC3148}"/>
                </a:ext>
              </a:extLst>
            </p:cNvPr>
            <p:cNvSpPr/>
            <p:nvPr/>
          </p:nvSpPr>
          <p:spPr>
            <a:xfrm flipH="1">
              <a:off x="3192720" y="5092277"/>
              <a:ext cx="191756" cy="19175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100000">
                  <a:srgbClr val="6C92E1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Ромб 25">
              <a:extLst>
                <a:ext uri="{FF2B5EF4-FFF2-40B4-BE49-F238E27FC236}">
                  <a16:creationId xmlns:a16="http://schemas.microsoft.com/office/drawing/2014/main" id="{EDADB6E4-A33D-42FA-AF99-6073BF0A1F07}"/>
                </a:ext>
              </a:extLst>
            </p:cNvPr>
            <p:cNvSpPr/>
            <p:nvPr/>
          </p:nvSpPr>
          <p:spPr>
            <a:xfrm>
              <a:off x="117404" y="5337893"/>
              <a:ext cx="319314" cy="319314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0" name="Ромб 39">
              <a:extLst>
                <a:ext uri="{FF2B5EF4-FFF2-40B4-BE49-F238E27FC236}">
                  <a16:creationId xmlns:a16="http://schemas.microsoft.com/office/drawing/2014/main" id="{02153CFD-6A73-4AE2-B9B2-267A2F60EC4E}"/>
                </a:ext>
              </a:extLst>
            </p:cNvPr>
            <p:cNvSpPr/>
            <p:nvPr/>
          </p:nvSpPr>
          <p:spPr>
            <a:xfrm>
              <a:off x="3656166" y="3941881"/>
              <a:ext cx="271578" cy="271578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Ромб 40">
              <a:extLst>
                <a:ext uri="{FF2B5EF4-FFF2-40B4-BE49-F238E27FC236}">
                  <a16:creationId xmlns:a16="http://schemas.microsoft.com/office/drawing/2014/main" id="{7381A731-66EF-4CDC-94CA-BB0DA3E7292C}"/>
                </a:ext>
              </a:extLst>
            </p:cNvPr>
            <p:cNvSpPr/>
            <p:nvPr/>
          </p:nvSpPr>
          <p:spPr>
            <a:xfrm>
              <a:off x="2941210" y="1951388"/>
              <a:ext cx="404893" cy="404893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43" name="Надпись 42">
            <a:extLst>
              <a:ext uri="{FF2B5EF4-FFF2-40B4-BE49-F238E27FC236}">
                <a16:creationId xmlns:a16="http://schemas.microsoft.com/office/drawing/2014/main" id="{7BF380F0-E581-41AD-B9B8-4693DE21F634}"/>
              </a:ext>
            </a:extLst>
          </p:cNvPr>
          <p:cNvSpPr txBox="1"/>
          <p:nvPr/>
        </p:nvSpPr>
        <p:spPr>
          <a:xfrm>
            <a:off x="5257800" y="100563"/>
            <a:ext cx="6172201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Прогноз динамики мирового рынка краудфандинга, млрд. долл. США до 2025 г.</a:t>
            </a: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6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pic>
        <p:nvPicPr>
          <p:cNvPr id="30" name="Рисунок 29"/>
          <p:cNvPicPr/>
          <p:nvPr/>
        </p:nvPicPr>
        <p:blipFill rotWithShape="1">
          <a:blip r:embed="rId3"/>
          <a:srcRect l="3195" t="28385" r="53671" b="39325"/>
          <a:stretch/>
        </p:blipFill>
        <p:spPr bwMode="auto">
          <a:xfrm>
            <a:off x="5257800" y="1431950"/>
            <a:ext cx="5789816" cy="2735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12B5D39-FFB4-48DA-8278-FC3F12E94DD9}"/>
              </a:ext>
            </a:extLst>
          </p:cNvPr>
          <p:cNvSpPr/>
          <p:nvPr/>
        </p:nvSpPr>
        <p:spPr>
          <a:xfrm>
            <a:off x="5257800" y="4615348"/>
            <a:ext cx="6172200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По данным краудфандинговой платформы </a:t>
            </a:r>
            <a:r>
              <a:rPr lang="ru-RU" sz="16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Kickstarter</a:t>
            </a: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, на середину марта 2021 года на 198 060 успешных проектов приходится 315 881 неуспешный проект, что говорит о том, что успешных краудфандинговых проектов насчитывается около 40% от общего количества.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01650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6969EBC-E8D3-4914-9A82-8E88F816E77E}"/>
              </a:ext>
            </a:extLst>
          </p:cNvPr>
          <p:cNvSpPr/>
          <p:nvPr/>
        </p:nvSpPr>
        <p:spPr>
          <a:xfrm>
            <a:off x="4297327" y="5850468"/>
            <a:ext cx="3597344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Почему именно краудфандинг? 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27" name="Группа 26" descr="Это изображение содержит иллюстрацию человека, стоящего спиной к зрителю. ">
            <a:extLst>
              <a:ext uri="{FF2B5EF4-FFF2-40B4-BE49-F238E27FC236}">
                <a16:creationId xmlns:a16="http://schemas.microsoft.com/office/drawing/2014/main" id="{ABC2A172-1C05-4D6F-B5FB-5CEBE6B7E962}"/>
              </a:ext>
            </a:extLst>
          </p:cNvPr>
          <p:cNvGrpSpPr/>
          <p:nvPr/>
        </p:nvGrpSpPr>
        <p:grpSpPr>
          <a:xfrm>
            <a:off x="4761706" y="3127375"/>
            <a:ext cx="2668588" cy="2679700"/>
            <a:chOff x="4832350" y="3127375"/>
            <a:chExt cx="2668588" cy="2679700"/>
          </a:xfrm>
        </p:grpSpPr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" name="Автофигура 3">
              <a:extLst>
                <a:ext uri="{FF2B5EF4-FFF2-40B4-BE49-F238E27FC236}">
                  <a16:creationId xmlns:a16="http://schemas.microsoft.com/office/drawing/2014/main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1">
              <a:extLst>
                <a:ext uri="{FF2B5EF4-FFF2-40B4-BE49-F238E27FC236}">
                  <a16:creationId xmlns:a16="http://schemas.microsoft.com/office/drawing/2014/main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12">
              <a:extLst>
                <a:ext uri="{FF2B5EF4-FFF2-40B4-BE49-F238E27FC236}">
                  <a16:creationId xmlns:a16="http://schemas.microsoft.com/office/drawing/2014/main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 13">
              <a:extLst>
                <a:ext uri="{FF2B5EF4-FFF2-40B4-BE49-F238E27FC236}">
                  <a16:creationId xmlns:a16="http://schemas.microsoft.com/office/drawing/2014/main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14">
              <a:extLst>
                <a:ext uri="{FF2B5EF4-FFF2-40B4-BE49-F238E27FC236}">
                  <a16:creationId xmlns:a16="http://schemas.microsoft.com/office/drawing/2014/main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5">
              <a:extLst>
                <a:ext uri="{FF2B5EF4-FFF2-40B4-BE49-F238E27FC236}">
                  <a16:creationId xmlns:a16="http://schemas.microsoft.com/office/drawing/2014/main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6">
              <a:extLst>
                <a:ext uri="{FF2B5EF4-FFF2-40B4-BE49-F238E27FC236}">
                  <a16:creationId xmlns:a16="http://schemas.microsoft.com/office/drawing/2014/main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7">
              <a:extLst>
                <a:ext uri="{FF2B5EF4-FFF2-40B4-BE49-F238E27FC236}">
                  <a16:creationId xmlns:a16="http://schemas.microsoft.com/office/drawing/2014/main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8">
              <a:extLst>
                <a:ext uri="{FF2B5EF4-FFF2-40B4-BE49-F238E27FC236}">
                  <a16:creationId xmlns:a16="http://schemas.microsoft.com/office/drawing/2014/main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9">
              <a:extLst>
                <a:ext uri="{FF2B5EF4-FFF2-40B4-BE49-F238E27FC236}">
                  <a16:creationId xmlns:a16="http://schemas.microsoft.com/office/drawing/2014/main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20">
              <a:extLst>
                <a:ext uri="{FF2B5EF4-FFF2-40B4-BE49-F238E27FC236}">
                  <a16:creationId xmlns:a16="http://schemas.microsoft.com/office/drawing/2014/main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 descr="Это изображение содержит значок с 1 человеком, который взаимодействует с тремя людьми. ">
            <a:extLst>
              <a:ext uri="{FF2B5EF4-FFF2-40B4-BE49-F238E27FC236}">
                <a16:creationId xmlns:a16="http://schemas.microsoft.com/office/drawing/2014/main" id="{6163EC3B-1C70-4943-88AE-C995F6AF3D2D}"/>
              </a:ext>
            </a:extLst>
          </p:cNvPr>
          <p:cNvGrpSpPr/>
          <p:nvPr/>
        </p:nvGrpSpPr>
        <p:grpSpPr>
          <a:xfrm>
            <a:off x="5459412" y="1395413"/>
            <a:ext cx="1273175" cy="1271588"/>
            <a:chOff x="5459412" y="1395413"/>
            <a:chExt cx="1273175" cy="1271588"/>
          </a:xfrm>
        </p:grpSpPr>
        <p:sp>
          <p:nvSpPr>
            <p:cNvPr id="34" name="Овал 26">
              <a:extLst>
                <a:ext uri="{FF2B5EF4-FFF2-40B4-BE49-F238E27FC236}">
                  <a16:creationId xmlns:a16="http://schemas.microsoft.com/office/drawing/2014/main" id="{BAB1D2D2-1913-4FAF-8141-A2217D4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14E63ABA-A2BE-460E-AEC1-558B63A0D598}"/>
                </a:ext>
              </a:extLst>
            </p:cNvPr>
            <p:cNvGrpSpPr/>
            <p:nvPr/>
          </p:nvGrpSpPr>
          <p:grpSpPr>
            <a:xfrm>
              <a:off x="5781290" y="1569642"/>
              <a:ext cx="584970" cy="674403"/>
              <a:chOff x="2686050" y="2895601"/>
              <a:chExt cx="330200" cy="346075"/>
            </a:xfrm>
          </p:grpSpPr>
          <p:sp>
            <p:nvSpPr>
              <p:cNvPr id="154" name="Овал 309">
                <a:extLst>
                  <a:ext uri="{FF2B5EF4-FFF2-40B4-BE49-F238E27FC236}">
                    <a16:creationId xmlns:a16="http://schemas.microsoft.com/office/drawing/2014/main" id="{AC91C28A-AC97-43D2-BB20-485D353E8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5" name="Полилиния 310">
                <a:extLst>
                  <a:ext uri="{FF2B5EF4-FFF2-40B4-BE49-F238E27FC236}">
                    <a16:creationId xmlns:a16="http://schemas.microsoft.com/office/drawing/2014/main" id="{307DC6B5-75A0-4610-B431-35147A89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6" name="Овал 311">
                <a:extLst>
                  <a:ext uri="{FF2B5EF4-FFF2-40B4-BE49-F238E27FC236}">
                    <a16:creationId xmlns:a16="http://schemas.microsoft.com/office/drawing/2014/main" id="{16EA5084-E99D-4DD5-B478-224937E0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7" name="Полилиния 312">
                <a:extLst>
                  <a:ext uri="{FF2B5EF4-FFF2-40B4-BE49-F238E27FC236}">
                    <a16:creationId xmlns:a16="http://schemas.microsoft.com/office/drawing/2014/main" id="{210EC1C6-3182-40F6-869F-33B0ABF2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8" name="Овал 313">
                <a:extLst>
                  <a:ext uri="{FF2B5EF4-FFF2-40B4-BE49-F238E27FC236}">
                    <a16:creationId xmlns:a16="http://schemas.microsoft.com/office/drawing/2014/main" id="{168ACDC4-22F5-4D4B-A783-44D3655B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9" name="Полилиния 314">
                <a:extLst>
                  <a:ext uri="{FF2B5EF4-FFF2-40B4-BE49-F238E27FC236}">
                    <a16:creationId xmlns:a16="http://schemas.microsoft.com/office/drawing/2014/main" id="{9350080E-FAD1-420D-A674-785E5FD1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0" name="Овал 315">
                <a:extLst>
                  <a:ext uri="{FF2B5EF4-FFF2-40B4-BE49-F238E27FC236}">
                    <a16:creationId xmlns:a16="http://schemas.microsoft.com/office/drawing/2014/main" id="{A3A96249-064E-4E4F-800D-F3E32321B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1" name="Полилиния 316">
                <a:extLst>
                  <a:ext uri="{FF2B5EF4-FFF2-40B4-BE49-F238E27FC236}">
                    <a16:creationId xmlns:a16="http://schemas.microsoft.com/office/drawing/2014/main" id="{5B0FA9F4-74E7-4069-9E66-4CD1685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2" name="Овал 317">
                <a:extLst>
                  <a:ext uri="{FF2B5EF4-FFF2-40B4-BE49-F238E27FC236}">
                    <a16:creationId xmlns:a16="http://schemas.microsoft.com/office/drawing/2014/main" id="{8B1079C4-08A2-4532-BF93-C9FBD28F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3" name="Полилиния 318">
                <a:extLst>
                  <a:ext uri="{FF2B5EF4-FFF2-40B4-BE49-F238E27FC236}">
                    <a16:creationId xmlns:a16="http://schemas.microsoft.com/office/drawing/2014/main" id="{D2176F15-45A0-4989-901D-43FEBC8C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4" name="Полилиния 319">
                <a:extLst>
                  <a:ext uri="{FF2B5EF4-FFF2-40B4-BE49-F238E27FC236}">
                    <a16:creationId xmlns:a16="http://schemas.microsoft.com/office/drawing/2014/main" id="{E441EEB4-0ED1-401E-BCE2-44490D08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5" name="Линия 320">
                <a:extLst>
                  <a:ext uri="{FF2B5EF4-FFF2-40B4-BE49-F238E27FC236}">
                    <a16:creationId xmlns:a16="http://schemas.microsoft.com/office/drawing/2014/main" id="{DE0936E5-0224-4C3C-9815-CA2E7C97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1" name="Группа 40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id="{7095B44D-041E-4DC3-A3B8-C4DBA721F0CF}"/>
              </a:ext>
            </a:extLst>
          </p:cNvPr>
          <p:cNvGrpSpPr/>
          <p:nvPr/>
        </p:nvGrpSpPr>
        <p:grpSpPr>
          <a:xfrm>
            <a:off x="3489325" y="2143125"/>
            <a:ext cx="1397000" cy="1397000"/>
            <a:chOff x="3438525" y="2143125"/>
            <a:chExt cx="1397000" cy="1397000"/>
          </a:xfrm>
        </p:grpSpPr>
        <p:sp>
          <p:nvSpPr>
            <p:cNvPr id="33" name="Полилиния 25">
              <a:extLst>
                <a:ext uri="{FF2B5EF4-FFF2-40B4-BE49-F238E27FC236}">
                  <a16:creationId xmlns:a16="http://schemas.microsoft.com/office/drawing/2014/main" id="{82A9CD09-E5BD-4051-A55B-752BE1EA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66" name="Группа 165">
              <a:extLst>
                <a:ext uri="{FF2B5EF4-FFF2-40B4-BE49-F238E27FC236}">
                  <a16:creationId xmlns:a16="http://schemas.microsoft.com/office/drawing/2014/main" id="{F3A32F3A-3EA3-4F6F-905C-AE7E326402EF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Полилиния 49">
                <a:extLst>
                  <a:ext uri="{FF2B5EF4-FFF2-40B4-BE49-F238E27FC236}">
                    <a16:creationId xmlns:a16="http://schemas.microsoft.com/office/drawing/2014/main" id="{740B54FD-C512-4C4B-90F2-B8FE9602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8" name="Полилиния 50">
                <a:extLst>
                  <a:ext uri="{FF2B5EF4-FFF2-40B4-BE49-F238E27FC236}">
                    <a16:creationId xmlns:a16="http://schemas.microsoft.com/office/drawing/2014/main" id="{4FDC5A8D-821C-42CD-8C45-FB309BF7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9" name="Овал 51">
                <a:extLst>
                  <a:ext uri="{FF2B5EF4-FFF2-40B4-BE49-F238E27FC236}">
                    <a16:creationId xmlns:a16="http://schemas.microsoft.com/office/drawing/2014/main" id="{627888DD-F7D4-4895-B336-F188BAF1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0" name="Полилиния 52">
                <a:extLst>
                  <a:ext uri="{FF2B5EF4-FFF2-40B4-BE49-F238E27FC236}">
                    <a16:creationId xmlns:a16="http://schemas.microsoft.com/office/drawing/2014/main" id="{21C53BAF-A1BD-4D9D-8C56-C5A5E2964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1" name="Полилиния 53">
                <a:extLst>
                  <a:ext uri="{FF2B5EF4-FFF2-40B4-BE49-F238E27FC236}">
                    <a16:creationId xmlns:a16="http://schemas.microsoft.com/office/drawing/2014/main" id="{B30A39F9-E915-4B71-94A4-3436CE4B9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2" name="Полилиния 54">
                <a:extLst>
                  <a:ext uri="{FF2B5EF4-FFF2-40B4-BE49-F238E27FC236}">
                    <a16:creationId xmlns:a16="http://schemas.microsoft.com/office/drawing/2014/main" id="{92A91763-2FE9-4F49-81B3-F46A318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3" name="Овал 55">
                <a:extLst>
                  <a:ext uri="{FF2B5EF4-FFF2-40B4-BE49-F238E27FC236}">
                    <a16:creationId xmlns:a16="http://schemas.microsoft.com/office/drawing/2014/main" id="{5D56157D-44A4-414B-A115-78056741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4" name="Полилиния 56">
                <a:extLst>
                  <a:ext uri="{FF2B5EF4-FFF2-40B4-BE49-F238E27FC236}">
                    <a16:creationId xmlns:a16="http://schemas.microsoft.com/office/drawing/2014/main" id="{62DA9A80-F152-45F5-94C2-BB31EDA3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5" name="Полилиния 57">
                <a:extLst>
                  <a:ext uri="{FF2B5EF4-FFF2-40B4-BE49-F238E27FC236}">
                    <a16:creationId xmlns:a16="http://schemas.microsoft.com/office/drawing/2014/main" id="{003EFD2E-CF90-4AC0-BEC7-7BC68564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6" name="Полилиния 58">
                <a:extLst>
                  <a:ext uri="{FF2B5EF4-FFF2-40B4-BE49-F238E27FC236}">
                    <a16:creationId xmlns:a16="http://schemas.microsoft.com/office/drawing/2014/main" id="{17D242C7-DED5-4760-974B-1C0C2CE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7" name="Овал 59">
                <a:extLst>
                  <a:ext uri="{FF2B5EF4-FFF2-40B4-BE49-F238E27FC236}">
                    <a16:creationId xmlns:a16="http://schemas.microsoft.com/office/drawing/2014/main" id="{4029ED17-8FD3-4AF2-A688-F0EE0CED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8" name="Полилиния 60">
                <a:extLst>
                  <a:ext uri="{FF2B5EF4-FFF2-40B4-BE49-F238E27FC236}">
                    <a16:creationId xmlns:a16="http://schemas.microsoft.com/office/drawing/2014/main" id="{635ABD1D-573A-4AEB-BA17-43168A9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9" name="Линия 61">
                <a:extLst>
                  <a:ext uri="{FF2B5EF4-FFF2-40B4-BE49-F238E27FC236}">
                    <a16:creationId xmlns:a16="http://schemas.microsoft.com/office/drawing/2014/main" id="{5DC54740-A0D8-4879-95BC-57FB1ACC3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0" name="Линия 62">
                <a:extLst>
                  <a:ext uri="{FF2B5EF4-FFF2-40B4-BE49-F238E27FC236}">
                    <a16:creationId xmlns:a16="http://schemas.microsoft.com/office/drawing/2014/main" id="{E3DB3D49-FAF6-4080-AE40-81CF5899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Овал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Овал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Овал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2" name="Группа 41" descr="Это изображение содержит значок с тремя людьми и шаром. ">
            <a:extLst>
              <a:ext uri="{FF2B5EF4-FFF2-40B4-BE49-F238E27FC236}">
                <a16:creationId xmlns:a16="http://schemas.microsoft.com/office/drawing/2014/main" id="{0F9B9E83-7B40-4A58-B9B6-072ADD8AF2AD}"/>
              </a:ext>
            </a:extLst>
          </p:cNvPr>
          <p:cNvGrpSpPr/>
          <p:nvPr/>
        </p:nvGrpSpPr>
        <p:grpSpPr>
          <a:xfrm>
            <a:off x="2741612" y="4162425"/>
            <a:ext cx="1271588" cy="1273175"/>
            <a:chOff x="2690812" y="4162425"/>
            <a:chExt cx="1271588" cy="1273175"/>
          </a:xfrm>
        </p:grpSpPr>
        <p:sp>
          <p:nvSpPr>
            <p:cNvPr id="32" name="Овал 24">
              <a:extLst>
                <a:ext uri="{FF2B5EF4-FFF2-40B4-BE49-F238E27FC236}">
                  <a16:creationId xmlns:a16="http://schemas.microsoft.com/office/drawing/2014/main" id="{16A34343-0998-42BB-80E4-28FB10F8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6EF0E095-962C-4FF0-89AE-50E91D8B01BD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Полилиния 258">
                <a:extLst>
                  <a:ext uri="{FF2B5EF4-FFF2-40B4-BE49-F238E27FC236}">
                    <a16:creationId xmlns:a16="http://schemas.microsoft.com/office/drawing/2014/main" id="{6406E6B6-1167-46C8-948E-C5EF17D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3" name="Полилиния 259">
                <a:extLst>
                  <a:ext uri="{FF2B5EF4-FFF2-40B4-BE49-F238E27FC236}">
                    <a16:creationId xmlns:a16="http://schemas.microsoft.com/office/drawing/2014/main" id="{72ECCE91-FE4E-4D18-8094-A898EA0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4" name="Полилиния 260">
                <a:extLst>
                  <a:ext uri="{FF2B5EF4-FFF2-40B4-BE49-F238E27FC236}">
                    <a16:creationId xmlns:a16="http://schemas.microsoft.com/office/drawing/2014/main" id="{3548F75A-EA11-4316-A1F6-0CAEB678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5" name="Линия 261">
                <a:extLst>
                  <a:ext uri="{FF2B5EF4-FFF2-40B4-BE49-F238E27FC236}">
                    <a16:creationId xmlns:a16="http://schemas.microsoft.com/office/drawing/2014/main" id="{5124F4E9-141F-499A-8EEC-1241D51B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6" name="Линия 262">
                <a:extLst>
                  <a:ext uri="{FF2B5EF4-FFF2-40B4-BE49-F238E27FC236}">
                    <a16:creationId xmlns:a16="http://schemas.microsoft.com/office/drawing/2014/main" id="{F8299F61-1975-4EE9-BAB2-3CE9A446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7" name="Линия 263">
                <a:extLst>
                  <a:ext uri="{FF2B5EF4-FFF2-40B4-BE49-F238E27FC236}">
                    <a16:creationId xmlns:a16="http://schemas.microsoft.com/office/drawing/2014/main" id="{21DCC590-EB7E-4BE9-BE74-8FD7163D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8" name="Овал 264">
                <a:extLst>
                  <a:ext uri="{FF2B5EF4-FFF2-40B4-BE49-F238E27FC236}">
                    <a16:creationId xmlns:a16="http://schemas.microsoft.com/office/drawing/2014/main" id="{9DD4333D-6A4C-43A4-873D-73945A8A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9" name="Овал 265">
                <a:extLst>
                  <a:ext uri="{FF2B5EF4-FFF2-40B4-BE49-F238E27FC236}">
                    <a16:creationId xmlns:a16="http://schemas.microsoft.com/office/drawing/2014/main" id="{4BE9E84A-E911-4211-BBA2-3D0BE587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0" name="Овал 266">
                <a:extLst>
                  <a:ext uri="{FF2B5EF4-FFF2-40B4-BE49-F238E27FC236}">
                    <a16:creationId xmlns:a16="http://schemas.microsoft.com/office/drawing/2014/main" id="{0ECA1A96-AB7F-46A0-88B5-FCD888592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1" name="Полилиния 267">
                <a:extLst>
                  <a:ext uri="{FF2B5EF4-FFF2-40B4-BE49-F238E27FC236}">
                    <a16:creationId xmlns:a16="http://schemas.microsoft.com/office/drawing/2014/main" id="{75E1735F-98B1-4E7B-BDDC-FE64527C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38" name="Группа 37" descr="Это изображение содержит значок с тремя людьми и шаром. ">
            <a:extLst>
              <a:ext uri="{FF2B5EF4-FFF2-40B4-BE49-F238E27FC236}">
                <a16:creationId xmlns:a16="http://schemas.microsoft.com/office/drawing/2014/main" id="{A990E334-4A7D-4F5C-A904-F305BFAA954B}"/>
              </a:ext>
            </a:extLst>
          </p:cNvPr>
          <p:cNvGrpSpPr/>
          <p:nvPr/>
        </p:nvGrpSpPr>
        <p:grpSpPr>
          <a:xfrm>
            <a:off x="8229600" y="4182253"/>
            <a:ext cx="1271588" cy="1273175"/>
            <a:chOff x="8229600" y="4162425"/>
            <a:chExt cx="1271588" cy="1273175"/>
          </a:xfrm>
        </p:grpSpPr>
        <p:sp>
          <p:nvSpPr>
            <p:cNvPr id="36" name="Овал 28">
              <a:extLst>
                <a:ext uri="{FF2B5EF4-FFF2-40B4-BE49-F238E27FC236}">
                  <a16:creationId xmlns:a16="http://schemas.microsoft.com/office/drawing/2014/main" id="{4699FCCF-8ACA-4F41-97A7-AD2C08A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02" name="Группа 201">
              <a:extLst>
                <a:ext uri="{FF2B5EF4-FFF2-40B4-BE49-F238E27FC236}">
                  <a16:creationId xmlns:a16="http://schemas.microsoft.com/office/drawing/2014/main" id="{F63DE9C6-B298-4701-B108-E8E84885E8B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Полилиния 258">
                <a:extLst>
                  <a:ext uri="{FF2B5EF4-FFF2-40B4-BE49-F238E27FC236}">
                    <a16:creationId xmlns:a16="http://schemas.microsoft.com/office/drawing/2014/main" id="{05760EEA-E70F-4460-BC2A-336F9645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4" name="Полилиния 259">
                <a:extLst>
                  <a:ext uri="{FF2B5EF4-FFF2-40B4-BE49-F238E27FC236}">
                    <a16:creationId xmlns:a16="http://schemas.microsoft.com/office/drawing/2014/main" id="{7AE0CD2C-CD57-47B1-B505-80D106A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5" name="Полилиния 260">
                <a:extLst>
                  <a:ext uri="{FF2B5EF4-FFF2-40B4-BE49-F238E27FC236}">
                    <a16:creationId xmlns:a16="http://schemas.microsoft.com/office/drawing/2014/main" id="{872A3131-C536-4756-B975-DACC55DF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6" name="Линия 261">
                <a:extLst>
                  <a:ext uri="{FF2B5EF4-FFF2-40B4-BE49-F238E27FC236}">
                    <a16:creationId xmlns:a16="http://schemas.microsoft.com/office/drawing/2014/main" id="{8D6C92E4-36B6-469D-8D9D-7E821A2B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7" name="Линия 262">
                <a:extLst>
                  <a:ext uri="{FF2B5EF4-FFF2-40B4-BE49-F238E27FC236}">
                    <a16:creationId xmlns:a16="http://schemas.microsoft.com/office/drawing/2014/main" id="{B9D7D31E-100C-4875-91DB-E3AA306D1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8" name="Линия 263">
                <a:extLst>
                  <a:ext uri="{FF2B5EF4-FFF2-40B4-BE49-F238E27FC236}">
                    <a16:creationId xmlns:a16="http://schemas.microsoft.com/office/drawing/2014/main" id="{29CE937B-2D75-4864-AD7D-EE0DA1EB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9" name="Овал 264">
                <a:extLst>
                  <a:ext uri="{FF2B5EF4-FFF2-40B4-BE49-F238E27FC236}">
                    <a16:creationId xmlns:a16="http://schemas.microsoft.com/office/drawing/2014/main" id="{5C237BA8-A5D9-4E6F-B526-E9714857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0" name="Овал 265">
                <a:extLst>
                  <a:ext uri="{FF2B5EF4-FFF2-40B4-BE49-F238E27FC236}">
                    <a16:creationId xmlns:a16="http://schemas.microsoft.com/office/drawing/2014/main" id="{661A5EFA-ECB7-4C9D-A8BD-1FACE7E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1" name="Овал 266">
                <a:extLst>
                  <a:ext uri="{FF2B5EF4-FFF2-40B4-BE49-F238E27FC236}">
                    <a16:creationId xmlns:a16="http://schemas.microsoft.com/office/drawing/2014/main" id="{6503CA85-38C3-44D1-94CA-34EA50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2" name="Полилиния 267">
                <a:extLst>
                  <a:ext uri="{FF2B5EF4-FFF2-40B4-BE49-F238E27FC236}">
                    <a16:creationId xmlns:a16="http://schemas.microsoft.com/office/drawing/2014/main" id="{AE3AF176-184A-4597-B23C-A8ECB694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39" name="Группа 38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id="{D7F5E6C2-3449-4D64-AEF0-8F9AE58743E4}"/>
              </a:ext>
            </a:extLst>
          </p:cNvPr>
          <p:cNvGrpSpPr/>
          <p:nvPr/>
        </p:nvGrpSpPr>
        <p:grpSpPr>
          <a:xfrm>
            <a:off x="7305675" y="2143125"/>
            <a:ext cx="1397000" cy="1397000"/>
            <a:chOff x="7356475" y="2143125"/>
            <a:chExt cx="1397000" cy="1397000"/>
          </a:xfrm>
        </p:grpSpPr>
        <p:sp>
          <p:nvSpPr>
            <p:cNvPr id="35" name="Полилиния 27">
              <a:extLst>
                <a:ext uri="{FF2B5EF4-FFF2-40B4-BE49-F238E27FC236}">
                  <a16:creationId xmlns:a16="http://schemas.microsoft.com/office/drawing/2014/main" id="{AAE4382C-A236-4EFC-A5CF-301D41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84CDD73D-3AA4-4625-B9F5-1852145FC880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Полилиния 49">
                <a:extLst>
                  <a:ext uri="{FF2B5EF4-FFF2-40B4-BE49-F238E27FC236}">
                    <a16:creationId xmlns:a16="http://schemas.microsoft.com/office/drawing/2014/main" id="{ABF2711F-75A7-4B4A-BF02-2652927E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5" name="Полилиния 50">
                <a:extLst>
                  <a:ext uri="{FF2B5EF4-FFF2-40B4-BE49-F238E27FC236}">
                    <a16:creationId xmlns:a16="http://schemas.microsoft.com/office/drawing/2014/main" id="{82DE05A5-FAEC-4B16-BF1A-19901B94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6" name="Овал 51">
                <a:extLst>
                  <a:ext uri="{FF2B5EF4-FFF2-40B4-BE49-F238E27FC236}">
                    <a16:creationId xmlns:a16="http://schemas.microsoft.com/office/drawing/2014/main" id="{0E0CD678-477B-451D-9104-A48469B3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7" name="Полилиния 52">
                <a:extLst>
                  <a:ext uri="{FF2B5EF4-FFF2-40B4-BE49-F238E27FC236}">
                    <a16:creationId xmlns:a16="http://schemas.microsoft.com/office/drawing/2014/main" id="{26FA0A70-D241-45F0-830E-0A67FE31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8" name="Полилиния 53">
                <a:extLst>
                  <a:ext uri="{FF2B5EF4-FFF2-40B4-BE49-F238E27FC236}">
                    <a16:creationId xmlns:a16="http://schemas.microsoft.com/office/drawing/2014/main" id="{A59E8B52-245F-4ACF-8281-9CF55205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9" name="Полилиния 54">
                <a:extLst>
                  <a:ext uri="{FF2B5EF4-FFF2-40B4-BE49-F238E27FC236}">
                    <a16:creationId xmlns:a16="http://schemas.microsoft.com/office/drawing/2014/main" id="{899BF9CE-E77F-4F48-9450-66E3BECC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0" name="Овал 55">
                <a:extLst>
                  <a:ext uri="{FF2B5EF4-FFF2-40B4-BE49-F238E27FC236}">
                    <a16:creationId xmlns:a16="http://schemas.microsoft.com/office/drawing/2014/main" id="{4BEF1ED3-5C78-40B2-8A93-4068B9D5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1" name="Полилиния 56">
                <a:extLst>
                  <a:ext uri="{FF2B5EF4-FFF2-40B4-BE49-F238E27FC236}">
                    <a16:creationId xmlns:a16="http://schemas.microsoft.com/office/drawing/2014/main" id="{A2AAED8D-F9E0-4ECB-9AB3-CBBAFB83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2" name="Полилиния 57">
                <a:extLst>
                  <a:ext uri="{FF2B5EF4-FFF2-40B4-BE49-F238E27FC236}">
                    <a16:creationId xmlns:a16="http://schemas.microsoft.com/office/drawing/2014/main" id="{6002DB15-DE43-4C77-9619-8D419321F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3" name="Полилиния 58">
                <a:extLst>
                  <a:ext uri="{FF2B5EF4-FFF2-40B4-BE49-F238E27FC236}">
                    <a16:creationId xmlns:a16="http://schemas.microsoft.com/office/drawing/2014/main" id="{96593802-B775-42A3-AF14-F045D702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4" name="Овал 59">
                <a:extLst>
                  <a:ext uri="{FF2B5EF4-FFF2-40B4-BE49-F238E27FC236}">
                    <a16:creationId xmlns:a16="http://schemas.microsoft.com/office/drawing/2014/main" id="{E9093A9B-C057-4965-9778-D32C3435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5" name="Полилиния 60">
                <a:extLst>
                  <a:ext uri="{FF2B5EF4-FFF2-40B4-BE49-F238E27FC236}">
                    <a16:creationId xmlns:a16="http://schemas.microsoft.com/office/drawing/2014/main" id="{25E38B6F-D336-4A2F-AB1E-5483A671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6" name="Линия 61">
                <a:extLst>
                  <a:ext uri="{FF2B5EF4-FFF2-40B4-BE49-F238E27FC236}">
                    <a16:creationId xmlns:a16="http://schemas.microsoft.com/office/drawing/2014/main" id="{C97F06C5-8609-4F4A-94C8-8D52F485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7" name="Линия 62">
                <a:extLst>
                  <a:ext uri="{FF2B5EF4-FFF2-40B4-BE49-F238E27FC236}">
                    <a16:creationId xmlns:a16="http://schemas.microsoft.com/office/drawing/2014/main" id="{7A7E2673-DEC0-43F1-9033-64A7A4DA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sp>
        <p:nvSpPr>
          <p:cNvPr id="331" name="Надпись 330">
            <a:extLst>
              <a:ext uri="{FF2B5EF4-FFF2-40B4-BE49-F238E27FC236}">
                <a16:creationId xmlns:a16="http://schemas.microsoft.com/office/drawing/2014/main" id="{62109C55-9EBC-4778-80D4-D55D22307915}"/>
              </a:ext>
            </a:extLst>
          </p:cNvPr>
          <p:cNvSpPr txBox="1"/>
          <p:nvPr/>
        </p:nvSpPr>
        <p:spPr>
          <a:xfrm>
            <a:off x="9871214" y="4465351"/>
            <a:ext cx="15946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Экономия затрат на рекламу</a:t>
            </a:r>
          </a:p>
        </p:txBody>
      </p:sp>
      <p:sp>
        <p:nvSpPr>
          <p:cNvPr id="337" name="Надпись 336">
            <a:extLst>
              <a:ext uri="{FF2B5EF4-FFF2-40B4-BE49-F238E27FC236}">
                <a16:creationId xmlns:a16="http://schemas.microsoft.com/office/drawing/2014/main" id="{3380BC47-47FB-44F3-9E0B-80B83E426031}"/>
              </a:ext>
            </a:extLst>
          </p:cNvPr>
          <p:cNvSpPr txBox="1"/>
          <p:nvPr/>
        </p:nvSpPr>
        <p:spPr>
          <a:xfrm>
            <a:off x="9098876" y="2203556"/>
            <a:ext cx="278832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платежеспособной заинтересованной аудитории, потенциальных клиентов</a:t>
            </a:r>
          </a:p>
        </p:txBody>
      </p:sp>
      <p:sp>
        <p:nvSpPr>
          <p:cNvPr id="340" name="Надпись 339">
            <a:extLst>
              <a:ext uri="{FF2B5EF4-FFF2-40B4-BE49-F238E27FC236}">
                <a16:creationId xmlns:a16="http://schemas.microsoft.com/office/drawing/2014/main" id="{246A1BD9-59BD-467C-9A84-D6A5E4382773}"/>
              </a:ext>
            </a:extLst>
          </p:cNvPr>
          <p:cNvSpPr txBox="1"/>
          <p:nvPr/>
        </p:nvSpPr>
        <p:spPr>
          <a:xfrm>
            <a:off x="1427303" y="2164807"/>
            <a:ext cx="159460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Доступны разные категории проектов</a:t>
            </a:r>
          </a:p>
        </p:txBody>
      </p:sp>
      <p:sp>
        <p:nvSpPr>
          <p:cNvPr id="343" name="Надпись 342">
            <a:extLst>
              <a:ext uri="{FF2B5EF4-FFF2-40B4-BE49-F238E27FC236}">
                <a16:creationId xmlns:a16="http://schemas.microsoft.com/office/drawing/2014/main" id="{36571B2F-0463-48D1-8CC7-EA6BC8F3FB67}"/>
              </a:ext>
            </a:extLst>
          </p:cNvPr>
          <p:cNvSpPr txBox="1"/>
          <p:nvPr/>
        </p:nvSpPr>
        <p:spPr>
          <a:xfrm>
            <a:off x="317535" y="4157408"/>
            <a:ext cx="2067723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Источник финансирования, альтернативный банковским кредитам, средства не нужно возвращать</a:t>
            </a:r>
          </a:p>
        </p:txBody>
      </p:sp>
      <p:sp>
        <p:nvSpPr>
          <p:cNvPr id="346" name="Надпись 345">
            <a:extLst>
              <a:ext uri="{FF2B5EF4-FFF2-40B4-BE49-F238E27FC236}">
                <a16:creationId xmlns:a16="http://schemas.microsoft.com/office/drawing/2014/main" id="{3DF722C9-361F-401E-AD34-54132A8436B3}"/>
              </a:ext>
            </a:extLst>
          </p:cNvPr>
          <p:cNvSpPr txBox="1"/>
          <p:nvPr/>
        </p:nvSpPr>
        <p:spPr>
          <a:xfrm>
            <a:off x="3953987" y="537999"/>
            <a:ext cx="42840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Возможности разработки и продвижения продуктов и услуг, тестирования проекта в рыночных условиях</a:t>
            </a:r>
          </a:p>
        </p:txBody>
      </p:sp>
      <p:sp>
        <p:nvSpPr>
          <p:cNvPr id="24" name="Заголовок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4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39929E06-4AB9-4598-A963-82CCC18A3FF2}"/>
              </a:ext>
            </a:extLst>
          </p:cNvPr>
          <p:cNvSpPr txBox="1"/>
          <p:nvPr/>
        </p:nvSpPr>
        <p:spPr>
          <a:xfrm>
            <a:off x="852826" y="5498492"/>
            <a:ext cx="13936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282828"/>
                </a:solidFill>
                <a:latin typeface="Maison Neue Book"/>
              </a:rPr>
              <a:t>Film &amp; Video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258B9C9-A63C-4AE4-8EB4-544F3A70C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10249" y="5934391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адпись 23">
            <a:extLst>
              <a:ext uri="{FF2B5EF4-FFF2-40B4-BE49-F238E27FC236}">
                <a16:creationId xmlns:a16="http://schemas.microsoft.com/office/drawing/2014/main" id="{AB0754C1-4097-4CDA-B3CB-7304331CBBB9}"/>
              </a:ext>
            </a:extLst>
          </p:cNvPr>
          <p:cNvSpPr txBox="1"/>
          <p:nvPr/>
        </p:nvSpPr>
        <p:spPr>
          <a:xfrm>
            <a:off x="3494990" y="5502038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Music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E30765C-622F-4015-90C6-297DE00B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585" y="5937937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адпись 35">
            <a:extLst>
              <a:ext uri="{FF2B5EF4-FFF2-40B4-BE49-F238E27FC236}">
                <a16:creationId xmlns:a16="http://schemas.microsoft.com/office/drawing/2014/main" id="{54005B0B-E5FC-472B-962B-C2258039F3B2}"/>
              </a:ext>
            </a:extLst>
          </p:cNvPr>
          <p:cNvSpPr txBox="1"/>
          <p:nvPr/>
        </p:nvSpPr>
        <p:spPr>
          <a:xfrm>
            <a:off x="7768228" y="5498492"/>
            <a:ext cx="1142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Publishing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781AB32-AC63-443B-8ADA-AAB7C9723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00297" y="5934391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адпись 47">
            <a:extLst>
              <a:ext uri="{FF2B5EF4-FFF2-40B4-BE49-F238E27FC236}">
                <a16:creationId xmlns:a16="http://schemas.microsoft.com/office/drawing/2014/main" id="{F7B6FBDF-4663-4A5D-A2B3-B90DCEBBA233}"/>
              </a:ext>
            </a:extLst>
          </p:cNvPr>
          <p:cNvSpPr txBox="1"/>
          <p:nvPr/>
        </p:nvSpPr>
        <p:spPr>
          <a:xfrm>
            <a:off x="9947385" y="5498493"/>
            <a:ext cx="12424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Technology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28F561C8-B2FA-4D2D-9122-39870DF54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29211" y="5934392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адпись 56">
            <a:extLst>
              <a:ext uri="{FF2B5EF4-FFF2-40B4-BE49-F238E27FC236}">
                <a16:creationId xmlns:a16="http://schemas.microsoft.com/office/drawing/2014/main" id="{25264A13-2CF6-4653-9A8E-AE29B6F25F8E}"/>
              </a:ext>
            </a:extLst>
          </p:cNvPr>
          <p:cNvSpPr txBox="1"/>
          <p:nvPr/>
        </p:nvSpPr>
        <p:spPr>
          <a:xfrm>
            <a:off x="723899" y="457291"/>
            <a:ext cx="10947169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САМЫЕ ПОПУЛЯРНЫЕ КАТЕГОРИИ ПРОЕКТОВ НА ПЛАТФОРМЕ 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KICKSTARTER</a:t>
            </a: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АПРЕЛЬ 2021 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6D12FB3-2E0E-4392-B30A-8FABD559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700" y="2168284"/>
            <a:ext cx="12204700" cy="2514602"/>
            <a:chOff x="-12700" y="2162907"/>
            <a:chExt cx="12204700" cy="2514602"/>
          </a:xfrm>
        </p:grpSpPr>
        <p:pic>
          <p:nvPicPr>
            <p:cNvPr id="2" name="Рисунок 1" descr="Несколько человек сидят за столом&#10;">
              <a:extLst>
                <a:ext uri="{FF2B5EF4-FFF2-40B4-BE49-F238E27FC236}">
                  <a16:creationId xmlns:a16="http://schemas.microsoft.com/office/drawing/2014/main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Прямоугольник 2" descr="Это изображение стола с ноутбуками и работающими за ними людьми.">
              <a:extLst>
                <a:ext uri="{FF2B5EF4-FFF2-40B4-BE49-F238E27FC236}">
                  <a16:creationId xmlns:a16="http://schemas.microsoft.com/office/drawing/2014/main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CFBA714-94A9-4CEA-9D73-2E90A898B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3" name="Надпись 12">
              <a:extLst>
                <a:ext uri="{FF2B5EF4-FFF2-40B4-BE49-F238E27FC236}">
                  <a16:creationId xmlns:a16="http://schemas.microsoft.com/office/drawing/2014/main" id="{DC02C732-8960-4820-B185-F087E030DAAA}"/>
                </a:ext>
              </a:extLst>
            </p:cNvPr>
            <p:cNvSpPr txBox="1"/>
            <p:nvPr/>
          </p:nvSpPr>
          <p:spPr>
            <a:xfrm>
              <a:off x="1222491" y="3189004"/>
              <a:ext cx="69249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ru-RU" sz="3200" b="1" dirty="0">
                  <a:solidFill>
                    <a:schemeClr val="bg1"/>
                  </a:solidFill>
                  <a:latin typeface="+mj-lt"/>
                </a:rPr>
                <a:t>5%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B02FFA3-53E3-4FFD-922C-CCB9EFEA5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07566" y="2725465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8" name="Надпись 27">
              <a:extLst>
                <a:ext uri="{FF2B5EF4-FFF2-40B4-BE49-F238E27FC236}">
                  <a16:creationId xmlns:a16="http://schemas.microsoft.com/office/drawing/2014/main" id="{1CC8C601-FB40-4573-87B3-B1126A610542}"/>
                </a:ext>
              </a:extLst>
            </p:cNvPr>
            <p:cNvSpPr txBox="1"/>
            <p:nvPr/>
          </p:nvSpPr>
          <p:spPr>
            <a:xfrm>
              <a:off x="3477231" y="3163984"/>
              <a:ext cx="69249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ru-RU" sz="3200" b="1" dirty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  <a:r>
                <a:rPr lang="ru-RU" sz="3200" b="1" dirty="0">
                  <a:solidFill>
                    <a:schemeClr val="bg1"/>
                  </a:solidFill>
                  <a:latin typeface="+mj-lt"/>
                </a:rPr>
                <a:t>%</a:t>
              </a: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AA6EBCD-B27A-4FC4-87A8-ED6638C5545A}"/>
                </a:ext>
              </a:extLst>
            </p:cNvPr>
            <p:cNvSpPr/>
            <p:nvPr/>
          </p:nvSpPr>
          <p:spPr>
            <a:xfrm>
              <a:off x="7617047" y="2731848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0" name="Надпись 39">
              <a:extLst>
                <a:ext uri="{FF2B5EF4-FFF2-40B4-BE49-F238E27FC236}">
                  <a16:creationId xmlns:a16="http://schemas.microsoft.com/office/drawing/2014/main" id="{5C436978-7B84-4F27-8A32-574050B29AD0}"/>
                </a:ext>
              </a:extLst>
            </p:cNvPr>
            <p:cNvSpPr txBox="1"/>
            <p:nvPr/>
          </p:nvSpPr>
          <p:spPr>
            <a:xfrm>
              <a:off x="7992435" y="3189003"/>
              <a:ext cx="69249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10</a:t>
              </a:r>
              <a:r>
                <a:rPr lang="ru-RU" sz="3200" b="1" dirty="0">
                  <a:solidFill>
                    <a:schemeClr val="bg1"/>
                  </a:solidFill>
                  <a:latin typeface="+mj-lt"/>
                </a:rPr>
                <a:t>%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65E89B9B-4C47-402B-9C75-47765E1F7593}"/>
                </a:ext>
              </a:extLst>
            </p:cNvPr>
            <p:cNvGrpSpPr/>
            <p:nvPr/>
          </p:nvGrpSpPr>
          <p:grpSpPr>
            <a:xfrm>
              <a:off x="9871788" y="2731848"/>
              <a:ext cx="1431828" cy="1431826"/>
              <a:chOff x="7168469" y="2702884"/>
              <a:chExt cx="1431828" cy="1431826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52EBF013-87F7-4305-9CC9-737BE16F0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8" cy="1431826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2" name="Надпись 51">
                <a:extLst>
                  <a:ext uri="{FF2B5EF4-FFF2-40B4-BE49-F238E27FC236}">
                    <a16:creationId xmlns:a16="http://schemas.microsoft.com/office/drawing/2014/main" id="{38F4B3FC-E555-4F37-BC12-4940EF773A7E}"/>
                  </a:ext>
                </a:extLst>
              </p:cNvPr>
              <p:cNvSpPr txBox="1"/>
              <p:nvPr/>
            </p:nvSpPr>
            <p:spPr>
              <a:xfrm>
                <a:off x="7639925" y="3160041"/>
                <a:ext cx="488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rtl="0"/>
                <a:r>
                  <a:rPr lang="en-US" sz="3200" b="1" dirty="0">
                    <a:solidFill>
                      <a:schemeClr val="bg1"/>
                    </a:solidFill>
                    <a:latin typeface="+mj-lt"/>
                  </a:rPr>
                  <a:t>9</a:t>
                </a:r>
                <a:r>
                  <a:rPr lang="ru-RU" sz="3200" b="1" dirty="0">
                    <a:solidFill>
                      <a:schemeClr val="bg1"/>
                    </a:solidFill>
                    <a:latin typeface="+mj-lt"/>
                  </a:rPr>
                  <a:t>%</a:t>
                </a:r>
              </a:p>
            </p:txBody>
          </p:sp>
        </p:grpSp>
      </p:grp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7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B02FFA3-53E3-4FFD-922C-CCB9EFEA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2307" y="2737225"/>
            <a:ext cx="1431828" cy="1431826"/>
          </a:xfrm>
          <a:prstGeom prst="ellipse">
            <a:avLst/>
          </a:prstGeom>
          <a:solidFill>
            <a:schemeClr val="bg1">
              <a:alpha val="19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7" name="Надпись 27">
            <a:extLst>
              <a:ext uri="{FF2B5EF4-FFF2-40B4-BE49-F238E27FC236}">
                <a16:creationId xmlns:a16="http://schemas.microsoft.com/office/drawing/2014/main" id="{1CC8C601-FB40-4573-87B3-B1126A610542}"/>
              </a:ext>
            </a:extLst>
          </p:cNvPr>
          <p:cNvSpPr txBox="1"/>
          <p:nvPr/>
        </p:nvSpPr>
        <p:spPr>
          <a:xfrm>
            <a:off x="5638291" y="3179847"/>
            <a:ext cx="9954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ru-RU" sz="32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1,5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58" name="Надпись 23">
            <a:extLst>
              <a:ext uri="{FF2B5EF4-FFF2-40B4-BE49-F238E27FC236}">
                <a16:creationId xmlns:a16="http://schemas.microsoft.com/office/drawing/2014/main" id="{AB0754C1-4097-4CDA-B3CB-7304331CBBB9}"/>
              </a:ext>
            </a:extLst>
          </p:cNvPr>
          <p:cNvSpPr txBox="1"/>
          <p:nvPr/>
        </p:nvSpPr>
        <p:spPr>
          <a:xfrm>
            <a:off x="5674395" y="5498492"/>
            <a:ext cx="7245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Games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EE30765C-622F-4015-90C6-297DE00B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97271" y="5934391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3615601"/>
            <a:ext cx="3603287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УСПЕШНЫХ ПРОЕКТОВ НА ПЛАТФОРМЕ 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KICKSTARTER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адпись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689985" y="2242036"/>
            <a:ext cx="30861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&lt;40</a:t>
            </a:r>
            <a:r>
              <a:rPr lang="ru-RU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5474" y="2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 ИССЛЕДОВАНИЯ: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BB415A0-39A4-4597-926D-819C33316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0387" y="2034832"/>
            <a:ext cx="3084065" cy="3777571"/>
            <a:chOff x="4711392" y="2125063"/>
            <a:chExt cx="3084064" cy="3777571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067396" cy="738664"/>
              <a:chOff x="5063285" y="2128413"/>
              <a:chExt cx="3067396" cy="738664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488294" cy="73866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Существование разных взглядов на значимые факторы успеха</a:t>
                </a: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EF34A4EB-3F1D-46DA-8918-F39703249E85}"/>
                </a:ext>
              </a:extLst>
            </p:cNvPr>
            <p:cNvGrpSpPr/>
            <p:nvPr/>
          </p:nvGrpSpPr>
          <p:grpSpPr>
            <a:xfrm>
              <a:off x="4711392" y="3113161"/>
              <a:ext cx="3075333" cy="492443"/>
              <a:chOff x="5055348" y="2856123"/>
              <a:chExt cx="3075333" cy="492443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E136D759-25F2-4CF2-9BE6-769681C37E48}"/>
                  </a:ext>
                </a:extLst>
              </p:cNvPr>
              <p:cNvGrpSpPr/>
              <p:nvPr/>
            </p:nvGrpSpPr>
            <p:grpSpPr>
              <a:xfrm>
                <a:off x="5055348" y="2929307"/>
                <a:ext cx="346075" cy="346075"/>
                <a:chOff x="3398838" y="2895601"/>
                <a:chExt cx="346075" cy="346075"/>
              </a:xfrm>
            </p:grpSpPr>
            <p:sp>
              <p:nvSpPr>
                <p:cNvPr id="16" name="Полилиния 49">
                  <a:extLst>
                    <a:ext uri="{FF2B5EF4-FFF2-40B4-BE49-F238E27FC236}">
                      <a16:creationId xmlns:a16="http://schemas.microsoft.com/office/drawing/2014/main" id="{56CCB68B-57D2-49CC-B61F-363F0FF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7" name="Полилиния 50">
                  <a:extLst>
                    <a:ext uri="{FF2B5EF4-FFF2-40B4-BE49-F238E27FC236}">
                      <a16:creationId xmlns:a16="http://schemas.microsoft.com/office/drawing/2014/main" id="{67F96EFD-DA55-4AD5-BA45-4313C3E98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" name="Овал 51">
                  <a:extLst>
                    <a:ext uri="{FF2B5EF4-FFF2-40B4-BE49-F238E27FC236}">
                      <a16:creationId xmlns:a16="http://schemas.microsoft.com/office/drawing/2014/main" id="{F372C151-C001-4280-B771-9A23908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9" name="Полилиния 52">
                  <a:extLst>
                    <a:ext uri="{FF2B5EF4-FFF2-40B4-BE49-F238E27FC236}">
                      <a16:creationId xmlns:a16="http://schemas.microsoft.com/office/drawing/2014/main" id="{D3FA7893-F8A0-4F72-ACCF-CF4CE6E4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" name="Полилиния 53">
                  <a:extLst>
                    <a:ext uri="{FF2B5EF4-FFF2-40B4-BE49-F238E27FC236}">
                      <a16:creationId xmlns:a16="http://schemas.microsoft.com/office/drawing/2014/main" id="{C017CF38-81FD-491D-9BA4-35D01D4D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1" name="Полилиния 54">
                  <a:extLst>
                    <a:ext uri="{FF2B5EF4-FFF2-40B4-BE49-F238E27FC236}">
                      <a16:creationId xmlns:a16="http://schemas.microsoft.com/office/drawing/2014/main" id="{99433936-BA1A-40A3-959B-047AFFF78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2" name="Овал 55">
                  <a:extLst>
                    <a:ext uri="{FF2B5EF4-FFF2-40B4-BE49-F238E27FC236}">
                      <a16:creationId xmlns:a16="http://schemas.microsoft.com/office/drawing/2014/main" id="{BDA2F5A8-B23C-499E-9267-3DC7A37FA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3" name="Полилиния 56">
                  <a:extLst>
                    <a:ext uri="{FF2B5EF4-FFF2-40B4-BE49-F238E27FC236}">
                      <a16:creationId xmlns:a16="http://schemas.microsoft.com/office/drawing/2014/main" id="{099EF59E-5EEF-46B5-962D-A5FD94EA5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4" name="Полилиния 57">
                  <a:extLst>
                    <a:ext uri="{FF2B5EF4-FFF2-40B4-BE49-F238E27FC236}">
                      <a16:creationId xmlns:a16="http://schemas.microsoft.com/office/drawing/2014/main" id="{FCE54361-37E3-4F52-B33F-6FAA345B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5" name="Полилиния 58">
                  <a:extLst>
                    <a:ext uri="{FF2B5EF4-FFF2-40B4-BE49-F238E27FC236}">
                      <a16:creationId xmlns:a16="http://schemas.microsoft.com/office/drawing/2014/main" id="{78645E47-D178-4E95-8459-77D1D8F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6" name="Овал 59">
                  <a:extLst>
                    <a:ext uri="{FF2B5EF4-FFF2-40B4-BE49-F238E27FC236}">
                      <a16:creationId xmlns:a16="http://schemas.microsoft.com/office/drawing/2014/main" id="{7854B272-51DE-4F9C-A5CA-3532EA08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7" name="Полилиния 60">
                  <a:extLst>
                    <a:ext uri="{FF2B5EF4-FFF2-40B4-BE49-F238E27FC236}">
                      <a16:creationId xmlns:a16="http://schemas.microsoft.com/office/drawing/2014/main" id="{814DA909-0D02-4070-A399-CC0263BE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8" name="Линия 61">
                  <a:extLst>
                    <a:ext uri="{FF2B5EF4-FFF2-40B4-BE49-F238E27FC236}">
                      <a16:creationId xmlns:a16="http://schemas.microsoft.com/office/drawing/2014/main" id="{5899F489-EDA7-4EC2-826F-95D6DBC76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9" name="Линия 62">
                  <a:extLst>
                    <a:ext uri="{FF2B5EF4-FFF2-40B4-BE49-F238E27FC236}">
                      <a16:creationId xmlns:a16="http://schemas.microsoft.com/office/drawing/2014/main" id="{83CCE497-C8F7-4970-AE29-490A81B26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D600301E-404F-4763-892B-EE1C3109F4D3}"/>
                  </a:ext>
                </a:extLst>
              </p:cNvPr>
              <p:cNvSpPr/>
              <p:nvPr/>
            </p:nvSpPr>
            <p:spPr>
              <a:xfrm>
                <a:off x="5642387" y="2856123"/>
                <a:ext cx="2488294" cy="49244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Нет свежих исследований на больших выборках</a:t>
                </a:r>
              </a:p>
            </p:txBody>
          </p: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067396" cy="492443"/>
              <a:chOff x="5063285" y="3639850"/>
              <a:chExt cx="3067396" cy="4924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76">
                  <a:extLst>
                    <a:ext uri="{FF2B5EF4-FFF2-40B4-BE49-F238E27FC236}">
                      <a16:creationId xmlns:a16="http://schemas.microsoft.com/office/drawing/2014/main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E7E16F25-9A73-4F49-8593-4DDEE2A8AB5D}"/>
                  </a:ext>
                </a:extLst>
              </p:cNvPr>
              <p:cNvSpPr/>
              <p:nvPr/>
            </p:nvSpPr>
            <p:spPr>
              <a:xfrm>
                <a:off x="5642387" y="3639850"/>
                <a:ext cx="2488294" cy="49244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Не рассматривались категории по-отдельности</a:t>
                </a:r>
              </a:p>
            </p:txBody>
          </p: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B7DB03EE-BB00-488A-B451-6DF7DA5AC981}"/>
                </a:ext>
              </a:extLst>
            </p:cNvPr>
            <p:cNvGrpSpPr/>
            <p:nvPr/>
          </p:nvGrpSpPr>
          <p:grpSpPr>
            <a:xfrm>
              <a:off x="4712185" y="4917749"/>
              <a:ext cx="3083271" cy="984885"/>
              <a:chOff x="5056141" y="4388633"/>
              <a:chExt cx="3083271" cy="984885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2FED15E3-F2A7-469C-B628-611921767E34}"/>
                  </a:ext>
                </a:extLst>
              </p:cNvPr>
              <p:cNvGrpSpPr/>
              <p:nvPr/>
            </p:nvGrpSpPr>
            <p:grpSpPr>
              <a:xfrm>
                <a:off x="5056141" y="4633426"/>
                <a:ext cx="344488" cy="346075"/>
                <a:chOff x="4841875" y="2895601"/>
                <a:chExt cx="344488" cy="346075"/>
              </a:xfrm>
            </p:grpSpPr>
            <p:sp>
              <p:nvSpPr>
                <p:cNvPr id="31" name="Полилиния 258">
                  <a:extLst>
                    <a:ext uri="{FF2B5EF4-FFF2-40B4-BE49-F238E27FC236}">
                      <a16:creationId xmlns:a16="http://schemas.microsoft.com/office/drawing/2014/main" id="{66F1D3E8-8C01-4B14-8A55-CA0D33656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2" name="Полилиния 259">
                  <a:extLst>
                    <a:ext uri="{FF2B5EF4-FFF2-40B4-BE49-F238E27FC236}">
                      <a16:creationId xmlns:a16="http://schemas.microsoft.com/office/drawing/2014/main" id="{C7E4337D-67E8-477B-8284-B0579D016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3" name="Полилиния 260">
                  <a:extLst>
                    <a:ext uri="{FF2B5EF4-FFF2-40B4-BE49-F238E27FC236}">
                      <a16:creationId xmlns:a16="http://schemas.microsoft.com/office/drawing/2014/main" id="{C2AF1AB5-D96A-4C19-BE80-2C8A0736E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4" name="Линия 261">
                  <a:extLst>
                    <a:ext uri="{FF2B5EF4-FFF2-40B4-BE49-F238E27FC236}">
                      <a16:creationId xmlns:a16="http://schemas.microsoft.com/office/drawing/2014/main" id="{FF7B7042-5F74-4182-89DF-79E95F074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5" name="Линия 262">
                  <a:extLst>
                    <a:ext uri="{FF2B5EF4-FFF2-40B4-BE49-F238E27FC236}">
                      <a16:creationId xmlns:a16="http://schemas.microsoft.com/office/drawing/2014/main" id="{6D40A249-C0DF-492C-98A0-5563396CE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6" name="Линия 263">
                  <a:extLst>
                    <a:ext uri="{FF2B5EF4-FFF2-40B4-BE49-F238E27FC236}">
                      <a16:creationId xmlns:a16="http://schemas.microsoft.com/office/drawing/2014/main" id="{0424966D-2E93-463D-925D-8EC1314AA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" name="Овал 264">
                  <a:extLst>
                    <a:ext uri="{FF2B5EF4-FFF2-40B4-BE49-F238E27FC236}">
                      <a16:creationId xmlns:a16="http://schemas.microsoft.com/office/drawing/2014/main" id="{A2027076-84C0-41AA-ABE6-E182664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" name="Овал 265">
                  <a:extLst>
                    <a:ext uri="{FF2B5EF4-FFF2-40B4-BE49-F238E27FC236}">
                      <a16:creationId xmlns:a16="http://schemas.microsoft.com/office/drawing/2014/main" id="{34911030-E1C4-47C6-B878-AB9504619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" name="Овал 266">
                  <a:extLst>
                    <a:ext uri="{FF2B5EF4-FFF2-40B4-BE49-F238E27FC236}">
                      <a16:creationId xmlns:a16="http://schemas.microsoft.com/office/drawing/2014/main" id="{872A828C-C960-409B-BA85-F3FA58C58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0" name="Полилиния 267">
                  <a:extLst>
                    <a:ext uri="{FF2B5EF4-FFF2-40B4-BE49-F238E27FC236}">
                      <a16:creationId xmlns:a16="http://schemas.microsoft.com/office/drawing/2014/main" id="{111031BF-F147-4673-B7D2-BAB9FDE01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9482C2C4-A83F-481A-A4DA-8A5D9AD7A680}"/>
                  </a:ext>
                </a:extLst>
              </p:cNvPr>
              <p:cNvSpPr/>
              <p:nvPr/>
            </p:nvSpPr>
            <p:spPr>
              <a:xfrm>
                <a:off x="5651118" y="4388633"/>
                <a:ext cx="2488294" cy="98488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Необходимо разработать рекомендации по успешному привлечению средств</a:t>
                </a:r>
              </a:p>
            </p:txBody>
          </p:sp>
        </p:grp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4511" y="1615573"/>
            <a:ext cx="3079360" cy="4210398"/>
            <a:chOff x="8430469" y="1615573"/>
            <a:chExt cx="3079360" cy="4210398"/>
          </a:xfrm>
        </p:grpSpPr>
        <p:sp>
          <p:nvSpPr>
            <p:cNvPr id="101" name="Надпись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30469" y="1615573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Рассмотрено 3 различные категории</a:t>
              </a:r>
            </a:p>
          </p:txBody>
        </p:sp>
        <p:sp>
          <p:nvSpPr>
            <p:cNvPr id="104" name="Надпись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62691" y="3348623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Взята выборка по 200 проектов в каждой категории</a:t>
              </a:r>
            </a:p>
          </p:txBody>
        </p:sp>
        <p:sp>
          <p:nvSpPr>
            <p:cNvPr id="106" name="Надпись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462691" y="5087307"/>
              <a:ext cx="304713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Взяты проекты со сроком окончания в марте-апреле 2021</a:t>
              </a:r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Заголовок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3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726022" y="1231555"/>
            <a:ext cx="6224717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В исследовании рассматривается 12 различных факторов для проектов, которые реализуются в 3 секциях </a:t>
            </a:r>
            <a:r>
              <a:rPr lang="ru-RU" b="1" i="0" dirty="0"/>
              <a:t>(Фильмы и Видео, Музыка, Игры) </a:t>
            </a:r>
            <a:r>
              <a:rPr lang="ru-RU" i="0" dirty="0"/>
              <a:t>на платформе </a:t>
            </a:r>
            <a:r>
              <a:rPr lang="ru-RU" i="0" dirty="0" err="1"/>
              <a:t>Kickstarter</a:t>
            </a:r>
            <a:r>
              <a:rPr lang="ru-RU" i="0" dirty="0"/>
              <a:t>. </a:t>
            </a:r>
          </a:p>
        </p:txBody>
      </p:sp>
      <p:sp>
        <p:nvSpPr>
          <p:cNvPr id="3" name="Надпись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726781" y="273553"/>
            <a:ext cx="5369219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ru-RU" sz="3200" dirty="0"/>
              <a:t>ИССЛЕДУЕМЫЕ ФАКТОРЫ</a:t>
            </a:r>
          </a:p>
        </p:txBody>
      </p:sp>
      <p:pic>
        <p:nvPicPr>
          <p:cNvPr id="163" name="Рисунок 162" descr="Это изображение двух пар рук, собирающих вместе кусочки головоломки. 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9" y="0"/>
            <a:ext cx="4643982" cy="6858000"/>
          </a:xfrm>
          <a:prstGeom prst="rect">
            <a:avLst/>
          </a:prstGeom>
        </p:spPr>
      </p:pic>
      <p:sp>
        <p:nvSpPr>
          <p:cNvPr id="53" name="Заголовок 52" hidden="1">
            <a:extLst>
              <a:ext uri="{FF2B5EF4-FFF2-40B4-BE49-F238E27FC236}">
                <a16:creationId xmlns:a16="http://schemas.microsoft.com/office/drawing/2014/main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8</a:t>
            </a:r>
            <a:r>
              <a:rPr lang="ru-RU" dirty="0"/>
              <a:t> с информацией о кадрах</a:t>
            </a:r>
          </a:p>
        </p:txBody>
      </p:sp>
      <p:sp>
        <p:nvSpPr>
          <p:cNvPr id="63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22" y="2472709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4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22" y="3183445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5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30" y="3892239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6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17" y="4601033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7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22" y="5315968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8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22" y="6030903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9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676" y="2468983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0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676" y="3179719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1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084" y="3888513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2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771" y="4597307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3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676" y="5312242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4" name="Овал 26" descr="Это изображение содержит значок с одним человеком, который взаимодействует с тремя людьми.">
            <a:extLst>
              <a:ext uri="{FF2B5EF4-FFF2-40B4-BE49-F238E27FC236}">
                <a16:creationId xmlns:a16="http://schemas.microsoft.com/office/drawing/2014/main" id="{FBD1C069-BF74-4E4D-8790-D3480793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676" y="6027177"/>
            <a:ext cx="429448" cy="41997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6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1355063" y="2558459"/>
            <a:ext cx="2266559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Секция проекта</a:t>
            </a:r>
          </a:p>
        </p:txBody>
      </p:sp>
      <p:sp>
        <p:nvSpPr>
          <p:cNvPr id="77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1355062" y="3149441"/>
            <a:ext cx="2266559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Количество проектов в секции</a:t>
            </a:r>
          </a:p>
        </p:txBody>
      </p:sp>
      <p:sp>
        <p:nvSpPr>
          <p:cNvPr id="78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1355062" y="3849999"/>
            <a:ext cx="205874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Количество проектов для категории</a:t>
            </a:r>
          </a:p>
        </p:txBody>
      </p:sp>
      <p:sp>
        <p:nvSpPr>
          <p:cNvPr id="79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1355062" y="4528567"/>
            <a:ext cx="205874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Продолжительность кампании</a:t>
            </a:r>
          </a:p>
        </p:txBody>
      </p:sp>
      <p:sp>
        <p:nvSpPr>
          <p:cNvPr id="80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1355062" y="5402846"/>
            <a:ext cx="2058742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Целевая сумма проекта</a:t>
            </a:r>
          </a:p>
        </p:txBody>
      </p:sp>
      <p:sp>
        <p:nvSpPr>
          <p:cNvPr id="81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1355062" y="6117780"/>
            <a:ext cx="2058742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Страна проекта</a:t>
            </a:r>
          </a:p>
        </p:txBody>
      </p:sp>
      <p:sp>
        <p:nvSpPr>
          <p:cNvPr id="84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4563143" y="2554733"/>
            <a:ext cx="2058742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Количество спонсоров</a:t>
            </a:r>
          </a:p>
        </p:txBody>
      </p:sp>
      <p:sp>
        <p:nvSpPr>
          <p:cNvPr id="92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4563143" y="3142972"/>
            <a:ext cx="2266559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Количество типов вознаграждений</a:t>
            </a:r>
          </a:p>
        </p:txBody>
      </p:sp>
      <p:sp>
        <p:nvSpPr>
          <p:cNvPr id="93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4563143" y="3845216"/>
            <a:ext cx="2266559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Количество других проектов у основателя</a:t>
            </a:r>
          </a:p>
        </p:txBody>
      </p:sp>
      <p:sp>
        <p:nvSpPr>
          <p:cNvPr id="94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4563143" y="4561073"/>
            <a:ext cx="2266559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Наличие экологического вклада проекта</a:t>
            </a:r>
          </a:p>
        </p:txBody>
      </p:sp>
      <p:sp>
        <p:nvSpPr>
          <p:cNvPr id="96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4563144" y="5152898"/>
            <a:ext cx="2472908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Наличие у проекта отметки платформы как «избранного» проекта</a:t>
            </a:r>
          </a:p>
        </p:txBody>
      </p:sp>
      <p:sp>
        <p:nvSpPr>
          <p:cNvPr id="97" name="Надпись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4563143" y="5987359"/>
            <a:ext cx="2266559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i="0" dirty="0"/>
              <a:t>Качество страницы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адпись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466846" y="1648175"/>
            <a:ext cx="11303971" cy="466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ТЕСТИРОВАНИЯ МОДЕЛИ 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66846" y="1552688"/>
            <a:ext cx="11378784" cy="27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5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sp>
        <p:nvSpPr>
          <p:cNvPr id="113" name="Надпись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466850" y="125934"/>
            <a:ext cx="3603287" cy="477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МОДЕЛЬ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469670" y="621238"/>
            <a:ext cx="11628168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Фильмы: 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ln</a:t>
            </a:r>
            <a:r>
              <a:rPr lang="pt-B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PR = β1 + β2*NSEC + β3*NCAT + β4*DAYS + β5*lnGOAL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6*</a:t>
            </a:r>
            <a:r>
              <a:rPr lang="pt-B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USA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7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pt-B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EUROPE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8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OTHERCOUNTRIES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9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lnSPONSORS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10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TYPES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1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OTHER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2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CHOSEN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3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QUALITY</a:t>
            </a:r>
            <a:endParaRPr lang="ru-RU" sz="11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466850" y="860241"/>
            <a:ext cx="11520289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Музыка: 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ln</a:t>
            </a:r>
            <a:r>
              <a:rPr lang="pt-B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PR = β1 + β2*NSEC + β3*NCAT + β4*DAYS + β5*lnGOAL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6*</a:t>
            </a:r>
            <a:r>
              <a:rPr lang="pt-B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USA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7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pt-B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CHINA 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8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pt-B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EUROPE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+ 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9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OTHERCOUNTRIES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10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lnSPONSORS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11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TYPES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2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OTHER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3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CHOSEN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ru-RU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4</a:t>
            </a:r>
            <a:r>
              <a:rPr lang="el-GR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1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QUALITY</a:t>
            </a:r>
            <a:endParaRPr lang="ru-RU" sz="11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466850" y="1104155"/>
            <a:ext cx="11520289" cy="1615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5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Игры: </a:t>
            </a:r>
            <a:r>
              <a:rPr lang="en-US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ln</a:t>
            </a:r>
            <a:r>
              <a:rPr lang="pt-B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PR = β1 + β2*NSEC + β3*NCAT + β4*DAYS + β5*lnGOAL 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6*</a:t>
            </a:r>
            <a:r>
              <a:rPr lang="pt-B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USA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7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pt-B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CHINA 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8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pt-B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EUROPE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+ β9*</a:t>
            </a:r>
            <a:r>
              <a:rPr lang="en-US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OTHERCOUNTRIES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10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050" b="1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lnSPONSORS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11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TYPES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2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OTHER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3*</a:t>
            </a:r>
            <a:r>
              <a:rPr lang="en-US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ECO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4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CHOSEN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+ 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β1</a:t>
            </a:r>
            <a:r>
              <a:rPr lang="ru-RU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5</a:t>
            </a:r>
            <a:r>
              <a:rPr lang="el-GR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*</a:t>
            </a:r>
            <a:r>
              <a:rPr lang="en-US" sz="105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QUALITY</a:t>
            </a:r>
            <a:endParaRPr lang="ru-RU" sz="10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23958"/>
              </p:ext>
            </p:extLst>
          </p:nvPr>
        </p:nvGraphicFramePr>
        <p:xfrm>
          <a:off x="466849" y="2337093"/>
          <a:ext cx="1943842" cy="39915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71921">
                  <a:extLst>
                    <a:ext uri="{9D8B030D-6E8A-4147-A177-3AD203B41FA5}">
                      <a16:colId xmlns:a16="http://schemas.microsoft.com/office/drawing/2014/main" val="1887305146"/>
                    </a:ext>
                  </a:extLst>
                </a:gridCol>
                <a:gridCol w="971921">
                  <a:extLst>
                    <a:ext uri="{9D8B030D-6E8A-4147-A177-3AD203B41FA5}">
                      <a16:colId xmlns:a16="http://schemas.microsoft.com/office/drawing/2014/main" val="3989971289"/>
                    </a:ext>
                  </a:extLst>
                </a:gridCol>
              </a:tblGrid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Фактор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66248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const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−75,0357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21973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NSEC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0,00107828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282342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NCAT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1,59203e-06</a:t>
                      </a:r>
                      <a:endParaRPr lang="ru-RU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509911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DAYS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−0,00122114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82631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USA</a:t>
                      </a:r>
                      <a:endParaRPr lang="ru-RU" sz="1050" b="1" dirty="0"/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0,523401**</a:t>
                      </a: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91537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EUROPE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0,0724055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380917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TYPES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0,000268653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417847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OTHER</a:t>
                      </a:r>
                      <a:endParaRPr lang="ru-RU" sz="105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−0,103603*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49883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CHOSEN</a:t>
                      </a:r>
                      <a:endParaRPr lang="ru-RU" sz="105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−0,636186***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63499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QUALITY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0,0787592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568313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/>
                        <a:t>l_SPONSORS</a:t>
                      </a:r>
                      <a:endParaRPr lang="ru-RU" sz="1050" b="1" dirty="0"/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1,54525***</a:t>
                      </a: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91509"/>
                  </a:ext>
                </a:extLst>
              </a:tr>
              <a:tr h="3070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/>
                        <a:t>l_GOAL</a:t>
                      </a:r>
                      <a:endParaRPr lang="ru-RU" sz="105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−1,05976***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166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45746"/>
              </p:ext>
            </p:extLst>
          </p:nvPr>
        </p:nvGraphicFramePr>
        <p:xfrm>
          <a:off x="592706" y="6424025"/>
          <a:ext cx="1692128" cy="195707"/>
        </p:xfrm>
        <a:graphic>
          <a:graphicData uri="http://schemas.openxmlformats.org/drawingml/2006/table">
            <a:tbl>
              <a:tblPr/>
              <a:tblGrid>
                <a:gridCol w="1692128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Испр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R-квадрат=0,864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731"/>
              </p:ext>
            </p:extLst>
          </p:nvPr>
        </p:nvGraphicFramePr>
        <p:xfrm>
          <a:off x="1121598" y="2122209"/>
          <a:ext cx="634339" cy="195707"/>
        </p:xfrm>
        <a:graphic>
          <a:graphicData uri="http://schemas.openxmlformats.org/drawingml/2006/table">
            <a:tbl>
              <a:tblPr/>
              <a:tblGrid>
                <a:gridCol w="634339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Фильмы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466846" y="1342771"/>
            <a:ext cx="11520289" cy="14619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95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Все 3 категории: </a:t>
            </a:r>
            <a:r>
              <a:rPr lang="en-US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ln</a:t>
            </a:r>
            <a:r>
              <a:rPr lang="pt-B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PR = β1 + β2*NSEC + β3*NCAT + β4*DAYS + β5*lnGOAL 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6*</a:t>
            </a:r>
            <a:r>
              <a:rPr lang="pt-B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USA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7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*</a:t>
            </a:r>
            <a:r>
              <a:rPr lang="pt-B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CHINA 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8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*</a:t>
            </a:r>
            <a:r>
              <a:rPr lang="pt-B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EUROPE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+ β9*</a:t>
            </a:r>
            <a:r>
              <a:rPr lang="en-US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OTHERCOUNTRIES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10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*</a:t>
            </a:r>
            <a:r>
              <a:rPr lang="en-US" sz="950" b="1" i="1" dirty="0" err="1">
                <a:solidFill>
                  <a:srgbClr val="002060"/>
                </a:solidFill>
                <a:cs typeface="Segoe UI" panose="020B0502040204020203" pitchFamily="34" charset="0"/>
              </a:rPr>
              <a:t>lnSPONSORS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11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*</a:t>
            </a:r>
            <a:r>
              <a:rPr lang="en-US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TYPES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β1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2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*</a:t>
            </a:r>
            <a:r>
              <a:rPr lang="en-US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OTHER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β1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3*</a:t>
            </a:r>
            <a:r>
              <a:rPr lang="en-US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ECO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+ 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β1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4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*</a:t>
            </a:r>
            <a:r>
              <a:rPr lang="en-US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CHOSEN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 + 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β1</a:t>
            </a:r>
            <a:r>
              <a:rPr lang="ru-RU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5</a:t>
            </a:r>
            <a:r>
              <a:rPr lang="el-GR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*</a:t>
            </a:r>
            <a:r>
              <a:rPr lang="en-US" sz="950" b="1" i="1" dirty="0">
                <a:solidFill>
                  <a:srgbClr val="002060"/>
                </a:solidFill>
                <a:cs typeface="Segoe UI" panose="020B0502040204020203" pitchFamily="34" charset="0"/>
              </a:rPr>
              <a:t>QUALITY</a:t>
            </a:r>
            <a:endParaRPr lang="ru-RU" sz="95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861023"/>
              </p:ext>
            </p:extLst>
          </p:nvPr>
        </p:nvGraphicFramePr>
        <p:xfrm>
          <a:off x="3559360" y="2324113"/>
          <a:ext cx="1943842" cy="39914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71921">
                  <a:extLst>
                    <a:ext uri="{9D8B030D-6E8A-4147-A177-3AD203B41FA5}">
                      <a16:colId xmlns:a16="http://schemas.microsoft.com/office/drawing/2014/main" val="1887305146"/>
                    </a:ext>
                  </a:extLst>
                </a:gridCol>
                <a:gridCol w="971921">
                  <a:extLst>
                    <a:ext uri="{9D8B030D-6E8A-4147-A177-3AD203B41FA5}">
                      <a16:colId xmlns:a16="http://schemas.microsoft.com/office/drawing/2014/main" val="3989971289"/>
                    </a:ext>
                  </a:extLst>
                </a:gridCol>
              </a:tblGrid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Фактор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66248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const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−93,3941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21973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NSEC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0,00158200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282342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NCAT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−3,08387e-06</a:t>
                      </a:r>
                      <a:endParaRPr lang="ru-RU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509911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DAYS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−0,000294235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82631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USA</a:t>
                      </a:r>
                      <a:endParaRPr lang="ru-RU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/>
                        <a:t>0,364664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91537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CHINA</a:t>
                      </a:r>
                      <a:endParaRPr lang="ru-RU" sz="105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0,515529*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30008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EUROPE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0,0737401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380917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TYPES</a:t>
                      </a:r>
                      <a:endParaRPr lang="ru-RU" sz="105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0,0135770*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17847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OTHER</a:t>
                      </a:r>
                      <a:endParaRPr lang="ru-RU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/>
                        <a:t>−0,0489140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449883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CHOSEN</a:t>
                      </a:r>
                      <a:endParaRPr lang="ru-RU" sz="105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−0,800255***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63499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QUALITY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−0,0445705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568313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/>
                        <a:t>l_SPONSORS</a:t>
                      </a:r>
                      <a:endParaRPr lang="ru-RU" sz="105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1,69829***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91509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/>
                        <a:t>l_GOAL</a:t>
                      </a:r>
                      <a:endParaRPr lang="ru-RU" sz="105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/>
                        <a:t>−1,16541***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1666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40284"/>
              </p:ext>
            </p:extLst>
          </p:nvPr>
        </p:nvGraphicFramePr>
        <p:xfrm>
          <a:off x="3685217" y="6411044"/>
          <a:ext cx="1692128" cy="195707"/>
        </p:xfrm>
        <a:graphic>
          <a:graphicData uri="http://schemas.openxmlformats.org/drawingml/2006/table">
            <a:tbl>
              <a:tblPr/>
              <a:tblGrid>
                <a:gridCol w="1692128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Испр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R-квадрат=0,900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55372"/>
              </p:ext>
            </p:extLst>
          </p:nvPr>
        </p:nvGraphicFramePr>
        <p:xfrm>
          <a:off x="4214109" y="2109228"/>
          <a:ext cx="634339" cy="195707"/>
        </p:xfrm>
        <a:graphic>
          <a:graphicData uri="http://schemas.openxmlformats.org/drawingml/2006/table">
            <a:tbl>
              <a:tblPr/>
              <a:tblGrid>
                <a:gridCol w="634339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43961"/>
              </p:ext>
            </p:extLst>
          </p:nvPr>
        </p:nvGraphicFramePr>
        <p:xfrm>
          <a:off x="6651604" y="2319611"/>
          <a:ext cx="2071304" cy="399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5652">
                  <a:extLst>
                    <a:ext uri="{9D8B030D-6E8A-4147-A177-3AD203B41FA5}">
                      <a16:colId xmlns:a16="http://schemas.microsoft.com/office/drawing/2014/main" val="1887305146"/>
                    </a:ext>
                  </a:extLst>
                </a:gridCol>
                <a:gridCol w="1035652">
                  <a:extLst>
                    <a:ext uri="{9D8B030D-6E8A-4147-A177-3AD203B41FA5}">
                      <a16:colId xmlns:a16="http://schemas.microsoft.com/office/drawing/2014/main" val="3989971289"/>
                    </a:ext>
                  </a:extLst>
                </a:gridCol>
              </a:tblGrid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Фактор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66248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−26,7264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21973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NSEC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0,000568317**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82342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NCAT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6,68239e-06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509911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DAYS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−0,00440964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82631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USA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0,0472802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91537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CHINA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−0,0803514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830008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EUROPE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−0,0365979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380917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TYPES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0,0305989***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17847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ECO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−0,00106448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49339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OTHER</a:t>
                      </a:r>
                      <a:endParaRPr lang="ru-RU" sz="9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−0,00297688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449883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CHOSEN</a:t>
                      </a:r>
                      <a:endParaRPr lang="ru-RU" sz="9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−0,323619**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63499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QUALITY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0,0862830**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68313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/>
                        <a:t>l_SPONSORS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1,03803***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91509"/>
                  </a:ext>
                </a:extLst>
              </a:tr>
              <a:tr h="266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/>
                        <a:t>l_GOAL</a:t>
                      </a:r>
                      <a:endParaRPr lang="ru-RU" sz="9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−0,889646***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1666"/>
                  </a:ext>
                </a:extLst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55816"/>
              </p:ext>
            </p:extLst>
          </p:nvPr>
        </p:nvGraphicFramePr>
        <p:xfrm>
          <a:off x="6777461" y="6406553"/>
          <a:ext cx="1692128" cy="195707"/>
        </p:xfrm>
        <a:graphic>
          <a:graphicData uri="http://schemas.openxmlformats.org/drawingml/2006/table">
            <a:tbl>
              <a:tblPr/>
              <a:tblGrid>
                <a:gridCol w="1692128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Испр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R-квадрат=0,905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29686"/>
              </p:ext>
            </p:extLst>
          </p:nvPr>
        </p:nvGraphicFramePr>
        <p:xfrm>
          <a:off x="7396090" y="2115113"/>
          <a:ext cx="410713" cy="195707"/>
        </p:xfrm>
        <a:graphic>
          <a:graphicData uri="http://schemas.openxmlformats.org/drawingml/2006/table">
            <a:tbl>
              <a:tblPr/>
              <a:tblGrid>
                <a:gridCol w="410713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174"/>
              </p:ext>
            </p:extLst>
          </p:nvPr>
        </p:nvGraphicFramePr>
        <p:xfrm>
          <a:off x="9616315" y="2320442"/>
          <a:ext cx="2071304" cy="40319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5652">
                  <a:extLst>
                    <a:ext uri="{9D8B030D-6E8A-4147-A177-3AD203B41FA5}">
                      <a16:colId xmlns:a16="http://schemas.microsoft.com/office/drawing/2014/main" val="1887305146"/>
                    </a:ext>
                  </a:extLst>
                </a:gridCol>
                <a:gridCol w="1035652">
                  <a:extLst>
                    <a:ext uri="{9D8B030D-6E8A-4147-A177-3AD203B41FA5}">
                      <a16:colId xmlns:a16="http://schemas.microsoft.com/office/drawing/2014/main" val="3989971289"/>
                    </a:ext>
                  </a:extLst>
                </a:gridCol>
              </a:tblGrid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Фактор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766248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−26,6030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21973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SEC1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−9,10449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702308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SEC2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−2,48407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327071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NSEC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0,000565465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282342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NCAT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−5,54710e-07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509911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DAYS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−0,00134292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82631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USA</a:t>
                      </a:r>
                      <a:endParaRPr lang="ru-RU" sz="900" b="1" dirty="0"/>
                    </a:p>
                  </a:txBody>
                  <a:tcPr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0,246765*</a:t>
                      </a:r>
                    </a:p>
                  </a:txBody>
                  <a:tcPr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91537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CHINA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0,229046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830008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EUROPE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0,0227391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380917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TYPES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0,0261652***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17847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ECO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/>
                        <a:t>0,124281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49339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OTHER</a:t>
                      </a:r>
                      <a:endParaRPr lang="ru-RU" sz="9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−0,0183867*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49883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CHOSEN</a:t>
                      </a:r>
                      <a:endParaRPr lang="ru-RU" sz="9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−0,387861***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63499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QUALITY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0,0283693**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68313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/>
                        <a:t>l_SPONSORS</a:t>
                      </a:r>
                      <a:endParaRPr lang="ru-RU" sz="900" b="1" dirty="0"/>
                    </a:p>
                  </a:txBody>
                  <a:tcPr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1,37114***</a:t>
                      </a:r>
                    </a:p>
                  </a:txBody>
                  <a:tcPr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91509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/>
                        <a:t>l_GOAL</a:t>
                      </a:r>
                      <a:endParaRPr lang="ru-RU" sz="9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−1,03615***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1666"/>
                  </a:ext>
                </a:extLst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56151"/>
              </p:ext>
            </p:extLst>
          </p:nvPr>
        </p:nvGraphicFramePr>
        <p:xfrm>
          <a:off x="9742172" y="6407384"/>
          <a:ext cx="1692128" cy="195707"/>
        </p:xfrm>
        <a:graphic>
          <a:graphicData uri="http://schemas.openxmlformats.org/drawingml/2006/table">
            <a:tbl>
              <a:tblPr/>
              <a:tblGrid>
                <a:gridCol w="1692128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Испр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R-квадрат=0,878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9699"/>
              </p:ext>
            </p:extLst>
          </p:nvPr>
        </p:nvGraphicFramePr>
        <p:xfrm>
          <a:off x="10234944" y="2107893"/>
          <a:ext cx="908411" cy="195707"/>
        </p:xfrm>
        <a:graphic>
          <a:graphicData uri="http://schemas.openxmlformats.org/drawingml/2006/table">
            <a:tbl>
              <a:tblPr/>
              <a:tblGrid>
                <a:gridCol w="908411">
                  <a:extLst>
                    <a:ext uri="{9D8B030D-6E8A-4147-A177-3AD203B41FA5}">
                      <a16:colId xmlns:a16="http://schemas.microsoft.com/office/drawing/2014/main" val="4161667996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Вся выборка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18943" t="18374" r="20367" b="4282"/>
          <a:stretch/>
        </p:blipFill>
        <p:spPr>
          <a:xfrm>
            <a:off x="396310" y="1104099"/>
            <a:ext cx="3881006" cy="2782101"/>
          </a:xfrm>
          <a:prstGeom prst="rect">
            <a:avLst/>
          </a:prstGeom>
        </p:spPr>
      </p:pic>
      <p:sp>
        <p:nvSpPr>
          <p:cNvPr id="26" name="Надпись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466851" y="489928"/>
            <a:ext cx="11572749" cy="466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УСПЕШНОГО ПРОЕКТА</a:t>
            </a: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(9663,95% </a:t>
            </a: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целевой суммы)</a:t>
            </a:r>
          </a:p>
        </p:txBody>
      </p:sp>
      <p:pic>
        <p:nvPicPr>
          <p:cNvPr id="1026" name="Picture 2" descr="https://ksr-ugc.imgix.net/assets/032/659/401/12ff4e5125d1ea138f2c5780c4063940_original.png?ixlib=rb-2.1.0&amp;w=680&amp;fit=max&amp;v=1615249243&amp;auto=format&amp;frame=1&amp;lossless=true&amp;s=c60c73109e0560e825105b47274fea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3" y="3886200"/>
            <a:ext cx="4113020" cy="22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sr-ugc.imgix.net/assets/032/659/405/3a48aa4025dd51802826cde1d56512ce_original.png?ixlib=rb-2.1.0&amp;w=680&amp;fit=max&amp;v=1615249272&amp;auto=format&amp;frame=1&amp;lossless=true&amp;s=c632d38834a2566800ab4d5f513ef4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30" y="1280015"/>
            <a:ext cx="4383505" cy="2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sr-ugc.imgix.net/assets/032/659/422/575dea7b08da5940e3ceec7edd0b7c48_original.png?ixlib=rb-2.1.0&amp;w=680&amp;fit=max&amp;v=1615249354&amp;auto=format&amp;frame=1&amp;lossless=true&amp;s=1e367473d72d123c18f2fd04e8fae6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23" y="3736241"/>
            <a:ext cx="4383505" cy="2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/>
          <a:srcRect l="27907" t="30845" r="40879" b="38099"/>
          <a:stretch/>
        </p:blipFill>
        <p:spPr>
          <a:xfrm>
            <a:off x="3077369" y="3071191"/>
            <a:ext cx="1877495" cy="105074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84234" y="6444585"/>
            <a:ext cx="118077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https://www.kickstarter.com/projects/starlinggames/everdell-mistleaf?ref=discovery_category_ending_soon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101D99-B002-4698-9C7E-C942B9AA2D39}"/>
              </a:ext>
            </a:extLst>
          </p:cNvPr>
          <p:cNvSpPr/>
          <p:nvPr/>
        </p:nvSpPr>
        <p:spPr>
          <a:xfrm>
            <a:off x="9079603" y="1321367"/>
            <a:ext cx="2833247" cy="59093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Успех объясняется следующими факторами: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Большое количество вопросов в «Вопросах и ответах»;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Большое количество обновлений;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Большое количество иллюстраций и видео;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Информация о команде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Ссылка на соц. сети и почту;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Большое количество видов вознаграждений;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Большое количество спонсоров с небольшими вознаграждениями;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Опыт в сборе средств у основателя;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Относительно небольшая целевая сумма.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7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0</TotalTime>
  <Words>1200</Words>
  <Application>Microsoft Macintosh PowerPoint</Application>
  <PresentationFormat>Широкоэкранный</PresentationFormat>
  <Paragraphs>270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Maison Neue Book</vt:lpstr>
      <vt:lpstr>Segoe UI</vt:lpstr>
      <vt:lpstr>Times New Roman</vt:lpstr>
      <vt:lpstr>Тема Office</vt:lpstr>
      <vt:lpstr>Слайд 1 с информацией о кадрах</vt:lpstr>
      <vt:lpstr>Слайд 2 с информацией о кадрах</vt:lpstr>
      <vt:lpstr>Слайд 6 с информацией о кадрах</vt:lpstr>
      <vt:lpstr>Слайд 4 с информацией о кадрах</vt:lpstr>
      <vt:lpstr>Слайд 7 с информацией о кадрах</vt:lpstr>
      <vt:lpstr>Слайд 3 с информацией о кадрах</vt:lpstr>
      <vt:lpstr>Слайд 8 с информацией о кадрах</vt:lpstr>
      <vt:lpstr>Слайд 5 с информацией о кадрах</vt:lpstr>
      <vt:lpstr>Презентация PowerPoint</vt:lpstr>
      <vt:lpstr>Слайд 2 с информацией о кадрах</vt:lpstr>
      <vt:lpstr>Презентация PowerPoint</vt:lpstr>
      <vt:lpstr>Презентация PowerPoint</vt:lpstr>
      <vt:lpstr>Слайд 10 с информацией о кадрах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2021-04-17T20:00:10Z</dcterms:created>
  <dcterms:modified xsi:type="dcterms:W3CDTF">2021-04-20T08:09:15Z</dcterms:modified>
</cp:coreProperties>
</file>