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7" r:id="rId5"/>
    <p:sldId id="261" r:id="rId6"/>
    <p:sldId id="264" r:id="rId7"/>
    <p:sldId id="262" r:id="rId8"/>
    <p:sldId id="266" r:id="rId9"/>
    <p:sldId id="263" r:id="rId10"/>
    <p:sldId id="268" r:id="rId11"/>
    <p:sldId id="265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 dirty="0" smtClean="0"/>
              <a:t>Рассчитано </a:t>
            </a:r>
            <a:r>
              <a:rPr lang="ru-RU" sz="1600" dirty="0"/>
              <a:t>на основе Письма </a:t>
            </a:r>
            <a:r>
              <a:rPr lang="ru-RU" sz="1600" dirty="0" err="1"/>
              <a:t>Минтрудсоцзащиты</a:t>
            </a:r>
            <a:r>
              <a:rPr lang="ru-RU" sz="1600" dirty="0"/>
              <a:t> </a:t>
            </a:r>
            <a:r>
              <a:rPr lang="ru-RU" sz="1600" dirty="0" smtClean="0"/>
              <a:t>  РФ от </a:t>
            </a:r>
            <a:r>
              <a:rPr lang="ru-RU" sz="1600" dirty="0"/>
              <a:t>12.02.2018. №14-1/10/В-891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Заработная плата,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Москва</c:v>
                </c:pt>
                <c:pt idx="1">
                  <c:v>Санкт-Петербург</c:v>
                </c:pt>
                <c:pt idx="2">
                  <c:v>Хабаровск</c:v>
                </c:pt>
                <c:pt idx="3">
                  <c:v>Новосибирск</c:v>
                </c:pt>
                <c:pt idx="4">
                  <c:v>Воронеж</c:v>
                </c:pt>
                <c:pt idx="5">
                  <c:v>Ростов-на-Дону</c:v>
                </c:pt>
                <c:pt idx="6">
                  <c:v>Саратов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100</c:v>
                </c:pt>
                <c:pt idx="1">
                  <c:v>72.7</c:v>
                </c:pt>
                <c:pt idx="2">
                  <c:v>61.4</c:v>
                </c:pt>
                <c:pt idx="3">
                  <c:v>46</c:v>
                </c:pt>
                <c:pt idx="4">
                  <c:v>40</c:v>
                </c:pt>
                <c:pt idx="5">
                  <c:v>38.4</c:v>
                </c:pt>
                <c:pt idx="6">
                  <c:v>34.4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025216"/>
        <c:axId val="32506240"/>
      </c:barChart>
      <c:catAx>
        <c:axId val="94025216"/>
        <c:scaling>
          <c:orientation val="minMax"/>
        </c:scaling>
        <c:delete val="0"/>
        <c:axPos val="b"/>
        <c:majorTickMark val="out"/>
        <c:minorTickMark val="none"/>
        <c:tickLblPos val="nextTo"/>
        <c:crossAx val="32506240"/>
        <c:crosses val="autoZero"/>
        <c:auto val="1"/>
        <c:lblAlgn val="ctr"/>
        <c:lblOffset val="100"/>
        <c:noMultiLvlLbl val="0"/>
      </c:catAx>
      <c:valAx>
        <c:axId val="3250624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025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4742394287702094"/>
          <c:y val="0.91614957492985916"/>
          <c:w val="0.63620594979428513"/>
          <c:h val="6.894597783344887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Рублей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Прожиточный минимум</c:v>
                </c:pt>
                <c:pt idx="1">
                  <c:v>Стипендия в технологических НИИ</c:v>
                </c:pt>
                <c:pt idx="2">
                  <c:v>Стипендии в агроэкономических НИИ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11160</c:v>
                </c:pt>
                <c:pt idx="1">
                  <c:v>7696</c:v>
                </c:pt>
                <c:pt idx="2">
                  <c:v>3120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69984"/>
        <c:axId val="37757312"/>
      </c:barChart>
      <c:catAx>
        <c:axId val="32569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7757312"/>
        <c:crosses val="autoZero"/>
        <c:auto val="1"/>
        <c:lblAlgn val="ctr"/>
        <c:lblOffset val="100"/>
        <c:noMultiLvlLbl val="0"/>
      </c:catAx>
      <c:valAx>
        <c:axId val="37757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2569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1990 г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Москва и Санкт-Петербург</c:v>
                </c:pt>
                <c:pt idx="1">
                  <c:v>Остальные города России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г.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Москва и Санкт-Петербург</c:v>
                </c:pt>
                <c:pt idx="1">
                  <c:v>Остальные города России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6.3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799808"/>
        <c:axId val="37801344"/>
      </c:barChart>
      <c:catAx>
        <c:axId val="37799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7801344"/>
        <c:crosses val="autoZero"/>
        <c:auto val="1"/>
        <c:lblAlgn val="ctr"/>
        <c:lblOffset val="100"/>
        <c:noMultiLvlLbl val="0"/>
      </c:catAx>
      <c:valAx>
        <c:axId val="37801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77998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b="1" i="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аспирантов, чел.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1990 г.</c:v>
                </c:pt>
                <c:pt idx="1">
                  <c:v>2017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114</c:v>
                </c:pt>
                <c:pt idx="1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96576"/>
        <c:axId val="37898112"/>
      </c:lineChart>
      <c:catAx>
        <c:axId val="37896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7898112"/>
        <c:crosses val="autoZero"/>
        <c:auto val="1"/>
        <c:lblAlgn val="ctr"/>
        <c:lblOffset val="100"/>
        <c:noMultiLvlLbl val="0"/>
      </c:catAx>
      <c:valAx>
        <c:axId val="37898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3789657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b="1" i="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62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24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54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77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12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9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69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0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28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15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21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CFD6-6C50-44BD-9068-B3A9A2FE2F10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16D3F-BB11-4C01-90D6-C7CA10C8C9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34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568952" cy="2187674"/>
          </a:xfrm>
        </p:spPr>
        <p:txBody>
          <a:bodyPr>
            <a:normAutofit fontScale="90000"/>
          </a:bodyPr>
          <a:lstStyle/>
          <a:p>
            <a:r>
              <a:rPr lang="ru-RU" sz="4900" b="1" dirty="0"/>
              <a:t>Современные проблемы </a:t>
            </a:r>
            <a:r>
              <a:rPr lang="ru-RU" sz="4900" b="1" dirty="0" smtClean="0"/>
              <a:t>аграрно-экономической науки</a:t>
            </a:r>
            <a:r>
              <a:rPr lang="ru-RU" sz="4900" b="1" dirty="0"/>
              <a:t>: </a:t>
            </a: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>взгляд </a:t>
            </a:r>
            <a:r>
              <a:rPr lang="ru-RU" sz="4900" b="1" dirty="0"/>
              <a:t>изнутри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429000"/>
            <a:ext cx="8352928" cy="1944216"/>
          </a:xfrm>
        </p:spPr>
        <p:txBody>
          <a:bodyPr>
            <a:normAutofit/>
          </a:bodyPr>
          <a:lstStyle/>
          <a:p>
            <a:r>
              <a:rPr lang="ru-RU" sz="3000" b="1" dirty="0" err="1" smtClean="0">
                <a:solidFill>
                  <a:schemeClr val="tx1"/>
                </a:solidFill>
              </a:rPr>
              <a:t>Костяев</a:t>
            </a:r>
            <a:r>
              <a:rPr lang="ru-RU" sz="3000" b="1" dirty="0" smtClean="0">
                <a:solidFill>
                  <a:schemeClr val="tx1"/>
                </a:solidFill>
              </a:rPr>
              <a:t> Александр Иванович – академик РАН, д.э.н., профессор, главный науч. сотрудник ФГБНУ «Северо-Западный НИИ экономики и организации сельского хозяйства»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50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35416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Вероятные последствия для аграрно-экономической науки РАН при сохранении существующей ситуации на перспективу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Агроэкономические институты, вошедшие в различные </a:t>
            </a:r>
            <a:r>
              <a:rPr lang="ru-RU" sz="2400" b="1" dirty="0" smtClean="0"/>
              <a:t>центры - «</a:t>
            </a:r>
            <a:r>
              <a:rPr lang="ru-RU" sz="2400" b="1" dirty="0"/>
              <a:t>конгломераты», начнут постепенно утрачивать свою идентичность, превращаясь в обслуживающие подразделения для НИИ основного профиля. </a:t>
            </a:r>
            <a:endParaRPr lang="ru-RU" sz="2400" b="1" dirty="0" smtClean="0"/>
          </a:p>
          <a:p>
            <a:r>
              <a:rPr lang="ru-RU" sz="2400" b="1" dirty="0"/>
              <a:t>Кадровый потенциал, при отсутствии возможностей его пополнения, будет и далее </a:t>
            </a:r>
            <a:r>
              <a:rPr lang="ru-RU" sz="2400" b="1" dirty="0" smtClean="0"/>
              <a:t>слабеть</a:t>
            </a:r>
          </a:p>
          <a:p>
            <a:r>
              <a:rPr lang="ru-RU" sz="2400" b="1" dirty="0" smtClean="0"/>
              <a:t>Число </a:t>
            </a:r>
            <a:r>
              <a:rPr lang="ru-RU" sz="2400" b="1" dirty="0"/>
              <a:t>тем НИР и численность сотрудников </a:t>
            </a:r>
            <a:r>
              <a:rPr lang="ru-RU" sz="2400" b="1" dirty="0" smtClean="0"/>
              <a:t>будет сокращаться</a:t>
            </a:r>
          </a:p>
          <a:p>
            <a:r>
              <a:rPr lang="ru-RU" sz="2400" b="1" dirty="0" smtClean="0"/>
              <a:t>Существующая система материального стимулирования и абсолютизация </a:t>
            </a:r>
            <a:r>
              <a:rPr lang="ru-RU" sz="2400" b="1" dirty="0" err="1" smtClean="0"/>
              <a:t>наукометрической</a:t>
            </a:r>
            <a:r>
              <a:rPr lang="ru-RU" sz="2400" b="1" dirty="0" smtClean="0"/>
              <a:t> оценки труда учёных приведут к  росту низкосортных публикаций и снижению качества научно-исследовательских работ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8602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Организационная </a:t>
            </a:r>
            <a:r>
              <a:rPr lang="ru-RU" sz="2400" dirty="0" smtClean="0"/>
              <a:t>структура ФНЦ  «Аграрной </a:t>
            </a:r>
            <a:r>
              <a:rPr lang="ru-RU" sz="2400" dirty="0"/>
              <a:t>экономики и социального развития сельских </a:t>
            </a:r>
            <a:r>
              <a:rPr lang="ru-RU" sz="2400" dirty="0" smtClean="0"/>
              <a:t>территорий»  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84" y="1124744"/>
            <a:ext cx="8822104" cy="552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59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ru-RU" b="1" dirty="0" smtClean="0"/>
              <a:t>Благодарю за внимание!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6824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Система организации и координации деятельности агроэкономических НИИ в составе </a:t>
            </a:r>
            <a:r>
              <a:rPr lang="ru-RU" sz="2400" b="1" dirty="0" err="1" smtClean="0"/>
              <a:t>Россельхозакадемии</a:t>
            </a:r>
            <a:r>
              <a:rPr lang="ru-RU" sz="2400" b="1" dirty="0" smtClean="0"/>
              <a:t>, </a:t>
            </a:r>
            <a:br>
              <a:rPr lang="ru-RU" sz="2400" b="1" dirty="0" smtClean="0"/>
            </a:br>
            <a:r>
              <a:rPr lang="ru-RU" sz="2400" b="1" dirty="0" smtClean="0"/>
              <a:t>по состоянию на 2013 год</a:t>
            </a:r>
            <a:endParaRPr lang="ru-RU" sz="2400" b="1" dirty="0"/>
          </a:p>
        </p:txBody>
      </p:sp>
      <p:pic>
        <p:nvPicPr>
          <p:cNvPr id="3175" name="Picture 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802860" cy="54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018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68952" cy="7060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Генезис реформы РАН, РАМН и </a:t>
            </a:r>
            <a:r>
              <a:rPr lang="ru-RU" sz="2800" b="1" dirty="0" err="1" smtClean="0"/>
              <a:t>Россельхозакадемии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606978"/>
              </p:ext>
            </p:extLst>
          </p:nvPr>
        </p:nvGraphicFramePr>
        <p:xfrm>
          <a:off x="179512" y="961216"/>
          <a:ext cx="8856984" cy="59107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6344"/>
                <a:gridCol w="2304256"/>
                <a:gridCol w="3456384"/>
              </a:tblGrid>
              <a:tr h="170454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Переход к рынку. Концепция и Программа. – М.: «Архангельское, 1990. – 239 с.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(Программа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дней) 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Распоряжение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Правительства РФ от 28.06.2013 г. №1093-р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Федеральный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Закон от 27.09.2013 г.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№253-ФЗ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7561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«Академия наук СССР и союзных республик, отраслевые академии будут освобождены от административных функций и </a:t>
                      </a:r>
                      <a:r>
                        <a:rPr lang="ru-RU" sz="1800" b="1" u="sng" dirty="0" smtClean="0"/>
                        <a:t>превратятся в общественные организации</a:t>
                      </a:r>
                      <a:r>
                        <a:rPr lang="ru-RU" sz="1800" b="1" dirty="0" smtClean="0"/>
                        <a:t>… Институты и другие научные учреждения </a:t>
                      </a:r>
                      <a:r>
                        <a:rPr lang="ru-RU" sz="1800" b="1" u="sng" dirty="0" smtClean="0"/>
                        <a:t>выводятся из подчинения академии</a:t>
                      </a:r>
                      <a:r>
                        <a:rPr lang="ru-RU" sz="1800" b="1" dirty="0" smtClean="0"/>
                        <a:t>» [с. 185]. </a:t>
                      </a:r>
                      <a:endParaRPr lang="ru-RU" sz="18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Законопроектом предполагается </a:t>
                      </a:r>
                      <a:r>
                        <a:rPr lang="ru-RU" sz="1800" b="1" u="sng" dirty="0" smtClean="0"/>
                        <a:t>создание общественно-государственного объединения </a:t>
                      </a:r>
                      <a:r>
                        <a:rPr lang="ru-RU" sz="1800" b="1" dirty="0" smtClean="0"/>
                        <a:t>«Российская академия наук» с последующей ликвидацией РАН, РАМН и </a:t>
                      </a:r>
                      <a:r>
                        <a:rPr lang="ru-RU" sz="1800" b="1" dirty="0" err="1" smtClean="0"/>
                        <a:t>Россельхозакадемии</a:t>
                      </a:r>
                      <a:endParaRPr lang="ru-RU" sz="18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находившиеся в ведении Российской академии наук, Российской академии медицинских наук и Российской академии сельскохозяйственных наук, </a:t>
                      </a:r>
                      <a:r>
                        <a:rPr lang="ru-RU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передаются в ведение федерального органа исполнительной власти, уполномоченного Правительством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исполнение функций и полномочий собственника федерального имущества, закреплённого за такими организациями»</a:t>
                      </a:r>
                      <a:r>
                        <a:rPr lang="ru-RU" sz="1800" dirty="0" smtClean="0"/>
                        <a:t>.</a:t>
                      </a:r>
                      <a:endParaRPr lang="ru-RU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91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0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22413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Среднемесячный нормативный размер заработной платы научных сотрудников в городах, где расположены НИИ агроэкономического профиля, в % от г. Москвы (Москва – 100%)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300581"/>
              </p:ext>
            </p:extLst>
          </p:nvPr>
        </p:nvGraphicFramePr>
        <p:xfrm>
          <a:off x="179512" y="1484784"/>
          <a:ext cx="878497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556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 </a:t>
            </a:r>
            <a:r>
              <a:rPr lang="ru-RU" sz="3300" b="1" dirty="0"/>
              <a:t>Рональд </a:t>
            </a:r>
            <a:r>
              <a:rPr lang="ru-RU" sz="3300" b="1" dirty="0" err="1" smtClean="0"/>
              <a:t>Коуз</a:t>
            </a:r>
            <a:r>
              <a:rPr lang="ru-RU" sz="3300" b="1" dirty="0" smtClean="0"/>
              <a:t>. Как Китай стал капиталистическим /Пер. с англ. М.: Новое издательство, 2016. – 386 с.</a:t>
            </a:r>
            <a:endParaRPr lang="ru-RU" sz="33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97839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«Наука </a:t>
            </a:r>
            <a:r>
              <a:rPr lang="ru-RU" sz="2800" b="1" dirty="0"/>
              <a:t>движется  вперёд, когда высокомотивированным самостоятельным учёным предоставляют свободу проводить </a:t>
            </a:r>
            <a:r>
              <a:rPr lang="ru-RU" sz="2800" b="1" dirty="0" smtClean="0"/>
              <a:t>самостоятельные </a:t>
            </a:r>
            <a:r>
              <a:rPr lang="ru-RU" sz="2800" b="1" dirty="0" smtClean="0"/>
              <a:t>исследования»</a:t>
            </a:r>
            <a:endParaRPr lang="ru-RU" sz="2800" b="1" dirty="0" smtClean="0"/>
          </a:p>
          <a:p>
            <a:endParaRPr lang="ru-RU" sz="2800" b="1" dirty="0"/>
          </a:p>
          <a:p>
            <a:r>
              <a:rPr lang="ru-RU" sz="2800" b="1" dirty="0" smtClean="0"/>
              <a:t>«Система </a:t>
            </a:r>
            <a:r>
              <a:rPr lang="ru-RU" sz="2800" b="1" dirty="0"/>
              <a:t>вознаграждения по итогам работы может заставить учёных публиковать статьи, но ничто другое так не душит свободу творчества и оригинальность мышления, как явная материальная </a:t>
            </a:r>
            <a:r>
              <a:rPr lang="ru-RU" sz="2800" b="1" dirty="0" smtClean="0"/>
              <a:t>заинтересованность»  </a:t>
            </a:r>
            <a:r>
              <a:rPr lang="en-US" sz="2800" b="1" dirty="0" smtClean="0"/>
              <a:t>[</a:t>
            </a:r>
            <a:r>
              <a:rPr lang="ru-RU" sz="2800" b="1" dirty="0" smtClean="0"/>
              <a:t>С. 291</a:t>
            </a:r>
            <a:r>
              <a:rPr lang="en-US" sz="2800" b="1" dirty="0" smtClean="0"/>
              <a:t>]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6212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28215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Прожиточный минимум и стипендии аспирантов в технологических и агроэкономических научных организациях, руб. в месяц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453317"/>
              </p:ext>
            </p:extLst>
          </p:nvPr>
        </p:nvGraphicFramePr>
        <p:xfrm>
          <a:off x="251520" y="1772816"/>
          <a:ext cx="8784976" cy="4353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222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Покупательная способность стипендии аспирантов в 1990 г. и 2018 г. </a:t>
            </a:r>
            <a:r>
              <a:rPr lang="ru-RU" sz="2800" b="1" dirty="0" smtClean="0"/>
              <a:t>(кг. говядины в месяц)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3082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79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Численность аспирантов, получающих государственную стипендию: 1990 г. – ВНИИЭСХ; 2017 г. – ФНЦ на базе ВНИИЭСХ 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02522"/>
              </p:ext>
            </p:extLst>
          </p:nvPr>
        </p:nvGraphicFramePr>
        <p:xfrm>
          <a:off x="179512" y="1600200"/>
          <a:ext cx="871296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82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451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Современные проблемы аграрно-экономической науки:  взгляд изнутри </vt:lpstr>
      <vt:lpstr>Система организации и координации деятельности агроэкономических НИИ в составе Россельхозакадемии,  по состоянию на 2013 год</vt:lpstr>
      <vt:lpstr>Генезис реформы РАН, РАМН и Россельхозакадемии</vt:lpstr>
      <vt:lpstr>Презентация PowerPoint</vt:lpstr>
      <vt:lpstr>Среднемесячный нормативный размер заработной платы научных сотрудников в городах, где расположены НИИ агроэкономического профиля, в % от г. Москвы (Москва – 100%)</vt:lpstr>
      <vt:lpstr> Рональд Коуз. Как Китай стал капиталистическим /Пер. с англ. М.: Новое издательство, 2016. – 386 с.</vt:lpstr>
      <vt:lpstr>Прожиточный минимум и стипендии аспирантов в технологических и агроэкономических научных организациях, руб. в месяц</vt:lpstr>
      <vt:lpstr>Покупательная способность стипендии аспирантов в 1990 г. и 2018 г. (кг. говядины в месяц)</vt:lpstr>
      <vt:lpstr>Численность аспирантов, получающих государственную стипендию: 1990 г. – ВНИИЭСХ; 2017 г. – ФНЦ на базе ВНИИЭСХ </vt:lpstr>
      <vt:lpstr>Вероятные последствия для аграрно-экономической науки РАН при сохранении существующей ситуации на перспективу</vt:lpstr>
      <vt:lpstr>Организационная структура ФНЦ  «Аграрной экономики и социального развития сельских территорий»  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Kostyaev-AI</dc:creator>
  <cp:lastModifiedBy>Kostyaev-AI</cp:lastModifiedBy>
  <cp:revision>39</cp:revision>
  <dcterms:created xsi:type="dcterms:W3CDTF">2018-10-18T13:48:32Z</dcterms:created>
  <dcterms:modified xsi:type="dcterms:W3CDTF">2018-10-21T09:48:55Z</dcterms:modified>
</cp:coreProperties>
</file>