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58" r:id="rId6"/>
    <p:sldId id="262" r:id="rId7"/>
    <p:sldId id="257" r:id="rId8"/>
    <p:sldId id="265" r:id="rId9"/>
    <p:sldId id="266" r:id="rId10"/>
    <p:sldId id="264" r:id="rId11"/>
    <p:sldId id="259" r:id="rId12"/>
    <p:sldId id="275" r:id="rId13"/>
    <p:sldId id="270" r:id="rId14"/>
    <p:sldId id="271" r:id="rId15"/>
    <p:sldId id="274" r:id="rId16"/>
    <p:sldId id="272" r:id="rId17"/>
    <p:sldId id="273" r:id="rId18"/>
    <p:sldId id="261" r:id="rId19"/>
    <p:sldId id="26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0"/>
  </p:normalViewPr>
  <p:slideViewPr>
    <p:cSldViewPr>
      <p:cViewPr>
        <p:scale>
          <a:sx n="70" d="100"/>
          <a:sy n="70" d="100"/>
        </p:scale>
        <p:origin x="-924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benkina\Documents\2%20&#1090;&#1088;&#1080;&#1084;&#1077;&#1089;&#1090;&#1088;\&#1051;&#1086;&#1084;&#1086;&#1085;&#1086;&#1089;&#1086;&#1074;&#1089;&#1082;&#1080;&#1077;%20&#1095;&#1090;&#1077;&#1085;&#1080;&#1103;\&#1051;&#1086;&#1084;&#1086;&#1085;&#1086;&#1089;&#1086;&#1074;%20&#1053;&#1058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benkina\Documents\2%20&#1090;&#1088;&#1080;&#1084;&#1077;&#1089;&#1090;&#1088;\&#1051;&#1086;&#1084;&#1086;&#1085;&#1086;&#1089;&#1086;&#1074;&#1089;&#1082;&#1080;&#1077;%20&#1095;&#1090;&#1077;&#1085;&#1080;&#1103;\&#1051;&#1086;&#1084;&#1086;&#1085;&#1086;&#1089;&#1086;&#1074;%20&#1053;&#1058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benkina\Documents\2%20&#1090;&#1088;&#1080;&#1084;&#1077;&#1089;&#1090;&#1088;\&#1051;&#1086;&#1084;&#1086;&#1085;&#1086;&#1089;&#1086;&#1074;&#1089;&#1082;&#1080;&#1077;%20&#1095;&#1090;&#1077;&#1085;&#1080;&#1103;\&#1051;&#1086;&#1084;&#1086;&#1085;&#1086;&#1089;&#1086;&#1074;%20&#1053;&#1058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Тракторы</c:v>
          </c:tx>
          <c:invertIfNegative val="0"/>
          <c:cat>
            <c:numRef>
              <c:f>Обновление!$J$5:$J$8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Обновление!$K$5:$K$8</c:f>
              <c:numCache>
                <c:formatCode>General</c:formatCode>
                <c:ptCount val="4"/>
                <c:pt idx="0">
                  <c:v>74.2</c:v>
                </c:pt>
                <c:pt idx="1">
                  <c:v>75.7</c:v>
                </c:pt>
                <c:pt idx="2">
                  <c:v>77.3</c:v>
                </c:pt>
                <c:pt idx="3">
                  <c:v>80.8</c:v>
                </c:pt>
              </c:numCache>
            </c:numRef>
          </c:val>
        </c:ser>
        <c:ser>
          <c:idx val="1"/>
          <c:order val="1"/>
          <c:tx>
            <c:v>Зерноуборочные комбайны</c:v>
          </c:tx>
          <c:invertIfNegative val="0"/>
          <c:cat>
            <c:numRef>
              <c:f>Обновление!$J$5:$J$8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Обновление!$L$5:$L$8</c:f>
              <c:numCache>
                <c:formatCode>General</c:formatCode>
                <c:ptCount val="4"/>
                <c:pt idx="0">
                  <c:v>85.6</c:v>
                </c:pt>
                <c:pt idx="1">
                  <c:v>89.7</c:v>
                </c:pt>
                <c:pt idx="2">
                  <c:v>90</c:v>
                </c:pt>
                <c:pt idx="3">
                  <c:v>91.8</c:v>
                </c:pt>
              </c:numCache>
            </c:numRef>
          </c:val>
        </c:ser>
        <c:ser>
          <c:idx val="2"/>
          <c:order val="2"/>
          <c:tx>
            <c:v>Кормоуборочные комбайны</c:v>
          </c:tx>
          <c:invertIfNegative val="0"/>
          <c:cat>
            <c:numRef>
              <c:f>Обновление!$J$5:$J$8</c:f>
              <c:numCache>
                <c:formatCode>General</c:formatCode>
                <c:ptCount val="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</c:numCache>
            </c:numRef>
          </c:cat>
          <c:val>
            <c:numRef>
              <c:f>Обновление!$M$5:$M$8</c:f>
              <c:numCache>
                <c:formatCode>General</c:formatCode>
                <c:ptCount val="4"/>
                <c:pt idx="0">
                  <c:v>84.9</c:v>
                </c:pt>
                <c:pt idx="1">
                  <c:v>88.2</c:v>
                </c:pt>
                <c:pt idx="2">
                  <c:v>88.9</c:v>
                </c:pt>
                <c:pt idx="3">
                  <c:v>89.1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8344064"/>
        <c:axId val="258345600"/>
      </c:barChart>
      <c:catAx>
        <c:axId val="258344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58345600"/>
        <c:crosses val="autoZero"/>
        <c:auto val="1"/>
        <c:lblAlgn val="ctr"/>
        <c:lblOffset val="100"/>
        <c:noMultiLvlLbl val="0"/>
      </c:catAx>
      <c:valAx>
        <c:axId val="258345600"/>
        <c:scaling>
          <c:orientation val="minMax"/>
          <c:max val="95"/>
          <c:min val="7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5834406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5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3"/>
    </mc:Choice>
    <mc:Fallback>
      <c:style val="33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rgbClr val="C0504D">
                  <a:lumMod val="75000"/>
                </a:srgb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1.6666666666666687E-2"/>
                  <c:y val="-4.6296296296296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8888888888886E-2"/>
                  <c:y val="9.25925925925928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555555555555558E-3"/>
                  <c:y val="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5555555555556555E-3"/>
                  <c:y val="3.70370370370370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3333333333333367E-3"/>
                  <c:y val="-9.25925925925928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Лист6!$B$2:$B$6</c:f>
              <c:strCache>
                <c:ptCount val="5"/>
                <c:pt idx="0">
                  <c:v>1 год</c:v>
                </c:pt>
                <c:pt idx="1">
                  <c:v>2 год</c:v>
                </c:pt>
                <c:pt idx="2">
                  <c:v>3 год</c:v>
                </c:pt>
                <c:pt idx="3">
                  <c:v>4 год</c:v>
                </c:pt>
                <c:pt idx="4">
                  <c:v>5 год</c:v>
                </c:pt>
              </c:strCache>
            </c:strRef>
          </c:cat>
          <c:val>
            <c:numRef>
              <c:f>Лист6!$C$2:$C$6</c:f>
              <c:numCache>
                <c:formatCode>General</c:formatCode>
                <c:ptCount val="5"/>
                <c:pt idx="0">
                  <c:v>0.5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8.5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8383232"/>
        <c:axId val="258397312"/>
      </c:lineChart>
      <c:catAx>
        <c:axId val="2583832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258397312"/>
        <c:crosses val="autoZero"/>
        <c:auto val="1"/>
        <c:lblAlgn val="ctr"/>
        <c:lblOffset val="100"/>
        <c:noMultiLvlLbl val="0"/>
      </c:catAx>
      <c:valAx>
        <c:axId val="258397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ru-RU"/>
          </a:p>
        </c:txPr>
        <c:crossAx val="2583832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Лист5!$B$33:$B$35</c:f>
              <c:strCache>
                <c:ptCount val="3"/>
                <c:pt idx="0">
                  <c:v>Стоимость запасной детали у производителя</c:v>
                </c:pt>
                <c:pt idx="1">
                  <c:v>Наценка сервисного центра</c:v>
                </c:pt>
                <c:pt idx="2">
                  <c:v>стоимость работы</c:v>
                </c:pt>
              </c:strCache>
            </c:strRef>
          </c:cat>
          <c:val>
            <c:numRef>
              <c:f>Лист5!$C$33:$C$35</c:f>
              <c:numCache>
                <c:formatCode>General</c:formatCode>
                <c:ptCount val="3"/>
                <c:pt idx="0">
                  <c:v>0.28000000000000008</c:v>
                </c:pt>
                <c:pt idx="1">
                  <c:v>0.12000000000000002</c:v>
                </c:pt>
                <c:pt idx="2">
                  <c:v>0.60000000000000042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43478803655060388"/>
          <c:y val="9.2994134809754686E-2"/>
          <c:w val="0.54788396503090109"/>
          <c:h val="0.87633209209644514"/>
        </c:manualLayout>
      </c:layout>
      <c:overlay val="0"/>
      <c:txPr>
        <a:bodyPr/>
        <a:lstStyle/>
        <a:p>
          <a:pPr rtl="0">
            <a:defRPr sz="20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600CD-850E-4E3A-93EB-81E808490C36}" type="datetimeFigureOut">
              <a:rPr lang="ru-RU" smtClean="0"/>
              <a:pPr/>
              <a:t>02.04.2017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DF6E0-7124-4B8B-9B86-7AF45F114CB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57298"/>
            <a:ext cx="9144000" cy="2428892"/>
          </a:xfrm>
        </p:spPr>
        <p:txBody>
          <a:bodyPr>
            <a:noAutofit/>
          </a:bodyPr>
          <a:lstStyle/>
          <a:p>
            <a:r>
              <a:rPr lang="ru-RU" sz="4000" dirty="0" smtClean="0"/>
              <a:t>ИЗМЕНЕНИЕ ПОДХОДОВ К ГОСУДАРСТВЕННОМУ РЕГУЛИРОВАНИЮ АГРОПРОМЫШЛЕННОГО КОМПЛЕКСА РОССИИ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500570"/>
            <a:ext cx="9144000" cy="1214446"/>
          </a:xfrm>
        </p:spPr>
        <p:txBody>
          <a:bodyPr>
            <a:normAutofit fontScale="55000" lnSpcReduction="20000"/>
          </a:bodyPr>
          <a:lstStyle/>
          <a:p>
            <a:r>
              <a:rPr lang="ru-RU" sz="3300" dirty="0" smtClean="0">
                <a:solidFill>
                  <a:schemeClr val="tx1"/>
                </a:solidFill>
              </a:rPr>
              <a:t>Н.Т. </a:t>
            </a:r>
            <a:r>
              <a:rPr lang="ru-RU" sz="3300" dirty="0" err="1" smtClean="0">
                <a:solidFill>
                  <a:schemeClr val="tx1"/>
                </a:solidFill>
              </a:rPr>
              <a:t>Хожаинов</a:t>
            </a:r>
            <a:r>
              <a:rPr lang="ru-RU" sz="3300" dirty="0" smtClean="0">
                <a:solidFill>
                  <a:schemeClr val="tx1"/>
                </a:solidFill>
              </a:rPr>
              <a:t>, </a:t>
            </a:r>
          </a:p>
          <a:p>
            <a:r>
              <a:rPr lang="ru-RU" sz="3300" dirty="0" smtClean="0">
                <a:solidFill>
                  <a:schemeClr val="tx1"/>
                </a:solidFill>
              </a:rPr>
              <a:t>доцент </a:t>
            </a:r>
            <a:br>
              <a:rPr lang="ru-RU" sz="3300" dirty="0" smtClean="0">
                <a:solidFill>
                  <a:schemeClr val="tx1"/>
                </a:solidFill>
              </a:rPr>
            </a:br>
            <a:r>
              <a:rPr lang="ru-RU" sz="3300" dirty="0" smtClean="0">
                <a:solidFill>
                  <a:schemeClr val="tx1"/>
                </a:solidFill>
              </a:rPr>
              <a:t>кафедры </a:t>
            </a:r>
            <a:r>
              <a:rPr lang="ru-RU" sz="3300" dirty="0" err="1" smtClean="0">
                <a:solidFill>
                  <a:schemeClr val="tx1"/>
                </a:solidFill>
              </a:rPr>
              <a:t>агроэкономики</a:t>
            </a:r>
            <a:endParaRPr lang="ru-RU" sz="3300" dirty="0" smtClean="0">
              <a:solidFill>
                <a:schemeClr val="tx1"/>
              </a:solidFill>
            </a:endParaRPr>
          </a:p>
          <a:p>
            <a:r>
              <a:rPr lang="ru-RU" sz="3300" dirty="0" smtClean="0">
                <a:solidFill>
                  <a:schemeClr val="tx1"/>
                </a:solidFill>
              </a:rPr>
              <a:t>экономического факультета МГУ</a:t>
            </a:r>
            <a:endParaRPr lang="ru-RU" sz="3300" dirty="0">
              <a:solidFill>
                <a:schemeClr val="tx1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>
            <a:off x="928662" y="3643314"/>
            <a:ext cx="692948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0800000">
            <a:off x="1428728" y="3786190"/>
            <a:ext cx="6929486" cy="158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42939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29 марта2017г.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1143000"/>
          </a:xfrm>
        </p:spPr>
        <p:txBody>
          <a:bodyPr>
            <a:noAutofit/>
          </a:bodyPr>
          <a:lstStyle/>
          <a:p>
            <a:r>
              <a:rPr lang="ru-RU" sz="3300" b="1" dirty="0" smtClean="0"/>
              <a:t>Доля инвестиций </a:t>
            </a:r>
            <a:r>
              <a:rPr lang="ru-RU" sz="3300" dirty="0" smtClean="0"/>
              <a:t>в сельскую экономику, </a:t>
            </a:r>
            <a:br>
              <a:rPr lang="ru-RU" sz="3300" dirty="0" smtClean="0"/>
            </a:br>
            <a:r>
              <a:rPr lang="ru-RU" sz="3300" dirty="0" smtClean="0"/>
              <a:t>% от общего объема инвестиций</a:t>
            </a:r>
            <a:endParaRPr lang="ru-RU" sz="33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500174"/>
            <a:ext cx="757242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sz="3700" b="1" dirty="0" smtClean="0"/>
              <a:t>Финансовое состояние</a:t>
            </a:r>
            <a:r>
              <a:rPr lang="ru-RU" sz="3700" dirty="0" smtClean="0"/>
              <a:t>, к 2017 г.</a:t>
            </a:r>
            <a:endParaRPr lang="ru-RU" sz="37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42984"/>
            <a:ext cx="9125150" cy="5500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Важно сменить акцент в государственной поддержке со чрезмерного покровительства крупного бизнеса на усиление адекватной поддержки  средних и малых предприятий, фермерских хозяйств и личных подсобных хозяйств населения в части стимулирования производства молока, мяса, овощей и фруктов, улучшения обустроенности и сохранения сельских поселений и развития сельского населения.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Эффективность государственной поддержки понижается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действительности эффективность государственной поддержки понижается: основная ее часть фактически направляется на компенсацию повышения стоимости кредитных средств и цен на производственные ресурсы.  По существу бюджетные средства реально оседают в финансовых структурах.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4398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Приоритеты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государственного регулирования АПК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r>
              <a:rPr lang="ru-RU" dirty="0" smtClean="0"/>
              <a:t>1. Важно сменить акцент в государственной поддержке со чрезмерного покровительства крупного бизнеса на усиление адекватной поддержки  средних и малых предприятий, фермерских хозяйств и личных подсобных хозяйств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4398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Приоритеты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государственного регулирования АПК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r>
              <a:rPr lang="ru-RU" dirty="0" smtClean="0"/>
              <a:t>2. Следует законодательно ограничить  рейдерскую концентрацию и </a:t>
            </a:r>
            <a:r>
              <a:rPr lang="ru-RU" dirty="0" err="1" smtClean="0"/>
              <a:t>перетягивание</a:t>
            </a:r>
            <a:r>
              <a:rPr lang="ru-RU" dirty="0" smtClean="0"/>
              <a:t> ресурсов в </a:t>
            </a:r>
            <a:r>
              <a:rPr lang="ru-RU" dirty="0" err="1" smtClean="0"/>
              <a:t>агрохолдинги</a:t>
            </a:r>
            <a:r>
              <a:rPr lang="ru-RU" dirty="0" smtClean="0"/>
              <a:t> и реально поддерживать развитие многоукладного сельского хозяйства и его многопрофильной структуры производства.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4398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Приоритеты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государственного регулирования АПК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r>
              <a:rPr lang="ru-RU" dirty="0" smtClean="0"/>
              <a:t>3. Целесообразно организовать государственное льготное кредитование сельхозпроизводителей с низкой ставкой процента, чтобы избежать  неоправданной передачи бюджетной поддержки финансовым структурам.</a:t>
            </a:r>
          </a:p>
          <a:p>
            <a:r>
              <a:rPr lang="ru-RU" dirty="0" smtClean="0"/>
              <a:t>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4398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Приоритеты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государственного регулирования АПК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4. В целях улучшения сельскохозяйственного страхования, осуществления его реальной государственной поддержки и повышения эффективности выделяемых на эти цели бюджетных средств необходим кардинально иной подход к его организации на новых принципах, </a:t>
            </a:r>
            <a:r>
              <a:rPr lang="ru-RU" dirty="0" err="1" smtClean="0"/>
              <a:t>обеспечиващих</a:t>
            </a:r>
            <a:r>
              <a:rPr lang="ru-RU" dirty="0" smtClean="0"/>
              <a:t> накопление страховых премий, формирование доходов страховщиков за счет комиссий и оборота накопляемых страховых средств, повышения эффективности системы управления рисками.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43985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Приоритеты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государственного регулирования АПК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5. Необходимо наладить государственное содействие организации эффективного сбыта сельскохозяйственной продукции с обеспечением более равномерного поступления выручки от реализации на основе создания государственно-кооперативной системы сбыта и внедрения долгосрочной контрактации с применением авансирования закупок сельскохозяйственной продукции.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ru-RU" sz="3700" b="1" dirty="0" smtClean="0"/>
              <a:t>Приоритеты</a:t>
            </a:r>
            <a:r>
              <a:rPr lang="ru-RU" sz="3700" dirty="0" smtClean="0"/>
              <a:t> </a:t>
            </a:r>
            <a:br>
              <a:rPr lang="ru-RU" sz="3700" dirty="0" smtClean="0"/>
            </a:br>
            <a:r>
              <a:rPr lang="ru-RU" sz="3700" dirty="0" smtClean="0"/>
              <a:t>государственного регулирования АПК</a:t>
            </a:r>
            <a:endParaRPr lang="ru-RU" sz="3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929718" cy="5072074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q"/>
            </a:pPr>
            <a:r>
              <a:rPr lang="ru-RU" b="1" dirty="0" smtClean="0"/>
              <a:t>Переориентация</a:t>
            </a:r>
            <a:r>
              <a:rPr lang="ru-RU" dirty="0" smtClean="0"/>
              <a:t> финансовых потоков в модернизацию МТБ АПК 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q"/>
            </a:pPr>
            <a:r>
              <a:rPr lang="ru-RU" dirty="0" err="1" smtClean="0"/>
              <a:t>Импортозамещение</a:t>
            </a:r>
            <a:r>
              <a:rPr lang="ru-RU" dirty="0" smtClean="0"/>
              <a:t>: аналоги запасных частей </a:t>
            </a:r>
            <a:r>
              <a:rPr lang="ru-RU" b="1" dirty="0" smtClean="0"/>
              <a:t>отечественного</a:t>
            </a:r>
            <a:r>
              <a:rPr lang="ru-RU" dirty="0" smtClean="0"/>
              <a:t> производства; возможности </a:t>
            </a:r>
            <a:r>
              <a:rPr lang="ru-RU" b="1" dirty="0" smtClean="0"/>
              <a:t>иностранной</a:t>
            </a:r>
            <a:r>
              <a:rPr lang="ru-RU" dirty="0" smtClean="0"/>
              <a:t> кооперации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q"/>
            </a:pPr>
            <a:r>
              <a:rPr lang="ru-RU" dirty="0" smtClean="0"/>
              <a:t>Стимулирование предпринимательской деятельности в сфере </a:t>
            </a:r>
            <a:r>
              <a:rPr lang="ru-RU" b="1" dirty="0" smtClean="0"/>
              <a:t>производства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q"/>
            </a:pPr>
            <a:r>
              <a:rPr lang="ru-RU" dirty="0" smtClean="0"/>
              <a:t>Финансирование </a:t>
            </a:r>
            <a:r>
              <a:rPr lang="ru-RU" b="1" dirty="0" smtClean="0"/>
              <a:t>программы поддержки </a:t>
            </a:r>
            <a:r>
              <a:rPr lang="ru-RU" dirty="0" smtClean="0"/>
              <a:t>технической и технологической модернизации 2013-2020 гг.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q"/>
            </a:pPr>
            <a:r>
              <a:rPr lang="ru-RU" b="1" dirty="0" smtClean="0"/>
              <a:t>Удешевление</a:t>
            </a:r>
            <a:r>
              <a:rPr lang="ru-RU" dirty="0" smtClean="0"/>
              <a:t> финансовых услуг для АПК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itchFamily="2" charset="2"/>
              <a:buChar char="q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57298"/>
            <a:ext cx="9144000" cy="2428892"/>
          </a:xfrm>
        </p:spPr>
        <p:txBody>
          <a:bodyPr>
            <a:noAutofit/>
          </a:bodyPr>
          <a:lstStyle/>
          <a:p>
            <a:r>
              <a:rPr lang="ru-RU" sz="4000" dirty="0" smtClean="0"/>
              <a:t>ИЗМЕНЕНИЕ ПОДХОДОВ К ГОСУДАРСТВЕННОМУ РЕГУЛИРОВАНИЮ АГРОПРОМЫШЛЕННОГО КОМПЛЕКСА РОССИИ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500570"/>
            <a:ext cx="9144000" cy="1214446"/>
          </a:xfrm>
        </p:spPr>
        <p:txBody>
          <a:bodyPr>
            <a:normAutofit/>
          </a:bodyPr>
          <a:lstStyle/>
          <a:p>
            <a:r>
              <a:rPr lang="ru-RU" sz="3300" dirty="0" smtClean="0">
                <a:solidFill>
                  <a:schemeClr val="tx1"/>
                </a:solidFill>
              </a:rPr>
              <a:t>Н.Т. </a:t>
            </a:r>
            <a:r>
              <a:rPr lang="ru-RU" sz="3300" dirty="0" err="1" smtClean="0">
                <a:solidFill>
                  <a:schemeClr val="tx1"/>
                </a:solidFill>
              </a:rPr>
              <a:t>Хожаинов</a:t>
            </a:r>
            <a:r>
              <a:rPr lang="ru-RU" sz="3300" dirty="0" smtClean="0">
                <a:solidFill>
                  <a:schemeClr val="tx1"/>
                </a:solidFill>
              </a:rPr>
              <a:t>, </a:t>
            </a:r>
            <a:br>
              <a:rPr lang="ru-RU" sz="3300" dirty="0" smtClean="0">
                <a:solidFill>
                  <a:schemeClr val="tx1"/>
                </a:solidFill>
              </a:rPr>
            </a:br>
            <a:r>
              <a:rPr lang="ru-RU" sz="3300" dirty="0" smtClean="0">
                <a:solidFill>
                  <a:schemeClr val="tx1"/>
                </a:solidFill>
              </a:rPr>
              <a:t>кафедра </a:t>
            </a:r>
            <a:r>
              <a:rPr lang="ru-RU" sz="3300" dirty="0" err="1" smtClean="0">
                <a:solidFill>
                  <a:schemeClr val="tx1"/>
                </a:solidFill>
              </a:rPr>
              <a:t>агроэкономики</a:t>
            </a:r>
            <a:endParaRPr lang="ru-RU" sz="3300" dirty="0">
              <a:solidFill>
                <a:schemeClr val="tx1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>
            <a:off x="928662" y="3643314"/>
            <a:ext cx="692948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10800000">
            <a:off x="1428728" y="3786190"/>
            <a:ext cx="6929486" cy="1588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429396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mtClean="0"/>
              <a:t>29 марта </a:t>
            </a:r>
            <a:r>
              <a:rPr lang="ru-RU" dirty="0" smtClean="0"/>
              <a:t>2017 г.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Некоторые позитивные перемены: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- рост производства сельскохозяйственной продукции, </a:t>
            </a:r>
          </a:p>
          <a:p>
            <a:r>
              <a:rPr lang="ru-RU" dirty="0" smtClean="0"/>
              <a:t>- повышение уровня </a:t>
            </a:r>
            <a:r>
              <a:rPr lang="ru-RU" dirty="0" err="1" smtClean="0"/>
              <a:t>импортозамещения</a:t>
            </a:r>
            <a:r>
              <a:rPr lang="ru-RU" dirty="0" smtClean="0"/>
              <a:t> по ряду продуктов,</a:t>
            </a:r>
          </a:p>
          <a:p>
            <a:r>
              <a:rPr lang="ru-RU" dirty="0" smtClean="0"/>
              <a:t>- создание  современных мощностей и  внедрения современных методов производства, </a:t>
            </a:r>
          </a:p>
          <a:p>
            <a:r>
              <a:rPr lang="ru-RU" dirty="0" smtClean="0"/>
              <a:t>- расширение ассортимента продуктов питания и др., ситуация в нем остается сложной и требует коренных изменений.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86808" cy="157161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Общий процесс модернизации  АПК затянулся: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- внедрение новых технологий происходит медленно, </a:t>
            </a:r>
          </a:p>
          <a:p>
            <a:r>
              <a:rPr lang="ru-RU" dirty="0" smtClean="0"/>
              <a:t>- усугубляются различные экономические, технологические и социальные проблемы. </a:t>
            </a:r>
          </a:p>
          <a:p>
            <a:r>
              <a:rPr lang="ru-RU" dirty="0" smtClean="0"/>
              <a:t>- качество продуктов питания ухудшается, </a:t>
            </a:r>
          </a:p>
          <a:p>
            <a:r>
              <a:rPr lang="ru-RU" dirty="0" smtClean="0"/>
              <a:t>- растет  доля продуктов с ненатуральными ингредиентами и фальсифицированным составом.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358246" cy="20002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Концентрация ресурсов в крупных монопольных интегрированных структурах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Земельные и другие производственные ресурсы и производство неоправданно все больше концентрируются в крупных монопольных интегрированных структурах - </a:t>
            </a:r>
            <a:r>
              <a:rPr lang="ru-RU" dirty="0" err="1" smtClean="0"/>
              <a:t>агрохолдингах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>Парк техники </a:t>
            </a:r>
            <a:r>
              <a:rPr lang="ru-RU" sz="3300" dirty="0" smtClean="0"/>
              <a:t>СХ организаций, </a:t>
            </a:r>
            <a:br>
              <a:rPr lang="ru-RU" sz="3300" dirty="0" smtClean="0"/>
            </a:br>
            <a:r>
              <a:rPr lang="ru-RU" sz="3300" dirty="0" smtClean="0"/>
              <a:t>тыс. шт. на конец года</a:t>
            </a:r>
            <a:endParaRPr lang="ru-RU" sz="33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85860"/>
            <a:ext cx="9091852" cy="5572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ru-RU" sz="3700" b="1" dirty="0" smtClean="0"/>
              <a:t>Структура</a:t>
            </a:r>
            <a:r>
              <a:rPr lang="ru-RU" sz="3700" dirty="0" smtClean="0"/>
              <a:t> парка СХ техники в 2015 г., % </a:t>
            </a:r>
            <a:endParaRPr lang="ru-RU" sz="37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97960"/>
            <a:ext cx="9144000" cy="57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3700" b="1" dirty="0" smtClean="0"/>
              <a:t>Обеспеченность техникой </a:t>
            </a:r>
            <a:r>
              <a:rPr lang="ru-RU" sz="3700" dirty="0" smtClean="0"/>
              <a:t>СХ организаций, </a:t>
            </a:r>
            <a:br>
              <a:rPr lang="ru-RU" sz="3700" dirty="0" smtClean="0"/>
            </a:br>
            <a:r>
              <a:rPr lang="ru-RU" sz="3700" dirty="0" smtClean="0"/>
              <a:t>шт. на 1000 га</a:t>
            </a:r>
            <a:endParaRPr lang="ru-RU" sz="37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945" y="1214422"/>
            <a:ext cx="9150945" cy="545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785818"/>
          </a:xfrm>
        </p:spPr>
        <p:txBody>
          <a:bodyPr>
            <a:normAutofit/>
          </a:bodyPr>
          <a:lstStyle/>
          <a:p>
            <a:r>
              <a:rPr lang="ru-RU" sz="3300" b="1" dirty="0" smtClean="0"/>
              <a:t>Качество</a:t>
            </a:r>
            <a:r>
              <a:rPr lang="ru-RU" sz="3300" dirty="0" smtClean="0"/>
              <a:t> (готовность) СХ техники, %</a:t>
            </a:r>
            <a:endParaRPr lang="ru-RU" sz="33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71472" y="1357298"/>
          <a:ext cx="8286808" cy="5072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</p:spPr>
        <p:txBody>
          <a:bodyPr>
            <a:normAutofit/>
          </a:bodyPr>
          <a:lstStyle/>
          <a:p>
            <a:r>
              <a:rPr lang="ru-RU" sz="3300" dirty="0" smtClean="0"/>
              <a:t>Рост затрат на сервисное обслуживание, %</a:t>
            </a:r>
            <a:endParaRPr lang="ru-RU" sz="3300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85720" y="928670"/>
          <a:ext cx="8501122" cy="3143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-1928858" y="4286256"/>
          <a:ext cx="10501386" cy="2410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498</Words>
  <Application>Microsoft Office PowerPoint</Application>
  <PresentationFormat>Экран (4:3)</PresentationFormat>
  <Paragraphs>55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ИЗМЕНЕНИЕ ПОДХОДОВ К ГОСУДАРСТВЕННОМУ РЕГУЛИРОВАНИЮ АГРОПРОМЫШЛЕННОГО КОМПЛЕКСА РОССИИ</vt:lpstr>
      <vt:lpstr>Некоторые позитивные перемены:</vt:lpstr>
      <vt:lpstr>Общий процесс модернизации  АПК затянулся: </vt:lpstr>
      <vt:lpstr>Концентрация ресурсов в крупных монопольных интегрированных структурах</vt:lpstr>
      <vt:lpstr>Парк техники СХ организаций,  тыс. шт. на конец года</vt:lpstr>
      <vt:lpstr>Структура парка СХ техники в 2015 г., % </vt:lpstr>
      <vt:lpstr>Обеспеченность техникой СХ организаций,  шт. на 1000 га</vt:lpstr>
      <vt:lpstr>Качество (готовность) СХ техники, %</vt:lpstr>
      <vt:lpstr>Рост затрат на сервисное обслуживание, %</vt:lpstr>
      <vt:lpstr>Доля инвестиций в сельскую экономику,  % от общего объема инвестиций</vt:lpstr>
      <vt:lpstr>Финансовое состояние, к 2017 г.</vt:lpstr>
      <vt:lpstr>Эффективность государственной поддержки понижается</vt:lpstr>
      <vt:lpstr>Приоритеты  государственного регулирования АПК</vt:lpstr>
      <vt:lpstr>Приоритеты  государственного регулирования АПК</vt:lpstr>
      <vt:lpstr>Приоритеты  государственного регулирования АПК</vt:lpstr>
      <vt:lpstr>Приоритеты  государственного регулирования АПК</vt:lpstr>
      <vt:lpstr>Приоритеты  государственного регулирования АПК</vt:lpstr>
      <vt:lpstr>Приоритеты  государственного регулирования АПК</vt:lpstr>
      <vt:lpstr>ИЗМЕНЕНИЕ ПОДХОДОВ К ГОСУДАРСТВЕННОМУ РЕГУЛИРОВАНИЮ АГРОПРОМЫШЛЕННОГО КОМПЛЕКСА РОССИИ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Приоритеты научно-технической политики  в агропродовольственной сфере России  в условиях финансовой нестабильности</dc:title>
  <dc:creator>Grebenkina Alina</dc:creator>
  <cp:lastModifiedBy>Сергей</cp:lastModifiedBy>
  <cp:revision>29</cp:revision>
  <dcterms:created xsi:type="dcterms:W3CDTF">2015-01-19T17:16:09Z</dcterms:created>
  <dcterms:modified xsi:type="dcterms:W3CDTF">2017-04-02T15:56:08Z</dcterms:modified>
</cp:coreProperties>
</file>