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6" r:id="rId2"/>
    <p:sldId id="285" r:id="rId3"/>
    <p:sldId id="286" r:id="rId4"/>
    <p:sldId id="287" r:id="rId5"/>
    <p:sldId id="288" r:id="rId6"/>
    <p:sldId id="294" r:id="rId7"/>
    <p:sldId id="295" r:id="rId8"/>
    <p:sldId id="296" r:id="rId9"/>
    <p:sldId id="297" r:id="rId10"/>
    <p:sldId id="298" r:id="rId11"/>
    <p:sldId id="299" r:id="rId12"/>
    <p:sldId id="300" r:id="rId13"/>
    <p:sldId id="301" r:id="rId14"/>
    <p:sldId id="302" r:id="rId15"/>
    <p:sldId id="303" r:id="rId16"/>
    <p:sldId id="270" r:id="rId17"/>
    <p:sldId id="289" r:id="rId18"/>
    <p:sldId id="290" r:id="rId19"/>
    <p:sldId id="291" r:id="rId20"/>
    <p:sldId id="313" r:id="rId21"/>
    <p:sldId id="311" r:id="rId22"/>
    <p:sldId id="310" r:id="rId23"/>
    <p:sldId id="292" r:id="rId24"/>
    <p:sldId id="293" r:id="rId25"/>
    <p:sldId id="304" r:id="rId26"/>
    <p:sldId id="305" r:id="rId27"/>
    <p:sldId id="306" r:id="rId28"/>
    <p:sldId id="308" r:id="rId29"/>
    <p:sldId id="307" r:id="rId30"/>
    <p:sldId id="279" r:id="rId31"/>
    <p:sldId id="280" r:id="rId32"/>
    <p:sldId id="281" r:id="rId33"/>
    <p:sldId id="284" r:id="rId34"/>
    <p:sldId id="309" r:id="rId35"/>
  </p:sldIdLst>
  <p:sldSz cx="9144000" cy="6858000" type="screen4x3"/>
  <p:notesSz cx="6815138" cy="99425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356" autoAdjust="0"/>
  </p:normalViewPr>
  <p:slideViewPr>
    <p:cSldViewPr>
      <p:cViewPr varScale="1">
        <p:scale>
          <a:sx n="65" d="100"/>
          <a:sy n="65" d="100"/>
        </p:scale>
        <p:origin x="-108" y="-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078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3226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60335" y="0"/>
            <a:ext cx="2953226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3DFB12-34DD-4D4C-BE58-1DB82CF788B6}" type="datetimeFigureOut">
              <a:rPr lang="en-US" smtClean="0"/>
              <a:pPr/>
              <a:t>3/26/2014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3925" y="746125"/>
            <a:ext cx="49688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1514" y="4722694"/>
            <a:ext cx="5452110" cy="44741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53226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60335" y="9443662"/>
            <a:ext cx="2953226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B21BAC-4BA3-482C-8A69-5B969DB94A9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B21BAC-4BA3-482C-8A69-5B969DB94A95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Definition</a:t>
            </a:r>
            <a:r>
              <a:rPr lang="en-GB" baseline="0" dirty="0" smtClean="0"/>
              <a:t> at p. 22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B21BAC-4BA3-482C-8A69-5B969DB94A95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B21BAC-4BA3-482C-8A69-5B969DB94A95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B21BAC-4BA3-482C-8A69-5B969DB94A95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B21BAC-4BA3-482C-8A69-5B969DB94A95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Definition</a:t>
            </a:r>
            <a:r>
              <a:rPr lang="en-GB" baseline="0" dirty="0" smtClean="0"/>
              <a:t> at p. 22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B21BAC-4BA3-482C-8A69-5B969DB94A95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http://www.business-school.ed.ac.uk/about/all_news?a=21842</a:t>
            </a:r>
            <a:endParaRPr lang="ru-R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B21BAC-4BA3-482C-8A69-5B969DB94A95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http://www.businesswire.com/news/home/20100803005926/en/Henry-Stewart-Talks-Edinburgh-Featuring-Online-Live#.UzKf-aiSz7E</a:t>
            </a:r>
            <a:endParaRPr lang="ru-RU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B21BAC-4BA3-482C-8A69-5B969DB94A95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D425D-8827-44F2-A1B7-D2ED9A4F54D0}" type="datetimeFigureOut">
              <a:rPr lang="en-US" smtClean="0"/>
              <a:pPr/>
              <a:t>3/26/2014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6DA6-1462-4BB7-AE4F-6C6105CFA0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D425D-8827-44F2-A1B7-D2ED9A4F54D0}" type="datetimeFigureOut">
              <a:rPr lang="en-US" smtClean="0"/>
              <a:pPr/>
              <a:t>3/26/2014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6DA6-1462-4BB7-AE4F-6C6105CFA0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D425D-8827-44F2-A1B7-D2ED9A4F54D0}" type="datetimeFigureOut">
              <a:rPr lang="en-US" smtClean="0"/>
              <a:pPr/>
              <a:t>3/26/2014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6DA6-1462-4BB7-AE4F-6C6105CFA0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D425D-8827-44F2-A1B7-D2ED9A4F54D0}" type="datetimeFigureOut">
              <a:rPr lang="en-US" smtClean="0"/>
              <a:pPr/>
              <a:t>3/26/2014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6DA6-1462-4BB7-AE4F-6C6105CFA0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D425D-8827-44F2-A1B7-D2ED9A4F54D0}" type="datetimeFigureOut">
              <a:rPr lang="en-US" smtClean="0"/>
              <a:pPr/>
              <a:t>3/26/2014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6DA6-1462-4BB7-AE4F-6C6105CFA0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D425D-8827-44F2-A1B7-D2ED9A4F54D0}" type="datetimeFigureOut">
              <a:rPr lang="en-US" smtClean="0"/>
              <a:pPr/>
              <a:t>3/26/2014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6DA6-1462-4BB7-AE4F-6C6105CFA0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D425D-8827-44F2-A1B7-D2ED9A4F54D0}" type="datetimeFigureOut">
              <a:rPr lang="en-US" smtClean="0"/>
              <a:pPr/>
              <a:t>3/26/2014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6DA6-1462-4BB7-AE4F-6C6105CFA0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D425D-8827-44F2-A1B7-D2ED9A4F54D0}" type="datetimeFigureOut">
              <a:rPr lang="en-US" smtClean="0"/>
              <a:pPr/>
              <a:t>3/26/2014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6DA6-1462-4BB7-AE4F-6C6105CFA0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D425D-8827-44F2-A1B7-D2ED9A4F54D0}" type="datetimeFigureOut">
              <a:rPr lang="en-US" smtClean="0"/>
              <a:pPr/>
              <a:t>3/26/2014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6DA6-1462-4BB7-AE4F-6C6105CFA0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D425D-8827-44F2-A1B7-D2ED9A4F54D0}" type="datetimeFigureOut">
              <a:rPr lang="en-US" smtClean="0"/>
              <a:pPr/>
              <a:t>3/26/2014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6DA6-1462-4BB7-AE4F-6C6105CFA0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D425D-8827-44F2-A1B7-D2ED9A4F54D0}" type="datetimeFigureOut">
              <a:rPr lang="en-US" smtClean="0"/>
              <a:pPr/>
              <a:t>3/26/2014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E6DA6-1462-4BB7-AE4F-6C6105CFA0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3D425D-8827-44F2-A1B7-D2ED9A4F54D0}" type="datetimeFigureOut">
              <a:rPr lang="en-US" smtClean="0"/>
              <a:pPr/>
              <a:t>3/26/2014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2E6DA6-1462-4BB7-AE4F-6C6105CFA06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hstalks.com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hstalks.com/main/view_talk.php?t=2449&amp;r=696&amp;c=250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hstalks.com/main/browse_talks.php?r=703&amp;c=250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business-school.ed.ac.uk/about/people/45/Tina/Harriso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hyperlink" Target="http://hstalks.com/main/view_talk.php?t=993&amp;r=263&amp;c=250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hyperlink" Target="http://www.business-school.ed.ac.uk/about/all_news?a=21842" TargetMode="External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hyperlink" Target="http://www.businesswire.com/news/home/20100803005926/en/Henry-Stewart-Talks-Edinburgh-Featuring-Online-Live" TargetMode="External"/><Relationship Id="rId4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stalks.com/bio" TargetMode="External"/><Relationship Id="rId2" Type="http://schemas.openxmlformats.org/officeDocument/2006/relationships/hyperlink" Target="mailto:steven@hstalks.com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2348880"/>
            <a:ext cx="7772400" cy="1470025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ru-RU" b="1" dirty="0" smtClean="0"/>
              <a:t>Гибридное Обучение</a:t>
            </a:r>
            <a:br>
              <a:rPr lang="ru-RU" b="1" dirty="0" smtClean="0"/>
            </a:br>
            <a:r>
              <a:rPr lang="ru-RU" sz="3100" b="1" dirty="0" smtClean="0"/>
              <a:t>Эффективность и использование в высшем образовании</a:t>
            </a:r>
            <a:endParaRPr lang="en-US" sz="31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3933056"/>
            <a:ext cx="6400800" cy="1752600"/>
          </a:xfrm>
        </p:spPr>
        <p:txBody>
          <a:bodyPr>
            <a:normAutofit/>
          </a:bodyPr>
          <a:lstStyle/>
          <a:p>
            <a:endParaRPr lang="ru-RU" b="1" dirty="0" smtClean="0"/>
          </a:p>
          <a:p>
            <a:r>
              <a:rPr lang="ru-RU" b="1" dirty="0" smtClean="0"/>
              <a:t>Сбор Лекций по Маркетингу и Менеджменту</a:t>
            </a:r>
          </a:p>
        </p:txBody>
      </p:sp>
      <p:pic>
        <p:nvPicPr>
          <p:cNvPr id="4" name="Picture 3" descr="hstalkslogoJUL10 expand10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91880" y="260648"/>
            <a:ext cx="2081809" cy="160401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Henry Stewart Talks </a:t>
            </a:r>
            <a:r>
              <a:rPr lang="ru-RU" dirty="0" smtClean="0"/>
              <a:t>это....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556792"/>
            <a:ext cx="8229600" cy="4680520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endParaRPr lang="ru-RU" dirty="0" smtClean="0"/>
          </a:p>
          <a:p>
            <a:pPr>
              <a:buFont typeface="Wingdings" pitchFamily="2" charset="2"/>
              <a:buChar char="ü"/>
            </a:pPr>
            <a:r>
              <a:rPr lang="ru-RU" sz="8800" b="1" u="sng" dirty="0" smtClean="0"/>
              <a:t>Аудиовизуальные он-лайн лекции</a:t>
            </a:r>
            <a:r>
              <a:rPr lang="ru-RU" sz="8800" b="1" dirty="0" smtClean="0"/>
              <a:t> </a:t>
            </a:r>
            <a:r>
              <a:rPr lang="ru-RU" sz="8800" dirty="0" smtClean="0"/>
              <a:t>высочайшего уровня в областях </a:t>
            </a:r>
            <a:r>
              <a:rPr lang="ru-RU" sz="8800" dirty="0" smtClean="0">
                <a:solidFill>
                  <a:prstClr val="black"/>
                </a:solidFill>
              </a:rPr>
              <a:t>Биомедицинских и Естественным Наук и в областях </a:t>
            </a:r>
            <a:r>
              <a:rPr lang="ru-RU" sz="8800" dirty="0" smtClean="0"/>
              <a:t>Маркетинга и Мэнэджмента</a:t>
            </a:r>
          </a:p>
          <a:p>
            <a:pPr>
              <a:buFont typeface="Wingdings" pitchFamily="2" charset="2"/>
              <a:buChar char="ü"/>
            </a:pPr>
            <a:r>
              <a:rPr lang="ru-RU" sz="8800" dirty="0" smtClean="0"/>
              <a:t>Ведущие мировые ученые и специалисты включая Лауреатов Нобелевской Премии</a:t>
            </a:r>
            <a:endParaRPr lang="en-US" sz="8800" dirty="0" smtClean="0"/>
          </a:p>
          <a:p>
            <a:pPr>
              <a:buFont typeface="Wingdings" pitchFamily="2" charset="2"/>
              <a:buChar char="ü"/>
            </a:pPr>
            <a:r>
              <a:rPr lang="ru-RU" sz="8800" b="1" dirty="0" smtClean="0"/>
              <a:t>Сбор Лекций по Маркетингу и Менеджменту – 800+ Лекций и 70 Тематических Серий</a:t>
            </a:r>
            <a:endParaRPr lang="ru-RU" sz="8800" dirty="0" smtClean="0"/>
          </a:p>
          <a:p>
            <a:pPr>
              <a:buFont typeface="Wingdings" pitchFamily="2" charset="2"/>
              <a:buChar char="ü"/>
            </a:pPr>
            <a:r>
              <a:rPr lang="ru-RU" sz="8800" b="1" dirty="0" smtClean="0"/>
              <a:t>Сбор Лекций по Биомедицинским и Естественным Наукам - </a:t>
            </a:r>
            <a:r>
              <a:rPr lang="en-GB" sz="8800" b="1" dirty="0" smtClean="0"/>
              <a:t>1800+ </a:t>
            </a:r>
            <a:r>
              <a:rPr lang="ru-RU" sz="8800" b="1" dirty="0" smtClean="0"/>
              <a:t>Лекций и </a:t>
            </a:r>
            <a:r>
              <a:rPr lang="en-US" sz="8800" b="1" dirty="0" smtClean="0"/>
              <a:t>89</a:t>
            </a:r>
            <a:r>
              <a:rPr lang="ru-RU" sz="8800" b="1" dirty="0" smtClean="0"/>
              <a:t> Тематических Серий</a:t>
            </a:r>
          </a:p>
          <a:p>
            <a:pPr>
              <a:buFont typeface="Wingdings" pitchFamily="2" charset="2"/>
              <a:buChar char="ü"/>
            </a:pPr>
            <a:r>
              <a:rPr lang="en-US" sz="8800" dirty="0" smtClean="0"/>
              <a:t>~20</a:t>
            </a:r>
            <a:r>
              <a:rPr lang="ru-RU" sz="8800" dirty="0" smtClean="0"/>
              <a:t> Новых Лекций Ежемесячно</a:t>
            </a:r>
          </a:p>
          <a:p>
            <a:pPr>
              <a:buFont typeface="Wingdings" pitchFamily="2" charset="2"/>
              <a:buChar char="ü"/>
            </a:pPr>
            <a:r>
              <a:rPr lang="ru-RU" sz="8800" dirty="0" smtClean="0"/>
              <a:t>Гибкость в пользовании -  доступ сколько угодно откуда угодно когда угодно!</a:t>
            </a:r>
            <a:endParaRPr lang="en-GB" sz="8800" dirty="0" smtClean="0"/>
          </a:p>
          <a:p>
            <a:pPr>
              <a:buNone/>
            </a:pPr>
            <a:r>
              <a:rPr lang="en-GB" sz="8800" dirty="0" smtClean="0"/>
              <a:t>                                        </a:t>
            </a:r>
            <a:r>
              <a:rPr lang="en-GB" sz="8800" b="1" dirty="0" smtClean="0">
                <a:hlinkClick r:id="rId2"/>
              </a:rPr>
              <a:t>www.hstalks.com</a:t>
            </a:r>
            <a:endParaRPr lang="ru-RU" sz="8800" b="1" dirty="0" smtClean="0"/>
          </a:p>
          <a:p>
            <a:pPr>
              <a:buFont typeface="Wingdings" pitchFamily="2" charset="2"/>
              <a:buChar char="ü"/>
            </a:pPr>
            <a:r>
              <a:rPr lang="ru-RU" sz="8800" dirty="0" smtClean="0"/>
              <a:t>Доступ с любого персонального компьютера, планшетного и мобильного устройства </a:t>
            </a:r>
          </a:p>
          <a:p>
            <a:pPr>
              <a:buNone/>
            </a:pPr>
            <a:endParaRPr lang="ru-RU" sz="8800" dirty="0" smtClean="0"/>
          </a:p>
          <a:p>
            <a:endParaRPr lang="ru-RU" sz="9600" dirty="0" smtClean="0"/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</a:t>
            </a:r>
            <a:endParaRPr lang="en-US" dirty="0"/>
          </a:p>
        </p:txBody>
      </p:sp>
      <p:pic>
        <p:nvPicPr>
          <p:cNvPr id="4" name="Picture 3" descr="hstalkslogoJUL10 expand10p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36296" y="332656"/>
            <a:ext cx="1401857" cy="108012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dirty="0" smtClean="0"/>
              <a:t>Прямой Доступ</a:t>
            </a:r>
            <a:r>
              <a:rPr lang="en-US" dirty="0" smtClean="0"/>
              <a:t> - </a:t>
            </a:r>
            <a:r>
              <a:rPr lang="en-US" b="1" dirty="0" smtClean="0">
                <a:hlinkClick r:id="rId3"/>
              </a:rPr>
              <a:t>hstalks.com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5517232"/>
          </a:xfrm>
        </p:spPr>
        <p:txBody>
          <a:bodyPr>
            <a:normAutofit/>
          </a:bodyPr>
          <a:lstStyle/>
          <a:p>
            <a:pPr fontAlgn="ctr">
              <a:buNone/>
            </a:pPr>
            <a:r>
              <a:rPr lang="en-US" sz="2200" dirty="0" smtClean="0"/>
              <a:t>	</a:t>
            </a:r>
            <a:endParaRPr lang="ru-RU" sz="2200" b="1" dirty="0" smtClean="0"/>
          </a:p>
          <a:p>
            <a:pPr fontAlgn="ctr">
              <a:buNone/>
            </a:pPr>
            <a:endParaRPr lang="ru-RU" b="1" u="sng" dirty="0" smtClean="0"/>
          </a:p>
          <a:p>
            <a:pPr fontAlgn="ctr">
              <a:buNone/>
            </a:pPr>
            <a:endParaRPr lang="ru-RU" b="1" u="sng" dirty="0" smtClean="0"/>
          </a:p>
          <a:p>
            <a:pPr fontAlgn="ctr">
              <a:buNone/>
            </a:pPr>
            <a:endParaRPr lang="ru-RU" b="1" u="sng" dirty="0" smtClean="0"/>
          </a:p>
          <a:p>
            <a:pPr fontAlgn="ctr">
              <a:buNone/>
            </a:pPr>
            <a:endParaRPr lang="ru-RU" b="1" u="sng" dirty="0" smtClean="0"/>
          </a:p>
          <a:p>
            <a:pPr fontAlgn="ctr">
              <a:buNone/>
            </a:pPr>
            <a:endParaRPr lang="ru-RU" b="1" u="sng" dirty="0" smtClean="0"/>
          </a:p>
          <a:p>
            <a:pPr fontAlgn="ctr">
              <a:buNone/>
            </a:pPr>
            <a:endParaRPr lang="ru-RU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en-US" dirty="0" smtClean="0"/>
          </a:p>
        </p:txBody>
      </p:sp>
      <p:pic>
        <p:nvPicPr>
          <p:cNvPr id="4" name="Picture 3" descr="hstalkslogoJUL10 expand10p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52320" y="188640"/>
            <a:ext cx="1495314" cy="1152128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1916832"/>
            <a:ext cx="5836906" cy="4377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3600" b="1" dirty="0" smtClean="0">
                <a:solidFill>
                  <a:prstClr val="black"/>
                </a:solidFill>
              </a:rPr>
              <a:t>Просмотр Лекции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txBody>
          <a:bodyPr>
            <a:normAutofit lnSpcReduction="10000"/>
          </a:bodyPr>
          <a:lstStyle/>
          <a:p>
            <a:pPr marL="0">
              <a:spcBef>
                <a:spcPts val="0"/>
              </a:spcBef>
              <a:buNone/>
            </a:pPr>
            <a:r>
              <a:rPr lang="ru-RU" sz="2200" dirty="0" smtClean="0"/>
              <a:t>Инновационный интерфейс просмотра с уникальными возможностями:</a:t>
            </a:r>
          </a:p>
          <a:p>
            <a:pPr marL="0">
              <a:spcBef>
                <a:spcPts val="0"/>
              </a:spcBef>
              <a:buFont typeface="Wingdings" pitchFamily="2" charset="2"/>
              <a:buChar char="ü"/>
            </a:pPr>
            <a:r>
              <a:rPr lang="ru-RU" sz="2200" dirty="0" smtClean="0"/>
              <a:t>Разделение лекции на учебные единицы - слайды   синхронизированы с голосом лектора что позволяет прослушивание одного выбранного слайда или синхронного передвижения между слайдами</a:t>
            </a:r>
          </a:p>
          <a:p>
            <a:pPr marL="0">
              <a:spcBef>
                <a:spcPts val="0"/>
              </a:spcBef>
              <a:buFont typeface="Wingdings" pitchFamily="2" charset="2"/>
              <a:buChar char="ü"/>
            </a:pPr>
            <a:r>
              <a:rPr lang="ru-RU" sz="2200" dirty="0" smtClean="0"/>
              <a:t>Возможность распечатки слайдов</a:t>
            </a:r>
          </a:p>
          <a:p>
            <a:pPr marL="0">
              <a:spcBef>
                <a:spcPts val="0"/>
              </a:spcBef>
              <a:buFont typeface="Wingdings" pitchFamily="2" charset="2"/>
              <a:buChar char="ü"/>
            </a:pPr>
            <a:r>
              <a:rPr lang="ru-RU" sz="2200" dirty="0" smtClean="0"/>
              <a:t>Немедленное внедрение лекции на другом сайте</a:t>
            </a:r>
          </a:p>
          <a:p>
            <a:pPr marL="0">
              <a:spcBef>
                <a:spcPts val="0"/>
              </a:spcBef>
              <a:buFont typeface="Wingdings" pitchFamily="2" charset="2"/>
              <a:buChar char="ü"/>
            </a:pPr>
            <a:r>
              <a:rPr lang="ru-RU" sz="2200" dirty="0" smtClean="0"/>
              <a:t>Готовая поддержка цитирования лекции</a:t>
            </a:r>
          </a:p>
          <a:p>
            <a:pPr marL="0">
              <a:spcBef>
                <a:spcPts val="0"/>
              </a:spcBef>
              <a:buFont typeface="Wingdings" pitchFamily="2" charset="2"/>
              <a:buChar char="ü"/>
            </a:pPr>
            <a:r>
              <a:rPr lang="ru-RU" sz="2200" dirty="0" smtClean="0"/>
              <a:t>Возможность получения письменной стенограммы лекций на английском</a:t>
            </a:r>
            <a:r>
              <a:rPr lang="en-GB" sz="2200" dirty="0" smtClean="0"/>
              <a:t>/</a:t>
            </a:r>
            <a:r>
              <a:rPr lang="ru-RU" sz="2200" dirty="0" smtClean="0"/>
              <a:t>русском языках*</a:t>
            </a:r>
          </a:p>
          <a:p>
            <a:pPr marL="0">
              <a:spcBef>
                <a:spcPts val="0"/>
              </a:spcBef>
              <a:buFont typeface="Wingdings" pitchFamily="2" charset="2"/>
              <a:buChar char="ü"/>
            </a:pPr>
            <a:r>
              <a:rPr lang="ru-RU" sz="2200" dirty="0" smtClean="0"/>
              <a:t>Возможность просмотра с сопровождением субтитров на английском</a:t>
            </a:r>
            <a:r>
              <a:rPr lang="en-GB" sz="2200" dirty="0" smtClean="0"/>
              <a:t>/</a:t>
            </a:r>
            <a:r>
              <a:rPr lang="ru-RU" sz="2200" dirty="0" smtClean="0"/>
              <a:t>русском языках*</a:t>
            </a:r>
          </a:p>
          <a:p>
            <a:pPr marL="0">
              <a:spcBef>
                <a:spcPts val="0"/>
              </a:spcBef>
              <a:buFont typeface="Wingdings" pitchFamily="2" charset="2"/>
              <a:buChar char="ü"/>
            </a:pPr>
            <a:endParaRPr lang="ru-RU" sz="2200" dirty="0" smtClean="0"/>
          </a:p>
          <a:p>
            <a:pPr>
              <a:buNone/>
            </a:pPr>
            <a:r>
              <a:rPr lang="ru-RU" sz="1200" dirty="0" smtClean="0"/>
              <a:t>* По договору</a:t>
            </a:r>
            <a:endParaRPr lang="en-US" sz="1200" dirty="0" smtClean="0"/>
          </a:p>
        </p:txBody>
      </p:sp>
      <p:pic>
        <p:nvPicPr>
          <p:cNvPr id="4" name="Picture 3" descr="hstalkslogoJUL10 expand10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312" y="188640"/>
            <a:ext cx="1495314" cy="115212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dirty="0" smtClean="0"/>
              <a:t>Структура Серий - </a:t>
            </a:r>
            <a:r>
              <a:rPr lang="ru-RU" dirty="0" smtClean="0">
                <a:hlinkClick r:id="rId2"/>
              </a:rPr>
              <a:t>Пример</a:t>
            </a:r>
            <a:endParaRPr lang="en-US" dirty="0"/>
          </a:p>
        </p:txBody>
      </p:sp>
      <p:pic>
        <p:nvPicPr>
          <p:cNvPr id="4" name="Picture 3" descr="hstalkslogoJUL10 expand10p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80312" y="188640"/>
            <a:ext cx="1495314" cy="1152128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1484784"/>
            <a:ext cx="6429739" cy="4822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ccesssnap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19672" y="2204864"/>
            <a:ext cx="5886425" cy="40957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prstClr val="black"/>
                </a:solidFill>
              </a:rPr>
              <a:t>Доступ к Сбору Лекций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/>
              <a:t>     Нажмите на </a:t>
            </a:r>
            <a:r>
              <a:rPr lang="en-US" sz="2400" dirty="0" smtClean="0"/>
              <a:t>“The Marketing and Management” </a:t>
            </a:r>
            <a:r>
              <a:rPr lang="ru-RU" sz="2400" dirty="0" smtClean="0"/>
              <a:t>и появится этот экран</a:t>
            </a:r>
            <a:endParaRPr lang="en-US" sz="2400" dirty="0" smtClean="0"/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en-US" dirty="0"/>
          </a:p>
        </p:txBody>
      </p:sp>
      <p:pic>
        <p:nvPicPr>
          <p:cNvPr id="4" name="Picture 3" descr="hstalkslogoJUL10 expand10p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52320" y="188640"/>
            <a:ext cx="1495314" cy="1152128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V="1">
            <a:off x="1547664" y="3284984"/>
            <a:ext cx="4608512" cy="504056"/>
          </a:xfrm>
          <a:prstGeom prst="straightConnector1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79512" y="3573016"/>
            <a:ext cx="1362232" cy="646331"/>
          </a:xfrm>
          <a:prstGeom prst="rect">
            <a:avLst/>
          </a:prstGeom>
          <a:solidFill>
            <a:schemeClr val="accent1"/>
          </a:solidFill>
          <a:ln w="22225">
            <a:solidFill>
              <a:schemeClr val="tx2"/>
            </a:solidFill>
          </a:ln>
        </p:spPr>
        <p:txBody>
          <a:bodyPr wrap="none" rtlCol="0">
            <a:spAutoFit/>
          </a:bodyPr>
          <a:lstStyle/>
          <a:p>
            <a:r>
              <a:rPr lang="ru-RU" dirty="0" smtClean="0"/>
              <a:t>Нажмите </a:t>
            </a:r>
          </a:p>
          <a:p>
            <a:r>
              <a:rPr lang="ru-RU" dirty="0" smtClean="0"/>
              <a:t>для доступа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3600" b="1" dirty="0" smtClean="0">
                <a:solidFill>
                  <a:prstClr val="black"/>
                </a:solidFill>
              </a:rPr>
              <a:t>Доступ к Сбору Лекций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000" dirty="0" smtClean="0"/>
              <a:t>Доступ с </a:t>
            </a:r>
            <a:r>
              <a:rPr lang="en-GB" sz="2000" dirty="0" smtClean="0"/>
              <a:t>IP </a:t>
            </a:r>
            <a:r>
              <a:rPr lang="ru-RU" sz="2000" dirty="0" smtClean="0"/>
              <a:t>адреса вуза позволит автоматически полный доступ ко всем лекциям.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/>
              <a:t>Для доступа с остальных адресов введите имя пользователя и пароль полученные вами через библиотеку или деканат.</a:t>
            </a:r>
          </a:p>
        </p:txBody>
      </p:sp>
      <p:pic>
        <p:nvPicPr>
          <p:cNvPr id="8" name="Picture 7" descr="hstalkslogoJUL10 expand10p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2320" y="188640"/>
            <a:ext cx="1495314" cy="1152128"/>
          </a:xfrm>
          <a:prstGeom prst="rect">
            <a:avLst/>
          </a:prstGeom>
        </p:spPr>
      </p:pic>
      <p:pic>
        <p:nvPicPr>
          <p:cNvPr id="6" name="Picture 5" descr="loginsnap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3608" y="2924944"/>
            <a:ext cx="7092280" cy="293658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loginsnap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1640" y="2060847"/>
            <a:ext cx="6229697" cy="437804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u-RU" sz="3600" b="1" dirty="0" smtClean="0">
                <a:solidFill>
                  <a:prstClr val="black"/>
                </a:solidFill>
              </a:rPr>
              <a:t>Доступ к Сбору Лекций</a:t>
            </a:r>
            <a:endParaRPr lang="en-US" sz="3600" b="1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1800" dirty="0" smtClean="0"/>
              <a:t>После удачной попытки доступа вы увидите приветствие с именем вашего вуза:</a:t>
            </a:r>
          </a:p>
          <a:p>
            <a:pPr>
              <a:buNone/>
            </a:pPr>
            <a:endParaRPr lang="ru-RU" sz="1800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27584" y="5661248"/>
            <a:ext cx="72568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100" dirty="0" smtClean="0"/>
          </a:p>
        </p:txBody>
      </p:sp>
      <p:pic>
        <p:nvPicPr>
          <p:cNvPr id="10" name="Picture 9" descr="hstalkslogoJUL10 expand10p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52320" y="188640"/>
            <a:ext cx="1495314" cy="1152128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5508104" y="2420888"/>
            <a:ext cx="1584176" cy="36004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Elbow Connector 12"/>
          <p:cNvCxnSpPr>
            <a:endCxn id="11" idx="1"/>
          </p:cNvCxnSpPr>
          <p:nvPr/>
        </p:nvCxnSpPr>
        <p:spPr>
          <a:xfrm>
            <a:off x="1547664" y="1844824"/>
            <a:ext cx="3960440" cy="756084"/>
          </a:xfrm>
          <a:prstGeom prst="bentConnector3">
            <a:avLst>
              <a:gd name="adj1" fmla="val 50000"/>
            </a:avLst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Content Placeholder 19" descr="tabhomesnap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475656" y="1412776"/>
            <a:ext cx="6322176" cy="4730929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3600" b="1" dirty="0" smtClean="0"/>
              <a:t>Обзор Таб </a:t>
            </a:r>
            <a:r>
              <a:rPr lang="en-GB" sz="3600" b="1" dirty="0" smtClean="0"/>
              <a:t>Home</a:t>
            </a:r>
            <a:r>
              <a:rPr lang="ru-RU" sz="3600" b="1" dirty="0" smtClean="0"/>
              <a:t> </a:t>
            </a:r>
            <a:endParaRPr lang="en-US" sz="3600" b="1" dirty="0"/>
          </a:p>
        </p:txBody>
      </p:sp>
      <p:pic>
        <p:nvPicPr>
          <p:cNvPr id="4" name="Picture 3" descr="hstalkslogoJUL10 expand10p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2320" y="188640"/>
            <a:ext cx="1495314" cy="1152128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179512" y="2348880"/>
            <a:ext cx="1440160" cy="612648"/>
          </a:xfrm>
          <a:prstGeom prst="wedgeRoundRectCallout">
            <a:avLst>
              <a:gd name="adj1" fmla="val 130792"/>
              <a:gd name="adj2" fmla="val 82549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Свежие Лекции – Полный Список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3" name="Rounded Rectangular Callout 12"/>
          <p:cNvSpPr/>
          <p:nvPr/>
        </p:nvSpPr>
        <p:spPr>
          <a:xfrm>
            <a:off x="179512" y="5301208"/>
            <a:ext cx="1440160" cy="612648"/>
          </a:xfrm>
          <a:prstGeom prst="wedgeRoundRectCallout">
            <a:avLst>
              <a:gd name="adj1" fmla="val 74880"/>
              <a:gd name="adj2" fmla="val -77844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Разделение на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категории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4" name="Rounded Rectangular Callout 13"/>
          <p:cNvSpPr/>
          <p:nvPr/>
        </p:nvSpPr>
        <p:spPr>
          <a:xfrm>
            <a:off x="5364088" y="6165304"/>
            <a:ext cx="1440160" cy="612648"/>
          </a:xfrm>
          <a:prstGeom prst="wedgeRoundRectCallout">
            <a:avLst>
              <a:gd name="adj1" fmla="val -72006"/>
              <a:gd name="adj2" fmla="val -215958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Новые серии лекций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6" name="Rounded Rectangular Callout 15"/>
          <p:cNvSpPr/>
          <p:nvPr/>
        </p:nvSpPr>
        <p:spPr>
          <a:xfrm>
            <a:off x="5004048" y="836712"/>
            <a:ext cx="1440160" cy="792088"/>
          </a:xfrm>
          <a:prstGeom prst="wedgeRoundRectCallout">
            <a:avLst>
              <a:gd name="adj1" fmla="val -31257"/>
              <a:gd name="adj2" fmla="val 189892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Посоветуйте друзьям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7" name="Rounded Rectangular Callout 16"/>
          <p:cNvSpPr/>
          <p:nvPr/>
        </p:nvSpPr>
        <p:spPr>
          <a:xfrm>
            <a:off x="8028384" y="2060848"/>
            <a:ext cx="864096" cy="612648"/>
          </a:xfrm>
          <a:prstGeom prst="wedgeRoundRectCallout">
            <a:avLst>
              <a:gd name="adj1" fmla="val -155916"/>
              <a:gd name="adj2" fmla="val 78095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Оставьте отзыв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8" name="Rounded Rectangular Callout 17"/>
          <p:cNvSpPr/>
          <p:nvPr/>
        </p:nvSpPr>
        <p:spPr>
          <a:xfrm>
            <a:off x="7596336" y="3717032"/>
            <a:ext cx="1368152" cy="612648"/>
          </a:xfrm>
          <a:prstGeom prst="wedgeRoundRectCallout">
            <a:avLst>
              <a:gd name="adj1" fmla="val -90890"/>
              <a:gd name="adj2" fmla="val -117940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Новые лекции –</a:t>
            </a:r>
          </a:p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ежемесячно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9" name="Rounded Rectangular Callout 18"/>
          <p:cNvSpPr/>
          <p:nvPr/>
        </p:nvSpPr>
        <p:spPr>
          <a:xfrm>
            <a:off x="7740352" y="4653136"/>
            <a:ext cx="1152128" cy="612648"/>
          </a:xfrm>
          <a:prstGeom prst="wedgeRoundRectCallout">
            <a:avLst>
              <a:gd name="adj1" fmla="val -168947"/>
              <a:gd name="adj2" fmla="val 40224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Популярные лекции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21" name="Rounded Rectangular Callout 20"/>
          <p:cNvSpPr/>
          <p:nvPr/>
        </p:nvSpPr>
        <p:spPr>
          <a:xfrm>
            <a:off x="179512" y="4077072"/>
            <a:ext cx="1440160" cy="828672"/>
          </a:xfrm>
          <a:prstGeom prst="wedgeRoundRectCallout">
            <a:avLst>
              <a:gd name="adj1" fmla="val 72985"/>
              <a:gd name="adj2" fmla="val 35767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Возможность просмотра с мобильного дивайса</a:t>
            </a:r>
            <a:endParaRPr lang="en-US" sz="1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ategoriessna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1556792"/>
            <a:ext cx="6359053" cy="415019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b="1" dirty="0" smtClean="0"/>
              <a:t>Обзор Таб </a:t>
            </a:r>
            <a:r>
              <a:rPr lang="en-GB" b="1" dirty="0" smtClean="0"/>
              <a:t>Categories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endParaRPr lang="ru-RU" sz="2000" dirty="0" smtClean="0"/>
          </a:p>
          <a:p>
            <a:pPr>
              <a:buFont typeface="Wingdings" pitchFamily="2" charset="2"/>
              <a:buChar char="ü"/>
            </a:pPr>
            <a:endParaRPr lang="ru-RU" sz="2000" dirty="0" smtClean="0"/>
          </a:p>
          <a:p>
            <a:pPr>
              <a:buFont typeface="Wingdings" pitchFamily="2" charset="2"/>
              <a:buChar char="ü"/>
            </a:pPr>
            <a:endParaRPr lang="ru-RU" sz="2000" dirty="0" smtClean="0"/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en-US" sz="2000" dirty="0"/>
          </a:p>
        </p:txBody>
      </p:sp>
      <p:pic>
        <p:nvPicPr>
          <p:cNvPr id="10" name="Picture 9" descr="hstalkslogoJUL10 expand10p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64288" y="188640"/>
            <a:ext cx="1495314" cy="1152128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23528" y="5805264"/>
            <a:ext cx="2520280" cy="864096"/>
          </a:xfrm>
          <a:prstGeom prst="wedgeRoundRectCallout">
            <a:avLst>
              <a:gd name="adj1" fmla="val 54438"/>
              <a:gd name="adj2" fmla="val -173149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Смотрите на полный перечень лекций по категориям</a:t>
            </a:r>
            <a:endParaRPr lang="en-US" sz="1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pubdatecategoriesta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1412776"/>
            <a:ext cx="7054750" cy="47734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dirty="0" smtClean="0"/>
              <a:t>  </a:t>
            </a:r>
            <a:r>
              <a:rPr lang="ru-RU" b="1" dirty="0" smtClean="0"/>
              <a:t>Обзор Таб </a:t>
            </a:r>
            <a:r>
              <a:rPr lang="en-GB" b="1" dirty="0" smtClean="0"/>
              <a:t>Categories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  <a:p>
            <a:pPr>
              <a:buNone/>
            </a:pPr>
            <a:endParaRPr lang="en-US" dirty="0"/>
          </a:p>
        </p:txBody>
      </p:sp>
      <p:pic>
        <p:nvPicPr>
          <p:cNvPr id="4" name="Picture 3" descr="hstalkslogoJUL10 expand10p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36296" y="188640"/>
            <a:ext cx="1495314" cy="1152128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179512" y="2708920"/>
            <a:ext cx="1152128" cy="720080"/>
          </a:xfrm>
          <a:prstGeom prst="wedgeRoundRectCallout">
            <a:avLst>
              <a:gd name="adj1" fmla="val 108455"/>
              <a:gd name="adj2" fmla="val 78094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Разделение по годам выпуска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107504" y="1376192"/>
            <a:ext cx="1152128" cy="612648"/>
          </a:xfrm>
          <a:prstGeom prst="wedgeRoundRectCallout">
            <a:avLst>
              <a:gd name="adj1" fmla="val 107101"/>
              <a:gd name="adj2" fmla="val 176111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Категория Организации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6372200" y="5661248"/>
            <a:ext cx="2627784" cy="1008112"/>
          </a:xfrm>
          <a:prstGeom prst="wedgeRoundRectCallout">
            <a:avLst>
              <a:gd name="adj1" fmla="val -74987"/>
              <a:gd name="adj2" fmla="val -263442"/>
              <a:gd name="adj3" fmla="val 16667"/>
            </a:avLst>
          </a:prstGeom>
          <a:solidFill>
            <a:schemeClr val="bg1">
              <a:alpha val="6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Возможности  показа списка лекций: алфавитно, опубликованные или нет,  по году выпуска</a:t>
            </a:r>
            <a:endParaRPr lang="en-US" sz="1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ontent Placeholder 10" descr="seriesta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89268" y="1600200"/>
            <a:ext cx="6365463" cy="4525963"/>
          </a:xfr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sz="3100" dirty="0" smtClean="0"/>
              <a:t/>
            </a:r>
            <a:br>
              <a:rPr lang="en-GB" sz="3100" dirty="0" smtClean="0"/>
            </a:br>
            <a:r>
              <a:rPr lang="en-GB" sz="3100" b="1" dirty="0" smtClean="0"/>
              <a:t> </a:t>
            </a:r>
            <a:r>
              <a:rPr lang="ru-RU" b="1" dirty="0" smtClean="0">
                <a:solidFill>
                  <a:prstClr val="black"/>
                </a:solidFill>
              </a:rPr>
              <a:t>Обзор Таб </a:t>
            </a:r>
            <a:r>
              <a:rPr lang="en-US" b="1" dirty="0" smtClean="0">
                <a:solidFill>
                  <a:prstClr val="black"/>
                </a:solidFill>
              </a:rPr>
              <a:t>Series</a:t>
            </a:r>
            <a:r>
              <a:rPr lang="en-GB" dirty="0" smtClean="0"/>
              <a:t/>
            </a:r>
            <a:br>
              <a:rPr lang="en-GB" dirty="0" smtClean="0"/>
            </a:br>
            <a:endParaRPr lang="en-US" dirty="0"/>
          </a:p>
        </p:txBody>
      </p:sp>
      <p:pic>
        <p:nvPicPr>
          <p:cNvPr id="6" name="Picture 5" descr="hstalkslogoJUL10 expand10p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64288" y="260648"/>
            <a:ext cx="1495314" cy="1152128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6300192" y="5517232"/>
            <a:ext cx="2627784" cy="1052736"/>
          </a:xfrm>
          <a:prstGeom prst="wedgeRoundRectCallout">
            <a:avLst>
              <a:gd name="adj1" fmla="val -80182"/>
              <a:gd name="adj2" fmla="val -252980"/>
              <a:gd name="adj3" fmla="val 16667"/>
            </a:avLst>
          </a:prstGeom>
          <a:solidFill>
            <a:schemeClr val="bg1">
              <a:alpha val="6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Полный перечень лекций разделенный на  темовые сериалы и представленный алфавитно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179512" y="2132856"/>
            <a:ext cx="1152128" cy="612648"/>
          </a:xfrm>
          <a:prstGeom prst="wedgeRoundRectCallout">
            <a:avLst>
              <a:gd name="adj1" fmla="val 133162"/>
              <a:gd name="adj2" fmla="val 138240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Развернутый перечень</a:t>
            </a:r>
            <a:endParaRPr lang="en-US" sz="1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eriestab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0125" y="1162050"/>
            <a:ext cx="7143750" cy="45339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sz="3100" dirty="0" smtClean="0">
                <a:solidFill>
                  <a:prstClr val="black"/>
                </a:solidFill>
              </a:rPr>
              <a:t/>
            </a:r>
            <a:br>
              <a:rPr lang="en-GB" sz="3100" dirty="0" smtClean="0">
                <a:solidFill>
                  <a:prstClr val="black"/>
                </a:solidFill>
              </a:rPr>
            </a:br>
            <a:r>
              <a:rPr lang="ru-RU" b="1" dirty="0" smtClean="0">
                <a:solidFill>
                  <a:prstClr val="black"/>
                </a:solidFill>
              </a:rPr>
              <a:t> Обзор Таб </a:t>
            </a:r>
            <a:r>
              <a:rPr lang="en-US" b="1" dirty="0" smtClean="0">
                <a:solidFill>
                  <a:prstClr val="black"/>
                </a:solidFill>
              </a:rPr>
              <a:t>Series </a:t>
            </a:r>
            <a:r>
              <a:rPr lang="en-GB" dirty="0" smtClean="0">
                <a:solidFill>
                  <a:prstClr val="black"/>
                </a:solidFill>
              </a:rPr>
              <a:t/>
            </a:r>
            <a:br>
              <a:rPr lang="en-GB" dirty="0" smtClean="0">
                <a:solidFill>
                  <a:prstClr val="black"/>
                </a:solidFill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pPr>
              <a:buFont typeface="Wingdings" pitchFamily="2" charset="2"/>
              <a:buChar char="ü"/>
            </a:pPr>
            <a:endParaRPr lang="en-US" dirty="0"/>
          </a:p>
        </p:txBody>
      </p:sp>
      <p:pic>
        <p:nvPicPr>
          <p:cNvPr id="4" name="Picture 3" descr="hstalkslogoJUL10 expand10p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92280" y="332656"/>
            <a:ext cx="1495314" cy="1152128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6516216" y="5157192"/>
            <a:ext cx="2376264" cy="864096"/>
          </a:xfrm>
          <a:prstGeom prst="wedgeRoundRectCallout">
            <a:avLst>
              <a:gd name="adj1" fmla="val -95243"/>
              <a:gd name="adj2" fmla="val -308569"/>
              <a:gd name="adj3" fmla="val 16667"/>
            </a:avLst>
          </a:prstGeom>
          <a:solidFill>
            <a:schemeClr val="bg1">
              <a:alpha val="6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Полный перечень лекций в свернутом виде и представленный по году выпуска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499992" y="2492896"/>
            <a:ext cx="1584176" cy="432048"/>
          </a:xfrm>
          <a:prstGeom prst="round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erachsna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1700808"/>
            <a:ext cx="6912768" cy="457270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rmAutofit/>
          </a:bodyPr>
          <a:lstStyle/>
          <a:p>
            <a:pPr algn="l"/>
            <a:r>
              <a:rPr lang="ru-RU" sz="4000" b="1" dirty="0" smtClean="0">
                <a:solidFill>
                  <a:prstClr val="black"/>
                </a:solidFill>
              </a:rPr>
              <a:t>Поиск Лекции</a:t>
            </a:r>
            <a:endParaRPr lang="en-US" dirty="0"/>
          </a:p>
        </p:txBody>
      </p:sp>
      <p:pic>
        <p:nvPicPr>
          <p:cNvPr id="4" name="Picture 3" descr="hstalkslogoJUL10 expand10p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92280" y="332656"/>
            <a:ext cx="1495314" cy="1152128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7775340" y="3573016"/>
            <a:ext cx="1368660" cy="936104"/>
          </a:xfrm>
          <a:prstGeom prst="wedgeRoundRectCallout">
            <a:avLst>
              <a:gd name="adj1" fmla="val -158246"/>
              <a:gd name="adj2" fmla="val -153892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Основной поиск лекций</a:t>
            </a:r>
            <a:endParaRPr lang="en-US" sz="1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serachsnapr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1700808"/>
            <a:ext cx="5803710" cy="4535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Autofit/>
          </a:bodyPr>
          <a:lstStyle/>
          <a:p>
            <a:pPr algn="l"/>
            <a:r>
              <a:rPr lang="ru-RU" sz="3200" b="1" dirty="0" smtClean="0">
                <a:solidFill>
                  <a:prstClr val="black"/>
                </a:solidFill>
              </a:rPr>
              <a:t>Поиск Лекции, </a:t>
            </a:r>
            <a:br>
              <a:rPr lang="ru-RU" sz="3200" b="1" dirty="0" smtClean="0">
                <a:solidFill>
                  <a:prstClr val="black"/>
                </a:solidFill>
              </a:rPr>
            </a:br>
            <a:r>
              <a:rPr lang="ru-RU" sz="3200" b="1" dirty="0" smtClean="0">
                <a:solidFill>
                  <a:prstClr val="black"/>
                </a:solidFill>
              </a:rPr>
              <a:t>Фильтр и Демонстрация Результатов</a:t>
            </a:r>
            <a:endParaRPr lang="en-US" sz="3200" dirty="0"/>
          </a:p>
        </p:txBody>
      </p:sp>
      <p:pic>
        <p:nvPicPr>
          <p:cNvPr id="4" name="Picture 3" descr="hstalkslogoJUL10 expand10p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92280" y="332656"/>
            <a:ext cx="1495314" cy="1152128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0" y="1916832"/>
            <a:ext cx="1403648" cy="864096"/>
          </a:xfrm>
          <a:prstGeom prst="wedgeRoundRectCallout">
            <a:avLst>
              <a:gd name="adj1" fmla="val 87041"/>
              <a:gd name="adj2" fmla="val 118254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Перечень лекций содержащих ключевые слова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411760" y="3140968"/>
            <a:ext cx="936104" cy="36004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ular Callout 11"/>
          <p:cNvSpPr/>
          <p:nvPr/>
        </p:nvSpPr>
        <p:spPr>
          <a:xfrm>
            <a:off x="0" y="3645024"/>
            <a:ext cx="1403648" cy="864096"/>
          </a:xfrm>
          <a:prstGeom prst="wedgeRoundRectCallout">
            <a:avLst>
              <a:gd name="adj1" fmla="val 123016"/>
              <a:gd name="adj2" fmla="val -68119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Перечень сериалов содержащих ключевые слова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3" name="Rounded Rectangular Callout 12"/>
          <p:cNvSpPr/>
          <p:nvPr/>
        </p:nvSpPr>
        <p:spPr>
          <a:xfrm>
            <a:off x="7452320" y="4437112"/>
            <a:ext cx="1403648" cy="1656184"/>
          </a:xfrm>
          <a:prstGeom prst="wedgeRoundRectCallout">
            <a:avLst>
              <a:gd name="adj1" fmla="val -125894"/>
              <a:gd name="adj2" fmla="val -52188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Дополнительное фильтрование результатов поиска по году выпуска, категории и продолжительности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4" name="Rounded Rectangular Callout 13"/>
          <p:cNvSpPr/>
          <p:nvPr/>
        </p:nvSpPr>
        <p:spPr>
          <a:xfrm>
            <a:off x="7596336" y="2564904"/>
            <a:ext cx="1403648" cy="864096"/>
          </a:xfrm>
          <a:prstGeom prst="wedgeRoundRectCallout">
            <a:avLst>
              <a:gd name="adj1" fmla="val -143396"/>
              <a:gd name="adj2" fmla="val 40860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Дополнительное фильтрование результатов поиска</a:t>
            </a:r>
            <a:endParaRPr lang="en-US" sz="1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ru-RU" dirty="0" smtClean="0"/>
              <a:t> </a:t>
            </a:r>
            <a:r>
              <a:rPr lang="en-GB" sz="2400" dirty="0" smtClean="0"/>
              <a:t>&lt; 30 </a:t>
            </a:r>
            <a:r>
              <a:rPr lang="ru-RU" sz="2400" dirty="0" smtClean="0"/>
              <a:t>Странах по всему миру 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 Большинство университетов Группы «Рассел»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 Ведущие университеты США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 Программы </a:t>
            </a:r>
            <a:r>
              <a:rPr lang="en-US" sz="2400" dirty="0" smtClean="0"/>
              <a:t>MBA </a:t>
            </a:r>
            <a:r>
              <a:rPr lang="ru-RU" sz="2400" dirty="0" smtClean="0"/>
              <a:t>и </a:t>
            </a:r>
            <a:r>
              <a:rPr lang="en-US" sz="2400" dirty="0" smtClean="0"/>
              <a:t>Executive MBA</a:t>
            </a:r>
            <a:endParaRPr lang="ru-RU" sz="2400" dirty="0" smtClean="0"/>
          </a:p>
          <a:p>
            <a:pPr>
              <a:buNone/>
            </a:pPr>
            <a:endParaRPr lang="ru-RU" dirty="0" smtClean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dirty="0" smtClean="0"/>
              <a:t> 	</a:t>
            </a:r>
            <a:br>
              <a:rPr lang="ru-RU" dirty="0" smtClean="0"/>
            </a:br>
            <a:r>
              <a:rPr lang="ru-RU" dirty="0" smtClean="0"/>
              <a:t>	</a:t>
            </a:r>
            <a:r>
              <a:rPr lang="en-US" b="1" dirty="0" smtClean="0"/>
              <a:t>Henry Stewart Talks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	</a:t>
            </a:r>
            <a:r>
              <a:rPr lang="ru-RU" b="1" dirty="0" smtClean="0"/>
              <a:t>  </a:t>
            </a:r>
            <a:endParaRPr lang="en-US" b="1" dirty="0"/>
          </a:p>
        </p:txBody>
      </p:sp>
      <p:pic>
        <p:nvPicPr>
          <p:cNvPr id="5" name="Picture 4" descr="hstalkslogoJUL10 expand10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8304" y="188640"/>
            <a:ext cx="1495314" cy="1152128"/>
          </a:xfrm>
          <a:prstGeom prst="rect">
            <a:avLst/>
          </a:prstGeom>
        </p:spPr>
      </p:pic>
      <p:pic>
        <p:nvPicPr>
          <p:cNvPr id="6" name="Picture 5" descr="mitsea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5229200"/>
            <a:ext cx="1194816" cy="1173480"/>
          </a:xfrm>
          <a:prstGeom prst="rect">
            <a:avLst/>
          </a:prstGeom>
        </p:spPr>
      </p:pic>
      <p:pic>
        <p:nvPicPr>
          <p:cNvPr id="7" name="Picture 6" descr="image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39752" y="3861048"/>
            <a:ext cx="1328936" cy="1328936"/>
          </a:xfrm>
          <a:prstGeom prst="rect">
            <a:avLst/>
          </a:prstGeom>
        </p:spPr>
      </p:pic>
      <p:pic>
        <p:nvPicPr>
          <p:cNvPr id="8" name="Picture 7" descr="stanford-logo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11960" y="5805264"/>
            <a:ext cx="2286000" cy="695325"/>
          </a:xfrm>
          <a:prstGeom prst="rect">
            <a:avLst/>
          </a:prstGeom>
        </p:spPr>
      </p:pic>
      <p:pic>
        <p:nvPicPr>
          <p:cNvPr id="9" name="Picture 8" descr="University-Columbia-logo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732240" y="4725144"/>
            <a:ext cx="1315864" cy="1315864"/>
          </a:xfrm>
          <a:prstGeom prst="rect">
            <a:avLst/>
          </a:prstGeom>
        </p:spPr>
      </p:pic>
      <p:pic>
        <p:nvPicPr>
          <p:cNvPr id="10" name="Picture 9" descr="images (1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427984" y="4005064"/>
            <a:ext cx="1059760" cy="1478086"/>
          </a:xfrm>
          <a:prstGeom prst="rect">
            <a:avLst/>
          </a:prstGeom>
        </p:spPr>
      </p:pic>
      <p:pic>
        <p:nvPicPr>
          <p:cNvPr id="27650" name="Picture 2" descr="UCLA Anderson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12160" y="3861048"/>
            <a:ext cx="2329830" cy="624760"/>
          </a:xfrm>
          <a:prstGeom prst="rect">
            <a:avLst/>
          </a:prstGeom>
          <a:noFill/>
        </p:spPr>
      </p:pic>
      <p:pic>
        <p:nvPicPr>
          <p:cNvPr id="27652" name="Picture 4" descr="Indian School of Business logo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1560" y="4077072"/>
            <a:ext cx="1428750" cy="628651"/>
          </a:xfrm>
          <a:prstGeom prst="rect">
            <a:avLst/>
          </a:prstGeom>
          <a:noFill/>
        </p:spPr>
      </p:pic>
      <p:sp>
        <p:nvSpPr>
          <p:cNvPr id="27654" name="AutoShape 6" descr="data:image/jpeg;base64,/9j/4AAQSkZJRgABAQAAAQABAAD/2wCEAAkGBxMSEhUTEhQTFhUXFxsaGBYYGB8dHRseHhsaHyIdHx8bHSkhISAnHx0dITEhJikrLi4uHx8zODMtNyg5LiwBCgoKBQUFDgUFDisZExkrKysrKysrKysrKysrKysrKysrKysrKysrKysrKysrKysrKysrKysrKysrKysrKysrK//AABEIALYBFQMBIgACEQEDEQH/xAAcAAACAwEBAQEAAAAAAAAAAAAABwUGCAQDAQL/xABOEAACAQIDBQIGDwYDCAEFAAABAgMEEQAFIQYHEjFBE1EXIjJhcYEIFCM1QlJTVHKRkpOxs9IzYnN0obIVFrQkJTRDgoPB0fFjwtPh8P/EABQBAQAAAAAAAAAAAAAAAAAAAAD/xAAUEQEAAAAAAAAAAAAAAAAAAAAA/9oADAMBAAIRAxEAPwC+5nuzo5VIR6yFj8NKmUn6pGYf0wit4WQ5hlUwR6meSJ7mKUOw4rWuCOI2YXGnnGNU4WXsg6dWysMRqk8ZU91wwP8AQ4DPH+N1Pzif7xv/AHi1bvcjr81nMaVU6RoAZZS7nhBvYAcWrGxsLjke7FGxpn2P9CI8qDgayzSMT32IQf28vT34Cbybd1SQcBLVUroQweSol5g38lGVbX6EHFvwYMBy5nl8dRE0UoJRrXAZlOhBFmQhhqByOF/tbusSSJmoaiqgmCkqpnkaNj3HjYsL8rg6dxwysVneHtUmW0Uk5sZCOCFPjORpp3Dyj5h58BleLaStUWWrqlHcJnH4Ni0bIZNnGasBHPVdiD400ksnAPRc+M3mX12xN7qt1DVgWrrQyU2hjj5NKO89VjP1t0sLE6GpaZIkWONVRFAVVUWAA5AAchgKXsvu0hpSjy1FVUSqQeJ5XVAw6hFbl5mLYu8kYYFWAIIIIIuCDzBHdj9YMApt9GyyxUTVlI8sDwleNY3YK6MwXyb2DAsDxDpe99LK7djTTZhmEVPLU1HZWZ5AJXBKqL8IN+psD5r9cPffH7zVn0U/NjwltwPvsv8ABk/AYDR+WZTDTi0KBbgAm5JNuVyxJPrOKfvX2aSWinqImeGeJDIHR2UNwgEqwBAN1FgTqDbpcG+4r28P3rrv5aX+w4DLlDtNX0dQHE06yxMQUkZiLjQqysfSCMai2F2uhzOmE8XisNJYibmNu7zg8w3UdxuBS98e7X26prKRR7ZUe6IP+coHT98Aad406DCQ2M2qny2pWogsfguh5OtxdT3crg9D9WA2LjwrKRJV4JFDL3HzY4dmNoIK+nSpp2ujcwdGVhzVh0I+o6EXBBxK4BN7ZbBFcyoUp56mOnqXZZIxK54ezUyNwksSOJAw8xHdoGvluUw04IhQLcAHUkm3K5JJPM6nETtJ/wAZln8xL/pKjFjwHnUTrGrO7KqKCzMxsAALkknQADrhRZvvanrKgUeSQiR2JAnkGlgDdlU2sBz4n9HDiD9kDtizyjLomIjQK09ifGc6qh71UWa3eR1XFq3A7LrT0Xtt1Ha1JNj1EQNgPNdgWPf4vdgLLk2xjAB6+qqKybmQXZIQdfJiQhTz5sDe17DkJkbNUYLMKWnDMLMwiUMR52Av/XErgwEHVZJKl3o53ifU9nKWlhbTkVZuJB3dmyAHUhuRqs29ER1EVDNSyxVjzwxMps0XC8iqXVwQWUqSV8Xna+GNiobdbKCrkoqmNR21NVQPfS5i7VeMX8w8f/pNtTgInfktYaBfafa/tR2oivx8HC3xdeHitf1dMUf2Pea1Qq5KVzIYDAZAj3shDKAy35AhiNOendh71iyFCImRX+CzqWUelQyk+jiGI3Idn46UyycTSTzENNM9uJyNALAAKqjRVA0HedcBSd8G8hsuC01Nb2zIvEXIuIlNwDY6FiQbA6C1yDfErsJsk3YJUZi8tTVSrxMJXZkjDWIRYyeAW0ubc+K2mEjvvRhnNTxXsREV+j2SD8QcaK2J2hir6OKeIjVQHW+qOBZlPXQ8u8WPXAelXs1CykQl6ZreK9O3BbS3kjxGFujKR69cVDdnFWwV+Y09fKZpPcZElPJ0PaAEDko0A4QNCGwyMeJpk7QS28cKUvr5JINj0Oo0vy1tzNw9sGDBgDC33/8AvS38aP8AE4ZGFvv/APelv40f4nAZkxqXcZ7zU/0pfzXxlrGpdxnvNT/Sl/NfAX7Bgx5VdSkSNJIyoiAszMbAAakk4DyzTMYqaF553CRxqWZj0Hq1J6ADUmwGFllGzcmeVS5lmCslIn/CUjfCXnxuOVmNiR8LxRfhA4pumo2zmVKioUrl8ZD08DXBqG6TSj5PqqHmNTobG+AYD4BbQY+4MGAMGDBgKZvj95qz6Kfmx4S24H32X+DJ+Aw6d8fvNWfRT82PCW3A++y/wZPwGA05ivbw/euu/lpf7Diw4r28P3rrv5aX+w4CfRgQCNQRcHCT31btL8eYUaeN5VREo598qgderDrq3fdzZd+yj+gv4DHRgMk7uduJcqqOMXeB7CaK/MfGXpxjp36jrjVeU5nFVQpPA6yRSC6sOv8A5BB0IOoIIOuEFvl3ae1C1bRranY+6RKP2RPUD4hPT4JNhpa0Juo3htlkvZTFmpJD46jUxtp7oo/EDmPOBgNBbRofbeWnoKmUfXSVP/o4sOK3tBVK0mWSRsrK9XdWBuCrUlVqCPMcWTAYx2qrTPW1MrXu80ja+djYeoaY2HlNEsEEUK+THGiD0KoA/DGN9oacx1VRG3NJpFPpDkHGzKKpWWNJF8l1Vl9DAEf0OA98GDHlUxllIVihI0YAEj1MCMB64MLjeNWZtl9O1VT1MUsSW7RJIVDqCQAQV0YXIuLC3n6ULZDeZnGYVkNIktOhlJ8doQQoVSzGwOp4VNhpc2FxzwGhMGOPLaaRAe1maVjbUqqgegKOvnJ6Y7MAud7u7r/E41mp+EVUYsLmwkTU8BPIEEkg+cg87hAZbmtflNQ3ZtLTyjR0YWBtfRlYWYc7XHXTGxcRmebP0tYnBVQRyrbTiGo+iw8ZT5wQcAoNnN/eoWupx55YD6P+Wx9NyG9WHBkOfU1bF2tLKkqdSvMHuYHVT5iBhQ7bbjVCtLlrtcAn2vIb38yP0Pma9/jDCr2S2kqMrqxLHxAq3DLEbqHANmRh0PPUjQ64DYmDHPl9ak8Uc0ZukiK6nvDAEf0ODAdGFvv/APelv40f4nDIwt9//vS38aP8TgMyY1LuM95qf6Uv5r4y1jTe6XMoqTIIZ6iRY4lMpLH+M4t3kkiwA1OAYdXUpEjSSMqIgLMzGwAHMknFJo1kzl1mlVo8tRg0UTaNVkG4kkB5QggFYz5XM6WGE1vF3ozZhIEiHZ0qMGWJgD2hU3BlGoIv8DUennh8bvNsIszpRLHZZEsssXxGt0/dPMH0jmDgLRgwYMAYMGDAGDBj4zAC50A64Cm74/eas+in5seEtuB99l/gyfgMMffjtbSjLpKWOeN5pWVeCNwxUK4Zi1joPF4bHUk+Y4T+6raCOhzKGaYgREMjtYnhDKQG07mtfnpfAa1xXt4fvXXfy0v9hxLZdmkFQOKCaKUd8bhv7Tii75Nrqeny+ogWWNqiVeyEQYFgG8osBqo4L6nqRgL7l37KP6C/gMdGKNu126paykgQzRpUKixvE7AMWUBbqGN2Dc9L87HXF5wH4ljVlKsAysCCpFwQdCCDzB7sZl3t7uWy6QzwBmpJDp1MTH4DH4vxW9R1Fzp3HNmNBHPE8MyK8bjhZTyI/wD7rzGAzjug2kmaqoqBjxQrUtMl+aHsJ1Kj908fFbvv3nGl8InJt3U2W5/TNGkklIWdklAvwDs3HDIQLAgkC5sGuLdQHtgM17+tmGpq41Sg9jU636LIBZl9dgw77tblhp7kNohV5bHGT7rTe5OP3R+zNu7h8W/erYuOfZLDWQPT1CB43Go6g9GU9COhwlY9is0yGr9tUCmrp9Q6L5TJfyXQa8XUOgNiLkAeKQfWDFd2d20o6wAJII5eTU8viSqe4o2p9IuPPidqKlI1LO6qo1LMQAPSTpgKlvh956z6CfmJhD7kvfqk/wC9+RLhtbxs9fMadqDK42qjKwWSdB7igUhiO1PiFjYcidL9cfd2W6ZMvkWqqJO0qVB4QhISPiUqfOxsSLnTXlfXAM/BgwYCC2Wz4VXtlCR2lPUywsB3BzwG3nSwv1IbE7hI5fRZtQ5pW18FLJLSyVEokjBXjkQO3jIhPESDfhsNbm2hvhqZJtVSVekUqiQaNC/iSoe5o2sw105WPQnATWMub9KeNM3l7OwLJG0gFtHK66DkSOFvPe/XGhtp9rqSgjZ6iVQQPFiUgyOe5VvfXTU2AvqQMJjZ3YGszmuevzCN4YHfjKtdWdRosajRgoUBeMgacrnUA4t3UDJldEr3v7XjOvS6ggeoEDBiwqoAAAsBoAMGA+4W+/8A96W/jR/icMjC33/+9Lfxo/xOAzJhsZFuzqMwyaGeKrcsO1aKlf8AZi0jqQp4rKzFSb2trY254U+NVbkveWk/7358uAy1VU7xu0cisjqSrKwsQRzBB5HExsZtTNltStRDr0eMmwkXqp/EHobHD43wbtxXoaqmAFWi6j5ZQPJ+mPgnroD0IzY6FSQwIINiDoQR0OA2bs3n0NdTpUwNdHHI24lPVWAJsw6j/wAYlMZP3Y7dSZXUAm7U0hAmj7h8df3l7uo07iNVUVWk0aSxMHR1DKw5EEXBGA9sGDBgDHwjH3BgPPsF+Kv1DB2K/FX6hj0xSN428aDK14AO1qXHiQg8u5nPQdw5n+oC6KirqAB6rYiaraGgjfgkqqNH+K8sYb6i18U3ZzZWszACpzuRirWaOgUlI1HMGVQfGPLxWJI635BhU+Xwxp2aRRrHa3AqALbusBbAekaIQGUKRzBFvxx64WO3tC2Tr/ieWhY0V1FVSjSKRWKqGCjRXBsLqL636ENbdgcznqqGKpqQoebicKosFQseADqfFsbnvwFhwYMGAMGDARgOWfMoUIDyxKSQAGdRcseEAXPU6DvOmOlmA1OmEls9l8OZbRSTQxxLS0IAHAgVWdS3CfFA17TjcHuQYcOdSwpBK9QFaFEZpAwBBVRc3B0PLAfmaSmlYRsYJH1shKsdOeh10v8A1x50uztHGS0dLTISbkrCikkdSQup1OFluMyjtpavNXjSPtnZIUUWCLxcTcIAAtfhUG1/Fbvw4MADBgwYAwYMGAMcmYZXBOOGeGKUd0iK47+TA9cdeDAcWX5RTwaQQQxfw41Tn9EDHbgwYAwYMGAMLff/AO9Lfxo/xOGRhb7/AP3pb+NH+JwGZMaq3Je8tJ/3vz5cZVxqrcl7y0n/AHvz5cBecJffZu27TizCjT3QazxKPLHyij4w+EBz5873dGDAYcwz9ze8U0Mgpal/9kkPik/8lyR41/iH4Q6HUW1v2b6d3ApGaupFtTs3usYGkTEgAj9xieXwSbciAFJgNxKwIuNQeuPuETuR3j8PBl1W3inSnkYjxf8A6THu+L5zw91ntgDBgwYCrbx9rlyyjebQyt4kKnq5BsT+6vlH0W5nC43L7IPVytm9feRmYmHj14mGhlI5WXyVHQgmw4RiH3tzyZlnkVBGTwxlIh3Bns0j+oEA/QxoDL6JIIkhiHCkahFHcFFhgOjBgwYCC25yd6ygqKaMqHkSyluV7g6+bTEkgipYALrHDDGBc2CqiL9QAAx14S2//aGRmgyunuWl4WkUc2u1o09bAkjzJgPV94eYZtVGlyZVhiXy6qRbkLfyrMCFB5BbFj5tbXCtp63L6dqpq2Wr7FeOaKSOJVdF1cpwKGRgtyLswNrHncdm7vZFMso1hFjK1mmf4zka2/dXkB6+ZOOHfHnApspqNRxTDsVB6mTRvqTjPqwFyp51kRXQgqyhlI6gi4P1Yqm9XaX2hl0sim0r+5Ra68TdR9FeJvUMSOwIP+GUN739qw8/4a4Wm0/++doIqIENS0V2lHMMQVLg+luCIg8rNgLlue2aNDlsYcWlm91kB5gsBwr5rIFuO/ixAb9c5do4Mrg1mq3W4v8AB4gFB7uJ7a8rI2GpI4UFmICgXJOgAHU+bCa3axnNc4qs3cHsoj2dOD0NuEaX0tHqR8aS+Aa2z2UJR00NNF5ESBQepPVj5ybk+c45NptqoKEIJOJ5ZDwxQRjikkJ+Kvd+8bD16Y8tutqo8spHqZBxN5MaXtxueQ9HMk9wPM6YpO7mlVA2c5tPEtRUL7n2jqoiiNrcIJsOIWsOYUgc2OAtdSmbyw9oj0lLJw3EBRpiDa4VpuNV8xKxm2ticcW6XbWTNaaR5kRJIpOE8FwrAi4NiSQeh18/Ww9c/wA9q6qNocqhfie6+3JgYoYwQbsnEOOQ9xRSuoNza2JDYHZGPK6UU8bF2Lcckh04nIAuB0FgAB5u/ARu8PeLFlnDEqGeqktwQqbWBNgWIBOp5AC5t0549cjhzeaBpameCnlcXjgSEMsfcJGLEm+lwCLa69Avt0OXHMszq81qATwSHsg3R2vbr/y4wFA84PMYYe9LatMuoZH4h20oMcK31LEWLehAeInlyHUYCF2V2mzHN6FpaZ6WllRmjYlGk4nCqeJbkBF8bkRJi87PxVC08S1bpJUBbSOgsrN3gWHTzD0DFG3A5VJBlfHILdvK0qggg8NlQHXv4CR5iD1xx72NrZmmjyegIFRPYSycVuzVteG41BK+Mx6La1+LQLRLtmJ6lqPLkFRLH+2lJIgg+kwBLMToEXmQdRwm0BvA2izTKY46ppKSoiaQI8YgaLhuCRY9s51AIueWmhxN5DJl2UwJRxyozqLskYMk0jGwLmOIM5udOWgAHIYh9oNnarO5ohUxtS5fC3H2bkdtO3K5CkiNbXAueLUm2vigwMtrFnhjmW4WRFdQedmUEX89jgx7ogAAAsALAdwwYD9YWPshakLlYU83nQD1B2v6LD+oxcs22woKYN29XToV5p2gL+jgUlifMBjOu9rb7/FJ1WIMtNDfgB5uTzcjpoAAOgv3kAKFjUG4erD5REoNzFJKjeYly/4ODjL+Lxuu3gNlUzB1aSmkt2iLbiBHJ1uQL9CLgEegYDVeDFYyveDlk6hkracX+DI4jb1rJY4skMquoZSGUi4YG4IPUEcxgPzU06yI0cihkdSrKRcEEWII7iMZc3rbBNldRxRhjSykmJufCeZjY945gnmO8g21RiPz7JoayB6edeKNxY94PRgehB1BwGLMaG3Nby/bIFFWOO3UWikJ/aj4p/fHf8IecapjbbZObLKloJtRzjkAsJE6MO49CvQ9/MwSOVIIJBBuCNCCOowG4cGELsFvuaNVhzJWcDQVCC7Afvr8L6Q18xOuGtl23uWTrxJW01u53EbetZLMPqwCj2Dp+12qqmY3MU1Wwvc8naMDn0DaejGgMJza7KnyzOIs4iVnpJT/ALSUHF2fEvCzkAX4SLPf4wI0uLt6lqUlRZI2V0YAqykEEHqCNCMB648qmoWNGkkYKiKWZibAAC5JPcBriH2i2voqEH2xOgfpEp4pGvyAQeNqevLCb282gzHNKilojTzUlLUygIjizyAMLu/mUENwchobtYHAPLIs1WrgSoRXVJASnGLErchWsDoGADDrYi9jhR7I0Ht7aauqnBKUjsov8dfcU/ojsPOBhzUtOsaLGgsqKFUdwAsB9WKFshTR0GZZnHMRGamVaiJ3IAkVuIsFJ58DuQRzHEDyOAYWM/7y8ybOs3gy2nJMUTlGddRxG3aP3EIosPOG6HFl3nbzQAaDKyZqmS6M8N24LjlGU1aTzr5Pp5Se5/d2ctjaeosaqUWIFiIk58AI5kmxY3toAOVyFp2vzpMtoJZwBaKMLGvexsqL6Lkeq+KluK2faGjesmF5qtuO558GvD9oln84K4ru+/NFqa+jyxpCkIZZJ2GurmwsApPEE4rCxuZBhr5BG5UMUMMQUJDBaxVABZnHRiALL8EaHUkAKfvy2iNPQe1oye2qz2SqBc8GnHYecEJ3+PpiybvtnBl9BDT2HGF4pT3yNq2vUA+KD3AYU9ZnSV20haQPJFR3WCFFLNI8ZAsPgi8pL8bWUKgubC+HflccoS87KZGPEVXyE7kUkAkAc2NixubKCFAJXeDIc22gp8tuexhIDjv8XtJD6eABPMR58OLKNnKSl/4emgiPLiRAGNu9rXPPqcIWorjlG00k1UG7J5ZHLcJ/ZzcVmXvCk2Nr+QwtfTDsl24oLDsqhJ3YeJFTkSyPz0CJc9OZsB1IwFixX9str6fLYlknLFnPDFEgu8h08kdwuLnkLjqQD35MahlMlQAhexWAEHsh3Mw8pzzYjxRoBe3Eyt9kRlAeKCpWaNJIeIdk0gVnVivjRgnVlI1A1I9GoS+yeTZrRvVTR01KI6p+2FM9SweJzzuwhKm99RewsLHv513ZVNfViqzmojkC+TTQcXZgX8m7WIXvAFzfytMRe7zfSjhafMvEcWVakeS3T3QfBPLxhpqb8Nrlywyq6hlIZSLhgbgg9QRzGA4s2rUpKWWXhASCJmCjQWRSQoA5crDCZ3L7NRZk9XmNfGk7NKVUOLrxnx3PCdPhKAOgvhp7xaB58sq4ogS7RNwqNSSPGsB3m1vXhWbgtsaSngmpKiVIWMplRpCFVgyopHEdARwjQ876csA76OjjiUJFGkajkqKFA9QFse+K2dqVqD2WXFKh/hSjWCK/wncaMRz7JDxHrwg8QsFPGVVVLFyAAXNrsQOZ4QBc89ABgPTBgwYCEn2Py92Z3oqRmYksxgQkk6kk8OpJ64P8n5fw8PtGj4b3t2Edr9/k4m8GAgf8lZb8wo/uI/04P8lZb8wo/uI/04nsGAgf8lZb8wo/uI/04maanSNFSNVRFACqoACgcgANAMeuDAGDBgwHDmmT09SFFRBDMFJKiRFe1+duIG2I/wDyVlvzCj+4j/TiewYCB/yVlvzCj+4j/Tg/yVlvzCj+4j/TiewYD8RwqqhFUBQLBQLAACwAHK1tLYhZdj6I3tAI7txERM0QJPMkRMuuJ3BgInKtmaOmPFBTQRt8ZUHF9q1/646arK4pJoZ3UGSDj7Nvi8a8LfWNMduDAGOTMcthqE4J4o5U+LIgYfUwx14MBGZRs9SUt/a1PDESLEogBPpIFz68SeDBgI6TIqZqgVTQRGcCwlKAuLdx77aX520xI4MGAj8vyOmgeSSGCKOSQku6oAzEm5uQL89bd+JDBgwHBm+SU1UoWpgimA5doga3ouNPVgyrJaamBFPBDCDz7NFW/LnYa8hzx34MAut8G2c1EkNNSaVFSxVXIFkW4FxfTiJYAE3AF/NixbNbG01IA/D21QbGSpl8eV2sLnia5A0FlGmg6644d5WwyZrAqh+zniJaKTmBe11a3Q2Go1BAPeD5bP5/XwIsOZ0c7Otl9s06iVJNPKZUPGp7/FtfuuBgPHb7dfSZirOirBU8xKi6Me6QDygfjcxpqRoV5uiz2ry/MjlFVxcDMyhCf2b2Lhk/dca2Gh4g3pcQ2nRgezgrXbWy+1ZY726cUyoo101IxWNn9iJZM0kzeuCpIf2NOh4uAcAQGRhoW4ei3Fze+lsAxMQdXsfl8shlko6Z3PNmiUk+c3Gp85xOYMB+IIVRQqKqqNAqiwHoAx+8GDAGDBgwHPWpIVIidEboXQuPqDqf64SW1u9fN8vqnppoaAstiGCS2ZTqGHu3/wAG4w9cZq9kL76j+Xj/ALnwDu2Hra+pp4qmralUSosixxRvcKy3W7tKRcgg24dOV+6z4gthPeyh/lIPykxO4AwYMRu0mdR0VNLUy+REpa3xjyVR52YhR6cBy7V7WUuXRdpUycN78CDV3I6Kv/k2AuLnHFlNdmNWBL2UNHE2qrKrSzMDyJVWRYz1seM9CBbVT7qqSXOc1lzGsPGILMq/BDkns0UHkqAFrXvcKTe5xoHAQFbFmKLxQy0sxGpjkiaMt5lkWQhT6UPqxF7Mbw4Kmc0k6PS1imzQS9SBc8DjRu8ciRqARri54VG/zZUTUorohaantxEc2jJ83xWPFfoOLANfC93pZ5meXxe2qZqd4eIK0bxHiTi0BB7TxgTYWtcEjmOX53MbbNmNKY5zeop7KxvrIhHiufPoQ3PUA/Ctiwbd/saf+eo/9THgF1u33xyVNUKfMBEgksIpEBUB724WBJ0a+h0sR1vo6cZu3y7ufaLmrpV/2V28ZFH7Fj+CE8jyBPD3Xuu5TeL7aRaGqa86D3Jyf2iAeST1dR9YF+YJINzFE3i53mmX07VVP7TmiQjjVopA6gmwa4mswuRfQW58uV7xA7dxcVBUD9y5v3Agn+gOA+7KvXvEklcaZHZbmGKNwUvyBZpTcjqAvO4ueeIPeVnuY5fA1XTe05IUI40kik41DEKCGWWzakX0W3nxecUnfR7zVfoj/OjwFZ3a7a5rm8kvjUkEUIXjKwuxJa9goaXuU3JOmmhvhhS0NbY8NXEG6E09x6wJR+OFZ7GfyK76UP4S4duAXG0O0Od5cGmlp6SrpkF2eDjjcAc2YMzWA6kAgDnbEnsNvKo8zPAhaKcC5hktc6C5QjRh9R0JtbF0xm3fTst/htbFV0t40mbjXh5RyoQTw9ADowHfxW0GA0lgxWd3O0v+I0EVQbdpqkoHR10PouLNbuYYi9722Zy2j9yIFRMSkXI8NvKex58IIHpZb6YDt2n29gpZlpIUeqrXICU0RFwSCR2jHRBYXN7kDW1tcSFJFmDrxSyU0JPKOONpCvmMjOob1IPXih7g9m+CnfMZrtPUseFm1YIGNzc63drknqAuGzgKrnVZmVIplSOGtiUXaNFaKcDqV8Z1kPXhAU6W1OPfY3bakzOMtTueNfLifR185F9R+8CR69MWPGft8eVSZXmMOZURMfakseEaCUeVcDSzqbkHn4/fgH7UKxUhGCsRoxF7HvtcX+vCO253kZvllW9M/tRwArLIImAZW5G3aGxuCLX6HmNcNvY3aFMwo4apNONfGX4rjRl17mvY9RY9cV7Odm4cwq8wppxdWpqMqw5owass6+cXPpBI5HAdO7LblM1p+I8KVEdhNGOXmdb/AAWty1sbi55m5YyNKlbkOY6XSWI6EjxJYyedr+MjAd9we5l009sftPDmNMtRAeejoT40bdVP/g9RY4CVrFkKkRMiv0Z0Lr61DqT9Ywupdoc7GaLl/BQFWQyio7KXh7MGxbh7fyuKy8N+ZGtjfDLxAzRf7zibvo5R6LSwH+t/6YCap1cKO0ZWbqVUqPUCzEfWcfMeuDAGM1eyF99R/Lx/3PjSuM1eyF99R/Lx/wBz4B8bCe9lD/KQflJidxBbCe9lD/KQflJidwBhTeyNrWSghiGgknHF5wqsbfWQfUMNnCr9kTlzSZdHKt/cZlLeZXBW/wBoqPXgPnsdKcLl0r2N3qWufMqR2t9Zw1cKX2OFYrUE8VxxJUFiOtnRLG3pRvqw2sAYj9oaNZqWeJ9VeJ1PrUjEhjgz6qWKmnlbyUhkc+hUJP4YDOG4SvMebRoL2mjkQjpopkF/sYfW3f7Gn/nqP/Ux4RO4HLzJmqyW0hikcnuLDsx6/HOnp7sPHeIbU8P85Sf6iPAWOspUmjeKVQ6OpVlPIgixBxlveTsVLlFUHiL9gzcVPMCQyka8JI5Op1B6ixGtwNVYjNo8ihrqd6eoXiRx61PRlPQg6/8A6wFW3UbfrmcHBKQKqIDtF5cY5doo5WJ5gcj5iMWTbH/gan+E/wCGMxZzldZkOYKQ1njPFFKB4siHTke8XVl6ajz4fMO2EOZZNU1EejJTyGaK9yjKhYjpcEDQ8j5iCAF8xSd9HvNV+iP86PF2xSd9HvNV+iP86PAUj2M/kV30ofwlw7cJL2M/kV30ofwlw7cAYWXshKTjysPYXjnRr+Yhl/8AuGGbhVeyLrQuXRRX8aSdbC/RVYk26gEr9YwHJ7GyYmkqk6CcMPSyAH+0Yp/siatmzKOMk8MdOth0uzOSfXoPUMXj2OdCUoJpSCO1nPD51RVFx/1Fh6sUz2RuXslfDNbxZYAAf3kZrj6mT68A7N38QXLKEAWHtWE+sxqT/UnE/iubuKoSZXRMvIU8aetFCH+qnFjwBhb7/wCjD5SznnFNG49ZKfg+GRhcb/qsJlLKecs0aD0gl/wQ4CvexqriYayDokkcg9Lqyn8sYYuWe+lb/LUf91Xhf+xty4rTVVQQQJJFQecRqTcea729Rxf8tcf4rWjqaakP1PVf+xgOXeTsRHmlMU8VZ0uYZD0NvJY2J4D1t5j0xnvY/aOpyOuYSIwsezqICeYB5jW3EOaty1PRsaywtt8G7wZhF7Yp1Aq4x96gv4h/eHNT6utwF9yjM4qqFJ4HDxyLxKw/A9xB0I5ggjHDUe+MP8rP+bTYz1um3gNlc5hqC3tWRvHFiTE+g4wLX6WZRrbvIsX7NUBsypSjBkejqWBBBBHaUliCOlj0wFiwYMGAMZp9kKf96j+Xj/ufGj6ztLe5cAbve5H1C1/rwotpdzdTXVMlTPXx9o9rhYCFAAAAUGQ2AA78Ax9hPeyh/lIPykxO4q2ymTV1HBHTvUU86RKERjEyMFGgBIcg2GnIHQXviVmWsJ8RqUC3wkdtfU4+rAd1ZVpEjSSsqIgLMzGwAHUnFH2PkTOKaummW8NVK0UanmIY1Cr6G4i79bE88cG2G7/MsyHDUZlGsQN+xjpyqX7z7qS3/UTbpi47E7PDL6KGlDcfZhrva3EWZmJt68Ak9jHl2dzc09YbU844O15IRfxJfUfFIJ8UM1+WNEDEXtFs9TV0RhqolkTmL6FT3qRqD6MQuS7N1lAoipqpZqddEhqUJZB8VZUI8XuBQ20GAt2Fjv02nENJ7SiPFUVVl4F1YR31NhfyiOADrdreTi4VcWZSDhSSjgv8PgeYj0KTGL+m482OfIdiaemmaqYvUVTc6mYhn7rKAAqC3i+KBppywEPue2JOW0haYWqZ7NIL34AL8Kd1xckkdSRcgA4lN45tTRE6D25Sf6iPFqxRN4uxdVmqrF7aihgR+MKImZiwBALN2gGgJ0AHPr0C94MRGz1LVxIEqpopyqgdosZRmI6t4xF7dwGJfAVzbzZCHM6ZoZLK4uYpbXKN3/RPIjqPOARmB5KzKZ6mmbxHeN4JkOqukikXHfoQyt6PODsLFL3kbvos1jXxhFOnkS8N/FvqrDS68yNdD6SCF0GKTvo95qv0R/nR4u2KbvD2ercxgelikp4YXKlmbiZ2CkMBYABfGF+vIYCh+xnPi13ph/CXDuwodiN2OZZZM0kFZS2deF1eN2Ui9wbBlNx01HM9+GN2dd8pSfdSf/kwEtJIFBZiAoBJJNgAOZJPIYztthPNtHmqwUYPteC6CU6oBfx5T5msAovchV5EmzczLY+atHDX1kjx9YKdewjbzPdnkYebjA0GmLBk2TQUkYipokijGvCo5nvJ5k+c3OAMhymOkp4qaIeJEgUX5nvJ85NyfOcQO83Y8ZnRtELCZDxwseQYfBPmYaebQ62xbcGATG4naFoGlyirBjlR2aJX0P78fq8sc7gseQw58VnavYekzArJKrJOluCoiPBIttR43Wx1F726Wx6UFHmMK8DT09SByaRGie3TiKFlY9LhVvzwFiwit7lZLm+YQ5XQ+6diWMpHkK/Ilm6CMaE97FdTphoZjlNfUqUeqSmjYEMKZCZSDfQSyGy6W1EYN+uOzZnZely+Mx0sYQHVmJu7nvZjqfRyHQDAemy2RR0NLFSxeTGtr9WY6sx9LEnEVl7D/GasdfalNp/3KjFmqOPhPZ8PF04r29dtcLql2DzFMxfMfb8JlccLIaduApp4gHa3CjhUjW9xck63Bk4MeVLx8I7ThL9SoIHqBJP9ceuAS2+7dx2gfMaRfHAvURgeUBzkX94fCHUa8wbxe4HPJpqpaaQ8SU9NOYyeaiSSmuv0QVuPSemH7ilbP7vYqLM5q6nbhjliZTBbRWZ1YlTfRfF8m2lzbSwAXXBgwYAwYiNqM2pqWAzVjcMIYAmzHUmw0QE88Uzwk5D8ufu5/wBOAZWDC18JOQ/Ln7uf9ODwk5D8ufu5/wBOAZWDC18JOQ/Ln7uf9ODwk5D8ufu5/wBOAZWDC18JOQ/Ln7uf9ODwk5D8ufu5/wBOAZWDC18JOQ/Ln7uf9ODwk5D8ufu5/wBOAZWDC18JOQ/Ln7uf9ODwk5D8ufu5/wBOAZWDC18JOQ/Ln7uf9ODwk5D8ufu5/wBOAZWDC18JOQ/Ln7uf9ODwk5D8ufu5/wBOAZWDC18JOQ/Ln7uf9ODwk5D8ufu5/wBOAZWDC18JOQ/Ln7uf9ODwk5D8ufu5/wBOAZWDC18JOQ/Ln7uf9ODwk5D8ufu5/wBOAZWDC18JOQ/Ln7uf9ODwk5D8ufu5/wBOAZWDC18JOQ/Ln7uf9ODwk5D8ufu5/wBOAZWDC18JOQ/Ln7uf9ODwk5D8ufu5/wBOAZWDC18JOQ/Ln7uf9ODwk5D8ufu5/wBOAZWDC18JOQ/Ln7uf9ODwk5D8ufu5/wBOAZWDC18JOQ/Ln7uf9OJjZXbDK6ufsqOQtLwlrcEg8UWvq4A6jAXLBgwYCB212ZTMqVqV3aNWZW4lAJ8U364XfgApfnc/2VwYMAeACl+dz/ZXB4AKX53P9lcGDAHgApfnc/2VweACl+dz/ZXBgwB4AKX53P8AZXB4AKX53P8AZXBgwB4AKX53P9lcHgApfnc/2VwYMAeACl+dz/ZXB4AKX53P9lcGDAHgApfnc/2VweACl+dz/ZXBgwB4AKX53P8AZXB4AKX53P8AZXBgwB4AKX53P9lcHgApfnc/2VwYMAeACl+dz/ZXB4AKX53P9lcGDAHgApfnc/2VweACl+dz/ZXBgwB4AKX53P8AZXB4AKX53P8AZXBgwB4AKX53P9lcHgApfnc/2VwYMAeACl+dz/ZXB4AKX53P9lcGDAHgApfnc/2VweACl+dz/ZXBgwB4AKX53P8AZXB4AKX53P8AZXBgwB4AKX53P9lcWDYfdVDllT7ZjnlkPAycLKoFmtrp6MGDAMLBgwYD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656" name="AutoShape 8" descr="data:image/jpeg;base64,/9j/4AAQSkZJRgABAQAAAQABAAD/2wCEAAkGBxMSEhUTEhQTFhUXFxsaGBYYGB8dHRseHhsaHyIdHx8bHSkhISAnHx0dITEhJikrLi4uHx8zODMtNyg5LiwBCgoKBQUFDgUFDisZExkrKysrKysrKysrKysrKysrKysrKysrKysrKysrKysrKysrKysrKysrKysrKysrKysrK//AABEIALYBFQMBIgACEQEDEQH/xAAcAAACAwEBAQEAAAAAAAAAAAAABwUGCAQDAQL/xABOEAACAQIDBQIGDwYDCAEFAAABAgMEEQAFIQYHEjFBE1EXIjJhcYEIFCM1QlJTVHKRkpOxs9IzYnN0obIVFrQkJTRDgoPB0fFjwtPh8P/EABQBAQAAAAAAAAAAAAAAAAAAAAD/xAAUEQEAAAAAAAAAAAAAAAAAAAAA/9oADAMBAAIRAxEAPwC+5nuzo5VIR6yFj8NKmUn6pGYf0wit4WQ5hlUwR6meSJ7mKUOw4rWuCOI2YXGnnGNU4WXsg6dWysMRqk8ZU91wwP8AQ4DPH+N1Pzif7xv/AHi1bvcjr81nMaVU6RoAZZS7nhBvYAcWrGxsLjke7FGxpn2P9CI8qDgayzSMT32IQf28vT34Cbybd1SQcBLVUroQweSol5g38lGVbX6EHFvwYMBy5nl8dRE0UoJRrXAZlOhBFmQhhqByOF/tbusSSJmoaiqgmCkqpnkaNj3HjYsL8rg6dxwysVneHtUmW0Uk5sZCOCFPjORpp3Dyj5h58BleLaStUWWrqlHcJnH4Ni0bIZNnGasBHPVdiD400ksnAPRc+M3mX12xN7qt1DVgWrrQyU2hjj5NKO89VjP1t0sLE6GpaZIkWONVRFAVVUWAA5AAchgKXsvu0hpSjy1FVUSqQeJ5XVAw6hFbl5mLYu8kYYFWAIIIIIuCDzBHdj9YMApt9GyyxUTVlI8sDwleNY3YK6MwXyb2DAsDxDpe99LK7djTTZhmEVPLU1HZWZ5AJXBKqL8IN+psD5r9cPffH7zVn0U/NjwltwPvsv8ABk/AYDR+WZTDTi0KBbgAm5JNuVyxJPrOKfvX2aSWinqImeGeJDIHR2UNwgEqwBAN1FgTqDbpcG+4r28P3rrv5aX+w4DLlDtNX0dQHE06yxMQUkZiLjQqysfSCMai2F2uhzOmE8XisNJYibmNu7zg8w3UdxuBS98e7X26prKRR7ZUe6IP+coHT98Aad406DCQ2M2qny2pWogsfguh5OtxdT3crg9D9WA2LjwrKRJV4JFDL3HzY4dmNoIK+nSpp2ujcwdGVhzVh0I+o6EXBBxK4BN7ZbBFcyoUp56mOnqXZZIxK54ezUyNwksSOJAw8xHdoGvluUw04IhQLcAHUkm3K5JJPM6nETtJ/wAZln8xL/pKjFjwHnUTrGrO7KqKCzMxsAALkknQADrhRZvvanrKgUeSQiR2JAnkGlgDdlU2sBz4n9HDiD9kDtizyjLomIjQK09ifGc6qh71UWa3eR1XFq3A7LrT0Xtt1Ha1JNj1EQNgPNdgWPf4vdgLLk2xjAB6+qqKybmQXZIQdfJiQhTz5sDe17DkJkbNUYLMKWnDMLMwiUMR52Av/XErgwEHVZJKl3o53ifU9nKWlhbTkVZuJB3dmyAHUhuRqs29ER1EVDNSyxVjzwxMps0XC8iqXVwQWUqSV8Xna+GNiobdbKCrkoqmNR21NVQPfS5i7VeMX8w8f/pNtTgInfktYaBfafa/tR2oivx8HC3xdeHitf1dMUf2Pea1Qq5KVzIYDAZAj3shDKAy35AhiNOendh71iyFCImRX+CzqWUelQyk+jiGI3Idn46UyycTSTzENNM9uJyNALAAKqjRVA0HedcBSd8G8hsuC01Nb2zIvEXIuIlNwDY6FiQbA6C1yDfErsJsk3YJUZi8tTVSrxMJXZkjDWIRYyeAW0ubc+K2mEjvvRhnNTxXsREV+j2SD8QcaK2J2hir6OKeIjVQHW+qOBZlPXQ8u8WPXAelXs1CykQl6ZreK9O3BbS3kjxGFujKR69cVDdnFWwV+Y09fKZpPcZElPJ0PaAEDko0A4QNCGwyMeJpk7QS28cKUvr5JINj0Oo0vy1tzNw9sGDBgDC33/8AvS38aP8AE4ZGFvv/APelv40f4nAZkxqXcZ7zU/0pfzXxlrGpdxnvNT/Sl/NfAX7Bgx5VdSkSNJIyoiAszMbAAakk4DyzTMYqaF553CRxqWZj0Hq1J6ADUmwGFllGzcmeVS5lmCslIn/CUjfCXnxuOVmNiR8LxRfhA4pumo2zmVKioUrl8ZD08DXBqG6TSj5PqqHmNTobG+AYD4BbQY+4MGAMGDBgKZvj95qz6Kfmx4S24H32X+DJ+Aw6d8fvNWfRT82PCW3A++y/wZPwGA05ivbw/euu/lpf7Diw4r28P3rrv5aX+w4CfRgQCNQRcHCT31btL8eYUaeN5VREo598qgderDrq3fdzZd+yj+gv4DHRgMk7uduJcqqOMXeB7CaK/MfGXpxjp36jrjVeU5nFVQpPA6yRSC6sOv8A5BB0IOoIIOuEFvl3ae1C1bRranY+6RKP2RPUD4hPT4JNhpa0Juo3htlkvZTFmpJD46jUxtp7oo/EDmPOBgNBbRofbeWnoKmUfXSVP/o4sOK3tBVK0mWSRsrK9XdWBuCrUlVqCPMcWTAYx2qrTPW1MrXu80ja+djYeoaY2HlNEsEEUK+THGiD0KoA/DGN9oacx1VRG3NJpFPpDkHGzKKpWWNJF8l1Vl9DAEf0OA98GDHlUxllIVihI0YAEj1MCMB64MLjeNWZtl9O1VT1MUsSW7RJIVDqCQAQV0YXIuLC3n6ULZDeZnGYVkNIktOhlJ8doQQoVSzGwOp4VNhpc2FxzwGhMGOPLaaRAe1maVjbUqqgegKOvnJ6Y7MAud7u7r/E41mp+EVUYsLmwkTU8BPIEEkg+cg87hAZbmtflNQ3ZtLTyjR0YWBtfRlYWYc7XHXTGxcRmebP0tYnBVQRyrbTiGo+iw8ZT5wQcAoNnN/eoWupx55YD6P+Wx9NyG9WHBkOfU1bF2tLKkqdSvMHuYHVT5iBhQ7bbjVCtLlrtcAn2vIb38yP0Pma9/jDCr2S2kqMrqxLHxAq3DLEbqHANmRh0PPUjQ64DYmDHPl9ak8Uc0ZukiK6nvDAEf0ODAdGFvv/APelv40f4nDIwt9//vS38aP8TgMyY1LuM95qf6Uv5r4y1jTe6XMoqTIIZ6iRY4lMpLH+M4t3kkiwA1OAYdXUpEjSSMqIgLMzGwAHMknFJo1kzl1mlVo8tRg0UTaNVkG4kkB5QggFYz5XM6WGE1vF3ozZhIEiHZ0qMGWJgD2hU3BlGoIv8DUennh8bvNsIszpRLHZZEsssXxGt0/dPMH0jmDgLRgwYMAYMGDAGDBj4zAC50A64Cm74/eas+in5seEtuB99l/gyfgMMffjtbSjLpKWOeN5pWVeCNwxUK4Zi1joPF4bHUk+Y4T+6raCOhzKGaYgREMjtYnhDKQG07mtfnpfAa1xXt4fvXXfy0v9hxLZdmkFQOKCaKUd8bhv7Tii75Nrqeny+ogWWNqiVeyEQYFgG8osBqo4L6nqRgL7l37KP6C/gMdGKNu126paykgQzRpUKixvE7AMWUBbqGN2Dc9L87HXF5wH4ljVlKsAysCCpFwQdCCDzB7sZl3t7uWy6QzwBmpJDp1MTH4DH4vxW9R1Fzp3HNmNBHPE8MyK8bjhZTyI/wD7rzGAzjug2kmaqoqBjxQrUtMl+aHsJ1Kj908fFbvv3nGl8InJt3U2W5/TNGkklIWdklAvwDs3HDIQLAgkC5sGuLdQHtgM17+tmGpq41Sg9jU636LIBZl9dgw77tblhp7kNohV5bHGT7rTe5OP3R+zNu7h8W/erYuOfZLDWQPT1CB43Go6g9GU9COhwlY9is0yGr9tUCmrp9Q6L5TJfyXQa8XUOgNiLkAeKQfWDFd2d20o6wAJII5eTU8viSqe4o2p9IuPPidqKlI1LO6qo1LMQAPSTpgKlvh956z6CfmJhD7kvfqk/wC9+RLhtbxs9fMadqDK42qjKwWSdB7igUhiO1PiFjYcidL9cfd2W6ZMvkWqqJO0qVB4QhISPiUqfOxsSLnTXlfXAM/BgwYCC2Wz4VXtlCR2lPUywsB3BzwG3nSwv1IbE7hI5fRZtQ5pW18FLJLSyVEokjBXjkQO3jIhPESDfhsNbm2hvhqZJtVSVekUqiQaNC/iSoe5o2sw105WPQnATWMub9KeNM3l7OwLJG0gFtHK66DkSOFvPe/XGhtp9rqSgjZ6iVQQPFiUgyOe5VvfXTU2AvqQMJjZ3YGszmuevzCN4YHfjKtdWdRosajRgoUBeMgacrnUA4t3UDJldEr3v7XjOvS6ggeoEDBiwqoAAAsBoAMGA+4W+/8A96W/jR/icMjC33/+9Lfxo/xOAzJhsZFuzqMwyaGeKrcsO1aKlf8AZi0jqQp4rKzFSb2trY254U+NVbkveWk/7358uAy1VU7xu0cisjqSrKwsQRzBB5HExsZtTNltStRDr0eMmwkXqp/EHobHD43wbtxXoaqmAFWi6j5ZQPJ+mPgnroD0IzY6FSQwIINiDoQR0OA2bs3n0NdTpUwNdHHI24lPVWAJsw6j/wAYlMZP3Y7dSZXUAm7U0hAmj7h8df3l7uo07iNVUVWk0aSxMHR1DKw5EEXBGA9sGDBgDHwjH3BgPPsF+Kv1DB2K/FX6hj0xSN428aDK14AO1qXHiQg8u5nPQdw5n+oC6KirqAB6rYiaraGgjfgkqqNH+K8sYb6i18U3ZzZWszACpzuRirWaOgUlI1HMGVQfGPLxWJI635BhU+Xwxp2aRRrHa3AqALbusBbAekaIQGUKRzBFvxx64WO3tC2Tr/ieWhY0V1FVSjSKRWKqGCjRXBsLqL636ENbdgcznqqGKpqQoebicKosFQseADqfFsbnvwFhwYMGAMGDARgOWfMoUIDyxKSQAGdRcseEAXPU6DvOmOlmA1OmEls9l8OZbRSTQxxLS0IAHAgVWdS3CfFA17TjcHuQYcOdSwpBK9QFaFEZpAwBBVRc3B0PLAfmaSmlYRsYJH1shKsdOeh10v8A1x50uztHGS0dLTISbkrCikkdSQup1OFluMyjtpavNXjSPtnZIUUWCLxcTcIAAtfhUG1/Fbvw4MADBgwYAwYMGAMcmYZXBOOGeGKUd0iK47+TA9cdeDAcWX5RTwaQQQxfw41Tn9EDHbgwYAwYMGAMLff/AO9Lfxo/xOGRhb7/AP3pb+NH+JwGZMaq3Je8tJ/3vz5cZVxqrcl7y0n/AHvz5cBecJffZu27TizCjT3QazxKPLHyij4w+EBz5873dGDAYcwz9ze8U0Mgpal/9kkPik/8lyR41/iH4Q6HUW1v2b6d3ApGaupFtTs3usYGkTEgAj9xieXwSbciAFJgNxKwIuNQeuPuETuR3j8PBl1W3inSnkYjxf8A6THu+L5zw91ntgDBgwYCrbx9rlyyjebQyt4kKnq5BsT+6vlH0W5nC43L7IPVytm9feRmYmHj14mGhlI5WXyVHQgmw4RiH3tzyZlnkVBGTwxlIh3Bns0j+oEA/QxoDL6JIIkhiHCkahFHcFFhgOjBgwYCC25yd6ygqKaMqHkSyluV7g6+bTEkgipYALrHDDGBc2CqiL9QAAx14S2//aGRmgyunuWl4WkUc2u1o09bAkjzJgPV94eYZtVGlyZVhiXy6qRbkLfyrMCFB5BbFj5tbXCtp63L6dqpq2Wr7FeOaKSOJVdF1cpwKGRgtyLswNrHncdm7vZFMso1hFjK1mmf4zka2/dXkB6+ZOOHfHnApspqNRxTDsVB6mTRvqTjPqwFyp51kRXQgqyhlI6gi4P1Yqm9XaX2hl0sim0r+5Ra68TdR9FeJvUMSOwIP+GUN739qw8/4a4Wm0/++doIqIENS0V2lHMMQVLg+luCIg8rNgLlue2aNDlsYcWlm91kB5gsBwr5rIFuO/ixAb9c5do4Mrg1mq3W4v8AB4gFB7uJ7a8rI2GpI4UFmICgXJOgAHU+bCa3axnNc4qs3cHsoj2dOD0NuEaX0tHqR8aS+Aa2z2UJR00NNF5ESBQepPVj5ybk+c45NptqoKEIJOJ5ZDwxQRjikkJ+Kvd+8bD16Y8tutqo8spHqZBxN5MaXtxueQ9HMk9wPM6YpO7mlVA2c5tPEtRUL7n2jqoiiNrcIJsOIWsOYUgc2OAtdSmbyw9oj0lLJw3EBRpiDa4VpuNV8xKxm2ticcW6XbWTNaaR5kRJIpOE8FwrAi4NiSQeh18/Ww9c/wA9q6qNocqhfie6+3JgYoYwQbsnEOOQ9xRSuoNza2JDYHZGPK6UU8bF2Lcckh04nIAuB0FgAB5u/ARu8PeLFlnDEqGeqktwQqbWBNgWIBOp5AC5t0549cjhzeaBpameCnlcXjgSEMsfcJGLEm+lwCLa69Avt0OXHMszq81qATwSHsg3R2vbr/y4wFA84PMYYe9LatMuoZH4h20oMcK31LEWLehAeInlyHUYCF2V2mzHN6FpaZ6WllRmjYlGk4nCqeJbkBF8bkRJi87PxVC08S1bpJUBbSOgsrN3gWHTzD0DFG3A5VJBlfHILdvK0qggg8NlQHXv4CR5iD1xx72NrZmmjyegIFRPYSycVuzVteG41BK+Mx6La1+LQLRLtmJ6lqPLkFRLH+2lJIgg+kwBLMToEXmQdRwm0BvA2izTKY46ppKSoiaQI8YgaLhuCRY9s51AIueWmhxN5DJl2UwJRxyozqLskYMk0jGwLmOIM5udOWgAHIYh9oNnarO5ohUxtS5fC3H2bkdtO3K5CkiNbXAueLUm2vigwMtrFnhjmW4WRFdQedmUEX89jgx7ogAAAsALAdwwYD9YWPshakLlYU83nQD1B2v6LD+oxcs22woKYN29XToV5p2gL+jgUlifMBjOu9rb7/FJ1WIMtNDfgB5uTzcjpoAAOgv3kAKFjUG4erD5REoNzFJKjeYly/4ODjL+Lxuu3gNlUzB1aSmkt2iLbiBHJ1uQL9CLgEegYDVeDFYyveDlk6hkracX+DI4jb1rJY4skMquoZSGUi4YG4IPUEcxgPzU06yI0cihkdSrKRcEEWII7iMZc3rbBNldRxRhjSykmJufCeZjY945gnmO8g21RiPz7JoayB6edeKNxY94PRgehB1BwGLMaG3Nby/bIFFWOO3UWikJ/aj4p/fHf8IecapjbbZObLKloJtRzjkAsJE6MO49CvQ9/MwSOVIIJBBuCNCCOowG4cGELsFvuaNVhzJWcDQVCC7Afvr8L6Q18xOuGtl23uWTrxJW01u53EbetZLMPqwCj2Dp+12qqmY3MU1Wwvc8naMDn0DaejGgMJza7KnyzOIs4iVnpJT/ALSUHF2fEvCzkAX4SLPf4wI0uLt6lqUlRZI2V0YAqykEEHqCNCMB648qmoWNGkkYKiKWZibAAC5JPcBriH2i2voqEH2xOgfpEp4pGvyAQeNqevLCb282gzHNKilojTzUlLUygIjizyAMLu/mUENwchobtYHAPLIs1WrgSoRXVJASnGLErchWsDoGADDrYi9jhR7I0Ht7aauqnBKUjsov8dfcU/ojsPOBhzUtOsaLGgsqKFUdwAsB9WKFshTR0GZZnHMRGamVaiJ3IAkVuIsFJ58DuQRzHEDyOAYWM/7y8ybOs3gy2nJMUTlGddRxG3aP3EIosPOG6HFl3nbzQAaDKyZqmS6M8N24LjlGU1aTzr5Pp5Se5/d2ctjaeosaqUWIFiIk58AI5kmxY3toAOVyFp2vzpMtoJZwBaKMLGvexsqL6Lkeq+KluK2faGjesmF5qtuO558GvD9oln84K4ru+/NFqa+jyxpCkIZZJ2GurmwsApPEE4rCxuZBhr5BG5UMUMMQUJDBaxVABZnHRiALL8EaHUkAKfvy2iNPQe1oye2qz2SqBc8GnHYecEJ3+PpiybvtnBl9BDT2HGF4pT3yNq2vUA+KD3AYU9ZnSV20haQPJFR3WCFFLNI8ZAsPgi8pL8bWUKgubC+HflccoS87KZGPEVXyE7kUkAkAc2NixubKCFAJXeDIc22gp8tuexhIDjv8XtJD6eABPMR58OLKNnKSl/4emgiPLiRAGNu9rXPPqcIWorjlG00k1UG7J5ZHLcJ/ZzcVmXvCk2Nr+QwtfTDsl24oLDsqhJ3YeJFTkSyPz0CJc9OZsB1IwFixX9str6fLYlknLFnPDFEgu8h08kdwuLnkLjqQD35MahlMlQAhexWAEHsh3Mw8pzzYjxRoBe3Eyt9kRlAeKCpWaNJIeIdk0gVnVivjRgnVlI1A1I9GoS+yeTZrRvVTR01KI6p+2FM9SweJzzuwhKm99RewsLHv513ZVNfViqzmojkC+TTQcXZgX8m7WIXvAFzfytMRe7zfSjhafMvEcWVakeS3T3QfBPLxhpqb8Nrlywyq6hlIZSLhgbgg9QRzGA4s2rUpKWWXhASCJmCjQWRSQoA5crDCZ3L7NRZk9XmNfGk7NKVUOLrxnx3PCdPhKAOgvhp7xaB58sq4ogS7RNwqNSSPGsB3m1vXhWbgtsaSngmpKiVIWMplRpCFVgyopHEdARwjQ876csA76OjjiUJFGkajkqKFA9QFse+K2dqVqD2WXFKh/hSjWCK/wncaMRz7JDxHrwg8QsFPGVVVLFyAAXNrsQOZ4QBc89ABgPTBgwYCEn2Py92Z3oqRmYksxgQkk6kk8OpJ64P8n5fw8PtGj4b3t2Edr9/k4m8GAgf8lZb8wo/uI/04P8lZb8wo/uI/04nsGAgf8lZb8wo/uI/04maanSNFSNVRFACqoACgcgANAMeuDAGDBgwHDmmT09SFFRBDMFJKiRFe1+duIG2I/wDyVlvzCj+4j/TiewYCB/yVlvzCj+4j/Tg/yVlvzCj+4j/TiewYD8RwqqhFUBQLBQLAACwAHK1tLYhZdj6I3tAI7txERM0QJPMkRMuuJ3BgInKtmaOmPFBTQRt8ZUHF9q1/646arK4pJoZ3UGSDj7Nvi8a8LfWNMduDAGOTMcthqE4J4o5U+LIgYfUwx14MBGZRs9SUt/a1PDESLEogBPpIFz68SeDBgI6TIqZqgVTQRGcCwlKAuLdx77aX520xI4MGAj8vyOmgeSSGCKOSQku6oAzEm5uQL89bd+JDBgwHBm+SU1UoWpgimA5doga3ouNPVgyrJaamBFPBDCDz7NFW/LnYa8hzx34MAut8G2c1EkNNSaVFSxVXIFkW4FxfTiJYAE3AF/NixbNbG01IA/D21QbGSpl8eV2sLnia5A0FlGmg6644d5WwyZrAqh+zniJaKTmBe11a3Q2Go1BAPeD5bP5/XwIsOZ0c7Otl9s06iVJNPKZUPGp7/FtfuuBgPHb7dfSZirOirBU8xKi6Me6QDygfjcxpqRoV5uiz2ry/MjlFVxcDMyhCf2b2Lhk/dca2Gh4g3pcQ2nRgezgrXbWy+1ZY726cUyoo101IxWNn9iJZM0kzeuCpIf2NOh4uAcAQGRhoW4ei3Fze+lsAxMQdXsfl8shlko6Z3PNmiUk+c3Gp85xOYMB+IIVRQqKqqNAqiwHoAx+8GDAGDBgwHPWpIVIidEboXQuPqDqf64SW1u9fN8vqnppoaAstiGCS2ZTqGHu3/wAG4w9cZq9kL76j+Xj/ALnwDu2Hra+pp4qmralUSosixxRvcKy3W7tKRcgg24dOV+6z4gthPeyh/lIPykxO4AwYMRu0mdR0VNLUy+REpa3xjyVR52YhR6cBy7V7WUuXRdpUycN78CDV3I6Kv/k2AuLnHFlNdmNWBL2UNHE2qrKrSzMDyJVWRYz1seM9CBbVT7qqSXOc1lzGsPGILMq/BDkns0UHkqAFrXvcKTe5xoHAQFbFmKLxQy0sxGpjkiaMt5lkWQhT6UPqxF7Mbw4Kmc0k6PS1imzQS9SBc8DjRu8ciRqARri54VG/zZUTUorohaantxEc2jJ83xWPFfoOLANfC93pZ5meXxe2qZqd4eIK0bxHiTi0BB7TxgTYWtcEjmOX53MbbNmNKY5zeop7KxvrIhHiufPoQ3PUA/Ctiwbd/saf+eo/9THgF1u33xyVNUKfMBEgksIpEBUB724WBJ0a+h0sR1vo6cZu3y7ufaLmrpV/2V28ZFH7Fj+CE8jyBPD3Xuu5TeL7aRaGqa86D3Jyf2iAeST1dR9YF+YJINzFE3i53mmX07VVP7TmiQjjVopA6gmwa4mswuRfQW58uV7xA7dxcVBUD9y5v3Agn+gOA+7KvXvEklcaZHZbmGKNwUvyBZpTcjqAvO4ueeIPeVnuY5fA1XTe05IUI40kik41DEKCGWWzakX0W3nxecUnfR7zVfoj/OjwFZ3a7a5rm8kvjUkEUIXjKwuxJa9goaXuU3JOmmhvhhS0NbY8NXEG6E09x6wJR+OFZ7GfyK76UP4S4duAXG0O0Od5cGmlp6SrpkF2eDjjcAc2YMzWA6kAgDnbEnsNvKo8zPAhaKcC5hktc6C5QjRh9R0JtbF0xm3fTst/htbFV0t40mbjXh5RyoQTw9ADowHfxW0GA0lgxWd3O0v+I0EVQbdpqkoHR10PouLNbuYYi9722Zy2j9yIFRMSkXI8NvKex58IIHpZb6YDt2n29gpZlpIUeqrXICU0RFwSCR2jHRBYXN7kDW1tcSFJFmDrxSyU0JPKOONpCvmMjOob1IPXih7g9m+CnfMZrtPUseFm1YIGNzc63drknqAuGzgKrnVZmVIplSOGtiUXaNFaKcDqV8Z1kPXhAU6W1OPfY3bakzOMtTueNfLifR185F9R+8CR69MWPGft8eVSZXmMOZURMfakseEaCUeVcDSzqbkHn4/fgH7UKxUhGCsRoxF7HvtcX+vCO253kZvllW9M/tRwArLIImAZW5G3aGxuCLX6HmNcNvY3aFMwo4apNONfGX4rjRl17mvY9RY9cV7Odm4cwq8wppxdWpqMqw5owass6+cXPpBI5HAdO7LblM1p+I8KVEdhNGOXmdb/AAWty1sbi55m5YyNKlbkOY6XSWI6EjxJYyedr+MjAd9we5l009sftPDmNMtRAeejoT40bdVP/g9RY4CVrFkKkRMiv0Z0Lr61DqT9Ywupdoc7GaLl/BQFWQyio7KXh7MGxbh7fyuKy8N+ZGtjfDLxAzRf7zibvo5R6LSwH+t/6YCap1cKO0ZWbqVUqPUCzEfWcfMeuDAGM1eyF99R/Lx/3PjSuM1eyF99R/Lx/wBz4B8bCe9lD/KQflJidxBbCe9lD/KQflJidwBhTeyNrWSghiGgknHF5wqsbfWQfUMNnCr9kTlzSZdHKt/cZlLeZXBW/wBoqPXgPnsdKcLl0r2N3qWufMqR2t9Zw1cKX2OFYrUE8VxxJUFiOtnRLG3pRvqw2sAYj9oaNZqWeJ9VeJ1PrUjEhjgz6qWKmnlbyUhkc+hUJP4YDOG4SvMebRoL2mjkQjpopkF/sYfW3f7Gn/nqP/Ux4RO4HLzJmqyW0hikcnuLDsx6/HOnp7sPHeIbU8P85Sf6iPAWOspUmjeKVQ6OpVlPIgixBxlveTsVLlFUHiL9gzcVPMCQyka8JI5Op1B6ixGtwNVYjNo8ihrqd6eoXiRx61PRlPQg6/8A6wFW3UbfrmcHBKQKqIDtF5cY5doo5WJ5gcj5iMWTbH/gan+E/wCGMxZzldZkOYKQ1njPFFKB4siHTke8XVl6ajz4fMO2EOZZNU1EejJTyGaK9yjKhYjpcEDQ8j5iCAF8xSd9HvNV+iP86PF2xSd9HvNV+iP86PAUj2M/kV30ofwlw7cJL2M/kV30ofwlw7cAYWXshKTjysPYXjnRr+Yhl/8AuGGbhVeyLrQuXRRX8aSdbC/RVYk26gEr9YwHJ7GyYmkqk6CcMPSyAH+0Yp/siatmzKOMk8MdOth0uzOSfXoPUMXj2OdCUoJpSCO1nPD51RVFx/1Fh6sUz2RuXslfDNbxZYAAf3kZrj6mT68A7N38QXLKEAWHtWE+sxqT/UnE/iubuKoSZXRMvIU8aetFCH+qnFjwBhb7/wCjD5SznnFNG49ZKfg+GRhcb/qsJlLKecs0aD0gl/wQ4CvexqriYayDokkcg9Lqyn8sYYuWe+lb/LUf91Xhf+xty4rTVVQQQJJFQecRqTcea729Rxf8tcf4rWjqaakP1PVf+xgOXeTsRHmlMU8VZ0uYZD0NvJY2J4D1t5j0xnvY/aOpyOuYSIwsezqICeYB5jW3EOaty1PRsaywtt8G7wZhF7Yp1Aq4x96gv4h/eHNT6utwF9yjM4qqFJ4HDxyLxKw/A9xB0I5ggjHDUe+MP8rP+bTYz1um3gNlc5hqC3tWRvHFiTE+g4wLX6WZRrbvIsX7NUBsypSjBkejqWBBBBHaUliCOlj0wFiwYMGAMZp9kKf96j+Xj/ufGj6ztLe5cAbve5H1C1/rwotpdzdTXVMlTPXx9o9rhYCFAAAAUGQ2AA78Ax9hPeyh/lIPykxO4q2ymTV1HBHTvUU86RKERjEyMFGgBIcg2GnIHQXviVmWsJ8RqUC3wkdtfU4+rAd1ZVpEjSSsqIgLMzGwAHUnFH2PkTOKaummW8NVK0UanmIY1Cr6G4i79bE88cG2G7/MsyHDUZlGsQN+xjpyqX7z7qS3/UTbpi47E7PDL6KGlDcfZhrva3EWZmJt68Ak9jHl2dzc09YbU844O15IRfxJfUfFIJ8UM1+WNEDEXtFs9TV0RhqolkTmL6FT3qRqD6MQuS7N1lAoipqpZqddEhqUJZB8VZUI8XuBQ20GAt2Fjv02nENJ7SiPFUVVl4F1YR31NhfyiOADrdreTi4VcWZSDhSSjgv8PgeYj0KTGL+m482OfIdiaemmaqYvUVTc6mYhn7rKAAqC3i+KBppywEPue2JOW0haYWqZ7NIL34AL8Kd1xckkdSRcgA4lN45tTRE6D25Sf6iPFqxRN4uxdVmqrF7aihgR+MKImZiwBALN2gGgJ0AHPr0C94MRGz1LVxIEqpopyqgdosZRmI6t4xF7dwGJfAVzbzZCHM6ZoZLK4uYpbXKN3/RPIjqPOARmB5KzKZ6mmbxHeN4JkOqukikXHfoQyt6PODsLFL3kbvos1jXxhFOnkS8N/FvqrDS68yNdD6SCF0GKTvo95qv0R/nR4u2KbvD2ercxgelikp4YXKlmbiZ2CkMBYABfGF+vIYCh+xnPi13ph/CXDuwodiN2OZZZM0kFZS2deF1eN2Ui9wbBlNx01HM9+GN2dd8pSfdSf/kwEtJIFBZiAoBJJNgAOZJPIYztthPNtHmqwUYPteC6CU6oBfx5T5msAovchV5EmzczLY+atHDX1kjx9YKdewjbzPdnkYebjA0GmLBk2TQUkYipokijGvCo5nvJ5k+c3OAMhymOkp4qaIeJEgUX5nvJ85NyfOcQO83Y8ZnRtELCZDxwseQYfBPmYaebQ62xbcGATG4naFoGlyirBjlR2aJX0P78fq8sc7gseQw58VnavYekzArJKrJOluCoiPBIttR43Wx1F726Wx6UFHmMK8DT09SByaRGie3TiKFlY9LhVvzwFiwit7lZLm+YQ5XQ+6diWMpHkK/Ilm6CMaE97FdTphoZjlNfUqUeqSmjYEMKZCZSDfQSyGy6W1EYN+uOzZnZely+Mx0sYQHVmJu7nvZjqfRyHQDAemy2RR0NLFSxeTGtr9WY6sx9LEnEVl7D/GasdfalNp/3KjFmqOPhPZ8PF04r29dtcLql2DzFMxfMfb8JlccLIaduApp4gHa3CjhUjW9xck63Bk4MeVLx8I7ThL9SoIHqBJP9ceuAS2+7dx2gfMaRfHAvURgeUBzkX94fCHUa8wbxe4HPJpqpaaQ8SU9NOYyeaiSSmuv0QVuPSemH7ilbP7vYqLM5q6nbhjliZTBbRWZ1YlTfRfF8m2lzbSwAXXBgwYAwYiNqM2pqWAzVjcMIYAmzHUmw0QE88Uzwk5D8ufu5/wBOAZWDC18JOQ/Ln7uf9ODwk5D8ufu5/wBOAZWDC18JOQ/Ln7uf9ODwk5D8ufu5/wBOAZWDC18JOQ/Ln7uf9ODwk5D8ufu5/wBOAZWDC18JOQ/Ln7uf9ODwk5D8ufu5/wBOAZWDC18JOQ/Ln7uf9ODwk5D8ufu5/wBOAZWDC18JOQ/Ln7uf9ODwk5D8ufu5/wBOAZWDC18JOQ/Ln7uf9ODwk5D8ufu5/wBOAZWDC18JOQ/Ln7uf9ODwk5D8ufu5/wBOAZWDC18JOQ/Ln7uf9ODwk5D8ufu5/wBOAZWDC18JOQ/Ln7uf9ODwk5D8ufu5/wBOAZWDC18JOQ/Ln7uf9ODwk5D8ufu5/wBOAZWDC18JOQ/Ln7uf9ODwk5D8ufu5/wBOAZWDC18JOQ/Ln7uf9ODwk5D8ufu5/wBOAZWDC18JOQ/Ln7uf9ODwk5D8ufu5/wBOAZWDC18JOQ/Ln7uf9ODwk5D8ufu5/wBOAZWDC18JOQ/Ln7uf9OJjZXbDK6ufsqOQtLwlrcEg8UWvq4A6jAXLBgwYCB212ZTMqVqV3aNWZW4lAJ8U364XfgApfnc/2VwYMAeACl+dz/ZXB4AKX53P9lcGDAHgApfnc/2VweACl+dz/ZXBgwB4AKX53P8AZXB4AKX53P8AZXBgwB4AKX53P9lcHgApfnc/2VwYMAeACl+dz/ZXB4AKX53P9lcGDAHgApfnc/2VweACl+dz/ZXBgwB4AKX53P8AZXB4AKX53P8AZXBgwB4AKX53P9lcHgApfnc/2VwYMAeACl+dz/ZXB4AKX53P9lcGDAHgApfnc/2VweACl+dz/ZXBgwB4AKX53P8AZXB4AKX53P8AZXBgwB4AKX53P9lcHgApfnc/2VwYMAeACl+dz/ZXB4AKX53P9lcGDAHgApfnc/2VweACl+dz/ZXBgwB4AKX53P8AZXB4AKX53P8AZXBgwB4AKX53P9lcWDYfdVDllT7ZjnlkPAycLKoFmtrp6MGDAMLBgwYD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658" name="AutoShape 10" descr="data:image/jpeg;base64,/9j/4AAQSkZJRgABAQAAAQABAAD/2wCEAAkGBxMSEhUTEhQTFhUXFxsaGBYYGB8dHRseHhsaHyIdHx8bHSkhISAnHx0dITEhJikrLi4uHx8zODMtNyg5LiwBCgoKBQUFDgUFDisZExkrKysrKysrKysrKysrKysrKysrKysrKysrKysrKysrKysrKysrKysrKysrKysrKysrK//AABEIALYBFQMBIgACEQEDEQH/xAAcAAACAwEBAQEAAAAAAAAAAAAABwUGCAQDAQL/xABOEAACAQIDBQIGDwYDCAEFAAABAgMEEQAFIQYHEjFBE1EXIjJhcYEIFCM1QlJTVHKRkpOxs9IzYnN0obIVFrQkJTRDgoPB0fFjwtPh8P/EABQBAQAAAAAAAAAAAAAAAAAAAAD/xAAUEQEAAAAAAAAAAAAAAAAAAAAA/9oADAMBAAIRAxEAPwC+5nuzo5VIR6yFj8NKmUn6pGYf0wit4WQ5hlUwR6meSJ7mKUOw4rWuCOI2YXGnnGNU4WXsg6dWysMRqk8ZU91wwP8AQ4DPH+N1Pzif7xv/AHi1bvcjr81nMaVU6RoAZZS7nhBvYAcWrGxsLjke7FGxpn2P9CI8qDgayzSMT32IQf28vT34Cbybd1SQcBLVUroQweSol5g38lGVbX6EHFvwYMBy5nl8dRE0UoJRrXAZlOhBFmQhhqByOF/tbusSSJmoaiqgmCkqpnkaNj3HjYsL8rg6dxwysVneHtUmW0Uk5sZCOCFPjORpp3Dyj5h58BleLaStUWWrqlHcJnH4Ni0bIZNnGasBHPVdiD400ksnAPRc+M3mX12xN7qt1DVgWrrQyU2hjj5NKO89VjP1t0sLE6GpaZIkWONVRFAVVUWAA5AAchgKXsvu0hpSjy1FVUSqQeJ5XVAw6hFbl5mLYu8kYYFWAIIIIIuCDzBHdj9YMApt9GyyxUTVlI8sDwleNY3YK6MwXyb2DAsDxDpe99LK7djTTZhmEVPLU1HZWZ5AJXBKqL8IN+psD5r9cPffH7zVn0U/NjwltwPvsv8ABk/AYDR+WZTDTi0KBbgAm5JNuVyxJPrOKfvX2aSWinqImeGeJDIHR2UNwgEqwBAN1FgTqDbpcG+4r28P3rrv5aX+w4DLlDtNX0dQHE06yxMQUkZiLjQqysfSCMai2F2uhzOmE8XisNJYibmNu7zg8w3UdxuBS98e7X26prKRR7ZUe6IP+coHT98Aad406DCQ2M2qny2pWogsfguh5OtxdT3crg9D9WA2LjwrKRJV4JFDL3HzY4dmNoIK+nSpp2ujcwdGVhzVh0I+o6EXBBxK4BN7ZbBFcyoUp56mOnqXZZIxK54ezUyNwksSOJAw8xHdoGvluUw04IhQLcAHUkm3K5JJPM6nETtJ/wAZln8xL/pKjFjwHnUTrGrO7KqKCzMxsAALkknQADrhRZvvanrKgUeSQiR2JAnkGlgDdlU2sBz4n9HDiD9kDtizyjLomIjQK09ifGc6qh71UWa3eR1XFq3A7LrT0Xtt1Ha1JNj1EQNgPNdgWPf4vdgLLk2xjAB6+qqKybmQXZIQdfJiQhTz5sDe17DkJkbNUYLMKWnDMLMwiUMR52Av/XErgwEHVZJKl3o53ifU9nKWlhbTkVZuJB3dmyAHUhuRqs29ER1EVDNSyxVjzwxMps0XC8iqXVwQWUqSV8Xna+GNiobdbKCrkoqmNR21NVQPfS5i7VeMX8w8f/pNtTgInfktYaBfafa/tR2oivx8HC3xdeHitf1dMUf2Pea1Qq5KVzIYDAZAj3shDKAy35AhiNOendh71iyFCImRX+CzqWUelQyk+jiGI3Idn46UyycTSTzENNM9uJyNALAAKqjRVA0HedcBSd8G8hsuC01Nb2zIvEXIuIlNwDY6FiQbA6C1yDfErsJsk3YJUZi8tTVSrxMJXZkjDWIRYyeAW0ubc+K2mEjvvRhnNTxXsREV+j2SD8QcaK2J2hir6OKeIjVQHW+qOBZlPXQ8u8WPXAelXs1CykQl6ZreK9O3BbS3kjxGFujKR69cVDdnFWwV+Y09fKZpPcZElPJ0PaAEDko0A4QNCGwyMeJpk7QS28cKUvr5JINj0Oo0vy1tzNw9sGDBgDC33/8AvS38aP8AE4ZGFvv/APelv40f4nAZkxqXcZ7zU/0pfzXxlrGpdxnvNT/Sl/NfAX7Bgx5VdSkSNJIyoiAszMbAAakk4DyzTMYqaF553CRxqWZj0Hq1J6ADUmwGFllGzcmeVS5lmCslIn/CUjfCXnxuOVmNiR8LxRfhA4pumo2zmVKioUrl8ZD08DXBqG6TSj5PqqHmNTobG+AYD4BbQY+4MGAMGDBgKZvj95qz6Kfmx4S24H32X+DJ+Aw6d8fvNWfRT82PCW3A++y/wZPwGA05ivbw/euu/lpf7Diw4r28P3rrv5aX+w4CfRgQCNQRcHCT31btL8eYUaeN5VREo598qgderDrq3fdzZd+yj+gv4DHRgMk7uduJcqqOMXeB7CaK/MfGXpxjp36jrjVeU5nFVQpPA6yRSC6sOv8A5BB0IOoIIOuEFvl3ae1C1bRranY+6RKP2RPUD4hPT4JNhpa0Juo3htlkvZTFmpJD46jUxtp7oo/EDmPOBgNBbRofbeWnoKmUfXSVP/o4sOK3tBVK0mWSRsrK9XdWBuCrUlVqCPMcWTAYx2qrTPW1MrXu80ja+djYeoaY2HlNEsEEUK+THGiD0KoA/DGN9oacx1VRG3NJpFPpDkHGzKKpWWNJF8l1Vl9DAEf0OA98GDHlUxllIVihI0YAEj1MCMB64MLjeNWZtl9O1VT1MUsSW7RJIVDqCQAQV0YXIuLC3n6ULZDeZnGYVkNIktOhlJ8doQQoVSzGwOp4VNhpc2FxzwGhMGOPLaaRAe1maVjbUqqgegKOvnJ6Y7MAud7u7r/E41mp+EVUYsLmwkTU8BPIEEkg+cg87hAZbmtflNQ3ZtLTyjR0YWBtfRlYWYc7XHXTGxcRmebP0tYnBVQRyrbTiGo+iw8ZT5wQcAoNnN/eoWupx55YD6P+Wx9NyG9WHBkOfU1bF2tLKkqdSvMHuYHVT5iBhQ7bbjVCtLlrtcAn2vIb38yP0Pma9/jDCr2S2kqMrqxLHxAq3DLEbqHANmRh0PPUjQ64DYmDHPl9ak8Uc0ZukiK6nvDAEf0ODAdGFvv/APelv40f4nDIwt9//vS38aP8TgMyY1LuM95qf6Uv5r4y1jTe6XMoqTIIZ6iRY4lMpLH+M4t3kkiwA1OAYdXUpEjSSMqIgLMzGwAHMknFJo1kzl1mlVo8tRg0UTaNVkG4kkB5QggFYz5XM6WGE1vF3ozZhIEiHZ0qMGWJgD2hU3BlGoIv8DUennh8bvNsIszpRLHZZEsssXxGt0/dPMH0jmDgLRgwYMAYMGDAGDBj4zAC50A64Cm74/eas+in5seEtuB99l/gyfgMMffjtbSjLpKWOeN5pWVeCNwxUK4Zi1joPF4bHUk+Y4T+6raCOhzKGaYgREMjtYnhDKQG07mtfnpfAa1xXt4fvXXfy0v9hxLZdmkFQOKCaKUd8bhv7Tii75Nrqeny+ogWWNqiVeyEQYFgG8osBqo4L6nqRgL7l37KP6C/gMdGKNu126paykgQzRpUKixvE7AMWUBbqGN2Dc9L87HXF5wH4ljVlKsAysCCpFwQdCCDzB7sZl3t7uWy6QzwBmpJDp1MTH4DH4vxW9R1Fzp3HNmNBHPE8MyK8bjhZTyI/wD7rzGAzjug2kmaqoqBjxQrUtMl+aHsJ1Kj908fFbvv3nGl8InJt3U2W5/TNGkklIWdklAvwDs3HDIQLAgkC5sGuLdQHtgM17+tmGpq41Sg9jU636LIBZl9dgw77tblhp7kNohV5bHGT7rTe5OP3R+zNu7h8W/erYuOfZLDWQPT1CB43Go6g9GU9COhwlY9is0yGr9tUCmrp9Q6L5TJfyXQa8XUOgNiLkAeKQfWDFd2d20o6wAJII5eTU8viSqe4o2p9IuPPidqKlI1LO6qo1LMQAPSTpgKlvh956z6CfmJhD7kvfqk/wC9+RLhtbxs9fMadqDK42qjKwWSdB7igUhiO1PiFjYcidL9cfd2W6ZMvkWqqJO0qVB4QhISPiUqfOxsSLnTXlfXAM/BgwYCC2Wz4VXtlCR2lPUywsB3BzwG3nSwv1IbE7hI5fRZtQ5pW18FLJLSyVEokjBXjkQO3jIhPESDfhsNbm2hvhqZJtVSVekUqiQaNC/iSoe5o2sw105WPQnATWMub9KeNM3l7OwLJG0gFtHK66DkSOFvPe/XGhtp9rqSgjZ6iVQQPFiUgyOe5VvfXTU2AvqQMJjZ3YGszmuevzCN4YHfjKtdWdRosajRgoUBeMgacrnUA4t3UDJldEr3v7XjOvS6ggeoEDBiwqoAAAsBoAMGA+4W+/8A96W/jR/icMjC33/+9Lfxo/xOAzJhsZFuzqMwyaGeKrcsO1aKlf8AZi0jqQp4rKzFSb2trY254U+NVbkveWk/7358uAy1VU7xu0cisjqSrKwsQRzBB5HExsZtTNltStRDr0eMmwkXqp/EHobHD43wbtxXoaqmAFWi6j5ZQPJ+mPgnroD0IzY6FSQwIINiDoQR0OA2bs3n0NdTpUwNdHHI24lPVWAJsw6j/wAYlMZP3Y7dSZXUAm7U0hAmj7h8df3l7uo07iNVUVWk0aSxMHR1DKw5EEXBGA9sGDBgDHwjH3BgPPsF+Kv1DB2K/FX6hj0xSN428aDK14AO1qXHiQg8u5nPQdw5n+oC6KirqAB6rYiaraGgjfgkqqNH+K8sYb6i18U3ZzZWszACpzuRirWaOgUlI1HMGVQfGPLxWJI635BhU+Xwxp2aRRrHa3AqALbusBbAekaIQGUKRzBFvxx64WO3tC2Tr/ieWhY0V1FVSjSKRWKqGCjRXBsLqL636ENbdgcznqqGKpqQoebicKosFQseADqfFsbnvwFhwYMGAMGDARgOWfMoUIDyxKSQAGdRcseEAXPU6DvOmOlmA1OmEls9l8OZbRSTQxxLS0IAHAgVWdS3CfFA17TjcHuQYcOdSwpBK9QFaFEZpAwBBVRc3B0PLAfmaSmlYRsYJH1shKsdOeh10v8A1x50uztHGS0dLTISbkrCikkdSQup1OFluMyjtpavNXjSPtnZIUUWCLxcTcIAAtfhUG1/Fbvw4MADBgwYAwYMGAMcmYZXBOOGeGKUd0iK47+TA9cdeDAcWX5RTwaQQQxfw41Tn9EDHbgwYAwYMGAMLff/AO9Lfxo/xOGRhb7/AP3pb+NH+JwGZMaq3Je8tJ/3vz5cZVxqrcl7y0n/AHvz5cBecJffZu27TizCjT3QazxKPLHyij4w+EBz5873dGDAYcwz9ze8U0Mgpal/9kkPik/8lyR41/iH4Q6HUW1v2b6d3ApGaupFtTs3usYGkTEgAj9xieXwSbciAFJgNxKwIuNQeuPuETuR3j8PBl1W3inSnkYjxf8A6THu+L5zw91ntgDBgwYCrbx9rlyyjebQyt4kKnq5BsT+6vlH0W5nC43L7IPVytm9feRmYmHj14mGhlI5WXyVHQgmw4RiH3tzyZlnkVBGTwxlIh3Bns0j+oEA/QxoDL6JIIkhiHCkahFHcFFhgOjBgwYCC25yd6ygqKaMqHkSyluV7g6+bTEkgipYALrHDDGBc2CqiL9QAAx14S2//aGRmgyunuWl4WkUc2u1o09bAkjzJgPV94eYZtVGlyZVhiXy6qRbkLfyrMCFB5BbFj5tbXCtp63L6dqpq2Wr7FeOaKSOJVdF1cpwKGRgtyLswNrHncdm7vZFMso1hFjK1mmf4zka2/dXkB6+ZOOHfHnApspqNRxTDsVB6mTRvqTjPqwFyp51kRXQgqyhlI6gi4P1Yqm9XaX2hl0sim0r+5Ra68TdR9FeJvUMSOwIP+GUN739qw8/4a4Wm0/++doIqIENS0V2lHMMQVLg+luCIg8rNgLlue2aNDlsYcWlm91kB5gsBwr5rIFuO/ixAb9c5do4Mrg1mq3W4v8AB4gFB7uJ7a8rI2GpI4UFmICgXJOgAHU+bCa3axnNc4qs3cHsoj2dOD0NuEaX0tHqR8aS+Aa2z2UJR00NNF5ESBQepPVj5ybk+c45NptqoKEIJOJ5ZDwxQRjikkJ+Kvd+8bD16Y8tutqo8spHqZBxN5MaXtxueQ9HMk9wPM6YpO7mlVA2c5tPEtRUL7n2jqoiiNrcIJsOIWsOYUgc2OAtdSmbyw9oj0lLJw3EBRpiDa4VpuNV8xKxm2ticcW6XbWTNaaR5kRJIpOE8FwrAi4NiSQeh18/Ww9c/wA9q6qNocqhfie6+3JgYoYwQbsnEOOQ9xRSuoNza2JDYHZGPK6UU8bF2Lcckh04nIAuB0FgAB5u/ARu8PeLFlnDEqGeqktwQqbWBNgWIBOp5AC5t0549cjhzeaBpameCnlcXjgSEMsfcJGLEm+lwCLa69Avt0OXHMszq81qATwSHsg3R2vbr/y4wFA84PMYYe9LatMuoZH4h20oMcK31LEWLehAeInlyHUYCF2V2mzHN6FpaZ6WllRmjYlGk4nCqeJbkBF8bkRJi87PxVC08S1bpJUBbSOgsrN3gWHTzD0DFG3A5VJBlfHILdvK0qggg8NlQHXv4CR5iD1xx72NrZmmjyegIFRPYSycVuzVteG41BK+Mx6La1+LQLRLtmJ6lqPLkFRLH+2lJIgg+kwBLMToEXmQdRwm0BvA2izTKY46ppKSoiaQI8YgaLhuCRY9s51AIueWmhxN5DJl2UwJRxyozqLskYMk0jGwLmOIM5udOWgAHIYh9oNnarO5ohUxtS5fC3H2bkdtO3K5CkiNbXAueLUm2vigwMtrFnhjmW4WRFdQedmUEX89jgx7ogAAAsALAdwwYD9YWPshakLlYU83nQD1B2v6LD+oxcs22woKYN29XToV5p2gL+jgUlifMBjOu9rb7/FJ1WIMtNDfgB5uTzcjpoAAOgv3kAKFjUG4erD5REoNzFJKjeYly/4ODjL+Lxuu3gNlUzB1aSmkt2iLbiBHJ1uQL9CLgEegYDVeDFYyveDlk6hkracX+DI4jb1rJY4skMquoZSGUi4YG4IPUEcxgPzU06yI0cihkdSrKRcEEWII7iMZc3rbBNldRxRhjSykmJufCeZjY945gnmO8g21RiPz7JoayB6edeKNxY94PRgehB1BwGLMaG3Nby/bIFFWOO3UWikJ/aj4p/fHf8IecapjbbZObLKloJtRzjkAsJE6MO49CvQ9/MwSOVIIJBBuCNCCOowG4cGELsFvuaNVhzJWcDQVCC7Afvr8L6Q18xOuGtl23uWTrxJW01u53EbetZLMPqwCj2Dp+12qqmY3MU1Wwvc8naMDn0DaejGgMJza7KnyzOIs4iVnpJT/ALSUHF2fEvCzkAX4SLPf4wI0uLt6lqUlRZI2V0YAqykEEHqCNCMB648qmoWNGkkYKiKWZibAAC5JPcBriH2i2voqEH2xOgfpEp4pGvyAQeNqevLCb282gzHNKilojTzUlLUygIjizyAMLu/mUENwchobtYHAPLIs1WrgSoRXVJASnGLErchWsDoGADDrYi9jhR7I0Ht7aauqnBKUjsov8dfcU/ojsPOBhzUtOsaLGgsqKFUdwAsB9WKFshTR0GZZnHMRGamVaiJ3IAkVuIsFJ58DuQRzHEDyOAYWM/7y8ybOs3gy2nJMUTlGddRxG3aP3EIosPOG6HFl3nbzQAaDKyZqmS6M8N24LjlGU1aTzr5Pp5Se5/d2ctjaeosaqUWIFiIk58AI5kmxY3toAOVyFp2vzpMtoJZwBaKMLGvexsqL6Lkeq+KluK2faGjesmF5qtuO558GvD9oln84K4ru+/NFqa+jyxpCkIZZJ2GurmwsApPEE4rCxuZBhr5BG5UMUMMQUJDBaxVABZnHRiALL8EaHUkAKfvy2iNPQe1oye2qz2SqBc8GnHYecEJ3+PpiybvtnBl9BDT2HGF4pT3yNq2vUA+KD3AYU9ZnSV20haQPJFR3WCFFLNI8ZAsPgi8pL8bWUKgubC+HflccoS87KZGPEVXyE7kUkAkAc2NixubKCFAJXeDIc22gp8tuexhIDjv8XtJD6eABPMR58OLKNnKSl/4emgiPLiRAGNu9rXPPqcIWorjlG00k1UG7J5ZHLcJ/ZzcVmXvCk2Nr+QwtfTDsl24oLDsqhJ3YeJFTkSyPz0CJc9OZsB1IwFixX9str6fLYlknLFnPDFEgu8h08kdwuLnkLjqQD35MahlMlQAhexWAEHsh3Mw8pzzYjxRoBe3Eyt9kRlAeKCpWaNJIeIdk0gVnVivjRgnVlI1A1I9GoS+yeTZrRvVTR01KI6p+2FM9SweJzzuwhKm99RewsLHv513ZVNfViqzmojkC+TTQcXZgX8m7WIXvAFzfytMRe7zfSjhafMvEcWVakeS3T3QfBPLxhpqb8Nrlywyq6hlIZSLhgbgg9QRzGA4s2rUpKWWXhASCJmCjQWRSQoA5crDCZ3L7NRZk9XmNfGk7NKVUOLrxnx3PCdPhKAOgvhp7xaB58sq4ogS7RNwqNSSPGsB3m1vXhWbgtsaSngmpKiVIWMplRpCFVgyopHEdARwjQ876csA76OjjiUJFGkajkqKFA9QFse+K2dqVqD2WXFKh/hSjWCK/wncaMRz7JDxHrwg8QsFPGVVVLFyAAXNrsQOZ4QBc89ABgPTBgwYCEn2Py92Z3oqRmYksxgQkk6kk8OpJ64P8n5fw8PtGj4b3t2Edr9/k4m8GAgf8lZb8wo/uI/04P8lZb8wo/uI/04nsGAgf8lZb8wo/uI/04maanSNFSNVRFACqoACgcgANAMeuDAGDBgwHDmmT09SFFRBDMFJKiRFe1+duIG2I/wDyVlvzCj+4j/TiewYCB/yVlvzCj+4j/Tg/yVlvzCj+4j/TiewYD8RwqqhFUBQLBQLAACwAHK1tLYhZdj6I3tAI7txERM0QJPMkRMuuJ3BgInKtmaOmPFBTQRt8ZUHF9q1/646arK4pJoZ3UGSDj7Nvi8a8LfWNMduDAGOTMcthqE4J4o5U+LIgYfUwx14MBGZRs9SUt/a1PDESLEogBPpIFz68SeDBgI6TIqZqgVTQRGcCwlKAuLdx77aX520xI4MGAj8vyOmgeSSGCKOSQku6oAzEm5uQL89bd+JDBgwHBm+SU1UoWpgimA5doga3ouNPVgyrJaamBFPBDCDz7NFW/LnYa8hzx34MAut8G2c1EkNNSaVFSxVXIFkW4FxfTiJYAE3AF/NixbNbG01IA/D21QbGSpl8eV2sLnia5A0FlGmg6644d5WwyZrAqh+zniJaKTmBe11a3Q2Go1BAPeD5bP5/XwIsOZ0c7Otl9s06iVJNPKZUPGp7/FtfuuBgPHb7dfSZirOirBU8xKi6Me6QDygfjcxpqRoV5uiz2ry/MjlFVxcDMyhCf2b2Lhk/dca2Gh4g3pcQ2nRgezgrXbWy+1ZY726cUyoo101IxWNn9iJZM0kzeuCpIf2NOh4uAcAQGRhoW4ei3Fze+lsAxMQdXsfl8shlko6Z3PNmiUk+c3Gp85xOYMB+IIVRQqKqqNAqiwHoAx+8GDAGDBgwHPWpIVIidEboXQuPqDqf64SW1u9fN8vqnppoaAstiGCS2ZTqGHu3/wAG4w9cZq9kL76j+Xj/ALnwDu2Hra+pp4qmralUSosixxRvcKy3W7tKRcgg24dOV+6z4gthPeyh/lIPykxO4AwYMRu0mdR0VNLUy+REpa3xjyVR52YhR6cBy7V7WUuXRdpUycN78CDV3I6Kv/k2AuLnHFlNdmNWBL2UNHE2qrKrSzMDyJVWRYz1seM9CBbVT7qqSXOc1lzGsPGILMq/BDkns0UHkqAFrXvcKTe5xoHAQFbFmKLxQy0sxGpjkiaMt5lkWQhT6UPqxF7Mbw4Kmc0k6PS1imzQS9SBc8DjRu8ciRqARri54VG/zZUTUorohaantxEc2jJ83xWPFfoOLANfC93pZ5meXxe2qZqd4eIK0bxHiTi0BB7TxgTYWtcEjmOX53MbbNmNKY5zeop7KxvrIhHiufPoQ3PUA/Ctiwbd/saf+eo/9THgF1u33xyVNUKfMBEgksIpEBUB724WBJ0a+h0sR1vo6cZu3y7ufaLmrpV/2V28ZFH7Fj+CE8jyBPD3Xuu5TeL7aRaGqa86D3Jyf2iAeST1dR9YF+YJINzFE3i53mmX07VVP7TmiQjjVopA6gmwa4mswuRfQW58uV7xA7dxcVBUD9y5v3Agn+gOA+7KvXvEklcaZHZbmGKNwUvyBZpTcjqAvO4ueeIPeVnuY5fA1XTe05IUI40kik41DEKCGWWzakX0W3nxecUnfR7zVfoj/OjwFZ3a7a5rm8kvjUkEUIXjKwuxJa9goaXuU3JOmmhvhhS0NbY8NXEG6E09x6wJR+OFZ7GfyK76UP4S4duAXG0O0Od5cGmlp6SrpkF2eDjjcAc2YMzWA6kAgDnbEnsNvKo8zPAhaKcC5hktc6C5QjRh9R0JtbF0xm3fTst/htbFV0t40mbjXh5RyoQTw9ADowHfxW0GA0lgxWd3O0v+I0EVQbdpqkoHR10PouLNbuYYi9722Zy2j9yIFRMSkXI8NvKex58IIHpZb6YDt2n29gpZlpIUeqrXICU0RFwSCR2jHRBYXN7kDW1tcSFJFmDrxSyU0JPKOONpCvmMjOob1IPXih7g9m+CnfMZrtPUseFm1YIGNzc63drknqAuGzgKrnVZmVIplSOGtiUXaNFaKcDqV8Z1kPXhAU6W1OPfY3bakzOMtTueNfLifR185F9R+8CR69MWPGft8eVSZXmMOZURMfakseEaCUeVcDSzqbkHn4/fgH7UKxUhGCsRoxF7HvtcX+vCO253kZvllW9M/tRwArLIImAZW5G3aGxuCLX6HmNcNvY3aFMwo4apNONfGX4rjRl17mvY9RY9cV7Odm4cwq8wppxdWpqMqw5owass6+cXPpBI5HAdO7LblM1p+I8KVEdhNGOXmdb/AAWty1sbi55m5YyNKlbkOY6XSWI6EjxJYyedr+MjAd9we5l009sftPDmNMtRAeejoT40bdVP/g9RY4CVrFkKkRMiv0Z0Lr61DqT9Ywupdoc7GaLl/BQFWQyio7KXh7MGxbh7fyuKy8N+ZGtjfDLxAzRf7zibvo5R6LSwH+t/6YCap1cKO0ZWbqVUqPUCzEfWcfMeuDAGM1eyF99R/Lx/3PjSuM1eyF99R/Lx/wBz4B8bCe9lD/KQflJidxBbCe9lD/KQflJidwBhTeyNrWSghiGgknHF5wqsbfWQfUMNnCr9kTlzSZdHKt/cZlLeZXBW/wBoqPXgPnsdKcLl0r2N3qWufMqR2t9Zw1cKX2OFYrUE8VxxJUFiOtnRLG3pRvqw2sAYj9oaNZqWeJ9VeJ1PrUjEhjgz6qWKmnlbyUhkc+hUJP4YDOG4SvMebRoL2mjkQjpopkF/sYfW3f7Gn/nqP/Ux4RO4HLzJmqyW0hikcnuLDsx6/HOnp7sPHeIbU8P85Sf6iPAWOspUmjeKVQ6OpVlPIgixBxlveTsVLlFUHiL9gzcVPMCQyka8JI5Op1B6ixGtwNVYjNo8ihrqd6eoXiRx61PRlPQg6/8A6wFW3UbfrmcHBKQKqIDtF5cY5doo5WJ5gcj5iMWTbH/gan+E/wCGMxZzldZkOYKQ1njPFFKB4siHTke8XVl6ajz4fMO2EOZZNU1EejJTyGaK9yjKhYjpcEDQ8j5iCAF8xSd9HvNV+iP86PF2xSd9HvNV+iP86PAUj2M/kV30ofwlw7cJL2M/kV30ofwlw7cAYWXshKTjysPYXjnRr+Yhl/8AuGGbhVeyLrQuXRRX8aSdbC/RVYk26gEr9YwHJ7GyYmkqk6CcMPSyAH+0Yp/siatmzKOMk8MdOth0uzOSfXoPUMXj2OdCUoJpSCO1nPD51RVFx/1Fh6sUz2RuXslfDNbxZYAAf3kZrj6mT68A7N38QXLKEAWHtWE+sxqT/UnE/iubuKoSZXRMvIU8aetFCH+qnFjwBhb7/wCjD5SznnFNG49ZKfg+GRhcb/qsJlLKecs0aD0gl/wQ4CvexqriYayDokkcg9Lqyn8sYYuWe+lb/LUf91Xhf+xty4rTVVQQQJJFQecRqTcea729Rxf8tcf4rWjqaakP1PVf+xgOXeTsRHmlMU8VZ0uYZD0NvJY2J4D1t5j0xnvY/aOpyOuYSIwsezqICeYB5jW3EOaty1PRsaywtt8G7wZhF7Yp1Aq4x96gv4h/eHNT6utwF9yjM4qqFJ4HDxyLxKw/A9xB0I5ggjHDUe+MP8rP+bTYz1um3gNlc5hqC3tWRvHFiTE+g4wLX6WZRrbvIsX7NUBsypSjBkejqWBBBBHaUliCOlj0wFiwYMGAMZp9kKf96j+Xj/ufGj6ztLe5cAbve5H1C1/rwotpdzdTXVMlTPXx9o9rhYCFAAAAUGQ2AA78Ax9hPeyh/lIPykxO4q2ymTV1HBHTvUU86RKERjEyMFGgBIcg2GnIHQXviVmWsJ8RqUC3wkdtfU4+rAd1ZVpEjSSsqIgLMzGwAHUnFH2PkTOKaummW8NVK0UanmIY1Cr6G4i79bE88cG2G7/MsyHDUZlGsQN+xjpyqX7z7qS3/UTbpi47E7PDL6KGlDcfZhrva3EWZmJt68Ak9jHl2dzc09YbU844O15IRfxJfUfFIJ8UM1+WNEDEXtFs9TV0RhqolkTmL6FT3qRqD6MQuS7N1lAoipqpZqddEhqUJZB8VZUI8XuBQ20GAt2Fjv02nENJ7SiPFUVVl4F1YR31NhfyiOADrdreTi4VcWZSDhSSjgv8PgeYj0KTGL+m482OfIdiaemmaqYvUVTc6mYhn7rKAAqC3i+KBppywEPue2JOW0haYWqZ7NIL34AL8Kd1xckkdSRcgA4lN45tTRE6D25Sf6iPFqxRN4uxdVmqrF7aihgR+MKImZiwBALN2gGgJ0AHPr0C94MRGz1LVxIEqpopyqgdosZRmI6t4xF7dwGJfAVzbzZCHM6ZoZLK4uYpbXKN3/RPIjqPOARmB5KzKZ6mmbxHeN4JkOqukikXHfoQyt6PODsLFL3kbvos1jXxhFOnkS8N/FvqrDS68yNdD6SCF0GKTvo95qv0R/nR4u2KbvD2ercxgelikp4YXKlmbiZ2CkMBYABfGF+vIYCh+xnPi13ph/CXDuwodiN2OZZZM0kFZS2deF1eN2Ui9wbBlNx01HM9+GN2dd8pSfdSf/kwEtJIFBZiAoBJJNgAOZJPIYztthPNtHmqwUYPteC6CU6oBfx5T5msAovchV5EmzczLY+atHDX1kjx9YKdewjbzPdnkYebjA0GmLBk2TQUkYipokijGvCo5nvJ5k+c3OAMhymOkp4qaIeJEgUX5nvJ85NyfOcQO83Y8ZnRtELCZDxwseQYfBPmYaebQ62xbcGATG4naFoGlyirBjlR2aJX0P78fq8sc7gseQw58VnavYekzArJKrJOluCoiPBIttR43Wx1F726Wx6UFHmMK8DT09SByaRGie3TiKFlY9LhVvzwFiwit7lZLm+YQ5XQ+6diWMpHkK/Ilm6CMaE97FdTphoZjlNfUqUeqSmjYEMKZCZSDfQSyGy6W1EYN+uOzZnZely+Mx0sYQHVmJu7nvZjqfRyHQDAemy2RR0NLFSxeTGtr9WY6sx9LEnEVl7D/GasdfalNp/3KjFmqOPhPZ8PF04r29dtcLql2DzFMxfMfb8JlccLIaduApp4gHa3CjhUjW9xck63Bk4MeVLx8I7ThL9SoIHqBJP9ceuAS2+7dx2gfMaRfHAvURgeUBzkX94fCHUa8wbxe4HPJpqpaaQ8SU9NOYyeaiSSmuv0QVuPSemH7ilbP7vYqLM5q6nbhjliZTBbRWZ1YlTfRfF8m2lzbSwAXXBgwYAwYiNqM2pqWAzVjcMIYAmzHUmw0QE88Uzwk5D8ufu5/wBOAZWDC18JOQ/Ln7uf9ODwk5D8ufu5/wBOAZWDC18JOQ/Ln7uf9ODwk5D8ufu5/wBOAZWDC18JOQ/Ln7uf9ODwk5D8ufu5/wBOAZWDC18JOQ/Ln7uf9ODwk5D8ufu5/wBOAZWDC18JOQ/Ln7uf9ODwk5D8ufu5/wBOAZWDC18JOQ/Ln7uf9ODwk5D8ufu5/wBOAZWDC18JOQ/Ln7uf9ODwk5D8ufu5/wBOAZWDC18JOQ/Ln7uf9ODwk5D8ufu5/wBOAZWDC18JOQ/Ln7uf9ODwk5D8ufu5/wBOAZWDC18JOQ/Ln7uf9ODwk5D8ufu5/wBOAZWDC18JOQ/Ln7uf9ODwk5D8ufu5/wBOAZWDC18JOQ/Ln7uf9ODwk5D8ufu5/wBOAZWDC18JOQ/Ln7uf9ODwk5D8ufu5/wBOAZWDC18JOQ/Ln7uf9ODwk5D8ufu5/wBOAZWDC18JOQ/Ln7uf9ODwk5D8ufu5/wBOAZWDC18JOQ/Ln7uf9OJjZXbDK6ufsqOQtLwlrcEg8UWvq4A6jAXLBgwYCB212ZTMqVqV3aNWZW4lAJ8U364XfgApfnc/2VwYMAeACl+dz/ZXB4AKX53P9lcGDAHgApfnc/2VweACl+dz/ZXBgwB4AKX53P8AZXB4AKX53P8AZXBgwB4AKX53P9lcHgApfnc/2VwYMAeACl+dz/ZXB4AKX53P9lcGDAHgApfnc/2VweACl+dz/ZXBgwB4AKX53P8AZXB4AKX53P8AZXBgwB4AKX53P9lcHgApfnc/2VwYMAeACl+dz/ZXB4AKX53P9lcGDAHgApfnc/2VweACl+dz/ZXBgwB4AKX53P8AZXB4AKX53P8AZXBgwB4AKX53P9lcHgApfnc/2VwYMAeACl+dz/ZXB4AKX53P9lcGDAHgApfnc/2VweACl+dz/ZXBgwB4AKX53P8AZXB4AKX53P8AZXBgwB4AKX53P9lcWDYfdVDllT7ZjnlkPAycLKoFmtrp6MGDAMLBgwYD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7660" name="Picture 12" descr="http://static.guim.co.uk/sys-images/Education/Clearing_Pix/furniture/2012/5/17/1337268129427/Kings-College-London-logo-001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699792" y="5373216"/>
            <a:ext cx="1340232" cy="102527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prstClr val="black"/>
                </a:solidFill>
              </a:rPr>
              <a:t>Гибридное Обучение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340768"/>
            <a:ext cx="8229600" cy="766571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600" dirty="0" smtClean="0"/>
              <a:t>Дейвид Блейк-Шаффер – Профессор в Университете Упсала в Швеции</a:t>
            </a:r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endParaRPr lang="en-US" sz="1600" dirty="0" smtClean="0"/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en-US" dirty="0"/>
          </a:p>
        </p:txBody>
      </p:sp>
      <p:pic>
        <p:nvPicPr>
          <p:cNvPr id="4" name="Picture 3" descr="hstalkslogoJUL10 expand10p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2320" y="188640"/>
            <a:ext cx="1495314" cy="1152128"/>
          </a:xfrm>
          <a:prstGeom prst="rect">
            <a:avLst/>
          </a:prstGeom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1772816"/>
            <a:ext cx="7629525" cy="443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Гибридное Обучение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 smtClean="0">
                <a:solidFill>
                  <a:prstClr val="black"/>
                </a:solidFill>
              </a:rPr>
              <a:t>Гибридное </a:t>
            </a:r>
            <a:r>
              <a:rPr lang="ru-RU" dirty="0" smtClean="0"/>
              <a:t>обучение – это формальные учебные программы, в рамках которых студенты как минимум частично обучаются в электронном, онлайновом формате, и при этом присутствуют некоторые элементы контроля над сроками, ходом и темпом обучения; частично же обучение происходит очно, вне дома обучающихся. В таком обучении используются разные модальности, чтобы обеспечить в итоге интегрированный учебный опыт. (</a:t>
            </a:r>
            <a:r>
              <a:rPr lang="en-US" dirty="0" err="1" smtClean="0"/>
              <a:t>Staker</a:t>
            </a:r>
            <a:r>
              <a:rPr lang="ru-RU" dirty="0" smtClean="0"/>
              <a:t>/</a:t>
            </a:r>
            <a:r>
              <a:rPr lang="en-US" dirty="0" smtClean="0"/>
              <a:t>Horn</a:t>
            </a:r>
            <a:r>
              <a:rPr lang="ru-RU" dirty="0" smtClean="0"/>
              <a:t>, 2012)</a:t>
            </a:r>
            <a:endParaRPr lang="en-US" dirty="0" smtClean="0"/>
          </a:p>
          <a:p>
            <a:r>
              <a:rPr lang="ru-RU" b="1" dirty="0" smtClean="0">
                <a:solidFill>
                  <a:prstClr val="black"/>
                </a:solidFill>
              </a:rPr>
              <a:t>Гибридное </a:t>
            </a:r>
            <a:r>
              <a:rPr lang="ru-RU" dirty="0" smtClean="0"/>
              <a:t>обучение – это интеграция электронного и традиционного обучения, которой присуща запланированность и педагогическая ценность. (</a:t>
            </a:r>
            <a:r>
              <a:rPr lang="en-US" dirty="0" smtClean="0"/>
              <a:t>Sloan Consortium</a:t>
            </a:r>
            <a:r>
              <a:rPr lang="ru-RU" dirty="0" smtClean="0"/>
              <a:t>)</a:t>
            </a:r>
            <a:endParaRPr lang="en-US" dirty="0" smtClean="0"/>
          </a:p>
          <a:p>
            <a:r>
              <a:rPr lang="ru-RU" b="1" dirty="0" smtClean="0">
                <a:solidFill>
                  <a:prstClr val="black"/>
                </a:solidFill>
              </a:rPr>
              <a:t>Гибридное </a:t>
            </a:r>
            <a:r>
              <a:rPr lang="ru-RU" dirty="0" smtClean="0"/>
              <a:t>обучение – это такой метод обучения, который комбинирует различные ресурсы, в частности, элементы очных учебных сессий и электронного обучения. </a:t>
            </a:r>
            <a:r>
              <a:rPr lang="en-US" dirty="0" smtClean="0"/>
              <a:t>(MacMillan Dictionary)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sz="1000" dirty="0" smtClean="0"/>
              <a:t>Источник: </a:t>
            </a:r>
            <a:r>
              <a:rPr lang="en-US" sz="1000" dirty="0" smtClean="0"/>
              <a:t>http://www.smart-edu.com/bended-learning.html</a:t>
            </a:r>
            <a:endParaRPr lang="en-US" sz="1400" dirty="0"/>
          </a:p>
        </p:txBody>
      </p:sp>
      <p:pic>
        <p:nvPicPr>
          <p:cNvPr id="4" name="Picture 3" descr="hstalkslogoJUL10 expand10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188640"/>
            <a:ext cx="1495314" cy="115212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4000" b="1" dirty="0" smtClean="0">
                <a:solidFill>
                  <a:prstClr val="black"/>
                </a:solidFill>
              </a:rPr>
              <a:t>Гибридное </a:t>
            </a:r>
            <a:r>
              <a:rPr lang="ru-RU" sz="4000" dirty="0" smtClean="0"/>
              <a:t>Обучение – </a:t>
            </a:r>
            <a:br>
              <a:rPr lang="ru-RU" sz="4000" dirty="0" smtClean="0"/>
            </a:br>
            <a:r>
              <a:rPr lang="ru-RU" sz="4000" dirty="0" smtClean="0"/>
              <a:t>			Идея и Концепция</a:t>
            </a:r>
            <a:endParaRPr lang="en-US" sz="40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7615" y="1600200"/>
            <a:ext cx="750877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hstalkslogoJUL10 expand10p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2320" y="188640"/>
            <a:ext cx="1495314" cy="115212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4000" b="1" dirty="0" smtClean="0">
                <a:solidFill>
                  <a:prstClr val="black"/>
                </a:solidFill>
              </a:rPr>
              <a:t>Гибридное </a:t>
            </a:r>
            <a:r>
              <a:rPr lang="ru-RU" sz="4000" dirty="0" smtClean="0"/>
              <a:t>Обучение - Модель</a:t>
            </a:r>
            <a:endParaRPr lang="en-US" sz="4000" dirty="0"/>
          </a:p>
        </p:txBody>
      </p:sp>
      <p:pic>
        <p:nvPicPr>
          <p:cNvPr id="5" name="Picture 4" descr="hstalkslogoJUL10 expand10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188640"/>
            <a:ext cx="1495314" cy="1152128"/>
          </a:xfrm>
          <a:prstGeom prst="rect">
            <a:avLst/>
          </a:prstGeom>
        </p:spPr>
      </p:pic>
      <p:pic>
        <p:nvPicPr>
          <p:cNvPr id="74754" name="Picture 2" descr="http://www.24x7learning.com/wp-content/uploads/2014/02/blended_learning-600x3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844824"/>
            <a:ext cx="6702538" cy="390981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4000" b="1" dirty="0" smtClean="0">
                <a:solidFill>
                  <a:prstClr val="black"/>
                </a:solidFill>
              </a:rPr>
              <a:t>Гибридное </a:t>
            </a:r>
            <a:r>
              <a:rPr lang="ru-RU" sz="4000" dirty="0" smtClean="0"/>
              <a:t>Обучение - Модели</a:t>
            </a:r>
            <a:endParaRPr lang="en-US" sz="4000" dirty="0"/>
          </a:p>
        </p:txBody>
      </p:sp>
      <p:pic>
        <p:nvPicPr>
          <p:cNvPr id="5" name="Picture 4" descr="hstalkslogoJUL10 expand10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188640"/>
            <a:ext cx="1495314" cy="1152128"/>
          </a:xfrm>
          <a:prstGeom prst="rect">
            <a:avLst/>
          </a:prstGeom>
        </p:spPr>
      </p:pic>
      <p:pic>
        <p:nvPicPr>
          <p:cNvPr id="71682" name="Picture 2" descr="http://www.christenseninstitute.org/wp-content/uploads/2013/04/blended-learning-taxonomy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1340768"/>
            <a:ext cx="4661942" cy="4906592"/>
          </a:xfrm>
          <a:prstGeom prst="rect">
            <a:avLst/>
          </a:prstGeom>
          <a:noFill/>
        </p:spPr>
      </p:pic>
      <p:sp>
        <p:nvSpPr>
          <p:cNvPr id="8" name="Rounded Rectangular Callout 7"/>
          <p:cNvSpPr/>
          <p:nvPr/>
        </p:nvSpPr>
        <p:spPr>
          <a:xfrm>
            <a:off x="539552" y="3645024"/>
            <a:ext cx="1403648" cy="504056"/>
          </a:xfrm>
          <a:prstGeom prst="wedgeRoundRectCallout">
            <a:avLst>
              <a:gd name="adj1" fmla="val 115785"/>
              <a:gd name="adj2" fmla="val 18529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Классная ротация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4716016" y="5805264"/>
            <a:ext cx="1403648" cy="864096"/>
          </a:xfrm>
          <a:prstGeom prst="wedgeRoundRectCallout">
            <a:avLst>
              <a:gd name="adj1" fmla="val -86328"/>
              <a:gd name="adj2" fmla="val -301619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err="1" smtClean="0">
                <a:solidFill>
                  <a:schemeClr val="tx1"/>
                </a:solidFill>
              </a:rPr>
              <a:t>Гибкая</a:t>
            </a:r>
            <a:r>
              <a:rPr lang="en-US" sz="1200" b="1" dirty="0" smtClean="0">
                <a:solidFill>
                  <a:schemeClr val="tx1"/>
                </a:solidFill>
              </a:rPr>
              <a:t> </a:t>
            </a:r>
            <a:endParaRPr lang="ru-RU" sz="1200" b="1" dirty="0" smtClean="0">
              <a:solidFill>
                <a:schemeClr val="tx1"/>
              </a:solidFill>
            </a:endParaRPr>
          </a:p>
          <a:p>
            <a:pPr algn="ctr"/>
            <a:r>
              <a:rPr lang="en-US" sz="1200" b="1" dirty="0" err="1" smtClean="0">
                <a:solidFill>
                  <a:schemeClr val="tx1"/>
                </a:solidFill>
              </a:rPr>
              <a:t>модель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7020272" y="1916832"/>
            <a:ext cx="1403648" cy="864096"/>
          </a:xfrm>
          <a:prstGeom prst="wedgeRoundRectCallout">
            <a:avLst>
              <a:gd name="adj1" fmla="val -152523"/>
              <a:gd name="adj2" fmla="val 49982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err="1" smtClean="0">
                <a:solidFill>
                  <a:schemeClr val="tx1"/>
                </a:solidFill>
              </a:rPr>
              <a:t>Модель</a:t>
            </a:r>
            <a:r>
              <a:rPr lang="en-US" sz="1200" b="1" dirty="0" smtClean="0">
                <a:solidFill>
                  <a:schemeClr val="tx1"/>
                </a:solidFill>
              </a:rPr>
              <a:t> «</a:t>
            </a:r>
            <a:r>
              <a:rPr lang="en-US" sz="1200" b="1" dirty="0" err="1" smtClean="0">
                <a:solidFill>
                  <a:schemeClr val="tx1"/>
                </a:solidFill>
              </a:rPr>
              <a:t>учебного</a:t>
            </a:r>
            <a:r>
              <a:rPr lang="en-US" sz="1200" b="1" dirty="0" smtClean="0">
                <a:solidFill>
                  <a:schemeClr val="tx1"/>
                </a:solidFill>
              </a:rPr>
              <a:t> </a:t>
            </a:r>
            <a:r>
              <a:rPr lang="en-US" sz="1200" b="1" dirty="0" err="1" smtClean="0">
                <a:solidFill>
                  <a:schemeClr val="tx1"/>
                </a:solidFill>
              </a:rPr>
              <a:t>меню</a:t>
            </a:r>
            <a:r>
              <a:rPr lang="en-US" sz="1200" b="1" dirty="0" smtClean="0">
                <a:solidFill>
                  <a:schemeClr val="tx1"/>
                </a:solidFill>
              </a:rPr>
              <a:t>»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2" name="Rounded Rectangular Callout 11"/>
          <p:cNvSpPr/>
          <p:nvPr/>
        </p:nvSpPr>
        <p:spPr>
          <a:xfrm>
            <a:off x="7380312" y="4725144"/>
            <a:ext cx="1403648" cy="864096"/>
          </a:xfrm>
          <a:prstGeom prst="wedgeRoundRectCallout">
            <a:avLst>
              <a:gd name="adj1" fmla="val -126255"/>
              <a:gd name="adj2" fmla="val -171902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Модель обогащенного виртуального обучения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4" name="Rounded Rectangular Callout 13"/>
          <p:cNvSpPr/>
          <p:nvPr/>
        </p:nvSpPr>
        <p:spPr>
          <a:xfrm>
            <a:off x="619944" y="1493168"/>
            <a:ext cx="1403648" cy="864096"/>
          </a:xfrm>
          <a:prstGeom prst="wedgeRoundRectCallout">
            <a:avLst>
              <a:gd name="adj1" fmla="val 87041"/>
              <a:gd name="adj2" fmla="val 118254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Ротационная модель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7" name="Rounded Rectangular Callout 16"/>
          <p:cNvSpPr/>
          <p:nvPr/>
        </p:nvSpPr>
        <p:spPr>
          <a:xfrm>
            <a:off x="539552" y="4365104"/>
            <a:ext cx="1403648" cy="648072"/>
          </a:xfrm>
          <a:prstGeom prst="wedgeRoundRectCallout">
            <a:avLst>
              <a:gd name="adj1" fmla="val 115785"/>
              <a:gd name="adj2" fmla="val -10790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Лабораторная ротация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8" name="Rounded Rectangular Callout 17"/>
          <p:cNvSpPr/>
          <p:nvPr/>
        </p:nvSpPr>
        <p:spPr>
          <a:xfrm>
            <a:off x="539552" y="5085184"/>
            <a:ext cx="1403648" cy="648072"/>
          </a:xfrm>
          <a:prstGeom prst="wedgeRoundRectCallout">
            <a:avLst>
              <a:gd name="adj1" fmla="val 113955"/>
              <a:gd name="adj2" fmla="val -18238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Порционное обучение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9" name="Rounded Rectangular Callout 18"/>
          <p:cNvSpPr/>
          <p:nvPr/>
        </p:nvSpPr>
        <p:spPr>
          <a:xfrm>
            <a:off x="539552" y="5805264"/>
            <a:ext cx="1403648" cy="648072"/>
          </a:xfrm>
          <a:prstGeom prst="wedgeRoundRectCallout">
            <a:avLst>
              <a:gd name="adj1" fmla="val 114735"/>
              <a:gd name="adj2" fmla="val -33340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chemeClr val="tx1"/>
                </a:solidFill>
              </a:rPr>
              <a:t>Индивидуальная ротация</a:t>
            </a:r>
            <a:endParaRPr lang="en-US" sz="1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3600" b="1" dirty="0" smtClean="0"/>
              <a:t>Э-ресурсы и Гибридное Обучение</a:t>
            </a:r>
            <a:br>
              <a:rPr lang="ru-RU" sz="3600" b="1" dirty="0" smtClean="0"/>
            </a:br>
            <a:r>
              <a:rPr lang="ru-RU" sz="3600" b="1" dirty="0" smtClean="0"/>
              <a:t>Принципы - 2014 Год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ü"/>
            </a:pPr>
            <a:r>
              <a:rPr lang="ru-RU" dirty="0" smtClean="0"/>
              <a:t> Соответствуйте содержанию самого курса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 Современный и новейший контетн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 Просто(й) (и) Понятный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 Легкий в восприятии и свежий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 Интересный аудитории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 Аккуратный – без излишеств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/>
              <a:t> Интерактивный – только в пользу</a:t>
            </a:r>
          </a:p>
          <a:p>
            <a:pPr>
              <a:buFont typeface="Wingdings" pitchFamily="2" charset="2"/>
              <a:buChar char="ü"/>
            </a:pPr>
            <a:r>
              <a:rPr lang="ru-RU" b="1" dirty="0" smtClean="0"/>
              <a:t> Гибридный (</a:t>
            </a:r>
            <a:r>
              <a:rPr lang="en-US" b="1" dirty="0" smtClean="0"/>
              <a:t>Blended</a:t>
            </a:r>
            <a:r>
              <a:rPr lang="ru-RU" b="1" dirty="0" smtClean="0"/>
              <a:t>)</a:t>
            </a:r>
          </a:p>
          <a:p>
            <a:pPr>
              <a:buFont typeface="Wingdings" pitchFamily="2" charset="2"/>
              <a:buChar char="ü"/>
            </a:pPr>
            <a:r>
              <a:rPr lang="ru-RU" b="1" dirty="0" smtClean="0"/>
              <a:t> </a:t>
            </a:r>
            <a:r>
              <a:rPr lang="ru-RU" dirty="0" smtClean="0"/>
              <a:t>Короткий и нацеленный</a:t>
            </a:r>
            <a:r>
              <a:rPr lang="ru-RU" b="1" dirty="0" smtClean="0"/>
              <a:t> </a:t>
            </a:r>
            <a:endParaRPr lang="ru-RU" dirty="0" smtClean="0"/>
          </a:p>
          <a:p>
            <a:pPr>
              <a:buFont typeface="Wingdings" pitchFamily="2" charset="2"/>
              <a:buChar char="ü"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Font typeface="Wingdings" pitchFamily="2" charset="2"/>
              <a:buChar char="ü"/>
            </a:pPr>
            <a:endParaRPr lang="ru-RU" dirty="0" smtClean="0"/>
          </a:p>
          <a:p>
            <a:pPr>
              <a:buFont typeface="Wingdings" pitchFamily="2" charset="2"/>
              <a:buChar char="ü"/>
            </a:pPr>
            <a:endParaRPr lang="en-US" dirty="0"/>
          </a:p>
        </p:txBody>
      </p:sp>
      <p:pic>
        <p:nvPicPr>
          <p:cNvPr id="4" name="Picture 3" descr="hstalkslogoJUL10 expand10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188640"/>
            <a:ext cx="1495314" cy="115212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3600" b="1" dirty="0" smtClean="0">
                <a:solidFill>
                  <a:prstClr val="black"/>
                </a:solidFill>
              </a:rPr>
              <a:t>Гибридное </a:t>
            </a:r>
            <a:r>
              <a:rPr lang="ru-RU" sz="3600" dirty="0" smtClean="0"/>
              <a:t>Обучение - Результаты</a:t>
            </a:r>
            <a:endParaRPr lang="en-US" sz="36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1269" y="1600200"/>
            <a:ext cx="7441461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hstalkslogoJUL10 expand10p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2320" y="188640"/>
            <a:ext cx="1495314" cy="115212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sz="3100" dirty="0" smtClean="0"/>
              <a:t/>
            </a:r>
            <a:br>
              <a:rPr lang="en-GB" sz="3100" dirty="0" smtClean="0"/>
            </a:br>
            <a:endParaRPr lang="en-US" dirty="0"/>
          </a:p>
        </p:txBody>
      </p:sp>
      <p:pic>
        <p:nvPicPr>
          <p:cNvPr id="6" name="Picture 5" descr="hstalkslogoJUL10 expand10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312" y="188640"/>
            <a:ext cx="1495314" cy="1152128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4958011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endParaRPr lang="en-US" sz="4000" b="1" dirty="0" smtClean="0"/>
          </a:p>
          <a:p>
            <a:pPr algn="ctr">
              <a:buNone/>
            </a:pPr>
            <a:r>
              <a:rPr lang="ru-RU" sz="4000" b="1" dirty="0" smtClean="0"/>
              <a:t>Смешанное Обучение на Основе </a:t>
            </a:r>
            <a:endParaRPr lang="en-US" sz="4000" b="1" dirty="0" smtClean="0"/>
          </a:p>
          <a:p>
            <a:pPr algn="ctr">
              <a:buNone/>
            </a:pPr>
            <a:endParaRPr lang="en-US" b="1" dirty="0" smtClean="0">
              <a:solidFill>
                <a:prstClr val="black"/>
              </a:solidFill>
            </a:endParaRPr>
          </a:p>
          <a:p>
            <a:pPr algn="ctr">
              <a:buNone/>
            </a:pPr>
            <a:r>
              <a:rPr lang="ru-RU" b="1" dirty="0" smtClean="0"/>
              <a:t>Сбора Лекций </a:t>
            </a:r>
          </a:p>
          <a:p>
            <a:pPr algn="ctr">
              <a:buNone/>
            </a:pPr>
            <a:r>
              <a:rPr lang="ru-RU" b="1" dirty="0" smtClean="0"/>
              <a:t>по Маркетингу и Менеджменту</a:t>
            </a:r>
          </a:p>
          <a:p>
            <a:pPr algn="ctr">
              <a:buNone/>
            </a:pPr>
            <a:r>
              <a:rPr lang="ru-RU" b="1" dirty="0" smtClean="0">
                <a:solidFill>
                  <a:prstClr val="black"/>
                </a:solidFill>
              </a:rPr>
              <a:t/>
            </a:r>
            <a:br>
              <a:rPr lang="ru-RU" b="1" dirty="0" smtClean="0">
                <a:solidFill>
                  <a:prstClr val="black"/>
                </a:solidFill>
              </a:rPr>
            </a:br>
            <a:endParaRPr lang="en-US" b="1" dirty="0" smtClean="0">
              <a:solidFill>
                <a:prstClr val="black"/>
              </a:solidFill>
            </a:endParaRPr>
          </a:p>
          <a:p>
            <a:pPr algn="ctr">
              <a:buNone/>
            </a:pPr>
            <a:endParaRPr lang="en-US" b="1" dirty="0" smtClean="0">
              <a:solidFill>
                <a:prstClr val="black"/>
              </a:solidFill>
            </a:endParaRPr>
          </a:p>
          <a:p>
            <a:pPr algn="ctr">
              <a:buNone/>
            </a:pPr>
            <a:r>
              <a:rPr lang="en-US" b="1" dirty="0" smtClean="0">
                <a:solidFill>
                  <a:prstClr val="black"/>
                </a:solidFill>
              </a:rPr>
              <a:t>Henry Stewart Talks</a:t>
            </a:r>
            <a:r>
              <a:rPr lang="en-GB" dirty="0" smtClean="0"/>
              <a:t/>
            </a:r>
            <a:br>
              <a:rPr lang="en-GB" dirty="0" smtClean="0"/>
            </a:b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smtClean="0"/>
              <a:t>		</a:t>
            </a:r>
            <a:br>
              <a:rPr lang="en-US" dirty="0" smtClean="0"/>
            </a:br>
            <a:r>
              <a:rPr lang="ru-RU" dirty="0" smtClean="0"/>
              <a:t> </a:t>
            </a:r>
            <a:r>
              <a:rPr lang="en-US" dirty="0" smtClean="0"/>
              <a:t>         </a:t>
            </a:r>
            <a:r>
              <a:rPr lang="ru-RU" dirty="0" smtClean="0"/>
              <a:t> </a:t>
            </a:r>
            <a:r>
              <a:rPr lang="en-US" dirty="0" smtClean="0"/>
              <a:t> </a:t>
            </a:r>
            <a:r>
              <a:rPr lang="en-US" sz="4000" dirty="0" smtClean="0"/>
              <a:t>The University of Edinburgh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smtClean="0"/>
              <a:t> </a:t>
            </a:r>
            <a:r>
              <a:rPr lang="ru-RU" dirty="0" smtClean="0"/>
              <a:t>                </a:t>
            </a:r>
            <a:r>
              <a:rPr lang="en-US" sz="4000" dirty="0" smtClean="0"/>
              <a:t>&amp;</a:t>
            </a:r>
            <a:r>
              <a:rPr lang="ru-RU" sz="4000" dirty="0" smtClean="0"/>
              <a:t> </a:t>
            </a:r>
            <a:r>
              <a:rPr lang="en-US" sz="4000" dirty="0" smtClean="0"/>
              <a:t>Henry Stewart Talks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539552" y="1700808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>
              <a:buNone/>
            </a:pPr>
            <a:r>
              <a:rPr lang="ru-RU" u="sng" dirty="0" smtClean="0"/>
              <a:t>Эдинбургский университет – </a:t>
            </a:r>
          </a:p>
          <a:p>
            <a:pPr marL="0">
              <a:buNone/>
            </a:pPr>
            <a:r>
              <a:rPr lang="ru-RU" dirty="0" smtClean="0"/>
              <a:t>			</a:t>
            </a:r>
            <a:r>
              <a:rPr lang="ru-RU" u="sng" dirty="0" smtClean="0"/>
              <a:t>один из 20 ведущих в мире</a:t>
            </a:r>
            <a:endParaRPr lang="ru-RU" u="sng" dirty="0" smtClean="0">
              <a:latin typeface="+mj-lt"/>
            </a:endParaRPr>
          </a:p>
          <a:p>
            <a:pPr>
              <a:buNone/>
            </a:pPr>
            <a:endParaRPr lang="ru-RU" dirty="0" smtClean="0">
              <a:latin typeface="+mj-lt"/>
            </a:endParaRPr>
          </a:p>
          <a:p>
            <a:pPr>
              <a:buNone/>
            </a:pPr>
            <a:r>
              <a:rPr lang="ru-RU" dirty="0" smtClean="0">
                <a:latin typeface="+mj-lt"/>
              </a:rPr>
              <a:t>Доктор Тина Харисон</a:t>
            </a:r>
          </a:p>
          <a:p>
            <a:pPr>
              <a:buNone/>
            </a:pPr>
            <a:r>
              <a:rPr lang="ru-RU" dirty="0" smtClean="0">
                <a:latin typeface="+mj-lt"/>
              </a:rPr>
              <a:t>Старший лектор в области маркетинга</a:t>
            </a:r>
          </a:p>
          <a:p>
            <a:pPr>
              <a:buNone/>
            </a:pPr>
            <a:r>
              <a:rPr lang="ru-RU" dirty="0" smtClean="0">
                <a:latin typeface="+mj-lt"/>
              </a:rPr>
              <a:t>Эдинбургский университет - </a:t>
            </a:r>
          </a:p>
          <a:p>
            <a:pPr>
              <a:buNone/>
            </a:pPr>
            <a:r>
              <a:rPr lang="ru-RU" dirty="0" smtClean="0">
                <a:latin typeface="+mj-lt"/>
              </a:rPr>
              <a:t>школа бизнеса </a:t>
            </a:r>
          </a:p>
          <a:p>
            <a:pPr>
              <a:buNone/>
            </a:pPr>
            <a:endParaRPr lang="ru-RU" sz="2400" dirty="0" smtClean="0">
              <a:hlinkClick r:id="rId2"/>
            </a:endParaRPr>
          </a:p>
          <a:p>
            <a:pPr>
              <a:buNone/>
            </a:pPr>
            <a:r>
              <a:rPr lang="en-US" sz="2400" dirty="0" smtClean="0">
                <a:hlinkClick r:id="rId2"/>
              </a:rPr>
              <a:t>http://www.business-school.ed.ac.uk/about/people/45/Tina/Harrison</a:t>
            </a:r>
            <a:endParaRPr lang="ru-RU" sz="2400" dirty="0" smtClean="0"/>
          </a:p>
          <a:p>
            <a:pPr>
              <a:buNone/>
            </a:pPr>
            <a:endParaRPr lang="en-US" dirty="0"/>
          </a:p>
        </p:txBody>
      </p:sp>
      <p:pic>
        <p:nvPicPr>
          <p:cNvPr id="4" name="Picture 3" descr="hstalkslogoJUL10 expand10p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08304" y="260648"/>
            <a:ext cx="1639330" cy="1263091"/>
          </a:xfrm>
          <a:prstGeom prst="rect">
            <a:avLst/>
          </a:prstGeom>
        </p:spPr>
      </p:pic>
      <p:pic>
        <p:nvPicPr>
          <p:cNvPr id="6146" name="Picture 2" descr="Picture of Tina Harriso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3140968"/>
            <a:ext cx="1548054" cy="2058914"/>
          </a:xfrm>
          <a:prstGeom prst="rect">
            <a:avLst/>
          </a:prstGeom>
          <a:noFill/>
        </p:spPr>
      </p:pic>
      <p:pic>
        <p:nvPicPr>
          <p:cNvPr id="6150" name="Picture 6" descr="http://logonoid.com/images/university-of-edinburgh-log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88640"/>
            <a:ext cx="1501656" cy="151216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The University of Edinburgh </a:t>
            </a:r>
            <a:br>
              <a:rPr lang="en-US" sz="3600" dirty="0" smtClean="0"/>
            </a:br>
            <a:r>
              <a:rPr lang="en-US" sz="3600" dirty="0" smtClean="0"/>
              <a:t>&amp;</a:t>
            </a:r>
            <a:r>
              <a:rPr lang="ru-RU" sz="3600" dirty="0" smtClean="0"/>
              <a:t> </a:t>
            </a:r>
            <a:r>
              <a:rPr lang="en-US" sz="3600" dirty="0" smtClean="0"/>
              <a:t>Henry Stewart Talks</a:t>
            </a:r>
            <a:endParaRPr lang="en-US" sz="3600" dirty="0"/>
          </a:p>
        </p:txBody>
      </p:sp>
      <p:pic>
        <p:nvPicPr>
          <p:cNvPr id="5" name="Picture 4" descr="hstalkslogoJUL10 expand10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8304" y="260648"/>
            <a:ext cx="1639330" cy="1263091"/>
          </a:xfrm>
          <a:prstGeom prst="rect">
            <a:avLst/>
          </a:prstGeom>
        </p:spPr>
      </p:pic>
      <p:pic>
        <p:nvPicPr>
          <p:cNvPr id="8" name="Picture 6" descr="http://logonoid.com/images/university-of-edinburgh-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60648"/>
            <a:ext cx="1501656" cy="1512168"/>
          </a:xfrm>
          <a:prstGeom prst="rect">
            <a:avLst/>
          </a:prstGeom>
          <a:noFill/>
        </p:spPr>
      </p:pic>
      <p:pic>
        <p:nvPicPr>
          <p:cNvPr id="5121" name="Picture 1">
            <a:hlinkClick r:id="rId4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1844824"/>
            <a:ext cx="60346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The University of Edinburgh </a:t>
            </a:r>
            <a:br>
              <a:rPr lang="en-US" sz="3600" dirty="0" smtClean="0"/>
            </a:br>
            <a:r>
              <a:rPr lang="en-US" sz="3600" dirty="0" smtClean="0"/>
              <a:t> &amp;</a:t>
            </a:r>
            <a:r>
              <a:rPr lang="ru-RU" sz="3600" dirty="0" smtClean="0"/>
              <a:t> </a:t>
            </a:r>
            <a:r>
              <a:rPr lang="en-US" sz="3600" dirty="0" smtClean="0"/>
              <a:t>Henry Stewart Talks</a:t>
            </a:r>
            <a:endParaRPr lang="en-US" sz="3600" dirty="0"/>
          </a:p>
        </p:txBody>
      </p:sp>
      <p:pic>
        <p:nvPicPr>
          <p:cNvPr id="5" name="Picture 4" descr="hstalkslogoJUL10 expand10p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08304" y="260648"/>
            <a:ext cx="1639330" cy="1263091"/>
          </a:xfrm>
          <a:prstGeom prst="rect">
            <a:avLst/>
          </a:prstGeom>
        </p:spPr>
      </p:pic>
      <p:pic>
        <p:nvPicPr>
          <p:cNvPr id="7" name="Picture 6" descr="http://logonoid.com/images/university-of-edinburgh-log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88640"/>
            <a:ext cx="1501656" cy="1512168"/>
          </a:xfrm>
          <a:prstGeom prst="rect">
            <a:avLst/>
          </a:prstGeom>
          <a:noFill/>
        </p:spPr>
      </p:pic>
      <p:pic>
        <p:nvPicPr>
          <p:cNvPr id="4097" name="Picture 1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1720" y="1916832"/>
            <a:ext cx="5853675" cy="4390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The University of Edinburgh </a:t>
            </a:r>
            <a:br>
              <a:rPr lang="en-US" sz="3600" dirty="0" smtClean="0"/>
            </a:br>
            <a:r>
              <a:rPr lang="en-US" sz="3600" dirty="0" smtClean="0"/>
              <a:t> &amp;</a:t>
            </a:r>
            <a:r>
              <a:rPr lang="ru-RU" sz="3600" dirty="0" smtClean="0"/>
              <a:t> </a:t>
            </a:r>
            <a:r>
              <a:rPr lang="en-US" sz="3600" dirty="0" smtClean="0"/>
              <a:t>Henry Stewart Talks</a:t>
            </a:r>
            <a:endParaRPr lang="en-US" sz="3600" dirty="0"/>
          </a:p>
        </p:txBody>
      </p:sp>
      <p:pic>
        <p:nvPicPr>
          <p:cNvPr id="5" name="Picture 4" descr="hstalkslogoJUL10 expand10p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08304" y="260648"/>
            <a:ext cx="1639330" cy="1263091"/>
          </a:xfrm>
          <a:prstGeom prst="rect">
            <a:avLst/>
          </a:prstGeom>
        </p:spPr>
      </p:pic>
      <p:pic>
        <p:nvPicPr>
          <p:cNvPr id="7" name="Picture 6" descr="http://logonoid.com/images/university-of-edinburgh-log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88640"/>
            <a:ext cx="1501656" cy="1512168"/>
          </a:xfrm>
          <a:prstGeom prst="rect">
            <a:avLst/>
          </a:prstGeom>
          <a:noFill/>
        </p:spPr>
      </p:pic>
      <p:pic>
        <p:nvPicPr>
          <p:cNvPr id="69634" name="Picture 2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35696" y="1844824"/>
            <a:ext cx="6141706" cy="460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val 7"/>
          <p:cNvSpPr/>
          <p:nvPr/>
        </p:nvSpPr>
        <p:spPr>
          <a:xfrm>
            <a:off x="2051720" y="2996952"/>
            <a:ext cx="4536504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dirty="0" smtClean="0"/>
              <a:t>   </a:t>
            </a:r>
            <a:r>
              <a:rPr lang="ru-RU" sz="3600" dirty="0" smtClean="0"/>
              <a:t>Компания </a:t>
            </a:r>
            <a:r>
              <a:rPr lang="en-GB" sz="3600" dirty="0" smtClean="0"/>
              <a:t>Henry Stewart Talks</a:t>
            </a:r>
            <a:r>
              <a:rPr lang="ru-RU" sz="3600" dirty="0" smtClean="0"/>
              <a:t>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400" dirty="0" smtClean="0"/>
              <a:t>Группа </a:t>
            </a:r>
            <a:r>
              <a:rPr lang="en-GB" sz="2400" dirty="0" smtClean="0"/>
              <a:t>Henry Stewart – </a:t>
            </a:r>
            <a:r>
              <a:rPr lang="ru-RU" sz="2400" dirty="0" smtClean="0"/>
              <a:t>член отдела</a:t>
            </a:r>
            <a:r>
              <a:rPr lang="en-GB" sz="2400" dirty="0" smtClean="0"/>
              <a:t> </a:t>
            </a:r>
            <a:r>
              <a:rPr lang="ru-RU" sz="2400" dirty="0" smtClean="0"/>
              <a:t>Непрерывного Профессионального Развития (CPD) компании </a:t>
            </a:r>
            <a:r>
              <a:rPr lang="en-GB" sz="2400" dirty="0" smtClean="0"/>
              <a:t>London and City Group of Companies</a:t>
            </a:r>
          </a:p>
          <a:p>
            <a:pPr>
              <a:buFont typeface="Wingdings" pitchFamily="2" charset="2"/>
              <a:buChar char="ü"/>
            </a:pPr>
            <a:r>
              <a:rPr lang="en-GB" sz="2400" dirty="0" smtClean="0"/>
              <a:t>Henry Stewart Conference Studies LLP, Henry Stewart Events Ltd and Henry Stewart Events Inc. (</a:t>
            </a:r>
            <a:r>
              <a:rPr lang="ru-RU" sz="2400" dirty="0" smtClean="0"/>
              <a:t>конференции, выставки и учебные курсы в Великобритании и США</a:t>
            </a:r>
            <a:r>
              <a:rPr lang="en-GB" sz="2400" dirty="0" smtClean="0"/>
              <a:t>) and Henry Stewart Publications LLP (</a:t>
            </a:r>
            <a:r>
              <a:rPr lang="ru-RU" sz="2400" dirty="0" smtClean="0"/>
              <a:t>Лидер в рецензируемых профессиональных журналах</a:t>
            </a:r>
            <a:r>
              <a:rPr lang="en-GB" sz="2400" dirty="0" smtClean="0"/>
              <a:t>)</a:t>
            </a:r>
            <a:endParaRPr lang="ru-RU" sz="2400" dirty="0" smtClean="0"/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Компании более 40 лет</a:t>
            </a:r>
          </a:p>
          <a:p>
            <a:endParaRPr lang="ru-RU" dirty="0" smtClean="0"/>
          </a:p>
          <a:p>
            <a:pPr>
              <a:buNone/>
            </a:pPr>
            <a:endParaRPr lang="en-US" dirty="0"/>
          </a:p>
        </p:txBody>
      </p:sp>
      <p:pic>
        <p:nvPicPr>
          <p:cNvPr id="4" name="Picture 3" descr="hstalkslogoJUL10 expand10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64288" y="188640"/>
            <a:ext cx="1495314" cy="115212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lecturesnap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2348880"/>
            <a:ext cx="6203177" cy="39604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rmAutofit/>
          </a:bodyPr>
          <a:lstStyle/>
          <a:p>
            <a:pPr algn="l"/>
            <a:r>
              <a:rPr lang="ru-RU" sz="3600" b="1" dirty="0" smtClean="0">
                <a:solidFill>
                  <a:prstClr val="black"/>
                </a:solidFill>
              </a:rPr>
              <a:t>Интерфейс Просмотра Лекции</a:t>
            </a:r>
            <a:endParaRPr lang="en-US" dirty="0"/>
          </a:p>
        </p:txBody>
      </p:sp>
      <p:pic>
        <p:nvPicPr>
          <p:cNvPr id="4" name="Picture 3" descr="hstalkslogoJUL10 expand10p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92280" y="332656"/>
            <a:ext cx="1495314" cy="1152128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23528" y="1484784"/>
            <a:ext cx="63174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/>
              <a:t> </a:t>
            </a:r>
            <a:r>
              <a:rPr lang="ru-RU" b="1" dirty="0" smtClean="0"/>
              <a:t>Индекс слайдов синхронизирован с голосом лектора и        позволяет прослушивание одного выбранного слайда 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 Размер просмотра</a:t>
            </a:r>
            <a:endParaRPr lang="en-US" dirty="0" smtClean="0"/>
          </a:p>
          <a:p>
            <a:endParaRPr lang="en-US" dirty="0"/>
          </a:p>
        </p:txBody>
      </p:sp>
      <p:cxnSp>
        <p:nvCxnSpPr>
          <p:cNvPr id="23" name="Elbow Connector 22"/>
          <p:cNvCxnSpPr/>
          <p:nvPr/>
        </p:nvCxnSpPr>
        <p:spPr>
          <a:xfrm rot="16200000" flipH="1">
            <a:off x="-1038274" y="3075310"/>
            <a:ext cx="4242122" cy="1505818"/>
          </a:xfrm>
          <a:prstGeom prst="bentConnector3">
            <a:avLst>
              <a:gd name="adj1" fmla="val 67695"/>
            </a:avLst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Elbow Connector 36"/>
          <p:cNvCxnSpPr/>
          <p:nvPr/>
        </p:nvCxnSpPr>
        <p:spPr>
          <a:xfrm rot="16200000" flipH="1">
            <a:off x="107504" y="3717032"/>
            <a:ext cx="3600400" cy="864096"/>
          </a:xfrm>
          <a:prstGeom prst="bentConnector3">
            <a:avLst>
              <a:gd name="adj1" fmla="val 50000"/>
            </a:avLst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ecturesnap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2420888"/>
            <a:ext cx="5590011" cy="393305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rmAutofit/>
          </a:bodyPr>
          <a:lstStyle/>
          <a:p>
            <a:pPr algn="l"/>
            <a:r>
              <a:rPr lang="ru-RU" sz="3600" b="1" dirty="0" smtClean="0">
                <a:solidFill>
                  <a:prstClr val="black"/>
                </a:solidFill>
              </a:rPr>
              <a:t>Интерфейс Просмотра Лекции</a:t>
            </a:r>
            <a:endParaRPr lang="en-US" dirty="0"/>
          </a:p>
        </p:txBody>
      </p:sp>
      <p:pic>
        <p:nvPicPr>
          <p:cNvPr id="4" name="Picture 3" descr="hstalkslogoJUL10 expand10p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92280" y="332656"/>
            <a:ext cx="1495314" cy="1152128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23528" y="1484784"/>
            <a:ext cx="631741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/>
              <a:t> </a:t>
            </a:r>
            <a:r>
              <a:rPr lang="ru-RU" b="1" dirty="0" smtClean="0"/>
              <a:t>Индекс слайдов синхронизирован с голосом лектора и        позволяет прослушивание одного выбранного слайда или синхронного передвижения между слайдами.</a:t>
            </a:r>
          </a:p>
          <a:p>
            <a:pPr>
              <a:buFont typeface="Wingdings" pitchFamily="2" charset="2"/>
              <a:buChar char="Ø"/>
            </a:pPr>
            <a:endParaRPr lang="en-US" dirty="0" smtClean="0"/>
          </a:p>
          <a:p>
            <a:endParaRPr lang="en-US" dirty="0"/>
          </a:p>
        </p:txBody>
      </p:sp>
      <p:cxnSp>
        <p:nvCxnSpPr>
          <p:cNvPr id="24" name="Elbow Connector 23"/>
          <p:cNvCxnSpPr>
            <a:endCxn id="7" idx="1"/>
          </p:cNvCxnSpPr>
          <p:nvPr/>
        </p:nvCxnSpPr>
        <p:spPr>
          <a:xfrm rot="16200000" flipH="1">
            <a:off x="312372" y="2504052"/>
            <a:ext cx="1966528" cy="1800200"/>
          </a:xfrm>
          <a:prstGeom prst="bentConnector2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lecturesnap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1268760"/>
            <a:ext cx="5037559" cy="45621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rmAutofit/>
          </a:bodyPr>
          <a:lstStyle/>
          <a:p>
            <a:pPr algn="l"/>
            <a:r>
              <a:rPr lang="ru-RU" sz="3600" b="1" dirty="0" smtClean="0">
                <a:solidFill>
                  <a:prstClr val="black"/>
                </a:solidFill>
              </a:rPr>
              <a:t>Интерфейс Просмотра Лекции</a:t>
            </a:r>
            <a:endParaRPr lang="en-US" dirty="0"/>
          </a:p>
        </p:txBody>
      </p:sp>
      <p:pic>
        <p:nvPicPr>
          <p:cNvPr id="4" name="Picture 3" descr="hstalkslogoJUL10 expand10p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92280" y="332656"/>
            <a:ext cx="1495314" cy="1152128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179512" y="4509120"/>
            <a:ext cx="1403648" cy="864096"/>
          </a:xfrm>
          <a:prstGeom prst="wedgeRoundRectCallout">
            <a:avLst>
              <a:gd name="adj1" fmla="val 69540"/>
              <a:gd name="adj2" fmla="val -19157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Печатная версия слайдов 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7452320" y="2060848"/>
            <a:ext cx="1403648" cy="864096"/>
          </a:xfrm>
          <a:prstGeom prst="wedgeRoundRectCallout">
            <a:avLst>
              <a:gd name="adj1" fmla="val -179371"/>
              <a:gd name="adj2" fmla="val 88245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Нажмите прочитать биографию лектора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7488832" y="3284984"/>
            <a:ext cx="1403648" cy="936104"/>
          </a:xfrm>
          <a:prstGeom prst="wedgeRoundRectCallout">
            <a:avLst>
              <a:gd name="adj1" fmla="val -181315"/>
              <a:gd name="adj2" fmla="val -7857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Нажмите для перечня тем дискусируемых лектором в течении лекции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2" name="Rounded Rectangular Callout 11"/>
          <p:cNvSpPr/>
          <p:nvPr/>
        </p:nvSpPr>
        <p:spPr>
          <a:xfrm>
            <a:off x="7524328" y="4653136"/>
            <a:ext cx="1403648" cy="864096"/>
          </a:xfrm>
          <a:prstGeom prst="wedgeRoundRectCallout">
            <a:avLst>
              <a:gd name="adj1" fmla="val -154091"/>
              <a:gd name="adj2" fmla="val -99707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Перечень лекций того же сериала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4" name="Rounded Rectangular Callout 13"/>
          <p:cNvSpPr/>
          <p:nvPr/>
        </p:nvSpPr>
        <p:spPr>
          <a:xfrm>
            <a:off x="5868144" y="5733256"/>
            <a:ext cx="1403648" cy="864096"/>
          </a:xfrm>
          <a:prstGeom prst="wedgeRoundRectCallout">
            <a:avLst>
              <a:gd name="adj1" fmla="val -111309"/>
              <a:gd name="adj2" fmla="val -156567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Порекомендуйте лекцию  (</a:t>
            </a:r>
            <a:r>
              <a:rPr lang="en-GB" sz="1200" b="1" dirty="0" err="1" smtClean="0">
                <a:solidFill>
                  <a:schemeClr val="tx1"/>
                </a:solidFill>
              </a:rPr>
              <a:t>Facebook</a:t>
            </a:r>
            <a:r>
              <a:rPr lang="en-GB" sz="1200" b="1" dirty="0" smtClean="0">
                <a:solidFill>
                  <a:schemeClr val="tx1"/>
                </a:solidFill>
              </a:rPr>
              <a:t>, Twitter...)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6" name="Rounded Rectangular Callout 15"/>
          <p:cNvSpPr/>
          <p:nvPr/>
        </p:nvSpPr>
        <p:spPr>
          <a:xfrm>
            <a:off x="179512" y="5733256"/>
            <a:ext cx="1403648" cy="864096"/>
          </a:xfrm>
          <a:prstGeom prst="wedgeRoundRectCallout">
            <a:avLst>
              <a:gd name="adj1" fmla="val 68567"/>
              <a:gd name="adj2" fmla="val -128137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Перечень слайдов </a:t>
            </a:r>
            <a:endParaRPr lang="en-US" sz="1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rmAutofit/>
          </a:bodyPr>
          <a:lstStyle/>
          <a:p>
            <a:pPr algn="l"/>
            <a:r>
              <a:rPr lang="ru-RU" sz="3600" b="1" dirty="0" smtClean="0">
                <a:solidFill>
                  <a:prstClr val="black"/>
                </a:solidFill>
              </a:rPr>
              <a:t>Интерфейс Просмотра Лекции</a:t>
            </a:r>
            <a:endParaRPr lang="en-US" dirty="0"/>
          </a:p>
        </p:txBody>
      </p:sp>
      <p:pic>
        <p:nvPicPr>
          <p:cNvPr id="4" name="Picture 3" descr="hstalkslogoJUL10 expand10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92280" y="332656"/>
            <a:ext cx="1495314" cy="1152128"/>
          </a:xfrm>
          <a:prstGeom prst="rect">
            <a:avLst/>
          </a:prstGeom>
        </p:spPr>
      </p:pic>
      <p:pic>
        <p:nvPicPr>
          <p:cNvPr id="8" name="Picture 7" descr="lecturesnap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75656" y="1628800"/>
            <a:ext cx="6048672" cy="4820515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179512" y="5733256"/>
            <a:ext cx="1403648" cy="864096"/>
          </a:xfrm>
          <a:prstGeom prst="wedgeRoundRectCallout">
            <a:avLst>
              <a:gd name="adj1" fmla="val 87041"/>
              <a:gd name="adj2" fmla="val -282921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Перечень лекций по близким темам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323528" y="3573016"/>
            <a:ext cx="1403648" cy="864096"/>
          </a:xfrm>
          <a:prstGeom prst="wedgeRoundRectCallout">
            <a:avLst>
              <a:gd name="adj1" fmla="val 78290"/>
              <a:gd name="adj2" fmla="val -128137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Перечень слайдов 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2" name="Rounded Rectangular Callout 11"/>
          <p:cNvSpPr/>
          <p:nvPr/>
        </p:nvSpPr>
        <p:spPr>
          <a:xfrm>
            <a:off x="7524328" y="2204864"/>
            <a:ext cx="1403648" cy="864096"/>
          </a:xfrm>
          <a:prstGeom prst="wedgeRoundRectCallout">
            <a:avLst>
              <a:gd name="adj1" fmla="val -114227"/>
              <a:gd name="adj2" fmla="val -72857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Перечень лекций в данной серии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3" name="Rounded Rectangular Callout 12"/>
          <p:cNvSpPr/>
          <p:nvPr/>
        </p:nvSpPr>
        <p:spPr>
          <a:xfrm>
            <a:off x="7524328" y="3789040"/>
            <a:ext cx="1403648" cy="864096"/>
          </a:xfrm>
          <a:prstGeom prst="wedgeRoundRectCallout">
            <a:avLst>
              <a:gd name="adj1" fmla="val -247433"/>
              <a:gd name="adj2" fmla="val -158146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Краткое содержание</a:t>
            </a:r>
            <a:endParaRPr lang="en-US" sz="1200" b="1" dirty="0">
              <a:solidFill>
                <a:schemeClr val="tx1"/>
              </a:solidFill>
            </a:endParaRPr>
          </a:p>
        </p:txBody>
      </p:sp>
      <p:sp>
        <p:nvSpPr>
          <p:cNvPr id="14" name="Rounded Rectangular Callout 13"/>
          <p:cNvSpPr/>
          <p:nvPr/>
        </p:nvSpPr>
        <p:spPr>
          <a:xfrm>
            <a:off x="7524328" y="5229200"/>
            <a:ext cx="1403648" cy="864096"/>
          </a:xfrm>
          <a:prstGeom prst="wedgeRoundRectCallout">
            <a:avLst>
              <a:gd name="adj1" fmla="val -239655"/>
              <a:gd name="adj2" fmla="val -246594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chemeClr val="tx1"/>
                </a:solidFill>
              </a:rPr>
              <a:t>Другие серии близкие по теме</a:t>
            </a:r>
            <a:endParaRPr lang="en-US" sz="1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ru-RU" dirty="0" smtClean="0"/>
              <a:t>				      </a:t>
            </a:r>
          </a:p>
          <a:p>
            <a:pPr algn="ctr">
              <a:buNone/>
            </a:pPr>
            <a:r>
              <a:rPr lang="ru-RU" sz="4000" dirty="0" smtClean="0"/>
              <a:t>Спасибо!</a:t>
            </a:r>
            <a:endParaRPr lang="en-US" sz="4000" dirty="0" smtClean="0"/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sz="2000" dirty="0" smtClean="0"/>
          </a:p>
          <a:p>
            <a:pPr>
              <a:spcBef>
                <a:spcPts val="0"/>
              </a:spcBef>
              <a:buNone/>
            </a:pPr>
            <a:endParaRPr lang="ru-RU" sz="2000" dirty="0" smtClean="0"/>
          </a:p>
          <a:p>
            <a:pPr>
              <a:spcBef>
                <a:spcPts val="0"/>
              </a:spcBef>
              <a:buNone/>
            </a:pPr>
            <a:endParaRPr lang="ru-RU" sz="2000" dirty="0" smtClean="0"/>
          </a:p>
          <a:p>
            <a:pPr>
              <a:spcBef>
                <a:spcPts val="0"/>
              </a:spcBef>
              <a:buNone/>
            </a:pPr>
            <a:r>
              <a:rPr lang="en-GB" sz="2000" dirty="0" smtClean="0"/>
              <a:t>Rita Katzir</a:t>
            </a:r>
            <a:endParaRPr lang="en-US" sz="2000" dirty="0" smtClean="0"/>
          </a:p>
          <a:p>
            <a:pPr>
              <a:spcBef>
                <a:spcPts val="0"/>
              </a:spcBef>
              <a:buNone/>
            </a:pPr>
            <a:r>
              <a:rPr lang="en-US" sz="2000" dirty="0" smtClean="0"/>
              <a:t>e: </a:t>
            </a:r>
            <a:r>
              <a:rPr lang="en-US" sz="2000" u="sng" dirty="0" smtClean="0">
                <a:hlinkClick r:id="rId2" tooltip="blocked::mailto:steven@hstalks.com"/>
              </a:rPr>
              <a:t>rita@hstalks.com</a:t>
            </a:r>
            <a:endParaRPr lang="en-US" sz="2000" dirty="0" smtClean="0"/>
          </a:p>
          <a:p>
            <a:pPr>
              <a:spcBef>
                <a:spcPts val="0"/>
              </a:spcBef>
              <a:buNone/>
            </a:pPr>
            <a:r>
              <a:rPr lang="en-US" sz="2000" dirty="0" smtClean="0"/>
              <a:t>w: </a:t>
            </a:r>
            <a:r>
              <a:rPr lang="en-US" sz="2000" u="sng" dirty="0" smtClean="0">
                <a:hlinkClick r:id="rId3" tooltip="blocked::http://www.hstalks.com/bio"/>
              </a:rPr>
              <a:t>www.hstalks.com</a:t>
            </a:r>
            <a:endParaRPr lang="en-US" sz="2000" dirty="0" smtClean="0"/>
          </a:p>
          <a:p>
            <a:pPr>
              <a:spcBef>
                <a:spcPts val="0"/>
              </a:spcBef>
              <a:buNone/>
            </a:pPr>
            <a:r>
              <a:rPr lang="en-GB" sz="2000" dirty="0" smtClean="0"/>
              <a:t>s:  </a:t>
            </a:r>
            <a:r>
              <a:rPr lang="en-GB" sz="2000" dirty="0" err="1" smtClean="0"/>
              <a:t>rita.katzir</a:t>
            </a:r>
            <a:r>
              <a:rPr lang="en-US" sz="2000" dirty="0" smtClean="0"/>
              <a:t>  </a:t>
            </a:r>
          </a:p>
          <a:p>
            <a:pPr>
              <a:spcBef>
                <a:spcPts val="0"/>
              </a:spcBef>
              <a:buNone/>
            </a:pPr>
            <a:r>
              <a:rPr lang="en-US" sz="2000" dirty="0" smtClean="0"/>
              <a:t>t: +44 (0) 845 680 8707 Ext: 106</a:t>
            </a:r>
          </a:p>
          <a:p>
            <a:pPr>
              <a:spcBef>
                <a:spcPts val="0"/>
              </a:spcBef>
              <a:buNone/>
            </a:pPr>
            <a:r>
              <a:rPr lang="en-US" sz="2000" dirty="0" smtClean="0"/>
              <a:t>a: 28-30 Little Russell Street London WC1A 2HN</a:t>
            </a:r>
          </a:p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endParaRPr lang="en-US" dirty="0"/>
          </a:p>
        </p:txBody>
      </p:sp>
      <p:pic>
        <p:nvPicPr>
          <p:cNvPr id="4" name="Picture 3" descr="hstalkslogoJUL10 expand10p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92280" y="332656"/>
            <a:ext cx="1495314" cy="115212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17700</TotalTime>
  <Words>749</Words>
  <Application>Microsoft Office PowerPoint</Application>
  <PresentationFormat>On-screen Show (4:3)</PresentationFormat>
  <Paragraphs>205</Paragraphs>
  <Slides>34</Slides>
  <Notes>8</Notes>
  <HiddenSlides>4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Office Theme</vt:lpstr>
      <vt:lpstr>Гибридное Обучение Эффективность и использование в высшем образовании</vt:lpstr>
      <vt:lpstr>Henry Stewart Talks это....</vt:lpstr>
      <vt:lpstr>Прямой Доступ - hstalks.com</vt:lpstr>
      <vt:lpstr>Просмотр Лекции</vt:lpstr>
      <vt:lpstr>Структура Серий - Пример</vt:lpstr>
      <vt:lpstr>Доступ к Сбору Лекций</vt:lpstr>
      <vt:lpstr>Доступ к Сбору Лекций</vt:lpstr>
      <vt:lpstr>Доступ к Сбору Лекций</vt:lpstr>
      <vt:lpstr>Обзор Таб Home </vt:lpstr>
      <vt:lpstr>Обзор Таб Categories</vt:lpstr>
      <vt:lpstr>  Обзор Таб Categories</vt:lpstr>
      <vt:lpstr>  Обзор Таб Series </vt:lpstr>
      <vt:lpstr>  Обзор Таб Series  </vt:lpstr>
      <vt:lpstr>Поиск Лекции</vt:lpstr>
      <vt:lpstr>Поиск Лекции,  Фильтр и Демонстрация Результатов</vt:lpstr>
      <vt:lpstr>    Henry Stewart Talks     </vt:lpstr>
      <vt:lpstr>Гибридное Обучение</vt:lpstr>
      <vt:lpstr>Гибридное Обучение </vt:lpstr>
      <vt:lpstr>Гибридное Обучение –     Идея и Концепция</vt:lpstr>
      <vt:lpstr>Гибридное Обучение - Модель</vt:lpstr>
      <vt:lpstr>Гибридное Обучение - Модели</vt:lpstr>
      <vt:lpstr>Э-ресурсы и Гибридное Обучение Принципы - 2014 Год</vt:lpstr>
      <vt:lpstr>Гибридное Обучение - Результаты</vt:lpstr>
      <vt:lpstr> </vt:lpstr>
      <vt:lpstr>               The University of Edinburgh                   &amp; Henry Stewart Talks  </vt:lpstr>
      <vt:lpstr>The University of Edinburgh  &amp; Henry Stewart Talks</vt:lpstr>
      <vt:lpstr>The University of Edinburgh   &amp; Henry Stewart Talks</vt:lpstr>
      <vt:lpstr>The University of Edinburgh   &amp; Henry Stewart Talks</vt:lpstr>
      <vt:lpstr>   Компания Henry Stewart Talks </vt:lpstr>
      <vt:lpstr>Интерфейс Просмотра Лекции</vt:lpstr>
      <vt:lpstr>Интерфейс Просмотра Лекции</vt:lpstr>
      <vt:lpstr>Интерфейс Просмотра Лекции</vt:lpstr>
      <vt:lpstr>Интерфейс Просмотра Лекции</vt:lpstr>
      <vt:lpstr>Slide 34</vt:lpstr>
    </vt:vector>
  </TitlesOfParts>
  <Company>HST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Подписные электронные ресурсы </dc:title>
  <dc:creator>HST26</dc:creator>
  <cp:lastModifiedBy>HST26</cp:lastModifiedBy>
  <cp:revision>617</cp:revision>
  <dcterms:created xsi:type="dcterms:W3CDTF">2013-03-10T12:29:56Z</dcterms:created>
  <dcterms:modified xsi:type="dcterms:W3CDTF">2014-03-26T13:29:14Z</dcterms:modified>
</cp:coreProperties>
</file>