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331720"/>
            <a:ext cx="685800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4500" b="1">
                <a:solidFill>
                  <a:srgbClr val="4B0077"/>
                </a:solidFill>
                <a:latin typeface="Arial"/>
              </a:rPr>
              <a:t>ИННОВАЦИОННЫЙ
МЕНЕДЖМЕНТ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4069080"/>
            <a:ext cx="10424160" cy="25400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846320"/>
            <a:ext cx="731520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200" b="0">
                <a:solidFill>
                  <a:srgbClr val="444444"/>
                </a:solidFill>
                <a:latin typeface="Arial"/>
              </a:rPr>
              <a:t>СТАТИСТИКА ПОСТУПЛЕНИЙ, 2026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28600"/>
            <a:ext cx="11338560" cy="5029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3400" b="1">
                <a:solidFill>
                  <a:srgbClr val="000000"/>
                </a:solidFill>
                <a:latin typeface="Arial"/>
              </a:rPr>
              <a:t>Студенты программы - гендерная структура</a:t>
            </a:r>
          </a:p>
        </p:txBody>
      </p:sp>
      <p:sp>
        <p:nvSpPr>
          <p:cNvPr id="3" name="Rectangle 2"/>
          <p:cNvSpPr/>
          <p:nvPr/>
        </p:nvSpPr>
        <p:spPr>
          <a:xfrm>
            <a:off x="256032" y="896112"/>
            <a:ext cx="11475720" cy="19050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34440"/>
            <a:ext cx="457200" cy="822960"/>
          </a:xfrm>
          <a:prstGeom prst="rect">
            <a:avLst/>
          </a:prstGeom>
        </p:spPr>
      </p:pic>
      <p:pic>
        <p:nvPicPr>
          <p:cNvPr id="5" name="Picture 4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88" y="1234440"/>
            <a:ext cx="457200" cy="822960"/>
          </a:xfrm>
          <a:prstGeom prst="rect">
            <a:avLst/>
          </a:prstGeom>
        </p:spPr>
      </p:pic>
      <p:pic>
        <p:nvPicPr>
          <p:cNvPr id="6" name="Picture 5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56" y="1234440"/>
            <a:ext cx="457200" cy="822960"/>
          </a:xfrm>
          <a:prstGeom prst="rect">
            <a:avLst/>
          </a:prstGeom>
        </p:spPr>
      </p:pic>
      <p:pic>
        <p:nvPicPr>
          <p:cNvPr id="7" name="Picture 6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024" y="1234440"/>
            <a:ext cx="457200" cy="822960"/>
          </a:xfrm>
          <a:prstGeom prst="rect">
            <a:avLst/>
          </a:prstGeom>
        </p:spPr>
      </p:pic>
      <p:pic>
        <p:nvPicPr>
          <p:cNvPr id="8" name="Picture 7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391" y="1234440"/>
            <a:ext cx="457200" cy="822960"/>
          </a:xfrm>
          <a:prstGeom prst="rect">
            <a:avLst/>
          </a:prstGeom>
        </p:spPr>
      </p:pic>
      <p:pic>
        <p:nvPicPr>
          <p:cNvPr id="9" name="Picture 8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377440"/>
            <a:ext cx="457200" cy="822960"/>
          </a:xfrm>
          <a:prstGeom prst="rect">
            <a:avLst/>
          </a:prstGeom>
        </p:spPr>
      </p:pic>
      <p:pic>
        <p:nvPicPr>
          <p:cNvPr id="10" name="Picture 9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88" y="2377440"/>
            <a:ext cx="457200" cy="822960"/>
          </a:xfrm>
          <a:prstGeom prst="rect">
            <a:avLst/>
          </a:prstGeom>
        </p:spPr>
      </p:pic>
      <p:pic>
        <p:nvPicPr>
          <p:cNvPr id="11" name="Picture 10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56" y="2377440"/>
            <a:ext cx="457200" cy="822960"/>
          </a:xfrm>
          <a:prstGeom prst="rect">
            <a:avLst/>
          </a:prstGeom>
        </p:spPr>
      </p:pic>
      <p:pic>
        <p:nvPicPr>
          <p:cNvPr id="12" name="Picture 11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024" y="2377440"/>
            <a:ext cx="457200" cy="822960"/>
          </a:xfrm>
          <a:prstGeom prst="rect">
            <a:avLst/>
          </a:prstGeom>
        </p:spPr>
      </p:pic>
      <p:pic>
        <p:nvPicPr>
          <p:cNvPr id="13" name="Picture 12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391" y="2377440"/>
            <a:ext cx="457200" cy="822960"/>
          </a:xfrm>
          <a:prstGeom prst="rect">
            <a:avLst/>
          </a:prstGeom>
        </p:spPr>
      </p:pic>
      <p:pic>
        <p:nvPicPr>
          <p:cNvPr id="14" name="Picture 13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520440"/>
            <a:ext cx="457200" cy="822960"/>
          </a:xfrm>
          <a:prstGeom prst="rect">
            <a:avLst/>
          </a:prstGeom>
        </p:spPr>
      </p:pic>
      <p:pic>
        <p:nvPicPr>
          <p:cNvPr id="15" name="Picture 14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88" y="3520440"/>
            <a:ext cx="457200" cy="822960"/>
          </a:xfrm>
          <a:prstGeom prst="rect">
            <a:avLst/>
          </a:prstGeom>
        </p:spPr>
      </p:pic>
      <p:pic>
        <p:nvPicPr>
          <p:cNvPr id="16" name="Picture 15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56" y="3520440"/>
            <a:ext cx="457200" cy="822960"/>
          </a:xfrm>
          <a:prstGeom prst="rect">
            <a:avLst/>
          </a:prstGeom>
        </p:spPr>
      </p:pic>
      <p:pic>
        <p:nvPicPr>
          <p:cNvPr id="17" name="Picture 16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024" y="3520440"/>
            <a:ext cx="457200" cy="822960"/>
          </a:xfrm>
          <a:prstGeom prst="rect">
            <a:avLst/>
          </a:prstGeom>
        </p:spPr>
      </p:pic>
      <p:pic>
        <p:nvPicPr>
          <p:cNvPr id="18" name="Picture 17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391" y="3520440"/>
            <a:ext cx="457200" cy="822960"/>
          </a:xfrm>
          <a:prstGeom prst="rect">
            <a:avLst/>
          </a:prstGeom>
        </p:spPr>
      </p:pic>
      <p:pic>
        <p:nvPicPr>
          <p:cNvPr id="19" name="Picture 18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663440"/>
            <a:ext cx="457200" cy="822960"/>
          </a:xfrm>
          <a:prstGeom prst="rect">
            <a:avLst/>
          </a:prstGeom>
        </p:spPr>
      </p:pic>
      <p:pic>
        <p:nvPicPr>
          <p:cNvPr id="20" name="Picture 19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88" y="4663440"/>
            <a:ext cx="457200" cy="822960"/>
          </a:xfrm>
          <a:prstGeom prst="rect">
            <a:avLst/>
          </a:prstGeom>
        </p:spPr>
      </p:pic>
      <p:pic>
        <p:nvPicPr>
          <p:cNvPr id="21" name="Picture 20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56" y="4663440"/>
            <a:ext cx="457200" cy="822960"/>
          </a:xfrm>
          <a:prstGeom prst="rect">
            <a:avLst/>
          </a:prstGeom>
        </p:spPr>
      </p:pic>
      <p:pic>
        <p:nvPicPr>
          <p:cNvPr id="22" name="Picture 21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1417320"/>
            <a:ext cx="384048" cy="749808"/>
          </a:xfrm>
          <a:prstGeom prst="rect">
            <a:avLst/>
          </a:prstGeom>
        </p:spPr>
      </p:pic>
      <p:pic>
        <p:nvPicPr>
          <p:cNvPr id="23" name="Picture 22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1417320"/>
            <a:ext cx="384048" cy="749808"/>
          </a:xfrm>
          <a:prstGeom prst="rect">
            <a:avLst/>
          </a:prstGeom>
        </p:spPr>
      </p:pic>
      <p:pic>
        <p:nvPicPr>
          <p:cNvPr id="24" name="Picture 23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944" y="1417320"/>
            <a:ext cx="384048" cy="749808"/>
          </a:xfrm>
          <a:prstGeom prst="rect">
            <a:avLst/>
          </a:prstGeom>
        </p:spPr>
      </p:pic>
      <p:pic>
        <p:nvPicPr>
          <p:cNvPr id="25" name="Picture 24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296" y="1417320"/>
            <a:ext cx="384048" cy="749808"/>
          </a:xfrm>
          <a:prstGeom prst="rect">
            <a:avLst/>
          </a:prstGeom>
        </p:spPr>
      </p:pic>
      <p:pic>
        <p:nvPicPr>
          <p:cNvPr id="26" name="Picture 25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648" y="1417320"/>
            <a:ext cx="384048" cy="749808"/>
          </a:xfrm>
          <a:prstGeom prst="rect">
            <a:avLst/>
          </a:prstGeom>
        </p:spPr>
      </p:pic>
      <p:pic>
        <p:nvPicPr>
          <p:cNvPr id="27" name="Picture 26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1417320"/>
            <a:ext cx="384048" cy="749808"/>
          </a:xfrm>
          <a:prstGeom prst="rect">
            <a:avLst/>
          </a:prstGeom>
        </p:spPr>
      </p:pic>
      <p:pic>
        <p:nvPicPr>
          <p:cNvPr id="28" name="Picture 27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2359152"/>
            <a:ext cx="384048" cy="749808"/>
          </a:xfrm>
          <a:prstGeom prst="rect">
            <a:avLst/>
          </a:prstGeom>
        </p:spPr>
      </p:pic>
      <p:pic>
        <p:nvPicPr>
          <p:cNvPr id="29" name="Picture 28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2359152"/>
            <a:ext cx="384048" cy="749808"/>
          </a:xfrm>
          <a:prstGeom prst="rect">
            <a:avLst/>
          </a:prstGeom>
        </p:spPr>
      </p:pic>
      <p:pic>
        <p:nvPicPr>
          <p:cNvPr id="30" name="Picture 29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944" y="2359152"/>
            <a:ext cx="384048" cy="749808"/>
          </a:xfrm>
          <a:prstGeom prst="rect">
            <a:avLst/>
          </a:prstGeom>
        </p:spPr>
      </p:pic>
      <p:pic>
        <p:nvPicPr>
          <p:cNvPr id="31" name="Picture 30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296" y="2359152"/>
            <a:ext cx="384048" cy="749808"/>
          </a:xfrm>
          <a:prstGeom prst="rect">
            <a:avLst/>
          </a:prstGeom>
        </p:spPr>
      </p:pic>
      <p:pic>
        <p:nvPicPr>
          <p:cNvPr id="32" name="Picture 31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648" y="2359152"/>
            <a:ext cx="384048" cy="749808"/>
          </a:xfrm>
          <a:prstGeom prst="rect">
            <a:avLst/>
          </a:prstGeom>
        </p:spPr>
      </p:pic>
      <p:pic>
        <p:nvPicPr>
          <p:cNvPr id="33" name="Picture 32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2359152"/>
            <a:ext cx="384048" cy="749808"/>
          </a:xfrm>
          <a:prstGeom prst="rect">
            <a:avLst/>
          </a:prstGeom>
        </p:spPr>
      </p:pic>
      <p:pic>
        <p:nvPicPr>
          <p:cNvPr id="34" name="Picture 33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3300984"/>
            <a:ext cx="384048" cy="749808"/>
          </a:xfrm>
          <a:prstGeom prst="rect">
            <a:avLst/>
          </a:prstGeom>
        </p:spPr>
      </p:pic>
      <p:pic>
        <p:nvPicPr>
          <p:cNvPr id="35" name="Picture 34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3300984"/>
            <a:ext cx="384048" cy="749808"/>
          </a:xfrm>
          <a:prstGeom prst="rect">
            <a:avLst/>
          </a:prstGeom>
        </p:spPr>
      </p:pic>
      <p:pic>
        <p:nvPicPr>
          <p:cNvPr id="36" name="Picture 35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944" y="3300984"/>
            <a:ext cx="384048" cy="749808"/>
          </a:xfrm>
          <a:prstGeom prst="rect">
            <a:avLst/>
          </a:prstGeom>
        </p:spPr>
      </p:pic>
      <p:pic>
        <p:nvPicPr>
          <p:cNvPr id="37" name="Picture 36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296" y="3300984"/>
            <a:ext cx="384048" cy="749808"/>
          </a:xfrm>
          <a:prstGeom prst="rect">
            <a:avLst/>
          </a:prstGeom>
        </p:spPr>
      </p:pic>
      <p:pic>
        <p:nvPicPr>
          <p:cNvPr id="38" name="Picture 37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648" y="3300984"/>
            <a:ext cx="384048" cy="749808"/>
          </a:xfrm>
          <a:prstGeom prst="rect">
            <a:avLst/>
          </a:prstGeom>
        </p:spPr>
      </p:pic>
      <p:pic>
        <p:nvPicPr>
          <p:cNvPr id="39" name="Picture 38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3300984"/>
            <a:ext cx="384048" cy="749808"/>
          </a:xfrm>
          <a:prstGeom prst="rect">
            <a:avLst/>
          </a:prstGeom>
        </p:spPr>
      </p:pic>
      <p:pic>
        <p:nvPicPr>
          <p:cNvPr id="40" name="Picture 39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4242816"/>
            <a:ext cx="384048" cy="749808"/>
          </a:xfrm>
          <a:prstGeom prst="rect">
            <a:avLst/>
          </a:prstGeom>
        </p:spPr>
      </p:pic>
      <p:pic>
        <p:nvPicPr>
          <p:cNvPr id="41" name="Picture 40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4242816"/>
            <a:ext cx="384048" cy="749808"/>
          </a:xfrm>
          <a:prstGeom prst="rect">
            <a:avLst/>
          </a:prstGeom>
        </p:spPr>
      </p:pic>
      <p:pic>
        <p:nvPicPr>
          <p:cNvPr id="42" name="Picture 41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944" y="4242816"/>
            <a:ext cx="384048" cy="749808"/>
          </a:xfrm>
          <a:prstGeom prst="rect">
            <a:avLst/>
          </a:prstGeom>
        </p:spPr>
      </p:pic>
      <p:pic>
        <p:nvPicPr>
          <p:cNvPr id="43" name="Picture 42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296" y="4242816"/>
            <a:ext cx="384048" cy="749808"/>
          </a:xfrm>
          <a:prstGeom prst="rect">
            <a:avLst/>
          </a:prstGeom>
        </p:spPr>
      </p:pic>
      <p:pic>
        <p:nvPicPr>
          <p:cNvPr id="44" name="Picture 43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648" y="4242816"/>
            <a:ext cx="384048" cy="749808"/>
          </a:xfrm>
          <a:prstGeom prst="rect">
            <a:avLst/>
          </a:prstGeom>
        </p:spPr>
      </p:pic>
      <p:pic>
        <p:nvPicPr>
          <p:cNvPr id="45" name="Picture 44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4242816"/>
            <a:ext cx="384048" cy="749808"/>
          </a:xfrm>
          <a:prstGeom prst="rect">
            <a:avLst/>
          </a:prstGeom>
        </p:spPr>
      </p:pic>
      <p:pic>
        <p:nvPicPr>
          <p:cNvPr id="46" name="Picture 45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184648"/>
            <a:ext cx="384048" cy="749808"/>
          </a:xfrm>
          <a:prstGeom prst="rect">
            <a:avLst/>
          </a:prstGeom>
        </p:spPr>
      </p:pic>
      <p:pic>
        <p:nvPicPr>
          <p:cNvPr id="47" name="Picture 46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5184648"/>
            <a:ext cx="384048" cy="749808"/>
          </a:xfrm>
          <a:prstGeom prst="rect">
            <a:avLst/>
          </a:prstGeom>
        </p:spPr>
      </p:pic>
      <p:pic>
        <p:nvPicPr>
          <p:cNvPr id="48" name="Picture 47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944" y="5184648"/>
            <a:ext cx="384048" cy="749808"/>
          </a:xfrm>
          <a:prstGeom prst="rect">
            <a:avLst/>
          </a:prstGeom>
        </p:spPr>
      </p:pic>
      <p:pic>
        <p:nvPicPr>
          <p:cNvPr id="49" name="Picture 48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296" y="5184648"/>
            <a:ext cx="384048" cy="749808"/>
          </a:xfrm>
          <a:prstGeom prst="rect">
            <a:avLst/>
          </a:prstGeom>
        </p:spPr>
      </p:pic>
      <p:pic>
        <p:nvPicPr>
          <p:cNvPr id="50" name="Picture 49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648" y="5184648"/>
            <a:ext cx="384048" cy="749808"/>
          </a:xfrm>
          <a:prstGeom prst="rect">
            <a:avLst/>
          </a:prstGeom>
        </p:spPr>
      </p:pic>
      <p:pic>
        <p:nvPicPr>
          <p:cNvPr id="51" name="Picture 50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5184648"/>
            <a:ext cx="384048" cy="749808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5074920" y="2103120"/>
            <a:ext cx="128016" cy="128016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303520" y="2066543"/>
            <a:ext cx="457200" cy="2286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700" b="1">
                <a:solidFill>
                  <a:srgbClr val="5B5B5B"/>
                </a:solidFill>
                <a:latin typeface="Arial"/>
              </a:rPr>
              <a:t>м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715000" y="2103120"/>
            <a:ext cx="128016" cy="128016"/>
          </a:xfrm>
          <a:prstGeom prst="rect">
            <a:avLst/>
          </a:prstGeom>
          <a:solidFill>
            <a:srgbClr val="B9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943600" y="2066543"/>
            <a:ext cx="457200" cy="2286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700" b="1">
                <a:solidFill>
                  <a:srgbClr val="5B5B5B"/>
                </a:solidFill>
                <a:latin typeface="Arial"/>
              </a:rPr>
              <a:t>ж</a:t>
            </a:r>
          </a:p>
        </p:txBody>
      </p:sp>
      <p:pic>
        <p:nvPicPr>
          <p:cNvPr id="56" name="Picture 55" descr="gender_p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606040"/>
            <a:ext cx="2743200" cy="27432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4572000" y="3721608"/>
            <a:ext cx="822960" cy="5486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18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15000" y="3703320"/>
            <a:ext cx="822960" cy="5486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30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28600"/>
            <a:ext cx="11338560" cy="5029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3200" b="1">
                <a:solidFill>
                  <a:srgbClr val="000000"/>
                </a:solidFill>
                <a:latin typeface="Arial"/>
              </a:rPr>
              <a:t>Географическое распределение студентов программы</a:t>
            </a:r>
          </a:p>
        </p:txBody>
      </p:sp>
      <p:sp>
        <p:nvSpPr>
          <p:cNvPr id="3" name="Rectangle 2"/>
          <p:cNvSpPr/>
          <p:nvPr/>
        </p:nvSpPr>
        <p:spPr>
          <a:xfrm>
            <a:off x="256032" y="896112"/>
            <a:ext cx="11475720" cy="19050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8288" y="914400"/>
            <a:ext cx="4005072" cy="5797296"/>
          </a:xfrm>
          <a:prstGeom prst="rect">
            <a:avLst/>
          </a:prstGeom>
          <a:noFill/>
          <a:ln w="12700">
            <a:solidFill>
              <a:srgbClr val="B93C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" y="1097280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097280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Москва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" y="1362456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362456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Московская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" y="1627631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1627631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Китай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" y="1892807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54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1892807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Новосибирская область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" y="2157984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57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" y="2157984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Орловская область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" y="2423160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2423160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Республика Татарстан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" y="2688335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78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2688335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Санкт-Петербург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" y="2953511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29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2953511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Архангельская область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" y="3218687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" y="3218687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Астраханская область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" y="3483863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36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" y="3483863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Воронежская область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" y="3749039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07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3232" y="3749039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Кабардино-Балкарская Респ.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" y="4014215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40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" y="4014215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Калужская область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" y="4279392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" y="4279392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Карачаево-Черкесская Респ.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" y="4544568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52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3232" y="4544568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Нижегородская область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" y="4809744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3232" y="4809744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Ставропольский край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" y="5074920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27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3232" y="5074920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Хабаровский край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296" y="5340096"/>
            <a:ext cx="5029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21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3232" y="5340096"/>
            <a:ext cx="3246120" cy="2103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00" b="0">
                <a:solidFill>
                  <a:srgbClr val="000000"/>
                </a:solidFill>
                <a:latin typeface="Arial"/>
              </a:rPr>
              <a:t>Чувашская Республика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583680" y="1051560"/>
            <a:ext cx="12700" cy="553212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412480" y="1051560"/>
            <a:ext cx="12700" cy="553212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160520" y="2359152"/>
            <a:ext cx="7223760" cy="127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160520" y="3767328"/>
            <a:ext cx="7223760" cy="127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160520" y="5175504"/>
            <a:ext cx="7223760" cy="127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251960" y="100584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288536" y="104241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77</a:t>
            </a:r>
          </a:p>
        </p:txBody>
      </p:sp>
      <p:pic>
        <p:nvPicPr>
          <p:cNvPr id="46" name="Picture 45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987552"/>
            <a:ext cx="393192" cy="694944"/>
          </a:xfrm>
          <a:prstGeom prst="rect">
            <a:avLst/>
          </a:prstGeom>
        </p:spPr>
      </p:pic>
      <p:sp>
        <p:nvSpPr>
          <p:cNvPr id="47" name="Oval 46"/>
          <p:cNvSpPr/>
          <p:nvPr/>
        </p:nvSpPr>
        <p:spPr>
          <a:xfrm>
            <a:off x="4206240" y="1463040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715000" y="100584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751576" y="104241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50</a:t>
            </a:r>
          </a:p>
        </p:txBody>
      </p:sp>
      <p:pic>
        <p:nvPicPr>
          <p:cNvPr id="50" name="Picture 49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504" y="987552"/>
            <a:ext cx="393192" cy="694944"/>
          </a:xfrm>
          <a:prstGeom prst="rect">
            <a:avLst/>
          </a:prstGeom>
        </p:spPr>
      </p:pic>
      <p:sp>
        <p:nvSpPr>
          <p:cNvPr id="51" name="Oval 50"/>
          <p:cNvSpPr/>
          <p:nvPr/>
        </p:nvSpPr>
        <p:spPr>
          <a:xfrm>
            <a:off x="5669280" y="1463040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269480" y="100584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06056" y="104241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CN</a:t>
            </a:r>
          </a:p>
        </p:txBody>
      </p:sp>
      <p:pic>
        <p:nvPicPr>
          <p:cNvPr id="54" name="Picture 53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983" y="987552"/>
            <a:ext cx="393192" cy="694944"/>
          </a:xfrm>
          <a:prstGeom prst="rect">
            <a:avLst/>
          </a:prstGeom>
        </p:spPr>
      </p:pic>
      <p:sp>
        <p:nvSpPr>
          <p:cNvPr id="55" name="Oval 54"/>
          <p:cNvSpPr/>
          <p:nvPr/>
        </p:nvSpPr>
        <p:spPr>
          <a:xfrm>
            <a:off x="7223760" y="1463040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778240" y="100584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814815" y="104241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54</a:t>
            </a:r>
          </a:p>
        </p:txBody>
      </p:sp>
      <p:pic>
        <p:nvPicPr>
          <p:cNvPr id="58" name="Picture 57" descr="female_mag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1744" y="987552"/>
            <a:ext cx="393192" cy="694944"/>
          </a:xfrm>
          <a:prstGeom prst="rect">
            <a:avLst/>
          </a:prstGeom>
        </p:spPr>
      </p:pic>
      <p:sp>
        <p:nvSpPr>
          <p:cNvPr id="59" name="Oval 58"/>
          <p:cNvSpPr/>
          <p:nvPr/>
        </p:nvSpPr>
        <p:spPr>
          <a:xfrm>
            <a:off x="8732519" y="1463040"/>
            <a:ext cx="768096" cy="768096"/>
          </a:xfrm>
          <a:prstGeom prst="ellipse">
            <a:avLst/>
          </a:prstGeom>
          <a:solidFill>
            <a:srgbClr val="9B144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241280" y="100584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277855" y="104241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57</a:t>
            </a:r>
          </a:p>
        </p:txBody>
      </p:sp>
      <p:pic>
        <p:nvPicPr>
          <p:cNvPr id="62" name="Picture 61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4784" y="987552"/>
            <a:ext cx="393192" cy="694944"/>
          </a:xfrm>
          <a:prstGeom prst="rect">
            <a:avLst/>
          </a:prstGeom>
        </p:spPr>
      </p:pic>
      <p:sp>
        <p:nvSpPr>
          <p:cNvPr id="63" name="Oval 62"/>
          <p:cNvSpPr/>
          <p:nvPr/>
        </p:nvSpPr>
        <p:spPr>
          <a:xfrm>
            <a:off x="10195559" y="1463040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251960" y="2395728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288536" y="2432304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pic>
        <p:nvPicPr>
          <p:cNvPr id="66" name="Picture 65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2377440"/>
            <a:ext cx="393192" cy="694944"/>
          </a:xfrm>
          <a:prstGeom prst="rect">
            <a:avLst/>
          </a:prstGeom>
        </p:spPr>
      </p:pic>
      <p:sp>
        <p:nvSpPr>
          <p:cNvPr id="67" name="Oval 66"/>
          <p:cNvSpPr/>
          <p:nvPr/>
        </p:nvSpPr>
        <p:spPr>
          <a:xfrm>
            <a:off x="4206240" y="2852928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715000" y="2395728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5751576" y="2432304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78</a:t>
            </a:r>
          </a:p>
        </p:txBody>
      </p:sp>
      <p:pic>
        <p:nvPicPr>
          <p:cNvPr id="70" name="Picture 69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504" y="2377440"/>
            <a:ext cx="393192" cy="694944"/>
          </a:xfrm>
          <a:prstGeom prst="rect">
            <a:avLst/>
          </a:prstGeom>
        </p:spPr>
      </p:pic>
      <p:sp>
        <p:nvSpPr>
          <p:cNvPr id="71" name="Oval 70"/>
          <p:cNvSpPr/>
          <p:nvPr/>
        </p:nvSpPr>
        <p:spPr>
          <a:xfrm>
            <a:off x="5669280" y="2852928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269480" y="2395728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06056" y="2432304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29</a:t>
            </a:r>
          </a:p>
        </p:txBody>
      </p:sp>
      <p:pic>
        <p:nvPicPr>
          <p:cNvPr id="74" name="Picture 73" descr="female_mag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3" y="2377440"/>
            <a:ext cx="393192" cy="694944"/>
          </a:xfrm>
          <a:prstGeom prst="rect">
            <a:avLst/>
          </a:prstGeom>
        </p:spPr>
      </p:pic>
      <p:sp>
        <p:nvSpPr>
          <p:cNvPr id="75" name="Oval 74"/>
          <p:cNvSpPr/>
          <p:nvPr/>
        </p:nvSpPr>
        <p:spPr>
          <a:xfrm>
            <a:off x="7223760" y="2852928"/>
            <a:ext cx="768096" cy="768096"/>
          </a:xfrm>
          <a:prstGeom prst="ellipse">
            <a:avLst/>
          </a:prstGeom>
          <a:solidFill>
            <a:srgbClr val="9B144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8778240" y="2395728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814815" y="2432304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30</a:t>
            </a:r>
          </a:p>
        </p:txBody>
      </p:sp>
      <p:pic>
        <p:nvPicPr>
          <p:cNvPr id="78" name="Picture 77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44" y="2377440"/>
            <a:ext cx="393192" cy="694944"/>
          </a:xfrm>
          <a:prstGeom prst="rect">
            <a:avLst/>
          </a:prstGeom>
        </p:spPr>
      </p:pic>
      <p:sp>
        <p:nvSpPr>
          <p:cNvPr id="79" name="Oval 78"/>
          <p:cNvSpPr/>
          <p:nvPr/>
        </p:nvSpPr>
        <p:spPr>
          <a:xfrm>
            <a:off x="8732519" y="2852928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10241280" y="2395728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10277855" y="2432304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36</a:t>
            </a:r>
          </a:p>
        </p:txBody>
      </p:sp>
      <p:pic>
        <p:nvPicPr>
          <p:cNvPr id="82" name="Picture 81" descr="female_mag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784" y="2377440"/>
            <a:ext cx="393192" cy="694944"/>
          </a:xfrm>
          <a:prstGeom prst="rect">
            <a:avLst/>
          </a:prstGeom>
        </p:spPr>
      </p:pic>
      <p:sp>
        <p:nvSpPr>
          <p:cNvPr id="83" name="Oval 82"/>
          <p:cNvSpPr/>
          <p:nvPr/>
        </p:nvSpPr>
        <p:spPr>
          <a:xfrm>
            <a:off x="10195559" y="2852928"/>
            <a:ext cx="768096" cy="768096"/>
          </a:xfrm>
          <a:prstGeom prst="ellipse">
            <a:avLst/>
          </a:prstGeom>
          <a:solidFill>
            <a:srgbClr val="9B144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251960" y="379476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288536" y="383133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07</a:t>
            </a:r>
          </a:p>
        </p:txBody>
      </p:sp>
      <p:pic>
        <p:nvPicPr>
          <p:cNvPr id="86" name="Picture 85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3776472"/>
            <a:ext cx="393192" cy="694944"/>
          </a:xfrm>
          <a:prstGeom prst="rect">
            <a:avLst/>
          </a:prstGeom>
        </p:spPr>
      </p:pic>
      <p:sp>
        <p:nvSpPr>
          <p:cNvPr id="87" name="Oval 86"/>
          <p:cNvSpPr/>
          <p:nvPr/>
        </p:nvSpPr>
        <p:spPr>
          <a:xfrm>
            <a:off x="4206240" y="4251960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5715000" y="379476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5751576" y="383133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40</a:t>
            </a:r>
          </a:p>
        </p:txBody>
      </p:sp>
      <p:pic>
        <p:nvPicPr>
          <p:cNvPr id="90" name="Picture 89" descr="female_mag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504" y="3776472"/>
            <a:ext cx="393192" cy="694944"/>
          </a:xfrm>
          <a:prstGeom prst="rect">
            <a:avLst/>
          </a:prstGeom>
        </p:spPr>
      </p:pic>
      <p:sp>
        <p:nvSpPr>
          <p:cNvPr id="91" name="Oval 90"/>
          <p:cNvSpPr/>
          <p:nvPr/>
        </p:nvSpPr>
        <p:spPr>
          <a:xfrm>
            <a:off x="5669280" y="4251960"/>
            <a:ext cx="768096" cy="768096"/>
          </a:xfrm>
          <a:prstGeom prst="ellipse">
            <a:avLst/>
          </a:prstGeom>
          <a:solidFill>
            <a:srgbClr val="9B144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7269480" y="379476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306056" y="383133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09</a:t>
            </a:r>
          </a:p>
        </p:txBody>
      </p:sp>
      <p:pic>
        <p:nvPicPr>
          <p:cNvPr id="94" name="Picture 93" descr="female_mag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3" y="3776472"/>
            <a:ext cx="393192" cy="694944"/>
          </a:xfrm>
          <a:prstGeom prst="rect">
            <a:avLst/>
          </a:prstGeom>
        </p:spPr>
      </p:pic>
      <p:sp>
        <p:nvSpPr>
          <p:cNvPr id="95" name="Oval 94"/>
          <p:cNvSpPr/>
          <p:nvPr/>
        </p:nvSpPr>
        <p:spPr>
          <a:xfrm>
            <a:off x="7223760" y="4251960"/>
            <a:ext cx="768096" cy="768096"/>
          </a:xfrm>
          <a:prstGeom prst="ellipse">
            <a:avLst/>
          </a:prstGeom>
          <a:solidFill>
            <a:srgbClr val="9B144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8778240" y="379476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8814815" y="383133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52</a:t>
            </a:r>
          </a:p>
        </p:txBody>
      </p:sp>
      <p:pic>
        <p:nvPicPr>
          <p:cNvPr id="98" name="Picture 97" descr="female_mag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1744" y="3776472"/>
            <a:ext cx="393192" cy="694944"/>
          </a:xfrm>
          <a:prstGeom prst="rect">
            <a:avLst/>
          </a:prstGeom>
        </p:spPr>
      </p:pic>
      <p:sp>
        <p:nvSpPr>
          <p:cNvPr id="99" name="Oval 98"/>
          <p:cNvSpPr/>
          <p:nvPr/>
        </p:nvSpPr>
        <p:spPr>
          <a:xfrm>
            <a:off x="8732519" y="4251960"/>
            <a:ext cx="768096" cy="768096"/>
          </a:xfrm>
          <a:prstGeom prst="ellipse">
            <a:avLst/>
          </a:prstGeom>
          <a:solidFill>
            <a:srgbClr val="9B144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10241280" y="3794760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10277855" y="3831336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26</a:t>
            </a:r>
          </a:p>
        </p:txBody>
      </p:sp>
      <p:pic>
        <p:nvPicPr>
          <p:cNvPr id="102" name="Picture 101" descr="female_mag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784" y="3776472"/>
            <a:ext cx="393192" cy="694944"/>
          </a:xfrm>
          <a:prstGeom prst="rect">
            <a:avLst/>
          </a:prstGeom>
        </p:spPr>
      </p:pic>
      <p:sp>
        <p:nvSpPr>
          <p:cNvPr id="103" name="Oval 102"/>
          <p:cNvSpPr/>
          <p:nvPr/>
        </p:nvSpPr>
        <p:spPr>
          <a:xfrm>
            <a:off x="10195559" y="4251960"/>
            <a:ext cx="768096" cy="768096"/>
          </a:xfrm>
          <a:prstGeom prst="ellipse">
            <a:avLst/>
          </a:prstGeom>
          <a:solidFill>
            <a:srgbClr val="9B144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4251960" y="5193792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4288536" y="5230368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27</a:t>
            </a:r>
          </a:p>
        </p:txBody>
      </p:sp>
      <p:pic>
        <p:nvPicPr>
          <p:cNvPr id="106" name="Picture 105" descr="female_mag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464" y="5175504"/>
            <a:ext cx="393192" cy="694944"/>
          </a:xfrm>
          <a:prstGeom prst="rect">
            <a:avLst/>
          </a:prstGeom>
        </p:spPr>
      </p:pic>
      <p:sp>
        <p:nvSpPr>
          <p:cNvPr id="107" name="Oval 106"/>
          <p:cNvSpPr/>
          <p:nvPr/>
        </p:nvSpPr>
        <p:spPr>
          <a:xfrm>
            <a:off x="4206240" y="5650992"/>
            <a:ext cx="768096" cy="768096"/>
          </a:xfrm>
          <a:prstGeom prst="ellipse">
            <a:avLst/>
          </a:prstGeom>
          <a:solidFill>
            <a:srgbClr val="9B144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5715000" y="5193792"/>
            <a:ext cx="512064" cy="30175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5751576" y="5230368"/>
            <a:ext cx="438912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000000"/>
                </a:solidFill>
                <a:latin typeface="Arial"/>
              </a:rPr>
              <a:t>21</a:t>
            </a:r>
          </a:p>
        </p:txBody>
      </p:sp>
      <p:pic>
        <p:nvPicPr>
          <p:cNvPr id="110" name="Picture 109" descr="male_gr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504" y="5175504"/>
            <a:ext cx="393192" cy="694944"/>
          </a:xfrm>
          <a:prstGeom prst="rect">
            <a:avLst/>
          </a:prstGeom>
        </p:spPr>
      </p:pic>
      <p:sp>
        <p:nvSpPr>
          <p:cNvPr id="111" name="Oval 110"/>
          <p:cNvSpPr/>
          <p:nvPr/>
        </p:nvSpPr>
        <p:spPr>
          <a:xfrm>
            <a:off x="5669280" y="5650992"/>
            <a:ext cx="768096" cy="768096"/>
          </a:xfrm>
          <a:prstGeom prst="ellipse">
            <a:avLst/>
          </a:prstGeom>
          <a:solidFill>
            <a:srgbClr val="888888"/>
          </a:solidFill>
          <a:ln w="12700">
            <a:solidFill>
              <a:srgbClr val="9B14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56032" y="164592"/>
            <a:ext cx="11795760" cy="10789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3000" b="1">
                <a:solidFill>
                  <a:srgbClr val="000000"/>
                </a:solidFill>
                <a:latin typeface="Arial"/>
              </a:rPr>
              <a:t>Максимальный и минимальный баллы по вступительным
испытаниям студентов, принятых на программу</a:t>
            </a:r>
          </a:p>
        </p:txBody>
      </p:sp>
      <p:sp>
        <p:nvSpPr>
          <p:cNvPr id="3" name="Rectangle 2"/>
          <p:cNvSpPr/>
          <p:nvPr/>
        </p:nvSpPr>
        <p:spPr>
          <a:xfrm>
            <a:off x="256032" y="1417320"/>
            <a:ext cx="11475720" cy="19050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65760" y="1581912"/>
            <a:ext cx="1051560" cy="566928"/>
          </a:xfrm>
          <a:prstGeom prst="roundRect">
            <a:avLst/>
          </a:prstGeom>
          <a:solidFill>
            <a:srgbClr val="8E2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max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5916168"/>
            <a:ext cx="1051560" cy="566928"/>
          </a:xfrm>
          <a:prstGeom prst="roundRect">
            <a:avLst/>
          </a:prstGeom>
          <a:solidFill>
            <a:srgbClr val="8E2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min</a:t>
            </a:r>
          </a:p>
        </p:txBody>
      </p:sp>
      <p:pic>
        <p:nvPicPr>
          <p:cNvPr id="6" name="Picture 5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383280"/>
            <a:ext cx="566928" cy="960120"/>
          </a:xfrm>
          <a:prstGeom prst="rect">
            <a:avLst/>
          </a:prstGeom>
        </p:spPr>
      </p:pic>
      <p:pic>
        <p:nvPicPr>
          <p:cNvPr id="7" name="Picture 6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40" y="2423160"/>
            <a:ext cx="566928" cy="1097280"/>
          </a:xfrm>
          <a:prstGeom prst="rect">
            <a:avLst/>
          </a:prstGeom>
        </p:spPr>
      </p:pic>
      <p:pic>
        <p:nvPicPr>
          <p:cNvPr id="8" name="Picture 7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0" y="4709160"/>
            <a:ext cx="530352" cy="1051560"/>
          </a:xfrm>
          <a:prstGeom prst="rect">
            <a:avLst/>
          </a:prstGeom>
        </p:spPr>
      </p:pic>
      <p:pic>
        <p:nvPicPr>
          <p:cNvPr id="9" name="Picture 8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1828800"/>
            <a:ext cx="566928" cy="987552"/>
          </a:xfrm>
          <a:prstGeom prst="rect">
            <a:avLst/>
          </a:prstGeom>
        </p:spPr>
      </p:pic>
      <p:pic>
        <p:nvPicPr>
          <p:cNvPr id="10" name="Picture 9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3611880"/>
            <a:ext cx="566928" cy="1005840"/>
          </a:xfrm>
          <a:prstGeom prst="rect">
            <a:avLst/>
          </a:prstGeom>
        </p:spPr>
      </p:pic>
      <p:pic>
        <p:nvPicPr>
          <p:cNvPr id="11" name="Picture 10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5440680"/>
            <a:ext cx="566928" cy="1024128"/>
          </a:xfrm>
          <a:prstGeom prst="rect">
            <a:avLst/>
          </a:prstGeom>
        </p:spPr>
      </p:pic>
      <p:pic>
        <p:nvPicPr>
          <p:cNvPr id="12" name="Picture 11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840" y="2084831"/>
            <a:ext cx="566928" cy="1078992"/>
          </a:xfrm>
          <a:prstGeom prst="rect">
            <a:avLst/>
          </a:prstGeom>
        </p:spPr>
      </p:pic>
      <p:pic>
        <p:nvPicPr>
          <p:cNvPr id="13" name="Picture 12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3520440"/>
            <a:ext cx="566928" cy="1024128"/>
          </a:xfrm>
          <a:prstGeom prst="rect">
            <a:avLst/>
          </a:prstGeom>
        </p:spPr>
      </p:pic>
      <p:pic>
        <p:nvPicPr>
          <p:cNvPr id="14" name="Picture 13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5257800"/>
            <a:ext cx="566928" cy="1005840"/>
          </a:xfrm>
          <a:prstGeom prst="rect">
            <a:avLst/>
          </a:prstGeom>
        </p:spPr>
      </p:pic>
      <p:pic>
        <p:nvPicPr>
          <p:cNvPr id="15" name="Picture 14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353312"/>
            <a:ext cx="749808" cy="1234440"/>
          </a:xfrm>
          <a:prstGeom prst="rect">
            <a:avLst/>
          </a:prstGeom>
        </p:spPr>
      </p:pic>
      <p:pic>
        <p:nvPicPr>
          <p:cNvPr id="16" name="Picture 15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3886200"/>
            <a:ext cx="566928" cy="1005840"/>
          </a:xfrm>
          <a:prstGeom prst="rect">
            <a:avLst/>
          </a:prstGeom>
        </p:spPr>
      </p:pic>
      <p:pic>
        <p:nvPicPr>
          <p:cNvPr id="17" name="Picture 16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5852160"/>
            <a:ext cx="475488" cy="841248"/>
          </a:xfrm>
          <a:prstGeom prst="rect">
            <a:avLst/>
          </a:prstGeom>
        </p:spPr>
      </p:pic>
      <p:pic>
        <p:nvPicPr>
          <p:cNvPr id="18" name="Picture 17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3337560"/>
            <a:ext cx="566928" cy="1005840"/>
          </a:xfrm>
          <a:prstGeom prst="rect">
            <a:avLst/>
          </a:prstGeom>
        </p:spPr>
      </p:pic>
      <p:pic>
        <p:nvPicPr>
          <p:cNvPr id="19" name="Picture 18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4800600"/>
            <a:ext cx="566928" cy="1005840"/>
          </a:xfrm>
          <a:prstGeom prst="rect">
            <a:avLst/>
          </a:prstGeom>
        </p:spPr>
      </p:pic>
      <p:pic>
        <p:nvPicPr>
          <p:cNvPr id="20" name="Picture 19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2011680"/>
            <a:ext cx="566928" cy="1005840"/>
          </a:xfrm>
          <a:prstGeom prst="rect">
            <a:avLst/>
          </a:prstGeom>
        </p:spPr>
      </p:pic>
      <p:pic>
        <p:nvPicPr>
          <p:cNvPr id="21" name="Picture 20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0" y="1874519"/>
            <a:ext cx="566928" cy="1060704"/>
          </a:xfrm>
          <a:prstGeom prst="rect">
            <a:avLst/>
          </a:prstGeom>
        </p:spPr>
      </p:pic>
      <p:pic>
        <p:nvPicPr>
          <p:cNvPr id="22" name="Picture 21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663440"/>
            <a:ext cx="566928" cy="1005840"/>
          </a:xfrm>
          <a:prstGeom prst="rect">
            <a:avLst/>
          </a:prstGeom>
        </p:spPr>
      </p:pic>
      <p:pic>
        <p:nvPicPr>
          <p:cNvPr id="23" name="Picture 22" descr="male_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7120" y="2331720"/>
            <a:ext cx="493776" cy="914400"/>
          </a:xfrm>
          <a:prstGeom prst="rect">
            <a:avLst/>
          </a:prstGeom>
        </p:spPr>
      </p:pic>
      <p:pic>
        <p:nvPicPr>
          <p:cNvPr id="24" name="Picture 23" descr="female_mag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8560" y="5440680"/>
            <a:ext cx="493776" cy="9144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560320" y="3218688"/>
            <a:ext cx="12700" cy="14173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383280" y="4480560"/>
            <a:ext cx="12700" cy="132588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160520" y="1938528"/>
            <a:ext cx="12700" cy="14173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846320" y="3218688"/>
            <a:ext cx="12700" cy="14173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26480" y="1554480"/>
            <a:ext cx="12700" cy="123444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92240" y="5230368"/>
            <a:ext cx="12700" cy="105156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784080" y="1810512"/>
            <a:ext cx="12700" cy="155448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058400" y="4160520"/>
            <a:ext cx="12700" cy="123444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750040" y="2423160"/>
            <a:ext cx="12700" cy="132588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783080" y="4370832"/>
            <a:ext cx="731520" cy="127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114800" y="1993392"/>
            <a:ext cx="731520" cy="127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012680" y="4297680"/>
            <a:ext cx="731520" cy="127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1064240" y="5257800"/>
            <a:ext cx="731520" cy="127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236208" y="5687568"/>
            <a:ext cx="658368" cy="127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812280" y="2057400"/>
            <a:ext cx="1097280" cy="566928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931152" y="2176272"/>
            <a:ext cx="859536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00000"/>
                </a:solidFill>
                <a:latin typeface="Arial"/>
              </a:rPr>
              <a:t>100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49440" y="5925312"/>
            <a:ext cx="1097280" cy="566928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068312" y="6044184"/>
            <a:ext cx="859536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00000"/>
                </a:solidFill>
                <a:latin typeface="Arial"/>
              </a:rPr>
              <a:t>50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274320"/>
            <a:ext cx="6400800" cy="10058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3100" b="1">
                <a:solidFill>
                  <a:srgbClr val="000000"/>
                </a:solidFill>
                <a:latin typeface="Arial"/>
              </a:rPr>
              <a:t>Количество выпускников МГУ и
других вузов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5840" y="1252728"/>
            <a:ext cx="5577840" cy="13970"/>
          </a:xfrm>
          <a:prstGeom prst="rect">
            <a:avLst/>
          </a:prstGeom>
          <a:solidFill>
            <a:srgbClr val="B9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1380744"/>
            <a:ext cx="118872" cy="219456"/>
          </a:xfrm>
          <a:prstGeom prst="rect">
            <a:avLst/>
          </a:prstGeom>
        </p:spPr>
      </p:pic>
      <p:pic>
        <p:nvPicPr>
          <p:cNvPr id="5" name="Picture 4" descr="female_magenta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" y="1380744"/>
            <a:ext cx="118872" cy="219456"/>
          </a:xfrm>
          <a:prstGeom prst="rect">
            <a:avLst/>
          </a:prstGeom>
        </p:spPr>
      </p:pic>
      <p:pic>
        <p:nvPicPr>
          <p:cNvPr id="6" name="Picture 5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1380744"/>
            <a:ext cx="118872" cy="219456"/>
          </a:xfrm>
          <a:prstGeom prst="rect">
            <a:avLst/>
          </a:prstGeom>
        </p:spPr>
      </p:pic>
      <p:pic>
        <p:nvPicPr>
          <p:cNvPr id="7" name="Picture 6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80744"/>
            <a:ext cx="118872" cy="219456"/>
          </a:xfrm>
          <a:prstGeom prst="rect">
            <a:avLst/>
          </a:prstGeom>
        </p:spPr>
      </p:pic>
      <p:pic>
        <p:nvPicPr>
          <p:cNvPr id="8" name="Picture 7" descr="female_magenta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" y="1380744"/>
            <a:ext cx="118872" cy="2194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0120" y="1417320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НИУ ВШЭ</a:t>
            </a:r>
          </a:p>
        </p:txBody>
      </p:sp>
      <p:pic>
        <p:nvPicPr>
          <p:cNvPr id="10" name="Picture 9" descr="female_magenta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1801368"/>
            <a:ext cx="118872" cy="219456"/>
          </a:xfrm>
          <a:prstGeom prst="rect">
            <a:avLst/>
          </a:prstGeom>
        </p:spPr>
      </p:pic>
      <p:pic>
        <p:nvPicPr>
          <p:cNvPr id="11" name="Picture 10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" y="1801368"/>
            <a:ext cx="118872" cy="219456"/>
          </a:xfrm>
          <a:prstGeom prst="rect">
            <a:avLst/>
          </a:prstGeom>
        </p:spPr>
      </p:pic>
      <p:pic>
        <p:nvPicPr>
          <p:cNvPr id="12" name="Picture 11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1801368"/>
            <a:ext cx="118872" cy="2194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60120" y="1837944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Финансовый университет</a:t>
            </a:r>
          </a:p>
        </p:txBody>
      </p:sp>
      <p:pic>
        <p:nvPicPr>
          <p:cNvPr id="14" name="Picture 13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2221992"/>
            <a:ext cx="118872" cy="219456"/>
          </a:xfrm>
          <a:prstGeom prst="rect">
            <a:avLst/>
          </a:prstGeom>
        </p:spPr>
      </p:pic>
      <p:pic>
        <p:nvPicPr>
          <p:cNvPr id="15" name="Picture 14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" y="2221992"/>
            <a:ext cx="118872" cy="219456"/>
          </a:xfrm>
          <a:prstGeom prst="rect">
            <a:avLst/>
          </a:prstGeom>
        </p:spPr>
      </p:pic>
      <p:pic>
        <p:nvPicPr>
          <p:cNvPr id="16" name="Picture 15" descr="female_magenta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" y="2221992"/>
            <a:ext cx="118872" cy="2194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0120" y="2258568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МГИМО</a:t>
            </a:r>
          </a:p>
        </p:txBody>
      </p:sp>
      <p:pic>
        <p:nvPicPr>
          <p:cNvPr id="18" name="Picture 17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2642616"/>
            <a:ext cx="118872" cy="219456"/>
          </a:xfrm>
          <a:prstGeom prst="rect">
            <a:avLst/>
          </a:prstGeom>
        </p:spPr>
      </p:pic>
      <p:pic>
        <p:nvPicPr>
          <p:cNvPr id="19" name="Picture 18" descr="female_magenta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" y="2642616"/>
            <a:ext cx="118872" cy="21945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60120" y="2679192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МГТУ им. Н.Э.Баумана</a:t>
            </a:r>
          </a:p>
        </p:txBody>
      </p:sp>
      <p:pic>
        <p:nvPicPr>
          <p:cNvPr id="21" name="Picture 20" descr="female_magenta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3063240"/>
            <a:ext cx="118872" cy="219456"/>
          </a:xfrm>
          <a:prstGeom prst="rect">
            <a:avLst/>
          </a:prstGeom>
        </p:spPr>
      </p:pic>
      <p:pic>
        <p:nvPicPr>
          <p:cNvPr id="22" name="Picture 21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" y="3063240"/>
            <a:ext cx="118872" cy="21945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60120" y="3099816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СПбГУ</a:t>
            </a:r>
          </a:p>
        </p:txBody>
      </p:sp>
      <p:pic>
        <p:nvPicPr>
          <p:cNvPr id="24" name="Picture 23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3483864"/>
            <a:ext cx="118872" cy="21945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60120" y="3520440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РЭУ им. Г.В.Плеханова</a:t>
            </a:r>
          </a:p>
        </p:txBody>
      </p:sp>
      <p:pic>
        <p:nvPicPr>
          <p:cNvPr id="26" name="Picture 25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3904488"/>
            <a:ext cx="118872" cy="21945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0120" y="3941064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РАНХИГС</a:t>
            </a:r>
          </a:p>
        </p:txBody>
      </p:sp>
      <p:pic>
        <p:nvPicPr>
          <p:cNvPr id="28" name="Picture 27" descr="female_magenta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4325112"/>
            <a:ext cx="118872" cy="21945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60120" y="4361688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КНИТУ-КАИ</a:t>
            </a:r>
          </a:p>
        </p:txBody>
      </p:sp>
      <p:pic>
        <p:nvPicPr>
          <p:cNvPr id="30" name="Picture 29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4745736"/>
            <a:ext cx="118872" cy="21945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60120" y="4782312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РУДН</a:t>
            </a:r>
          </a:p>
        </p:txBody>
      </p:sp>
      <p:pic>
        <p:nvPicPr>
          <p:cNvPr id="32" name="Picture 31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5166360"/>
            <a:ext cx="118872" cy="21945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60120" y="5202936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НИЯУ МИФИ</a:t>
            </a:r>
          </a:p>
        </p:txBody>
      </p:sp>
      <p:pic>
        <p:nvPicPr>
          <p:cNvPr id="34" name="Picture 33" descr="female_magenta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5586984"/>
            <a:ext cx="118872" cy="21945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60120" y="5623560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РГГУ</a:t>
            </a:r>
          </a:p>
        </p:txBody>
      </p:sp>
      <p:pic>
        <p:nvPicPr>
          <p:cNvPr id="36" name="Picture 35" descr="male_grey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6007608"/>
            <a:ext cx="118872" cy="21945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60120" y="6044184"/>
            <a:ext cx="5120640" cy="29260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0">
                <a:solidFill>
                  <a:srgbClr val="000000"/>
                </a:solidFill>
                <a:latin typeface="Arial"/>
              </a:rPr>
              <a:t>РГПУ им. А.И.Герцена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05840" y="6592824"/>
            <a:ext cx="5577840" cy="12700"/>
          </a:xfrm>
          <a:prstGeom prst="rect">
            <a:avLst/>
          </a:prstGeom>
          <a:solidFill>
            <a:srgbClr val="B93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766560" y="411480"/>
            <a:ext cx="5212080" cy="6172200"/>
          </a:xfrm>
          <a:prstGeom prst="roundRect">
            <a:avLst/>
          </a:prstGeom>
          <a:noFill/>
          <a:ln w="27940">
            <a:solidFill>
              <a:srgbClr val="8888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92440" y="91440"/>
            <a:ext cx="2331720" cy="758952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МГУ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040880" y="1051560"/>
            <a:ext cx="4572000" cy="1097280"/>
          </a:xfrm>
          <a:prstGeom prst="roundRect">
            <a:avLst/>
          </a:prstGeom>
          <a:noFill/>
          <a:ln w="25400">
            <a:solidFill>
              <a:srgbClr val="B93C78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79" y="1536192"/>
            <a:ext cx="548640" cy="320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600" b="1">
                <a:solidFill>
                  <a:srgbClr val="444444"/>
                </a:solidFill>
                <a:latin typeface="Arial"/>
              </a:rPr>
              <a:t>ЭФ</a:t>
            </a:r>
          </a:p>
        </p:txBody>
      </p:sp>
      <p:pic>
        <p:nvPicPr>
          <p:cNvPr id="43" name="Picture 42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1298448"/>
            <a:ext cx="164592" cy="310896"/>
          </a:xfrm>
          <a:prstGeom prst="rect">
            <a:avLst/>
          </a:prstGeom>
        </p:spPr>
      </p:pic>
      <p:pic>
        <p:nvPicPr>
          <p:cNvPr id="44" name="Picture 43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8784" y="1298448"/>
            <a:ext cx="164592" cy="310896"/>
          </a:xfrm>
          <a:prstGeom prst="rect">
            <a:avLst/>
          </a:prstGeom>
        </p:spPr>
      </p:pic>
      <p:pic>
        <p:nvPicPr>
          <p:cNvPr id="45" name="Picture 44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968" y="1298448"/>
            <a:ext cx="164592" cy="310896"/>
          </a:xfrm>
          <a:prstGeom prst="rect">
            <a:avLst/>
          </a:prstGeom>
        </p:spPr>
      </p:pic>
      <p:pic>
        <p:nvPicPr>
          <p:cNvPr id="46" name="Picture 45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152" y="1298448"/>
            <a:ext cx="164592" cy="310896"/>
          </a:xfrm>
          <a:prstGeom prst="rect">
            <a:avLst/>
          </a:prstGeom>
        </p:spPr>
      </p:pic>
      <p:pic>
        <p:nvPicPr>
          <p:cNvPr id="47" name="Picture 46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6336" y="1298448"/>
            <a:ext cx="164592" cy="310896"/>
          </a:xfrm>
          <a:prstGeom prst="rect">
            <a:avLst/>
          </a:prstGeom>
        </p:spPr>
      </p:pic>
      <p:pic>
        <p:nvPicPr>
          <p:cNvPr id="48" name="Picture 47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0" y="1298448"/>
            <a:ext cx="164592" cy="310896"/>
          </a:xfrm>
          <a:prstGeom prst="rect">
            <a:avLst/>
          </a:prstGeom>
        </p:spPr>
      </p:pic>
      <p:pic>
        <p:nvPicPr>
          <p:cNvPr id="49" name="Picture 48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704" y="1298448"/>
            <a:ext cx="164592" cy="310896"/>
          </a:xfrm>
          <a:prstGeom prst="rect">
            <a:avLst/>
          </a:prstGeom>
        </p:spPr>
      </p:pic>
      <p:pic>
        <p:nvPicPr>
          <p:cNvPr id="50" name="Picture 49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3888" y="1298448"/>
            <a:ext cx="164592" cy="310896"/>
          </a:xfrm>
          <a:prstGeom prst="rect">
            <a:avLst/>
          </a:prstGeom>
        </p:spPr>
      </p:pic>
      <p:pic>
        <p:nvPicPr>
          <p:cNvPr id="51" name="Picture 50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072" y="1298448"/>
            <a:ext cx="164592" cy="310896"/>
          </a:xfrm>
          <a:prstGeom prst="rect">
            <a:avLst/>
          </a:prstGeom>
        </p:spPr>
      </p:pic>
      <p:pic>
        <p:nvPicPr>
          <p:cNvPr id="52" name="Picture 51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1709928"/>
            <a:ext cx="164592" cy="310896"/>
          </a:xfrm>
          <a:prstGeom prst="rect">
            <a:avLst/>
          </a:prstGeom>
        </p:spPr>
      </p:pic>
      <p:pic>
        <p:nvPicPr>
          <p:cNvPr id="53" name="Picture 52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8784" y="1709928"/>
            <a:ext cx="164592" cy="310896"/>
          </a:xfrm>
          <a:prstGeom prst="rect">
            <a:avLst/>
          </a:prstGeom>
        </p:spPr>
      </p:pic>
      <p:pic>
        <p:nvPicPr>
          <p:cNvPr id="54" name="Picture 53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968" y="1709928"/>
            <a:ext cx="164592" cy="310896"/>
          </a:xfrm>
          <a:prstGeom prst="rect">
            <a:avLst/>
          </a:prstGeom>
        </p:spPr>
      </p:pic>
      <p:pic>
        <p:nvPicPr>
          <p:cNvPr id="55" name="Picture 54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7152" y="1709928"/>
            <a:ext cx="164592" cy="310896"/>
          </a:xfrm>
          <a:prstGeom prst="rect">
            <a:avLst/>
          </a:prstGeom>
        </p:spPr>
      </p:pic>
      <p:pic>
        <p:nvPicPr>
          <p:cNvPr id="56" name="Picture 55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336" y="1709928"/>
            <a:ext cx="164592" cy="310896"/>
          </a:xfrm>
          <a:prstGeom prst="rect">
            <a:avLst/>
          </a:prstGeom>
        </p:spPr>
      </p:pic>
      <p:pic>
        <p:nvPicPr>
          <p:cNvPr id="57" name="Picture 56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5520" y="1709928"/>
            <a:ext cx="164592" cy="310896"/>
          </a:xfrm>
          <a:prstGeom prst="rect">
            <a:avLst/>
          </a:prstGeom>
        </p:spPr>
      </p:pic>
      <p:pic>
        <p:nvPicPr>
          <p:cNvPr id="58" name="Picture 57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4704" y="1709928"/>
            <a:ext cx="164592" cy="310896"/>
          </a:xfrm>
          <a:prstGeom prst="rect">
            <a:avLst/>
          </a:prstGeom>
        </p:spPr>
      </p:pic>
      <p:pic>
        <p:nvPicPr>
          <p:cNvPr id="59" name="Picture 58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3888" y="1709928"/>
            <a:ext cx="164592" cy="310896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7452360" y="2500000"/>
            <a:ext cx="1600000" cy="360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444444"/>
                </a:solidFill>
                <a:latin typeface="Arial"/>
              </a:rPr>
              <a:t>МГУ</a:t>
            </a:r>
          </a:p>
        </p:txBody>
      </p:sp>
      <p:pic>
        <p:nvPicPr>
          <p:cNvPr id="61" name="Picture 60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000" y="2410000"/>
            <a:ext cx="201168" cy="365760"/>
          </a:xfrm>
          <a:prstGeom prst="rect">
            <a:avLst/>
          </a:prstGeom>
        </p:spPr>
      </p:pic>
      <p:pic>
        <p:nvPicPr>
          <p:cNvPr id="62" name="Picture 61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0000" y="2410000"/>
            <a:ext cx="201168" cy="365760"/>
          </a:xfrm>
          <a:prstGeom prst="rect">
            <a:avLst/>
          </a:prstGeom>
        </p:spPr>
      </p:pic>
      <p:pic>
        <p:nvPicPr>
          <p:cNvPr id="63" name="Picture 62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0000" y="2410000"/>
            <a:ext cx="201168" cy="36576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7452360" y="3740000"/>
            <a:ext cx="1600000" cy="360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444444"/>
                </a:solidFill>
                <a:latin typeface="Arial"/>
              </a:rPr>
              <a:t>ВШГА</a:t>
            </a:r>
          </a:p>
        </p:txBody>
      </p:sp>
      <p:pic>
        <p:nvPicPr>
          <p:cNvPr id="65" name="Picture 64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000" y="3650000"/>
            <a:ext cx="201168" cy="365760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7452360" y="4980000"/>
            <a:ext cx="1600000" cy="360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444444"/>
                </a:solidFill>
                <a:latin typeface="Arial"/>
              </a:rPr>
              <a:t>Юрфак</a:t>
            </a:r>
          </a:p>
        </p:txBody>
      </p:sp>
      <p:pic>
        <p:nvPicPr>
          <p:cNvPr id="67" name="Picture 66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000" y="4890000"/>
            <a:ext cx="201168" cy="36576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7452360" y="4360000"/>
            <a:ext cx="1600000" cy="360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444444"/>
                </a:solidFill>
                <a:latin typeface="Arial"/>
              </a:rPr>
              <a:t>Журфак</a:t>
            </a:r>
          </a:p>
        </p:txBody>
      </p:sp>
      <p:pic>
        <p:nvPicPr>
          <p:cNvPr id="69" name="Picture 68" descr="female_magen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0000" y="4270000"/>
            <a:ext cx="201168" cy="36576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7452360" y="5600000"/>
            <a:ext cx="1600000" cy="360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444444"/>
                </a:solidFill>
                <a:latin typeface="Arial"/>
              </a:rPr>
              <a:t>Биофак</a:t>
            </a:r>
          </a:p>
        </p:txBody>
      </p:sp>
      <p:pic>
        <p:nvPicPr>
          <p:cNvPr id="71" name="Picture 70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000" y="5510000"/>
            <a:ext cx="201168" cy="365760"/>
          </a:xfrm>
          <a:prstGeom prst="rect">
            <a:avLst/>
          </a:prstGeom>
        </p:spPr>
      </p:pic>
      <p:pic>
        <p:nvPicPr>
          <p:cNvPr id="72" name="Picture 71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0000" y="5510000"/>
            <a:ext cx="201168" cy="365760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7452360" y="3120000"/>
            <a:ext cx="1600000" cy="360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444444"/>
                </a:solidFill>
                <a:latin typeface="Arial"/>
              </a:rPr>
              <a:t>ИСАА</a:t>
            </a:r>
          </a:p>
        </p:txBody>
      </p:sp>
      <p:pic>
        <p:nvPicPr>
          <p:cNvPr id="74" name="Picture 73" descr="male_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000" y="3030000"/>
            <a:ext cx="201168" cy="365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