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7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3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Layouts/slideLayout18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00A15C55-8517-42AA-B614-E9B94910E393}"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  <a:fill>
          <a:solidFill>
            <a:schemeClr val="accent4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>
      <p:cViewPr varScale="1">
        <p:scale>
          <a:sx n="63" d="100"/>
          <a:sy n="63" d="100"/>
        </p:scale>
        <p:origin x="768" y="24"/>
      </p:cViewPr>
      <p:guideLst>
        <p:guide pos="1933" orient="horz"/>
        <p:guide pos="3897"/>
        <p:guide pos="4067"/>
      </p:guideLst>
    </p:cSldViewPr>
  </p:slideViewPr>
  <p:gridSpacing cx="45000" cy="450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5331000" y="279000"/>
            <a:ext cx="6570000" cy="99387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 bwMode="auto">
          <a:xfrm>
            <a:off x="5330825" y="1538288"/>
            <a:ext cx="6570663" cy="43211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1"/>
          </p:nvPr>
        </p:nvSpPr>
        <p:spPr bwMode="auto">
          <a:xfrm>
            <a:off x="246063" y="234000"/>
            <a:ext cx="2249487" cy="260966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Рисунок 8"/>
          <p:cNvSpPr>
            <a:spLocks noGrp="1"/>
          </p:cNvSpPr>
          <p:nvPr>
            <p:ph type="pic" sz="quarter" idx="13"/>
          </p:nvPr>
        </p:nvSpPr>
        <p:spPr bwMode="auto">
          <a:xfrm>
            <a:off x="252780" y="3113662"/>
            <a:ext cx="2249487" cy="328466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Рисунок 8"/>
          <p:cNvSpPr>
            <a:spLocks noGrp="1"/>
          </p:cNvSpPr>
          <p:nvPr>
            <p:ph type="pic" sz="quarter" idx="14"/>
          </p:nvPr>
        </p:nvSpPr>
        <p:spPr bwMode="auto">
          <a:xfrm>
            <a:off x="2791802" y="549000"/>
            <a:ext cx="2249487" cy="328466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Рисунок 8"/>
          <p:cNvSpPr>
            <a:spLocks noGrp="1"/>
          </p:cNvSpPr>
          <p:nvPr>
            <p:ph type="pic" sz="quarter" idx="15"/>
          </p:nvPr>
        </p:nvSpPr>
        <p:spPr bwMode="auto">
          <a:xfrm>
            <a:off x="2791802" y="4095550"/>
            <a:ext cx="2249487" cy="260966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416500" y="329307"/>
            <a:ext cx="4973915" cy="30920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437664" y="798973"/>
            <a:ext cx="811019" cy="503578"/>
          </a:xfrm>
        </p:spPr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2417780" y="3528541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 anchor="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 bwMode="auto">
          <a:xfrm>
            <a:off x="1453896" y="1847088"/>
            <a:ext cx="960752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1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1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9217" y="804889"/>
            <a:ext cx="9605635" cy="105930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447331" y="2010878"/>
            <a:ext cx="4645152" cy="3448595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413771" y="2017343"/>
            <a:ext cx="4645152" cy="3441520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 bwMode="auto">
          <a:xfrm>
            <a:off x="1453896" y="1847088"/>
            <a:ext cx="960752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1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7191" y="804163"/>
            <a:ext cx="9607661" cy="1056319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447191" y="2824269"/>
            <a:ext cx="4645152" cy="2644457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412361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412361" y="2821491"/>
            <a:ext cx="4645152" cy="263737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 bwMode="auto">
          <a:xfrm>
            <a:off x="1453896" y="1847088"/>
            <a:ext cx="960752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1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 bwMode="auto">
          <a:xfrm>
            <a:off x="1453896" y="1847088"/>
            <a:ext cx="960752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2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1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043714" y="798974"/>
            <a:ext cx="6012470" cy="4658826"/>
          </a:xfrm>
        </p:spPr>
        <p:txBody>
          <a:bodyPr anchor="ctr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 bwMode="auto"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1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auto">
          <a:xfrm>
            <a:off x="7477386" y="482170"/>
            <a:ext cx="4074533" cy="5149101"/>
            <a:chOff x="7477386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6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8124389" y="1122542"/>
            <a:ext cx="2791171" cy="386632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1447382" y="318640"/>
            <a:ext cx="5541004" cy="320931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 bwMode="auto"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1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26" name="Straight Connector 25"/>
          <p:cNvCxnSpPr>
            <a:cxnSpLocks/>
          </p:cNvCxnSpPr>
          <p:nvPr/>
        </p:nvCxnSpPr>
        <p:spPr bwMode="auto">
          <a:xfrm>
            <a:off x="1453896" y="1847088"/>
            <a:ext cx="960752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1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444672" y="798973"/>
            <a:ext cx="7828830" cy="465988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 bwMode="auto"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2_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2_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2_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2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3_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Полилиния: фигура 5"/>
          <p:cNvSpPr/>
          <p:nvPr userDrawn="1"/>
        </p:nvSpPr>
        <p:spPr bwMode="auto"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 fill="norm" stroke="1" extrusionOk="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 bwMode="auto">
          <a:xfrm>
            <a:off x="838200" y="2168525"/>
            <a:ext cx="10515600" cy="40957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2_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2_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2_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2_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userDrawn="1">
  <p:cSld name="3_Пользовательский макет">
    <p:bg>
      <p:bgPr shadeToTitle="0">
        <a:solidFill>
          <a:schemeClr val="accent2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380999" y="365125"/>
            <a:ext cx="11475001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/>
          </p:nvPr>
        </p:nvSpPr>
        <p:spPr bwMode="auto">
          <a:xfrm>
            <a:off x="380999" y="1836737"/>
            <a:ext cx="11530012" cy="102234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1"/>
          </p:nvPr>
        </p:nvSpPr>
        <p:spPr bwMode="auto">
          <a:xfrm>
            <a:off x="280988" y="2713037"/>
            <a:ext cx="11630512" cy="3779838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theme" Target="../theme/theme1.xml"/><Relationship Id="rId37" Type="http://schemas.openxmlformats.org/officeDocument/2006/relationships/hyperlink" Target="https://presentation-creation.ru/" TargetMode="External"/><Relationship Id="rId38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4C4ABE-3AB2-4760-AE95-817E917DACAD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FB9219-6DCD-41DC-823F-6B7614B8AAFB}" type="slidenum">
              <a:rPr lang="ru-RU"/>
              <a:t/>
            </a:fld>
            <a:endParaRPr lang="ru-RU"/>
          </a:p>
        </p:txBody>
      </p:sp>
      <p:pic>
        <p:nvPicPr>
          <p:cNvPr id="7" name="Рисунок 6">
            <a:hlinkClick r:id="rId37"/>
          </p:cNvPr>
          <p:cNvPicPr>
            <a:picLocks noChangeAspect="1"/>
          </p:cNvPicPr>
          <p:nvPr userDrawn="1"/>
        </p:nvPicPr>
        <p:blipFill>
          <a:blip r:embed="rId38"/>
          <a:stretch/>
        </p:blipFill>
        <p:spPr bwMode="auto">
          <a:xfrm>
            <a:off x="-1194000" y="367393"/>
            <a:ext cx="757762" cy="75776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hyperlink" Target="https://www.econ.msu.ru/sys/raw.php?o=140656&amp;p=attachment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18692"/>
            <a:ext cx="12273496" cy="6863482"/>
          </a:xfrm>
          <a:prstGeom prst="rect">
            <a:avLst/>
          </a:prstGeom>
          <a:solidFill>
            <a:srgbClr val="7030A0"/>
          </a:solidFill>
        </p:spPr>
      </p:pic>
      <p:sp>
        <p:nvSpPr>
          <p:cNvPr id="6" name="Полилиния: фигура 5"/>
          <p:cNvSpPr/>
          <p:nvPr/>
        </p:nvSpPr>
        <p:spPr bwMode="auto">
          <a:xfrm rot="10800000">
            <a:off x="0" y="-109013"/>
            <a:ext cx="7446000" cy="7076026"/>
          </a:xfrm>
          <a:custGeom>
            <a:avLst/>
            <a:gdLst>
              <a:gd name="connsiteX0" fmla="*/ 7512001 w 7512001"/>
              <a:gd name="connsiteY0" fmla="*/ 6976184 h 6976184"/>
              <a:gd name="connsiteX1" fmla="*/ 7471158 w 7512001"/>
              <a:gd name="connsiteY1" fmla="*/ 6914835 h 6976184"/>
              <a:gd name="connsiteX2" fmla="*/ 0 w 7512001"/>
              <a:gd name="connsiteY2" fmla="*/ 6914835 h 6976184"/>
              <a:gd name="connsiteX3" fmla="*/ 2882430 w 7512001"/>
              <a:gd name="connsiteY3" fmla="*/ 0 h 6976184"/>
              <a:gd name="connsiteX4" fmla="*/ 2920480 w 7512001"/>
              <a:gd name="connsiteY4" fmla="*/ 56832 h 6976184"/>
              <a:gd name="connsiteX5" fmla="*/ 7512001 w 7512001"/>
              <a:gd name="connsiteY5" fmla="*/ 56832 h 697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2001" h="6976184" fill="norm" stroke="1" extrusionOk="0">
                <a:moveTo>
                  <a:pt x="7512001" y="6976184"/>
                </a:moveTo>
                <a:lnTo>
                  <a:pt x="7471158" y="6914835"/>
                </a:lnTo>
                <a:lnTo>
                  <a:pt x="0" y="6914835"/>
                </a:lnTo>
                <a:lnTo>
                  <a:pt x="2882430" y="0"/>
                </a:lnTo>
                <a:lnTo>
                  <a:pt x="2920480" y="56832"/>
                </a:lnTo>
                <a:lnTo>
                  <a:pt x="7512001" y="56832"/>
                </a:lnTo>
                <a:close/>
              </a:path>
            </a:pathLst>
          </a:cu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/>
          <p:cNvSpPr txBox="1"/>
          <p:nvPr/>
        </p:nvSpPr>
        <p:spPr bwMode="auto">
          <a:xfrm>
            <a:off x="111000" y="1044000"/>
            <a:ext cx="634459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800">
                <a:solidFill>
                  <a:schemeClr val="bg1"/>
                </a:solidFill>
              </a:rPr>
              <a:t>ВСТРЕЧА С АБИТУРИЕНТАМИ</a:t>
            </a:r>
            <a:br>
              <a:rPr lang="ru-RU" sz="4800">
                <a:solidFill>
                  <a:schemeClr val="bg1"/>
                </a:solidFill>
              </a:rPr>
            </a:br>
            <a:r>
              <a:rPr lang="ru-RU" sz="4800">
                <a:solidFill>
                  <a:schemeClr val="bg1"/>
                </a:solidFill>
              </a:rPr>
              <a:t>АСПИРАНТУРЫ</a:t>
            </a:r>
            <a:endParaRPr/>
          </a:p>
          <a:p>
            <a:pPr>
              <a:defRPr/>
            </a:pPr>
            <a:r>
              <a:rPr lang="ru-RU" sz="4800">
                <a:solidFill>
                  <a:schemeClr val="bg1"/>
                </a:solidFill>
              </a:rPr>
              <a:t>2026 года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246000" y="5949000"/>
            <a:ext cx="31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bg1"/>
                </a:solidFill>
              </a:rPr>
              <a:t>Экономический факультет, 28.03.2026 г.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5"/>
          <p:cNvSpPr/>
          <p:nvPr/>
        </p:nvSpPr>
        <p:spPr bwMode="auto">
          <a:xfrm rot="1363364">
            <a:off x="7059789" y="-330463"/>
            <a:ext cx="540000" cy="517688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15764 w 540000"/>
              <a:gd name="connsiteY0" fmla="*/ 219317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15764 w 540000"/>
              <a:gd name="connsiteY4" fmla="*/ 219317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00" h="5400000" fill="norm" stroke="1" extrusionOk="0">
                <a:moveTo>
                  <a:pt x="15764" y="219317"/>
                </a:moveTo>
                <a:lnTo>
                  <a:pt x="540000" y="0"/>
                </a:lnTo>
                <a:lnTo>
                  <a:pt x="465692" y="5204060"/>
                </a:lnTo>
                <a:lnTo>
                  <a:pt x="0" y="5400000"/>
                </a:lnTo>
                <a:cubicBezTo>
                  <a:pt x="5255" y="3673106"/>
                  <a:pt x="10509" y="1946211"/>
                  <a:pt x="15764" y="21931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олилиния: фигура 3"/>
          <p:cNvSpPr/>
          <p:nvPr/>
        </p:nvSpPr>
        <p:spPr bwMode="auto">
          <a:xfrm rot="10800000">
            <a:off x="-33512" y="-108000"/>
            <a:ext cx="7512000" cy="7074000"/>
          </a:xfrm>
          <a:custGeom>
            <a:avLst/>
            <a:gdLst>
              <a:gd name="connsiteX0" fmla="*/ 7512001 w 7512001"/>
              <a:gd name="connsiteY0" fmla="*/ 6976184 h 6976184"/>
              <a:gd name="connsiteX1" fmla="*/ 7471158 w 7512001"/>
              <a:gd name="connsiteY1" fmla="*/ 6914835 h 6976184"/>
              <a:gd name="connsiteX2" fmla="*/ 0 w 7512001"/>
              <a:gd name="connsiteY2" fmla="*/ 6914835 h 6976184"/>
              <a:gd name="connsiteX3" fmla="*/ 2882430 w 7512001"/>
              <a:gd name="connsiteY3" fmla="*/ 0 h 6976184"/>
              <a:gd name="connsiteX4" fmla="*/ 2920480 w 7512001"/>
              <a:gd name="connsiteY4" fmla="*/ 56832 h 6976184"/>
              <a:gd name="connsiteX5" fmla="*/ 7512001 w 7512001"/>
              <a:gd name="connsiteY5" fmla="*/ 56832 h 697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2001" h="6976184" fill="norm" stroke="1" extrusionOk="0">
                <a:moveTo>
                  <a:pt x="7512001" y="6976184"/>
                </a:moveTo>
                <a:lnTo>
                  <a:pt x="7471158" y="6914835"/>
                </a:lnTo>
                <a:lnTo>
                  <a:pt x="0" y="6914835"/>
                </a:lnTo>
                <a:lnTo>
                  <a:pt x="2882430" y="0"/>
                </a:lnTo>
                <a:lnTo>
                  <a:pt x="2920480" y="56832"/>
                </a:lnTo>
                <a:lnTo>
                  <a:pt x="7512001" y="56832"/>
                </a:lnTo>
                <a:close/>
              </a:path>
            </a:pathLst>
          </a:cu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0" y="41901"/>
            <a:ext cx="71785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4800">
                <a:solidFill>
                  <a:schemeClr val="bg1"/>
                </a:solidFill>
              </a:rPr>
              <a:t>Структура экономического</a:t>
            </a:r>
            <a:endParaRPr/>
          </a:p>
          <a:p>
            <a:pPr>
              <a:defRPr/>
            </a:pPr>
            <a:r>
              <a:rPr lang="ru-RU" sz="4800">
                <a:solidFill>
                  <a:schemeClr val="bg1"/>
                </a:solidFill>
              </a:rPr>
              <a:t>факультета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9598025" y="83400"/>
            <a:ext cx="25839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/>
              <a:t>23 </a:t>
            </a:r>
            <a:endParaRPr/>
          </a:p>
          <a:p>
            <a:pPr algn="ctr">
              <a:defRPr/>
            </a:pPr>
            <a:r>
              <a:rPr lang="ru-RU" sz="2400" b="1"/>
              <a:t>кафедры 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7818544" y="933174"/>
            <a:ext cx="45257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/>
              <a:t>22 </a:t>
            </a:r>
            <a:endParaRPr/>
          </a:p>
          <a:p>
            <a:pPr algn="ctr">
              <a:defRPr/>
            </a:pPr>
            <a:r>
              <a:rPr lang="ru-RU" sz="2400" b="1"/>
              <a:t>Лаборатории (факультетские)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7478488" y="1747626"/>
            <a:ext cx="42072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/>
              <a:t>9 </a:t>
            </a:r>
            <a:endParaRPr/>
          </a:p>
          <a:p>
            <a:pPr algn="ctr">
              <a:defRPr/>
            </a:pPr>
            <a:r>
              <a:rPr lang="ru-RU" sz="2400" b="1"/>
              <a:t>Лабораторий (кафедральные)</a:t>
            </a:r>
            <a:endParaRPr/>
          </a:p>
        </p:txBody>
      </p:sp>
      <p:sp>
        <p:nvSpPr>
          <p:cNvPr id="20" name="TextBox 19"/>
          <p:cNvSpPr txBox="1"/>
          <p:nvPr/>
        </p:nvSpPr>
        <p:spPr bwMode="auto">
          <a:xfrm>
            <a:off x="6006000" y="3020269"/>
            <a:ext cx="66938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/>
              <a:t>20 </a:t>
            </a:r>
            <a:endParaRPr/>
          </a:p>
          <a:p>
            <a:pPr algn="ctr">
              <a:defRPr/>
            </a:pPr>
            <a:r>
              <a:rPr lang="ru-RU" sz="2400" b="1"/>
              <a:t>Исследовательских и образовательных</a:t>
            </a:r>
            <a:endParaRPr/>
          </a:p>
          <a:p>
            <a:pPr algn="ctr">
              <a:defRPr/>
            </a:pPr>
            <a:r>
              <a:rPr lang="ru-RU" sz="2400" b="1"/>
              <a:t>центров (факультетские)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5736000" y="4187465"/>
            <a:ext cx="58818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/>
              <a:t>6</a:t>
            </a:r>
            <a:endParaRPr/>
          </a:p>
          <a:p>
            <a:pPr algn="ctr">
              <a:defRPr/>
            </a:pPr>
            <a:r>
              <a:rPr lang="ru-RU" sz="2400" b="1"/>
              <a:t> Исследовательских и образовательных центров (кафедральные)</a:t>
            </a:r>
            <a:endParaRPr/>
          </a:p>
        </p:txBody>
      </p:sp>
      <p:sp>
        <p:nvSpPr>
          <p:cNvPr id="24" name="TextBox 23"/>
          <p:cNvSpPr txBox="1"/>
          <p:nvPr/>
        </p:nvSpPr>
        <p:spPr bwMode="auto">
          <a:xfrm>
            <a:off x="5504188" y="5313636"/>
            <a:ext cx="46928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/>
              <a:t>2 </a:t>
            </a:r>
            <a:endParaRPr/>
          </a:p>
          <a:p>
            <a:pPr algn="ctr">
              <a:defRPr/>
            </a:pPr>
            <a:r>
              <a:rPr lang="ru-RU" sz="2400" b="1"/>
              <a:t>Научно-образовательных центра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-339000" y="1853667"/>
            <a:ext cx="69019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>
                <a:solidFill>
                  <a:schemeClr val="bg1"/>
                </a:solidFill>
              </a:rPr>
              <a:t> 409 </a:t>
            </a:r>
            <a:endParaRPr/>
          </a:p>
          <a:p>
            <a:pPr algn="ctr">
              <a:defRPr/>
            </a:pPr>
            <a:r>
              <a:rPr lang="ru-RU" sz="2800" b="1" i="1">
                <a:solidFill>
                  <a:schemeClr val="bg1"/>
                </a:solidFill>
              </a:rPr>
              <a:t>штатных преподавателей</a:t>
            </a:r>
            <a:endParaRPr/>
          </a:p>
          <a:p>
            <a:pPr algn="ctr">
              <a:defRPr/>
            </a:pPr>
            <a:r>
              <a:rPr lang="ru-RU" sz="2800" b="1" i="1">
                <a:solidFill>
                  <a:schemeClr val="bg1"/>
                </a:solidFill>
              </a:rPr>
              <a:t> и научных сотрудников</a:t>
            </a:r>
            <a:r>
              <a:rPr lang="ru-RU" sz="1800" b="1">
                <a:solidFill>
                  <a:schemeClr val="bg1"/>
                </a:solidFill>
              </a:rPr>
              <a:t> </a:t>
            </a:r>
            <a:endParaRPr lang="ru-RU"/>
          </a:p>
        </p:txBody>
      </p:sp>
      <p:sp>
        <p:nvSpPr>
          <p:cNvPr id="30" name="TextBox 29"/>
          <p:cNvSpPr txBox="1"/>
          <p:nvPr/>
        </p:nvSpPr>
        <p:spPr bwMode="auto">
          <a:xfrm>
            <a:off x="-985960" y="5582671"/>
            <a:ext cx="69019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i="1">
                <a:solidFill>
                  <a:schemeClr val="bg1"/>
                </a:solidFill>
              </a:rPr>
              <a:t> 275 </a:t>
            </a:r>
            <a:endParaRPr/>
          </a:p>
          <a:p>
            <a:pPr algn="ctr">
              <a:defRPr/>
            </a:pPr>
            <a:r>
              <a:rPr lang="ru-RU" sz="2800" b="1" i="1">
                <a:solidFill>
                  <a:schemeClr val="bg1"/>
                </a:solidFill>
              </a:rPr>
              <a:t>Кандидата наук</a:t>
            </a:r>
            <a:endParaRPr/>
          </a:p>
        </p:txBody>
      </p:sp>
      <p:sp>
        <p:nvSpPr>
          <p:cNvPr id="32" name="TextBox 31"/>
          <p:cNvSpPr txBox="1"/>
          <p:nvPr/>
        </p:nvSpPr>
        <p:spPr bwMode="auto">
          <a:xfrm>
            <a:off x="-821058" y="3811387"/>
            <a:ext cx="69019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>
                <a:solidFill>
                  <a:schemeClr val="bg1"/>
                </a:solidFill>
              </a:rPr>
              <a:t> </a:t>
            </a:r>
            <a:r>
              <a:rPr lang="ru-RU" sz="2800" b="1" i="1">
                <a:solidFill>
                  <a:schemeClr val="bg1"/>
                </a:solidFill>
              </a:rPr>
              <a:t>96 </a:t>
            </a:r>
            <a:endParaRPr/>
          </a:p>
          <a:p>
            <a:pPr algn="ctr">
              <a:defRPr/>
            </a:pPr>
            <a:r>
              <a:rPr lang="ru-RU" sz="2800" b="1" i="1">
                <a:solidFill>
                  <a:schemeClr val="bg1"/>
                </a:solidFill>
              </a:rPr>
              <a:t>доктора наук</a:t>
            </a:r>
            <a:endParaRPr/>
          </a:p>
        </p:txBody>
      </p:sp>
      <p:sp>
        <p:nvSpPr>
          <p:cNvPr id="33" name="Прямоугольник 4"/>
          <p:cNvSpPr/>
          <p:nvPr/>
        </p:nvSpPr>
        <p:spPr bwMode="auto">
          <a:xfrm rot="1363364">
            <a:off x="5410197" y="2730930"/>
            <a:ext cx="569591" cy="442254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69591"/>
              <a:gd name="connsiteY0" fmla="*/ 222006 h 5400000"/>
              <a:gd name="connsiteX1" fmla="*/ 540000 w 569591"/>
              <a:gd name="connsiteY1" fmla="*/ 0 h 5400000"/>
              <a:gd name="connsiteX2" fmla="*/ 569591 w 569591"/>
              <a:gd name="connsiteY2" fmla="*/ 5094866 h 5400000"/>
              <a:gd name="connsiteX3" fmla="*/ 0 w 569591"/>
              <a:gd name="connsiteY3" fmla="*/ 5400000 h 5400000"/>
              <a:gd name="connsiteX4" fmla="*/ 32 w 569591"/>
              <a:gd name="connsiteY4" fmla="*/ 222006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91" h="5400000" fill="norm" stroke="1" extrusionOk="0">
                <a:moveTo>
                  <a:pt x="32" y="222006"/>
                </a:moveTo>
                <a:lnTo>
                  <a:pt x="540000" y="0"/>
                </a:lnTo>
                <a:lnTo>
                  <a:pt x="569591" y="5094866"/>
                </a:lnTo>
                <a:lnTo>
                  <a:pt x="0" y="5400000"/>
                </a:lnTo>
                <a:cubicBezTo>
                  <a:pt x="11" y="3674002"/>
                  <a:pt x="21" y="1948004"/>
                  <a:pt x="32" y="2220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Равнобедренный треугольник 34"/>
          <p:cNvSpPr/>
          <p:nvPr/>
        </p:nvSpPr>
        <p:spPr bwMode="auto">
          <a:xfrm>
            <a:off x="10776000" y="3277637"/>
            <a:ext cx="1439469" cy="3580363"/>
          </a:xfrm>
          <a:prstGeom prst="triangle">
            <a:avLst>
              <a:gd name="adj" fmla="val 10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/>
          <p:nvPr/>
        </p:nvPicPr>
        <p:blipFill>
          <a:blip r:embed="rId2"/>
          <a:stretch/>
        </p:blipFill>
        <p:spPr bwMode="auto">
          <a:xfrm>
            <a:off x="4439015" y="2670280"/>
            <a:ext cx="3313969" cy="1925828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Дуга 27"/>
          <p:cNvSpPr/>
          <p:nvPr/>
        </p:nvSpPr>
        <p:spPr bwMode="auto">
          <a:xfrm rot="13602773">
            <a:off x="3413294" y="1034843"/>
            <a:ext cx="5326360" cy="5196698"/>
          </a:xfrm>
          <a:prstGeom prst="arc">
            <a:avLst>
              <a:gd name="adj1" fmla="val 13591648"/>
              <a:gd name="adj2" fmla="val 2384487"/>
            </a:avLst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олилиния: фигура 22"/>
          <p:cNvSpPr/>
          <p:nvPr/>
        </p:nvSpPr>
        <p:spPr bwMode="auto">
          <a:xfrm>
            <a:off x="5915825" y="918269"/>
            <a:ext cx="6369328" cy="1065362"/>
          </a:xfrm>
          <a:custGeom>
            <a:avLst/>
            <a:gdLst>
              <a:gd name="connsiteX0" fmla="*/ 202669 w 4545000"/>
              <a:gd name="connsiteY0" fmla="*/ 0 h 810676"/>
              <a:gd name="connsiteX1" fmla="*/ 832331 w 4545000"/>
              <a:gd name="connsiteY1" fmla="*/ 0 h 810676"/>
              <a:gd name="connsiteX2" fmla="*/ 832332 w 4545000"/>
              <a:gd name="connsiteY2" fmla="*/ 1 h 810676"/>
              <a:gd name="connsiteX3" fmla="*/ 1035000 w 4545000"/>
              <a:gd name="connsiteY3" fmla="*/ 1 h 810676"/>
              <a:gd name="connsiteX4" fmla="*/ 1035000 w 4545000"/>
              <a:gd name="connsiteY4" fmla="*/ 0 h 810676"/>
              <a:gd name="connsiteX5" fmla="*/ 4545000 w 4545000"/>
              <a:gd name="connsiteY5" fmla="*/ 0 h 810676"/>
              <a:gd name="connsiteX6" fmla="*/ 4545000 w 4545000"/>
              <a:gd name="connsiteY6" fmla="*/ 1 h 810676"/>
              <a:gd name="connsiteX7" fmla="*/ 3937669 w 4545000"/>
              <a:gd name="connsiteY7" fmla="*/ 1 h 810676"/>
              <a:gd name="connsiteX8" fmla="*/ 3735000 w 4545000"/>
              <a:gd name="connsiteY8" fmla="*/ 405338 h 810676"/>
              <a:gd name="connsiteX9" fmla="*/ 3937668 w 4545000"/>
              <a:gd name="connsiteY9" fmla="*/ 810675 h 810676"/>
              <a:gd name="connsiteX10" fmla="*/ 3735000 w 4545000"/>
              <a:gd name="connsiteY10" fmla="*/ 810675 h 810676"/>
              <a:gd name="connsiteX11" fmla="*/ 3735000 w 4545000"/>
              <a:gd name="connsiteY11" fmla="*/ 810676 h 810676"/>
              <a:gd name="connsiteX12" fmla="*/ 225000 w 4545000"/>
              <a:gd name="connsiteY12" fmla="*/ 810676 h 810676"/>
              <a:gd name="connsiteX13" fmla="*/ 225000 w 4545000"/>
              <a:gd name="connsiteY13" fmla="*/ 810675 h 810676"/>
              <a:gd name="connsiteX14" fmla="*/ 202669 w 4545000"/>
              <a:gd name="connsiteY14" fmla="*/ 810675 h 810676"/>
              <a:gd name="connsiteX15" fmla="*/ 0 w 4545000"/>
              <a:gd name="connsiteY15" fmla="*/ 405338 h 8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45000" h="810676" fill="norm" stroke="1" extrusionOk="0">
                <a:moveTo>
                  <a:pt x="202669" y="0"/>
                </a:moveTo>
                <a:lnTo>
                  <a:pt x="832331" y="0"/>
                </a:lnTo>
                <a:lnTo>
                  <a:pt x="832332" y="1"/>
                </a:lnTo>
                <a:lnTo>
                  <a:pt x="1035000" y="1"/>
                </a:lnTo>
                <a:lnTo>
                  <a:pt x="1035000" y="0"/>
                </a:lnTo>
                <a:lnTo>
                  <a:pt x="4545000" y="0"/>
                </a:lnTo>
                <a:lnTo>
                  <a:pt x="4545000" y="1"/>
                </a:lnTo>
                <a:lnTo>
                  <a:pt x="3937669" y="1"/>
                </a:lnTo>
                <a:lnTo>
                  <a:pt x="3735000" y="405338"/>
                </a:lnTo>
                <a:lnTo>
                  <a:pt x="3937668" y="810675"/>
                </a:lnTo>
                <a:lnTo>
                  <a:pt x="3735000" y="810675"/>
                </a:lnTo>
                <a:lnTo>
                  <a:pt x="3735000" y="810676"/>
                </a:lnTo>
                <a:lnTo>
                  <a:pt x="225000" y="810676"/>
                </a:lnTo>
                <a:lnTo>
                  <a:pt x="225000" y="810675"/>
                </a:lnTo>
                <a:lnTo>
                  <a:pt x="202669" y="810675"/>
                </a:lnTo>
                <a:lnTo>
                  <a:pt x="0" y="4053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4" name="Полилиния: фигура 23"/>
          <p:cNvSpPr/>
          <p:nvPr/>
        </p:nvSpPr>
        <p:spPr bwMode="auto">
          <a:xfrm>
            <a:off x="5946373" y="3408150"/>
            <a:ext cx="6369328" cy="1167119"/>
          </a:xfrm>
          <a:custGeom>
            <a:avLst/>
            <a:gdLst>
              <a:gd name="connsiteX0" fmla="*/ 202669 w 4545000"/>
              <a:gd name="connsiteY0" fmla="*/ 0 h 810676"/>
              <a:gd name="connsiteX1" fmla="*/ 832331 w 4545000"/>
              <a:gd name="connsiteY1" fmla="*/ 0 h 810676"/>
              <a:gd name="connsiteX2" fmla="*/ 832332 w 4545000"/>
              <a:gd name="connsiteY2" fmla="*/ 1 h 810676"/>
              <a:gd name="connsiteX3" fmla="*/ 1035000 w 4545000"/>
              <a:gd name="connsiteY3" fmla="*/ 1 h 810676"/>
              <a:gd name="connsiteX4" fmla="*/ 1035000 w 4545000"/>
              <a:gd name="connsiteY4" fmla="*/ 0 h 810676"/>
              <a:gd name="connsiteX5" fmla="*/ 4545000 w 4545000"/>
              <a:gd name="connsiteY5" fmla="*/ 0 h 810676"/>
              <a:gd name="connsiteX6" fmla="*/ 4545000 w 4545000"/>
              <a:gd name="connsiteY6" fmla="*/ 1 h 810676"/>
              <a:gd name="connsiteX7" fmla="*/ 3937669 w 4545000"/>
              <a:gd name="connsiteY7" fmla="*/ 1 h 810676"/>
              <a:gd name="connsiteX8" fmla="*/ 3735000 w 4545000"/>
              <a:gd name="connsiteY8" fmla="*/ 405338 h 810676"/>
              <a:gd name="connsiteX9" fmla="*/ 3937668 w 4545000"/>
              <a:gd name="connsiteY9" fmla="*/ 810675 h 810676"/>
              <a:gd name="connsiteX10" fmla="*/ 3735000 w 4545000"/>
              <a:gd name="connsiteY10" fmla="*/ 810675 h 810676"/>
              <a:gd name="connsiteX11" fmla="*/ 3735000 w 4545000"/>
              <a:gd name="connsiteY11" fmla="*/ 810676 h 810676"/>
              <a:gd name="connsiteX12" fmla="*/ 225000 w 4545000"/>
              <a:gd name="connsiteY12" fmla="*/ 810676 h 810676"/>
              <a:gd name="connsiteX13" fmla="*/ 225000 w 4545000"/>
              <a:gd name="connsiteY13" fmla="*/ 810675 h 810676"/>
              <a:gd name="connsiteX14" fmla="*/ 202669 w 4545000"/>
              <a:gd name="connsiteY14" fmla="*/ 810675 h 810676"/>
              <a:gd name="connsiteX15" fmla="*/ 0 w 4545000"/>
              <a:gd name="connsiteY15" fmla="*/ 405338 h 8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45000" h="810676" fill="norm" stroke="1" extrusionOk="0">
                <a:moveTo>
                  <a:pt x="202669" y="0"/>
                </a:moveTo>
                <a:lnTo>
                  <a:pt x="832331" y="0"/>
                </a:lnTo>
                <a:lnTo>
                  <a:pt x="832332" y="1"/>
                </a:lnTo>
                <a:lnTo>
                  <a:pt x="1035000" y="1"/>
                </a:lnTo>
                <a:lnTo>
                  <a:pt x="1035000" y="0"/>
                </a:lnTo>
                <a:lnTo>
                  <a:pt x="4545000" y="0"/>
                </a:lnTo>
                <a:lnTo>
                  <a:pt x="4545000" y="1"/>
                </a:lnTo>
                <a:lnTo>
                  <a:pt x="3937669" y="1"/>
                </a:lnTo>
                <a:lnTo>
                  <a:pt x="3735000" y="405338"/>
                </a:lnTo>
                <a:lnTo>
                  <a:pt x="3937668" y="810675"/>
                </a:lnTo>
                <a:lnTo>
                  <a:pt x="3735000" y="810675"/>
                </a:lnTo>
                <a:lnTo>
                  <a:pt x="3735000" y="810676"/>
                </a:lnTo>
                <a:lnTo>
                  <a:pt x="225000" y="810676"/>
                </a:lnTo>
                <a:lnTo>
                  <a:pt x="225000" y="810675"/>
                </a:lnTo>
                <a:lnTo>
                  <a:pt x="202669" y="810675"/>
                </a:lnTo>
                <a:lnTo>
                  <a:pt x="0" y="4053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 sz="1800" b="1">
              <a:solidFill>
                <a:schemeClr val="bg1"/>
              </a:solidFill>
            </a:endParaRPr>
          </a:p>
          <a:p>
            <a:pPr algn="ctr">
              <a:defRPr/>
            </a:pPr>
            <a:endParaRPr lang="ru-RU" sz="1000" b="1">
              <a:solidFill>
                <a:schemeClr val="bg1"/>
              </a:solidFill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222222"/>
                </a:solidFill>
                <a:latin typeface="Arial"/>
                <a:ea typeface="Times New Roman"/>
                <a:cs typeface="Times New Roman"/>
              </a:rPr>
              <a:t>          </a:t>
            </a: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5.2.3. Региональная и отраслевая экономика (экон. науки)</a:t>
            </a:r>
            <a:endParaRPr/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                      Экономика народонаселения и экономика труда</a:t>
            </a:r>
            <a:endParaRPr/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                     Экономика природопользования и землеустройства</a:t>
            </a:r>
            <a:endParaRPr/>
          </a:p>
          <a:p>
            <a:pPr algn="ctr">
              <a:defRPr/>
            </a:pPr>
            <a:endParaRPr lang="ru-RU" sz="1800" b="1">
              <a:solidFill>
                <a:schemeClr val="bg1"/>
              </a:solidFill>
            </a:endParaRPr>
          </a:p>
        </p:txBody>
      </p:sp>
      <p:sp>
        <p:nvSpPr>
          <p:cNvPr id="25" name="Полилиния: фигура 24"/>
          <p:cNvSpPr/>
          <p:nvPr/>
        </p:nvSpPr>
        <p:spPr bwMode="auto">
          <a:xfrm>
            <a:off x="5915825" y="2135588"/>
            <a:ext cx="6369328" cy="1167119"/>
          </a:xfrm>
          <a:custGeom>
            <a:avLst/>
            <a:gdLst>
              <a:gd name="connsiteX0" fmla="*/ 202669 w 4545000"/>
              <a:gd name="connsiteY0" fmla="*/ 0 h 810676"/>
              <a:gd name="connsiteX1" fmla="*/ 832331 w 4545000"/>
              <a:gd name="connsiteY1" fmla="*/ 0 h 810676"/>
              <a:gd name="connsiteX2" fmla="*/ 832332 w 4545000"/>
              <a:gd name="connsiteY2" fmla="*/ 1 h 810676"/>
              <a:gd name="connsiteX3" fmla="*/ 1035000 w 4545000"/>
              <a:gd name="connsiteY3" fmla="*/ 1 h 810676"/>
              <a:gd name="connsiteX4" fmla="*/ 1035000 w 4545000"/>
              <a:gd name="connsiteY4" fmla="*/ 0 h 810676"/>
              <a:gd name="connsiteX5" fmla="*/ 4545000 w 4545000"/>
              <a:gd name="connsiteY5" fmla="*/ 0 h 810676"/>
              <a:gd name="connsiteX6" fmla="*/ 4545000 w 4545000"/>
              <a:gd name="connsiteY6" fmla="*/ 1 h 810676"/>
              <a:gd name="connsiteX7" fmla="*/ 3937669 w 4545000"/>
              <a:gd name="connsiteY7" fmla="*/ 1 h 810676"/>
              <a:gd name="connsiteX8" fmla="*/ 3735000 w 4545000"/>
              <a:gd name="connsiteY8" fmla="*/ 405338 h 810676"/>
              <a:gd name="connsiteX9" fmla="*/ 3937668 w 4545000"/>
              <a:gd name="connsiteY9" fmla="*/ 810675 h 810676"/>
              <a:gd name="connsiteX10" fmla="*/ 3735000 w 4545000"/>
              <a:gd name="connsiteY10" fmla="*/ 810675 h 810676"/>
              <a:gd name="connsiteX11" fmla="*/ 3735000 w 4545000"/>
              <a:gd name="connsiteY11" fmla="*/ 810676 h 810676"/>
              <a:gd name="connsiteX12" fmla="*/ 225000 w 4545000"/>
              <a:gd name="connsiteY12" fmla="*/ 810676 h 810676"/>
              <a:gd name="connsiteX13" fmla="*/ 225000 w 4545000"/>
              <a:gd name="connsiteY13" fmla="*/ 810675 h 810676"/>
              <a:gd name="connsiteX14" fmla="*/ 202669 w 4545000"/>
              <a:gd name="connsiteY14" fmla="*/ 810675 h 810676"/>
              <a:gd name="connsiteX15" fmla="*/ 0 w 4545000"/>
              <a:gd name="connsiteY15" fmla="*/ 405338 h 8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45000" h="810676" fill="norm" stroke="1" extrusionOk="0">
                <a:moveTo>
                  <a:pt x="202669" y="0"/>
                </a:moveTo>
                <a:lnTo>
                  <a:pt x="832331" y="0"/>
                </a:lnTo>
                <a:lnTo>
                  <a:pt x="832332" y="1"/>
                </a:lnTo>
                <a:lnTo>
                  <a:pt x="1035000" y="1"/>
                </a:lnTo>
                <a:lnTo>
                  <a:pt x="1035000" y="0"/>
                </a:lnTo>
                <a:lnTo>
                  <a:pt x="4545000" y="0"/>
                </a:lnTo>
                <a:lnTo>
                  <a:pt x="4545000" y="1"/>
                </a:lnTo>
                <a:lnTo>
                  <a:pt x="3937669" y="1"/>
                </a:lnTo>
                <a:lnTo>
                  <a:pt x="3735000" y="405338"/>
                </a:lnTo>
                <a:lnTo>
                  <a:pt x="3937668" y="810675"/>
                </a:lnTo>
                <a:lnTo>
                  <a:pt x="3735000" y="810675"/>
                </a:lnTo>
                <a:lnTo>
                  <a:pt x="3735000" y="810676"/>
                </a:lnTo>
                <a:lnTo>
                  <a:pt x="225000" y="810676"/>
                </a:lnTo>
                <a:lnTo>
                  <a:pt x="225000" y="810675"/>
                </a:lnTo>
                <a:lnTo>
                  <a:pt x="202669" y="810675"/>
                </a:lnTo>
                <a:lnTo>
                  <a:pt x="0" y="40533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      5.2.3. Региональная и отраслевая экономика (экон. науки):</a:t>
            </a:r>
            <a:endParaRPr/>
          </a:p>
          <a:p>
            <a:pPr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                            Маркетинг</a:t>
            </a:r>
            <a:endParaRPr/>
          </a:p>
          <a:p>
            <a:pPr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                      Экономика инноваций</a:t>
            </a:r>
            <a:endParaRPr/>
          </a:p>
          <a:p>
            <a:pPr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5.2.6. Менеджмент</a:t>
            </a:r>
            <a:endParaRPr lang="ru-RU" sz="1200" b="1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0" y="0"/>
            <a:ext cx="2639925" cy="6858000"/>
          </a:xfrm>
          <a:custGeom>
            <a:avLst/>
            <a:gdLst>
              <a:gd name="connsiteX0" fmla="*/ 0 w 2639925"/>
              <a:gd name="connsiteY0" fmla="*/ 0 h 6858000"/>
              <a:gd name="connsiteX1" fmla="*/ 2639925 w 2639925"/>
              <a:gd name="connsiteY1" fmla="*/ 0 h 6858000"/>
              <a:gd name="connsiteX2" fmla="*/ 2639925 w 2639925"/>
              <a:gd name="connsiteY2" fmla="*/ 6858000 h 6858000"/>
              <a:gd name="connsiteX3" fmla="*/ 0 w 2639925"/>
              <a:gd name="connsiteY3" fmla="*/ 6858000 h 6858000"/>
              <a:gd name="connsiteX4" fmla="*/ 0 w 2639925"/>
              <a:gd name="connsiteY4" fmla="*/ 0 h 6858000"/>
              <a:gd name="connsiteX0" fmla="*/ 0 w 2639925"/>
              <a:gd name="connsiteY0" fmla="*/ 0 h 6858000"/>
              <a:gd name="connsiteX1" fmla="*/ 2639925 w 2639925"/>
              <a:gd name="connsiteY1" fmla="*/ 0 h 6858000"/>
              <a:gd name="connsiteX2" fmla="*/ 2628900 w 2639925"/>
              <a:gd name="connsiteY2" fmla="*/ 2009775 h 6858000"/>
              <a:gd name="connsiteX3" fmla="*/ 2639925 w 2639925"/>
              <a:gd name="connsiteY3" fmla="*/ 6858000 h 6858000"/>
              <a:gd name="connsiteX4" fmla="*/ 0 w 2639925"/>
              <a:gd name="connsiteY4" fmla="*/ 6858000 h 6858000"/>
              <a:gd name="connsiteX5" fmla="*/ 0 w 2639925"/>
              <a:gd name="connsiteY5" fmla="*/ 0 h 6858000"/>
              <a:gd name="connsiteX0" fmla="*/ 0 w 2639925"/>
              <a:gd name="connsiteY0" fmla="*/ 0 h 6858000"/>
              <a:gd name="connsiteX1" fmla="*/ 2639925 w 2639925"/>
              <a:gd name="connsiteY1" fmla="*/ 0 h 6858000"/>
              <a:gd name="connsiteX2" fmla="*/ 2085975 w 2639925"/>
              <a:gd name="connsiteY2" fmla="*/ 2038350 h 6858000"/>
              <a:gd name="connsiteX3" fmla="*/ 2639925 w 2639925"/>
              <a:gd name="connsiteY3" fmla="*/ 6858000 h 6858000"/>
              <a:gd name="connsiteX4" fmla="*/ 0 w 2639925"/>
              <a:gd name="connsiteY4" fmla="*/ 6858000 h 6858000"/>
              <a:gd name="connsiteX5" fmla="*/ 0 w 2639925"/>
              <a:gd name="connsiteY5" fmla="*/ 0 h 6858000"/>
              <a:gd name="connsiteX0" fmla="*/ 0 w 2639925"/>
              <a:gd name="connsiteY0" fmla="*/ 0 h 6858000"/>
              <a:gd name="connsiteX1" fmla="*/ 2639925 w 2639925"/>
              <a:gd name="connsiteY1" fmla="*/ 0 h 6858000"/>
              <a:gd name="connsiteX2" fmla="*/ 1990725 w 2639925"/>
              <a:gd name="connsiteY2" fmla="*/ 1990725 h 6858000"/>
              <a:gd name="connsiteX3" fmla="*/ 2639925 w 2639925"/>
              <a:gd name="connsiteY3" fmla="*/ 6858000 h 6858000"/>
              <a:gd name="connsiteX4" fmla="*/ 0 w 2639925"/>
              <a:gd name="connsiteY4" fmla="*/ 6858000 h 6858000"/>
              <a:gd name="connsiteX5" fmla="*/ 0 w 2639925"/>
              <a:gd name="connsiteY5" fmla="*/ 0 h 6858000"/>
              <a:gd name="connsiteX0" fmla="*/ 0 w 2639925"/>
              <a:gd name="connsiteY0" fmla="*/ 0 h 6858000"/>
              <a:gd name="connsiteX1" fmla="*/ 2639925 w 2639925"/>
              <a:gd name="connsiteY1" fmla="*/ 0 h 6858000"/>
              <a:gd name="connsiteX2" fmla="*/ 1990725 w 2639925"/>
              <a:gd name="connsiteY2" fmla="*/ 1990725 h 6858000"/>
              <a:gd name="connsiteX3" fmla="*/ 2381250 w 2639925"/>
              <a:gd name="connsiteY3" fmla="*/ 4857750 h 6858000"/>
              <a:gd name="connsiteX4" fmla="*/ 2639925 w 2639925"/>
              <a:gd name="connsiteY4" fmla="*/ 6858000 h 6858000"/>
              <a:gd name="connsiteX5" fmla="*/ 0 w 2639925"/>
              <a:gd name="connsiteY5" fmla="*/ 6858000 h 6858000"/>
              <a:gd name="connsiteX6" fmla="*/ 0 w 2639925"/>
              <a:gd name="connsiteY6" fmla="*/ 0 h 6858000"/>
              <a:gd name="connsiteX0" fmla="*/ 0 w 2639925"/>
              <a:gd name="connsiteY0" fmla="*/ 0 h 6858000"/>
              <a:gd name="connsiteX1" fmla="*/ 2639925 w 2639925"/>
              <a:gd name="connsiteY1" fmla="*/ 0 h 6858000"/>
              <a:gd name="connsiteX2" fmla="*/ 1990725 w 2639925"/>
              <a:gd name="connsiteY2" fmla="*/ 1990725 h 6858000"/>
              <a:gd name="connsiteX3" fmla="*/ 1990725 w 2639925"/>
              <a:gd name="connsiteY3" fmla="*/ 4876800 h 6858000"/>
              <a:gd name="connsiteX4" fmla="*/ 2639925 w 2639925"/>
              <a:gd name="connsiteY4" fmla="*/ 6858000 h 6858000"/>
              <a:gd name="connsiteX5" fmla="*/ 0 w 2639925"/>
              <a:gd name="connsiteY5" fmla="*/ 6858000 h 6858000"/>
              <a:gd name="connsiteX6" fmla="*/ 0 w 2639925"/>
              <a:gd name="connsiteY6" fmla="*/ 0 h 6858000"/>
              <a:gd name="connsiteX0" fmla="*/ 0 w 2639925"/>
              <a:gd name="connsiteY0" fmla="*/ 0 h 6858000"/>
              <a:gd name="connsiteX1" fmla="*/ 2639925 w 2639925"/>
              <a:gd name="connsiteY1" fmla="*/ 0 h 6858000"/>
              <a:gd name="connsiteX2" fmla="*/ 1990725 w 2639925"/>
              <a:gd name="connsiteY2" fmla="*/ 1990725 h 6858000"/>
              <a:gd name="connsiteX3" fmla="*/ 1990725 w 2639925"/>
              <a:gd name="connsiteY3" fmla="*/ 5050971 h 6858000"/>
              <a:gd name="connsiteX4" fmla="*/ 2639925 w 2639925"/>
              <a:gd name="connsiteY4" fmla="*/ 6858000 h 6858000"/>
              <a:gd name="connsiteX5" fmla="*/ 0 w 2639925"/>
              <a:gd name="connsiteY5" fmla="*/ 6858000 h 6858000"/>
              <a:gd name="connsiteX6" fmla="*/ 0 w 263992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9925" h="6858000" fill="norm" stroke="1" extrusionOk="0">
                <a:moveTo>
                  <a:pt x="0" y="0"/>
                </a:moveTo>
                <a:lnTo>
                  <a:pt x="2639925" y="0"/>
                </a:lnTo>
                <a:lnTo>
                  <a:pt x="1990725" y="1990725"/>
                </a:lnTo>
                <a:lnTo>
                  <a:pt x="1990725" y="5050971"/>
                </a:lnTo>
                <a:lnTo>
                  <a:pt x="2639925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TextBox 44"/>
          <p:cNvSpPr txBox="1"/>
          <p:nvPr/>
        </p:nvSpPr>
        <p:spPr bwMode="auto">
          <a:xfrm>
            <a:off x="7041000" y="988683"/>
            <a:ext cx="3243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</a:rPr>
              <a:t>052.2</a:t>
            </a:r>
            <a:endParaRPr/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6245626" y="1450348"/>
            <a:ext cx="41963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chemeClr val="bg1"/>
                </a:solidFill>
              </a:rPr>
              <a:t>5.2.1. Экономическая теория (экон. науки) </a:t>
            </a:r>
            <a:endParaRPr/>
          </a:p>
        </p:txBody>
      </p:sp>
      <p:sp>
        <p:nvSpPr>
          <p:cNvPr id="49" name="TextBox 48"/>
          <p:cNvSpPr txBox="1"/>
          <p:nvPr/>
        </p:nvSpPr>
        <p:spPr bwMode="auto">
          <a:xfrm>
            <a:off x="8026214" y="2061457"/>
            <a:ext cx="14281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</a:rPr>
              <a:t>052.7</a:t>
            </a:r>
            <a:endParaRPr/>
          </a:p>
          <a:p>
            <a:pPr algn="ctr">
              <a:defRPr/>
            </a:pPr>
            <a:endParaRPr lang="ru-RU" sz="2000" b="1">
              <a:solidFill>
                <a:schemeClr val="bg1"/>
              </a:solidFill>
            </a:endParaRPr>
          </a:p>
          <a:p>
            <a:pPr algn="ctr">
              <a:defRPr/>
            </a:pPr>
            <a:endParaRPr lang="ru-RU" sz="2400" b="1">
              <a:solidFill>
                <a:schemeClr val="bg1"/>
              </a:solidFill>
            </a:endParaRPr>
          </a:p>
          <a:p>
            <a:pPr algn="ctr">
              <a:defRPr/>
            </a:pPr>
            <a:endParaRPr lang="ru-RU" sz="2400" b="1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51" name="TextBox 50"/>
          <p:cNvSpPr txBox="1"/>
          <p:nvPr/>
        </p:nvSpPr>
        <p:spPr bwMode="auto">
          <a:xfrm>
            <a:off x="2698005" y="179392"/>
            <a:ext cx="95097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000">
                <a:solidFill>
                  <a:schemeClr val="accent4">
                    <a:lumMod val="75000"/>
                  </a:schemeClr>
                </a:solidFill>
              </a:rPr>
              <a:t>Диссертационные советы МГУ на ЭФ МГУ</a:t>
            </a:r>
            <a:endParaRPr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6" name="Полилиния: фигура 25"/>
          <p:cNvSpPr/>
          <p:nvPr/>
        </p:nvSpPr>
        <p:spPr bwMode="auto">
          <a:xfrm>
            <a:off x="5946373" y="4668432"/>
            <a:ext cx="6369328" cy="1029794"/>
          </a:xfrm>
          <a:custGeom>
            <a:avLst/>
            <a:gdLst>
              <a:gd name="connsiteX0" fmla="*/ 202669 w 4545000"/>
              <a:gd name="connsiteY0" fmla="*/ 0 h 810676"/>
              <a:gd name="connsiteX1" fmla="*/ 832331 w 4545000"/>
              <a:gd name="connsiteY1" fmla="*/ 0 h 810676"/>
              <a:gd name="connsiteX2" fmla="*/ 832332 w 4545000"/>
              <a:gd name="connsiteY2" fmla="*/ 1 h 810676"/>
              <a:gd name="connsiteX3" fmla="*/ 1035000 w 4545000"/>
              <a:gd name="connsiteY3" fmla="*/ 1 h 810676"/>
              <a:gd name="connsiteX4" fmla="*/ 1035000 w 4545000"/>
              <a:gd name="connsiteY4" fmla="*/ 0 h 810676"/>
              <a:gd name="connsiteX5" fmla="*/ 4545000 w 4545000"/>
              <a:gd name="connsiteY5" fmla="*/ 0 h 810676"/>
              <a:gd name="connsiteX6" fmla="*/ 4545000 w 4545000"/>
              <a:gd name="connsiteY6" fmla="*/ 1 h 810676"/>
              <a:gd name="connsiteX7" fmla="*/ 3937669 w 4545000"/>
              <a:gd name="connsiteY7" fmla="*/ 1 h 810676"/>
              <a:gd name="connsiteX8" fmla="*/ 3735000 w 4545000"/>
              <a:gd name="connsiteY8" fmla="*/ 405338 h 810676"/>
              <a:gd name="connsiteX9" fmla="*/ 3937668 w 4545000"/>
              <a:gd name="connsiteY9" fmla="*/ 810675 h 810676"/>
              <a:gd name="connsiteX10" fmla="*/ 3735000 w 4545000"/>
              <a:gd name="connsiteY10" fmla="*/ 810675 h 810676"/>
              <a:gd name="connsiteX11" fmla="*/ 3735000 w 4545000"/>
              <a:gd name="connsiteY11" fmla="*/ 810676 h 810676"/>
              <a:gd name="connsiteX12" fmla="*/ 225000 w 4545000"/>
              <a:gd name="connsiteY12" fmla="*/ 810676 h 810676"/>
              <a:gd name="connsiteX13" fmla="*/ 225000 w 4545000"/>
              <a:gd name="connsiteY13" fmla="*/ 810675 h 810676"/>
              <a:gd name="connsiteX14" fmla="*/ 202669 w 4545000"/>
              <a:gd name="connsiteY14" fmla="*/ 810675 h 810676"/>
              <a:gd name="connsiteX15" fmla="*/ 0 w 4545000"/>
              <a:gd name="connsiteY15" fmla="*/ 405338 h 8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45000" h="810676" fill="norm" stroke="1" extrusionOk="0">
                <a:moveTo>
                  <a:pt x="202669" y="0"/>
                </a:moveTo>
                <a:lnTo>
                  <a:pt x="832331" y="0"/>
                </a:lnTo>
                <a:lnTo>
                  <a:pt x="832332" y="1"/>
                </a:lnTo>
                <a:lnTo>
                  <a:pt x="1035000" y="1"/>
                </a:lnTo>
                <a:lnTo>
                  <a:pt x="1035000" y="0"/>
                </a:lnTo>
                <a:lnTo>
                  <a:pt x="4545000" y="0"/>
                </a:lnTo>
                <a:lnTo>
                  <a:pt x="4545000" y="1"/>
                </a:lnTo>
                <a:lnTo>
                  <a:pt x="3937669" y="1"/>
                </a:lnTo>
                <a:lnTo>
                  <a:pt x="3735000" y="405338"/>
                </a:lnTo>
                <a:lnTo>
                  <a:pt x="3937668" y="810675"/>
                </a:lnTo>
                <a:lnTo>
                  <a:pt x="3735000" y="810675"/>
                </a:lnTo>
                <a:lnTo>
                  <a:pt x="3735000" y="810676"/>
                </a:lnTo>
                <a:lnTo>
                  <a:pt x="225000" y="810676"/>
                </a:lnTo>
                <a:lnTo>
                  <a:pt x="225000" y="810675"/>
                </a:lnTo>
                <a:lnTo>
                  <a:pt x="202669" y="810675"/>
                </a:lnTo>
                <a:lnTo>
                  <a:pt x="0" y="40533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>
              <a:buFont typeface="Arial"/>
              <a:buChar char="•"/>
              <a:defRPr/>
            </a:pPr>
            <a:r>
              <a:rPr lang="ru-RU" sz="1200" b="1">
                <a:solidFill>
                  <a:schemeClr val="bg1"/>
                </a:solidFill>
              </a:rPr>
              <a:t>       </a:t>
            </a: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5.2.2. Математические, статистические и инструментальные </a:t>
            </a:r>
            <a:endParaRPr/>
          </a:p>
          <a:p>
            <a:pPr algn="l"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         методы в  экономике (экон. науки)</a:t>
            </a:r>
            <a:endParaRPr/>
          </a:p>
          <a:p>
            <a:pPr algn="l"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5.2.3. Региональная и отраслевая экономика (бухгалтерский </a:t>
            </a:r>
            <a:endParaRPr/>
          </a:p>
          <a:p>
            <a:pPr algn="l"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         учет, аудит и  экономическая статистика)(экон. науки)</a:t>
            </a:r>
            <a:endParaRPr/>
          </a:p>
        </p:txBody>
      </p:sp>
      <p:sp>
        <p:nvSpPr>
          <p:cNvPr id="30" name="Полилиния: фигура 29"/>
          <p:cNvSpPr/>
          <p:nvPr/>
        </p:nvSpPr>
        <p:spPr bwMode="auto">
          <a:xfrm>
            <a:off x="5946373" y="5756186"/>
            <a:ext cx="6449627" cy="996444"/>
          </a:xfrm>
          <a:custGeom>
            <a:avLst/>
            <a:gdLst>
              <a:gd name="connsiteX0" fmla="*/ 202669 w 4545000"/>
              <a:gd name="connsiteY0" fmla="*/ 0 h 810676"/>
              <a:gd name="connsiteX1" fmla="*/ 832331 w 4545000"/>
              <a:gd name="connsiteY1" fmla="*/ 0 h 810676"/>
              <a:gd name="connsiteX2" fmla="*/ 832332 w 4545000"/>
              <a:gd name="connsiteY2" fmla="*/ 1 h 810676"/>
              <a:gd name="connsiteX3" fmla="*/ 1035000 w 4545000"/>
              <a:gd name="connsiteY3" fmla="*/ 1 h 810676"/>
              <a:gd name="connsiteX4" fmla="*/ 1035000 w 4545000"/>
              <a:gd name="connsiteY4" fmla="*/ 0 h 810676"/>
              <a:gd name="connsiteX5" fmla="*/ 4545000 w 4545000"/>
              <a:gd name="connsiteY5" fmla="*/ 0 h 810676"/>
              <a:gd name="connsiteX6" fmla="*/ 4545000 w 4545000"/>
              <a:gd name="connsiteY6" fmla="*/ 1 h 810676"/>
              <a:gd name="connsiteX7" fmla="*/ 3937669 w 4545000"/>
              <a:gd name="connsiteY7" fmla="*/ 1 h 810676"/>
              <a:gd name="connsiteX8" fmla="*/ 3735000 w 4545000"/>
              <a:gd name="connsiteY8" fmla="*/ 405338 h 810676"/>
              <a:gd name="connsiteX9" fmla="*/ 3937668 w 4545000"/>
              <a:gd name="connsiteY9" fmla="*/ 810675 h 810676"/>
              <a:gd name="connsiteX10" fmla="*/ 3735000 w 4545000"/>
              <a:gd name="connsiteY10" fmla="*/ 810675 h 810676"/>
              <a:gd name="connsiteX11" fmla="*/ 3735000 w 4545000"/>
              <a:gd name="connsiteY11" fmla="*/ 810676 h 810676"/>
              <a:gd name="connsiteX12" fmla="*/ 225000 w 4545000"/>
              <a:gd name="connsiteY12" fmla="*/ 810676 h 810676"/>
              <a:gd name="connsiteX13" fmla="*/ 225000 w 4545000"/>
              <a:gd name="connsiteY13" fmla="*/ 810675 h 810676"/>
              <a:gd name="connsiteX14" fmla="*/ 202669 w 4545000"/>
              <a:gd name="connsiteY14" fmla="*/ 810675 h 810676"/>
              <a:gd name="connsiteX15" fmla="*/ 0 w 4545000"/>
              <a:gd name="connsiteY15" fmla="*/ 405338 h 810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45000" h="810676" fill="norm" stroke="1" extrusionOk="0">
                <a:moveTo>
                  <a:pt x="202669" y="0"/>
                </a:moveTo>
                <a:lnTo>
                  <a:pt x="832331" y="0"/>
                </a:lnTo>
                <a:lnTo>
                  <a:pt x="832332" y="1"/>
                </a:lnTo>
                <a:lnTo>
                  <a:pt x="1035000" y="1"/>
                </a:lnTo>
                <a:lnTo>
                  <a:pt x="1035000" y="0"/>
                </a:lnTo>
                <a:lnTo>
                  <a:pt x="4545000" y="0"/>
                </a:lnTo>
                <a:lnTo>
                  <a:pt x="4545000" y="1"/>
                </a:lnTo>
                <a:lnTo>
                  <a:pt x="3937669" y="1"/>
                </a:lnTo>
                <a:lnTo>
                  <a:pt x="3735000" y="405338"/>
                </a:lnTo>
                <a:lnTo>
                  <a:pt x="3937668" y="810675"/>
                </a:lnTo>
                <a:lnTo>
                  <a:pt x="3735000" y="810675"/>
                </a:lnTo>
                <a:lnTo>
                  <a:pt x="3735000" y="810676"/>
                </a:lnTo>
                <a:lnTo>
                  <a:pt x="225000" y="810676"/>
                </a:lnTo>
                <a:lnTo>
                  <a:pt x="225000" y="810675"/>
                </a:lnTo>
                <a:lnTo>
                  <a:pt x="202669" y="810675"/>
                </a:lnTo>
                <a:lnTo>
                  <a:pt x="0" y="4053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l"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5.2.4 - Финансы (экон. науки)</a:t>
            </a:r>
            <a:endParaRPr/>
          </a:p>
          <a:p>
            <a:pPr algn="l">
              <a:defRPr/>
            </a:pPr>
            <a:r>
              <a:rPr lang="ru-RU" sz="1200" b="1">
                <a:solidFill>
                  <a:schemeClr val="bg1"/>
                </a:solidFill>
                <a:latin typeface="Arial"/>
                <a:cs typeface="Times New Roman"/>
              </a:rPr>
              <a:t>       5.2.5 - Мировая экономика (экон. науки)</a:t>
            </a:r>
            <a:endParaRPr/>
          </a:p>
        </p:txBody>
      </p:sp>
      <p:sp>
        <p:nvSpPr>
          <p:cNvPr id="32" name="TextBox 31"/>
          <p:cNvSpPr txBox="1"/>
          <p:nvPr/>
        </p:nvSpPr>
        <p:spPr bwMode="auto">
          <a:xfrm>
            <a:off x="8053473" y="3302707"/>
            <a:ext cx="142816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</a:rPr>
              <a:t>052.4</a:t>
            </a:r>
            <a:endParaRPr/>
          </a:p>
          <a:p>
            <a:pPr algn="ctr">
              <a:defRPr/>
            </a:pPr>
            <a:endParaRPr lang="ru-RU" sz="2400" b="1">
              <a:solidFill>
                <a:schemeClr val="bg1"/>
              </a:solidFill>
            </a:endParaRPr>
          </a:p>
          <a:p>
            <a:pPr algn="ctr">
              <a:defRPr/>
            </a:pPr>
            <a:endParaRPr lang="ru-RU" sz="2400" b="1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400" b="1">
                <a:solidFill>
                  <a:schemeClr val="bg1"/>
                </a:solidFill>
              </a:rPr>
              <a:t> </a:t>
            </a:r>
            <a:endParaRPr/>
          </a:p>
        </p:txBody>
      </p:sp>
      <p:sp>
        <p:nvSpPr>
          <p:cNvPr id="34" name="TextBox 33"/>
          <p:cNvSpPr txBox="1"/>
          <p:nvPr/>
        </p:nvSpPr>
        <p:spPr bwMode="auto">
          <a:xfrm>
            <a:off x="8097552" y="4551442"/>
            <a:ext cx="14281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</a:rPr>
              <a:t>052.5</a:t>
            </a:r>
            <a:endParaRPr/>
          </a:p>
          <a:p>
            <a:pPr algn="ctr">
              <a:defRPr/>
            </a:pPr>
            <a:endParaRPr lang="ru-RU" sz="2400" b="1">
              <a:solidFill>
                <a:schemeClr val="bg1"/>
              </a:solidFill>
            </a:endParaRPr>
          </a:p>
          <a:p>
            <a:pPr algn="ctr">
              <a:defRPr/>
            </a:pP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8097551" y="5665944"/>
            <a:ext cx="14281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</a:rPr>
              <a:t>052.1</a:t>
            </a:r>
            <a:endParaRPr/>
          </a:p>
          <a:p>
            <a:pPr algn="ctr">
              <a:defRPr/>
            </a:pPr>
            <a:endParaRPr lang="ru-RU" sz="2400" b="1">
              <a:solidFill>
                <a:schemeClr val="bg1"/>
              </a:solidFill>
            </a:endParaRPr>
          </a:p>
          <a:p>
            <a:pPr algn="ctr">
              <a:defRPr/>
            </a:pPr>
            <a:endParaRPr lang="ru-RU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0" y="0"/>
            <a:ext cx="7532340" cy="6858000"/>
          </a:xfrm>
          <a:custGeom>
            <a:avLst/>
            <a:gdLst>
              <a:gd name="connsiteX0" fmla="*/ 0 w 4050000"/>
              <a:gd name="connsiteY0" fmla="*/ 0 h 6984000"/>
              <a:gd name="connsiteX1" fmla="*/ 4050000 w 4050000"/>
              <a:gd name="connsiteY1" fmla="*/ 0 h 6984000"/>
              <a:gd name="connsiteX2" fmla="*/ 4050000 w 4050000"/>
              <a:gd name="connsiteY2" fmla="*/ 6984000 h 6984000"/>
              <a:gd name="connsiteX3" fmla="*/ 0 w 4050000"/>
              <a:gd name="connsiteY3" fmla="*/ 6984000 h 6984000"/>
              <a:gd name="connsiteX4" fmla="*/ 0 w 4050000"/>
              <a:gd name="connsiteY4" fmla="*/ 0 h 6984000"/>
              <a:gd name="connsiteX0" fmla="*/ 0 w 7379940"/>
              <a:gd name="connsiteY0" fmla="*/ 15240 h 6999240"/>
              <a:gd name="connsiteX1" fmla="*/ 7379940 w 7379940"/>
              <a:gd name="connsiteY1" fmla="*/ 0 h 6999240"/>
              <a:gd name="connsiteX2" fmla="*/ 4050000 w 7379940"/>
              <a:gd name="connsiteY2" fmla="*/ 6999240 h 6999240"/>
              <a:gd name="connsiteX3" fmla="*/ 0 w 7379940"/>
              <a:gd name="connsiteY3" fmla="*/ 6999240 h 6999240"/>
              <a:gd name="connsiteX4" fmla="*/ 0 w 7379940"/>
              <a:gd name="connsiteY4" fmla="*/ 15240 h 6999240"/>
              <a:gd name="connsiteX0" fmla="*/ 0 w 7379940"/>
              <a:gd name="connsiteY0" fmla="*/ 15240 h 6999240"/>
              <a:gd name="connsiteX1" fmla="*/ 7379940 w 7379940"/>
              <a:gd name="connsiteY1" fmla="*/ 0 h 6999240"/>
              <a:gd name="connsiteX2" fmla="*/ 4598640 w 7379940"/>
              <a:gd name="connsiteY2" fmla="*/ 6999240 h 6999240"/>
              <a:gd name="connsiteX3" fmla="*/ 0 w 7379940"/>
              <a:gd name="connsiteY3" fmla="*/ 6999240 h 6999240"/>
              <a:gd name="connsiteX4" fmla="*/ 0 w 7379940"/>
              <a:gd name="connsiteY4" fmla="*/ 15240 h 6999240"/>
              <a:gd name="connsiteX0" fmla="*/ 0 w 7509480"/>
              <a:gd name="connsiteY0" fmla="*/ 38100 h 7022100"/>
              <a:gd name="connsiteX1" fmla="*/ 7509480 w 7509480"/>
              <a:gd name="connsiteY1" fmla="*/ 0 h 7022100"/>
              <a:gd name="connsiteX2" fmla="*/ 4598640 w 7509480"/>
              <a:gd name="connsiteY2" fmla="*/ 7022100 h 7022100"/>
              <a:gd name="connsiteX3" fmla="*/ 0 w 7509480"/>
              <a:gd name="connsiteY3" fmla="*/ 7022100 h 7022100"/>
              <a:gd name="connsiteX4" fmla="*/ 0 w 7509480"/>
              <a:gd name="connsiteY4" fmla="*/ 38100 h 7022100"/>
              <a:gd name="connsiteX0" fmla="*/ 0 w 7532340"/>
              <a:gd name="connsiteY0" fmla="*/ 0 h 6984000"/>
              <a:gd name="connsiteX1" fmla="*/ 7532340 w 7532340"/>
              <a:gd name="connsiteY1" fmla="*/ 7620 h 6984000"/>
              <a:gd name="connsiteX2" fmla="*/ 4598640 w 7532340"/>
              <a:gd name="connsiteY2" fmla="*/ 6984000 h 6984000"/>
              <a:gd name="connsiteX3" fmla="*/ 0 w 7532340"/>
              <a:gd name="connsiteY3" fmla="*/ 6984000 h 6984000"/>
              <a:gd name="connsiteX4" fmla="*/ 0 w 7532340"/>
              <a:gd name="connsiteY4" fmla="*/ 0 h 6984000"/>
              <a:gd name="connsiteX0" fmla="*/ 0 w 7532340"/>
              <a:gd name="connsiteY0" fmla="*/ 0 h 6984000"/>
              <a:gd name="connsiteX1" fmla="*/ 7532340 w 7532340"/>
              <a:gd name="connsiteY1" fmla="*/ 2770 h 6984000"/>
              <a:gd name="connsiteX2" fmla="*/ 4598640 w 7532340"/>
              <a:gd name="connsiteY2" fmla="*/ 6984000 h 6984000"/>
              <a:gd name="connsiteX3" fmla="*/ 0 w 7532340"/>
              <a:gd name="connsiteY3" fmla="*/ 6984000 h 6984000"/>
              <a:gd name="connsiteX4" fmla="*/ 0 w 7532340"/>
              <a:gd name="connsiteY4" fmla="*/ 0 h 69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32340" h="6984000" fill="norm" stroke="1" extrusionOk="0">
                <a:moveTo>
                  <a:pt x="0" y="0"/>
                </a:moveTo>
                <a:lnTo>
                  <a:pt x="7532340" y="2770"/>
                </a:lnTo>
                <a:lnTo>
                  <a:pt x="4598640" y="6984000"/>
                </a:lnTo>
                <a:lnTo>
                  <a:pt x="0" y="6984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2"/>
          <p:cNvSpPr/>
          <p:nvPr/>
        </p:nvSpPr>
        <p:spPr bwMode="auto">
          <a:xfrm>
            <a:off x="198253" y="188999"/>
            <a:ext cx="7067747" cy="6466633"/>
          </a:xfrm>
          <a:custGeom>
            <a:avLst/>
            <a:gdLst>
              <a:gd name="connsiteX0" fmla="*/ 0 w 4050000"/>
              <a:gd name="connsiteY0" fmla="*/ 0 h 6984000"/>
              <a:gd name="connsiteX1" fmla="*/ 4050000 w 4050000"/>
              <a:gd name="connsiteY1" fmla="*/ 0 h 6984000"/>
              <a:gd name="connsiteX2" fmla="*/ 4050000 w 4050000"/>
              <a:gd name="connsiteY2" fmla="*/ 6984000 h 6984000"/>
              <a:gd name="connsiteX3" fmla="*/ 0 w 4050000"/>
              <a:gd name="connsiteY3" fmla="*/ 6984000 h 6984000"/>
              <a:gd name="connsiteX4" fmla="*/ 0 w 4050000"/>
              <a:gd name="connsiteY4" fmla="*/ 0 h 6984000"/>
              <a:gd name="connsiteX0" fmla="*/ 0 w 7379940"/>
              <a:gd name="connsiteY0" fmla="*/ 15240 h 6999240"/>
              <a:gd name="connsiteX1" fmla="*/ 7379940 w 7379940"/>
              <a:gd name="connsiteY1" fmla="*/ 0 h 6999240"/>
              <a:gd name="connsiteX2" fmla="*/ 4050000 w 7379940"/>
              <a:gd name="connsiteY2" fmla="*/ 6999240 h 6999240"/>
              <a:gd name="connsiteX3" fmla="*/ 0 w 7379940"/>
              <a:gd name="connsiteY3" fmla="*/ 6999240 h 6999240"/>
              <a:gd name="connsiteX4" fmla="*/ 0 w 7379940"/>
              <a:gd name="connsiteY4" fmla="*/ 15240 h 6999240"/>
              <a:gd name="connsiteX0" fmla="*/ 0 w 7379940"/>
              <a:gd name="connsiteY0" fmla="*/ 15240 h 6999240"/>
              <a:gd name="connsiteX1" fmla="*/ 7379940 w 7379940"/>
              <a:gd name="connsiteY1" fmla="*/ 0 h 6999240"/>
              <a:gd name="connsiteX2" fmla="*/ 4598640 w 7379940"/>
              <a:gd name="connsiteY2" fmla="*/ 6999240 h 6999240"/>
              <a:gd name="connsiteX3" fmla="*/ 0 w 7379940"/>
              <a:gd name="connsiteY3" fmla="*/ 6999240 h 6999240"/>
              <a:gd name="connsiteX4" fmla="*/ 0 w 7379940"/>
              <a:gd name="connsiteY4" fmla="*/ 15240 h 6999240"/>
              <a:gd name="connsiteX0" fmla="*/ 0 w 7509480"/>
              <a:gd name="connsiteY0" fmla="*/ 38100 h 7022100"/>
              <a:gd name="connsiteX1" fmla="*/ 7509480 w 7509480"/>
              <a:gd name="connsiteY1" fmla="*/ 0 h 7022100"/>
              <a:gd name="connsiteX2" fmla="*/ 4598640 w 7509480"/>
              <a:gd name="connsiteY2" fmla="*/ 7022100 h 7022100"/>
              <a:gd name="connsiteX3" fmla="*/ 0 w 7509480"/>
              <a:gd name="connsiteY3" fmla="*/ 7022100 h 7022100"/>
              <a:gd name="connsiteX4" fmla="*/ 0 w 7509480"/>
              <a:gd name="connsiteY4" fmla="*/ 38100 h 7022100"/>
              <a:gd name="connsiteX0" fmla="*/ 0 w 7532340"/>
              <a:gd name="connsiteY0" fmla="*/ 0 h 6984000"/>
              <a:gd name="connsiteX1" fmla="*/ 7532340 w 7532340"/>
              <a:gd name="connsiteY1" fmla="*/ 7620 h 6984000"/>
              <a:gd name="connsiteX2" fmla="*/ 4598640 w 7532340"/>
              <a:gd name="connsiteY2" fmla="*/ 6984000 h 6984000"/>
              <a:gd name="connsiteX3" fmla="*/ 0 w 7532340"/>
              <a:gd name="connsiteY3" fmla="*/ 6984000 h 6984000"/>
              <a:gd name="connsiteX4" fmla="*/ 0 w 7532340"/>
              <a:gd name="connsiteY4" fmla="*/ 0 h 6984000"/>
              <a:gd name="connsiteX0" fmla="*/ 0 w 7532340"/>
              <a:gd name="connsiteY0" fmla="*/ 0 h 6984000"/>
              <a:gd name="connsiteX1" fmla="*/ 7532340 w 7532340"/>
              <a:gd name="connsiteY1" fmla="*/ 2770 h 6984000"/>
              <a:gd name="connsiteX2" fmla="*/ 4598640 w 7532340"/>
              <a:gd name="connsiteY2" fmla="*/ 6984000 h 6984000"/>
              <a:gd name="connsiteX3" fmla="*/ 0 w 7532340"/>
              <a:gd name="connsiteY3" fmla="*/ 6984000 h 6984000"/>
              <a:gd name="connsiteX4" fmla="*/ 0 w 7532340"/>
              <a:gd name="connsiteY4" fmla="*/ 0 h 69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32340" h="6984000" fill="norm" stroke="1" extrusionOk="0">
                <a:moveTo>
                  <a:pt x="0" y="0"/>
                </a:moveTo>
                <a:lnTo>
                  <a:pt x="7532340" y="2770"/>
                </a:lnTo>
                <a:lnTo>
                  <a:pt x="4598640" y="6984000"/>
                </a:lnTo>
                <a:lnTo>
                  <a:pt x="0" y="698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 bwMode="auto">
          <a:xfrm>
            <a:off x="8946509" y="2142352"/>
            <a:ext cx="2583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/>
              <a:t>2025 год</a:t>
            </a:r>
            <a:endParaRPr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6726000" y="299378"/>
            <a:ext cx="5466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accent3">
                    <a:lumMod val="75000"/>
                  </a:schemeClr>
                </a:solidFill>
              </a:rPr>
              <a:t>Динамика конкурса в </a:t>
            </a:r>
            <a:endParaRPr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sz="2800" b="1">
                <a:solidFill>
                  <a:schemeClr val="accent3">
                    <a:lumMod val="75000"/>
                  </a:schemeClr>
                </a:solidFill>
              </a:rPr>
              <a:t>аспирантуру ЭФ МГУ, </a:t>
            </a:r>
            <a:endParaRPr>
              <a:solidFill>
                <a:schemeClr val="accent3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ru-RU" sz="2800" b="1">
                <a:solidFill>
                  <a:schemeClr val="accent3">
                    <a:lumMod val="75000"/>
                  </a:schemeClr>
                </a:solidFill>
              </a:rPr>
              <a:t> человек на бюджетное место</a:t>
            </a:r>
            <a:endParaRPr/>
          </a:p>
        </p:txBody>
      </p:sp>
      <p:sp>
        <p:nvSpPr>
          <p:cNvPr id="20" name="Полилиния: фигура 19"/>
          <p:cNvSpPr/>
          <p:nvPr/>
        </p:nvSpPr>
        <p:spPr bwMode="auto">
          <a:xfrm>
            <a:off x="6319170" y="3339000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 fill="norm" stroke="1" extrusionOk="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22" name="Полилиния: фигура 21"/>
          <p:cNvSpPr/>
          <p:nvPr/>
        </p:nvSpPr>
        <p:spPr bwMode="auto">
          <a:xfrm>
            <a:off x="6897660" y="1785293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 fill="norm" stroke="1" extrusionOk="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25" name="TextBox 24"/>
          <p:cNvSpPr txBox="1"/>
          <p:nvPr/>
        </p:nvSpPr>
        <p:spPr bwMode="auto">
          <a:xfrm>
            <a:off x="6660469" y="3738167"/>
            <a:ext cx="607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2"/>
                </a:solidFill>
              </a:rPr>
              <a:t>2.2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7238959" y="2203908"/>
            <a:ext cx="607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2"/>
                </a:solidFill>
              </a:rPr>
              <a:t>2.3</a:t>
            </a:r>
            <a:endParaRPr/>
          </a:p>
        </p:txBody>
      </p:sp>
      <p:sp>
        <p:nvSpPr>
          <p:cNvPr id="28" name="Полилиния: фигура 27"/>
          <p:cNvSpPr/>
          <p:nvPr/>
        </p:nvSpPr>
        <p:spPr bwMode="auto">
          <a:xfrm>
            <a:off x="5637660" y="4803102"/>
            <a:ext cx="1260000" cy="1260000"/>
          </a:xfrm>
          <a:custGeom>
            <a:avLst/>
            <a:gdLst>
              <a:gd name="connsiteX0" fmla="*/ 630000 w 1260000"/>
              <a:gd name="connsiteY0" fmla="*/ 95508 h 1260000"/>
              <a:gd name="connsiteX1" fmla="*/ 90000 w 1260000"/>
              <a:gd name="connsiteY1" fmla="*/ 632754 h 1260000"/>
              <a:gd name="connsiteX2" fmla="*/ 630000 w 1260000"/>
              <a:gd name="connsiteY2" fmla="*/ 1170000 h 1260000"/>
              <a:gd name="connsiteX3" fmla="*/ 1170000 w 1260000"/>
              <a:gd name="connsiteY3" fmla="*/ 632754 h 1260000"/>
              <a:gd name="connsiteX4" fmla="*/ 630000 w 1260000"/>
              <a:gd name="connsiteY4" fmla="*/ 95508 h 1260000"/>
              <a:gd name="connsiteX5" fmla="*/ 630000 w 1260000"/>
              <a:gd name="connsiteY5" fmla="*/ 0 h 1260000"/>
              <a:gd name="connsiteX6" fmla="*/ 1260000 w 1260000"/>
              <a:gd name="connsiteY6" fmla="*/ 630000 h 1260000"/>
              <a:gd name="connsiteX7" fmla="*/ 630000 w 1260000"/>
              <a:gd name="connsiteY7" fmla="*/ 1260000 h 1260000"/>
              <a:gd name="connsiteX8" fmla="*/ 0 w 1260000"/>
              <a:gd name="connsiteY8" fmla="*/ 630000 h 1260000"/>
              <a:gd name="connsiteX9" fmla="*/ 630000 w 1260000"/>
              <a:gd name="connsiteY9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60000" h="1260000" fill="norm" stroke="1" extrusionOk="0">
                <a:moveTo>
                  <a:pt x="630000" y="95508"/>
                </a:moveTo>
                <a:cubicBezTo>
                  <a:pt x="331766" y="95508"/>
                  <a:pt x="90000" y="336041"/>
                  <a:pt x="90000" y="632754"/>
                </a:cubicBezTo>
                <a:cubicBezTo>
                  <a:pt x="90000" y="929467"/>
                  <a:pt x="331766" y="1170000"/>
                  <a:pt x="630000" y="1170000"/>
                </a:cubicBezTo>
                <a:cubicBezTo>
                  <a:pt x="928234" y="1170000"/>
                  <a:pt x="1170000" y="929467"/>
                  <a:pt x="1170000" y="632754"/>
                </a:cubicBezTo>
                <a:cubicBezTo>
                  <a:pt x="1170000" y="336041"/>
                  <a:pt x="928234" y="95508"/>
                  <a:pt x="630000" y="95508"/>
                </a:cubicBezTo>
                <a:close/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30" name="TextBox 29"/>
          <p:cNvSpPr txBox="1"/>
          <p:nvPr/>
        </p:nvSpPr>
        <p:spPr bwMode="auto">
          <a:xfrm>
            <a:off x="5871000" y="5223393"/>
            <a:ext cx="607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chemeClr val="accent2"/>
                </a:solidFill>
              </a:rPr>
              <a:t>2.8</a:t>
            </a:r>
            <a:endParaRPr/>
          </a:p>
        </p:txBody>
      </p:sp>
      <p:sp>
        <p:nvSpPr>
          <p:cNvPr id="24" name="TextBox 23"/>
          <p:cNvSpPr txBox="1"/>
          <p:nvPr/>
        </p:nvSpPr>
        <p:spPr bwMode="auto">
          <a:xfrm>
            <a:off x="8436000" y="3714879"/>
            <a:ext cx="2583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/>
              <a:t>2024 год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7649817" y="5161837"/>
            <a:ext cx="2583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200" b="1"/>
              <a:t>2023 год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 bwMode="auto">
          <a:xfrm>
            <a:off x="10776000" y="3277637"/>
            <a:ext cx="1439469" cy="3580363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 bwMode="auto">
          <a:xfrm rot="10800000">
            <a:off x="0" y="0"/>
            <a:ext cx="1439469" cy="3580363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426000" y="1030907"/>
            <a:ext cx="11249999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 algn="just">
              <a:spcAft>
                <a:spcPts val="65"/>
              </a:spcAft>
              <a:defRPr/>
            </a:pPr>
            <a:endParaRPr sz="230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8031000" cy="39125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26000" y="2950225"/>
            <a:ext cx="8189469" cy="3989741"/>
          </a:xfrm>
          <a:prstGeom prst="rect">
            <a:avLst/>
          </a:prstGeom>
        </p:spPr>
      </p:pic>
      <p:sp>
        <p:nvSpPr>
          <p:cNvPr id="15" name="Полилиния: фигура 14"/>
          <p:cNvSpPr/>
          <p:nvPr/>
        </p:nvSpPr>
        <p:spPr bwMode="auto">
          <a:xfrm rot="10800000">
            <a:off x="8031000" y="9494"/>
            <a:ext cx="4161000" cy="359506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 fill="norm" stroke="1" extrusionOk="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6" name="Полилиния: фигура 15"/>
          <p:cNvSpPr/>
          <p:nvPr/>
        </p:nvSpPr>
        <p:spPr bwMode="auto">
          <a:xfrm>
            <a:off x="0" y="6489000"/>
            <a:ext cx="3957000" cy="362086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 fill="norm" stroke="1" extrusionOk="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26000" y="369000"/>
            <a:ext cx="11250000" cy="990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Информация для поступающих:</a:t>
            </a:r>
            <a:r>
              <a:rPr lang="en-US" sz="40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https://www.econ.msu.ru/entrance/postgraduate/</a:t>
            </a:r>
            <a:endParaRPr lang="ru-RU" sz="4000">
              <a:solidFill>
                <a:schemeClr val="accent4">
                  <a:lumMod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Равнобедренный треугольник 56"/>
          <p:cNvSpPr/>
          <p:nvPr/>
        </p:nvSpPr>
        <p:spPr bwMode="auto">
          <a:xfrm>
            <a:off x="10749820" y="3091181"/>
            <a:ext cx="1440890" cy="3773679"/>
          </a:xfrm>
          <a:prstGeom prst="triangle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/>
          <p:nvPr/>
        </p:nvSpPr>
        <p:spPr bwMode="auto">
          <a:xfrm>
            <a:off x="2152776" y="3121707"/>
            <a:ext cx="6691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Снимок экрана 2026-03-27 233736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34062" y="1854000"/>
            <a:ext cx="10207875" cy="4767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 bwMode="auto">
          <a:xfrm>
            <a:off x="5826000" y="366263"/>
            <a:ext cx="6693876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>
                <a:solidFill>
                  <a:schemeClr val="accent4">
                    <a:lumMod val="75000"/>
                  </a:schemeClr>
                </a:solidFill>
              </a:rPr>
              <a:t>Проблематика научных исследований для выбора темы реферата</a:t>
            </a:r>
            <a:endParaRPr sz="320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 bwMode="auto">
          <a:xfrm rot="10800000">
            <a:off x="0" y="0"/>
            <a:ext cx="1440890" cy="3773679"/>
          </a:xfrm>
          <a:prstGeom prst="triangle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 bwMode="auto">
          <a:xfrm>
            <a:off x="10749820" y="3091181"/>
            <a:ext cx="1440890" cy="3773679"/>
          </a:xfrm>
          <a:prstGeom prst="triangle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446000" y="2349000"/>
            <a:ext cx="3585188" cy="3585188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xmlns:a="http://schemas.openxmlformats.org/drawingml/2006/main" noGrp="1"/>
          </p:cNvGraphicFramePr>
          <p:nvPr/>
        </p:nvGraphicFramePr>
        <p:xfrm>
          <a:off x="786000" y="1718007"/>
          <a:ext cx="5904246" cy="4905004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5904246"/>
              </a:tblGrid>
              <a:tr h="234937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5.2.1. Экономическая теория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3915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5.2.2. Математические, статистические и инструментальные методы в экономике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2044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5.2.3. Региональная и отраслевая экономика (специализация: Бухгалтерский учет, аудит и экономическая статистика))</a:t>
                      </a:r>
                      <a:r>
                        <a:rPr lang="ru-RU" sz="1200" b="1">
                          <a:solidFill>
                            <a:srgbClr val="000080"/>
                          </a:solidFill>
                          <a:latin typeface="Times New Roman"/>
                        </a:rPr>
                        <a:t> 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868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5.2.3. Региональная и отраслевая экономика (специализация:</a:t>
                      </a:r>
                      <a:r>
                        <a:rPr lang="ru-RU" sz="1200" b="1">
                          <a:solidFill>
                            <a:srgbClr val="00008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Маркетинг)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2044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5.2.3. Региональная и отраслевая экономика (специализация: Экономика агропромышленного комплекса (АПК))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2044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5.2.3. Региональная и отраслевая экономика (специализация: Экономика инноваций)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2044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5.2.3. Региональная и отраслевая экономика (специализация: Экономика народонаселения и экономика труда)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20446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5.2.3. Региональная и отраслевая экономика (специализация: Экономика природопользования и землеустройства)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4937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5.2.4. Финансы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4937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5.2.5. Мировая экономика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4937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200" b="1">
                          <a:solidFill>
                            <a:srgbClr val="003366"/>
                          </a:solidFill>
                          <a:latin typeface="Times New Roman"/>
                        </a:rPr>
                        <a:t>5.2.6. Менеджмент</a:t>
                      </a:r>
                      <a:endParaRPr lang="ru-RU" sz="1300">
                        <a:solidFill>
                          <a:srgbClr val="222222"/>
                        </a:solidFill>
                        <a:latin typeface="Inter"/>
                      </a:endParaRPr>
                    </a:p>
                  </a:txBody>
                  <a:tcPr marL="49510" marR="49510" marT="0" marB="27505">
                    <a:lnL w="3810" algn="ctr">
                      <a:solidFill>
                        <a:srgbClr val="888888"/>
                      </a:solidFill>
                    </a:lnL>
                    <a:lnR w="3810" algn="ctr">
                      <a:solidFill>
                        <a:srgbClr val="888888"/>
                      </a:solidFill>
                    </a:lnR>
                    <a:lnT w="3810" algn="ctr">
                      <a:solidFill>
                        <a:srgbClr val="888888"/>
                      </a:solidFill>
                    </a:lnT>
                    <a:lnB w="3810" algn="ctr">
                      <a:solidFill>
                        <a:srgbClr val="888888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286508" y="774370"/>
            <a:ext cx="6693876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defRPr/>
            </a:pPr>
            <a:r>
              <a:rPr lang="ru-RU" sz="3200">
                <a:solidFill>
                  <a:schemeClr val="accent4">
                    <a:lumMod val="75000"/>
                  </a:schemeClr>
                </a:solidFill>
              </a:rPr>
              <a:t>Научные специальности</a:t>
            </a:r>
            <a:endParaRPr sz="320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 algn="ctr">
              <a:defRPr/>
            </a:pPr>
            <a:r>
              <a:rPr lang="ru-RU" b="1">
                <a:solidFill>
                  <a:schemeClr val="accent4">
                    <a:lumMod val="75000"/>
                  </a:schemeClr>
                </a:solidFill>
              </a:rPr>
              <a:t>Вступительное испытание</a:t>
            </a:r>
            <a:endParaRPr/>
          </a:p>
        </p:txBody>
      </p:sp>
      <p:pic>
        <p:nvPicPr>
          <p:cNvPr id="14" name="Рисунок 13"/>
          <p:cNvPicPr>
            <a:picLocks noChangeAspect="1" noGrp="1"/>
          </p:cNvPicPr>
          <p:nvPr>
            <p:ph type="pic" sz="quarter" idx="11"/>
          </p:nvPr>
        </p:nvPicPr>
        <p:blipFill>
          <a:blip r:embed="rId2"/>
          <a:srcRect l="19014" t="0" r="19013" b="0"/>
          <a:stretch/>
        </p:blipFill>
        <p:spPr bwMode="auto">
          <a:xfrm>
            <a:off x="241862" y="144000"/>
            <a:ext cx="2384425" cy="256381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 noGrp="1"/>
          </p:cNvPicPr>
          <p:nvPr>
            <p:ph type="pic" sz="quarter" idx="13"/>
          </p:nvPr>
        </p:nvPicPr>
        <p:blipFill>
          <a:blip r:embed="rId3"/>
          <a:srcRect l="32022" t="0" r="32021" b="0"/>
          <a:stretch/>
        </p:blipFill>
        <p:spPr bwMode="auto">
          <a:xfrm>
            <a:off x="241862" y="3159000"/>
            <a:ext cx="2249487" cy="3284662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 noGrp="1"/>
          </p:cNvPicPr>
          <p:nvPr>
            <p:ph type="pic" sz="quarter" idx="14"/>
          </p:nvPr>
        </p:nvPicPr>
        <p:blipFill>
          <a:blip r:embed="rId4"/>
          <a:srcRect l="27180" t="0" r="27180" b="0"/>
          <a:stretch/>
        </p:blipFill>
        <p:spPr bwMode="auto">
          <a:prstGeom prst="rect">
            <a:avLst/>
          </a:prstGeom>
        </p:spPr>
      </p:pic>
      <p:pic>
        <p:nvPicPr>
          <p:cNvPr id="54" name="Рисунок 53"/>
          <p:cNvPicPr>
            <a:picLocks noChangeAspect="1" noGrp="1"/>
          </p:cNvPicPr>
          <p:nvPr>
            <p:ph type="pic" sz="quarter" idx="15"/>
          </p:nvPr>
        </p:nvPicPr>
        <p:blipFill>
          <a:blip r:embed="rId5"/>
          <a:srcRect l="18848" t="0" r="18848" b="0"/>
          <a:stretch/>
        </p:blipFill>
        <p:spPr bwMode="auto">
          <a:prstGeom prst="rect">
            <a:avLst/>
          </a:prstGeom>
        </p:spPr>
      </p:pic>
      <p:sp>
        <p:nvSpPr>
          <p:cNvPr id="57" name="Равнобедренный треугольник 56"/>
          <p:cNvSpPr/>
          <p:nvPr/>
        </p:nvSpPr>
        <p:spPr bwMode="auto">
          <a:xfrm>
            <a:off x="10749820" y="3091181"/>
            <a:ext cx="1440890" cy="3773679"/>
          </a:xfrm>
          <a:prstGeom prst="triangle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 bwMode="auto">
          <a:xfrm>
            <a:off x="5151000" y="1272875"/>
            <a:ext cx="6691470" cy="5078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800" b="1" i="0" u="sng">
                <a:solidFill>
                  <a:srgbClr val="000000"/>
                </a:solidFill>
                <a:latin typeface="Inter"/>
                <a:hlinkClick r:id="rId6" tooltip="https://www.econ.msu.ru/sys/raw.php?o=140656&amp;p=attachment"/>
              </a:rPr>
              <a:t>ПРОГРАММА ВСТУПИТЕЛЬНОГО ИСПЫТАНИЯ</a:t>
            </a:r>
            <a:endParaRPr lang="ru-RU" sz="1800" b="1" i="0" u="sng">
              <a:solidFill>
                <a:srgbClr val="000000"/>
              </a:solidFill>
              <a:latin typeface="Inter"/>
            </a:endParaRPr>
          </a:p>
          <a:p>
            <a:pPr algn="l">
              <a:defRPr/>
            </a:pPr>
            <a:endParaRPr lang="ru-RU" b="0" i="0">
              <a:solidFill>
                <a:srgbClr val="222222"/>
              </a:solidFill>
              <a:latin typeface="Inter"/>
            </a:endParaRPr>
          </a:p>
          <a:p>
            <a:pPr algn="just">
              <a:defRPr/>
            </a:pPr>
            <a:r>
              <a:rPr lang="ru-RU" sz="1800" b="1" i="0">
                <a:solidFill>
                  <a:srgbClr val="222222"/>
                </a:solidFill>
                <a:latin typeface="Inter"/>
              </a:rPr>
              <a:t>Вступительное испытание в аспирантуру</a:t>
            </a:r>
            <a:r>
              <a:rPr lang="ru-RU" sz="1800" b="0" i="0">
                <a:solidFill>
                  <a:srgbClr val="222222"/>
                </a:solidFill>
                <a:latin typeface="Inter"/>
              </a:rPr>
              <a:t> экономического факультета МГУ - </a:t>
            </a:r>
            <a:r>
              <a:rPr lang="ru-RU" sz="1800" b="1" i="0">
                <a:solidFill>
                  <a:srgbClr val="FF0000"/>
                </a:solidFill>
                <a:latin typeface="Inter"/>
              </a:rPr>
              <a:t>одно</a:t>
            </a:r>
            <a:r>
              <a:rPr lang="ru-RU" sz="1800" b="0" i="0">
                <a:solidFill>
                  <a:srgbClr val="222222"/>
                </a:solidFill>
                <a:latin typeface="Inter"/>
              </a:rPr>
              <a:t>.</a:t>
            </a:r>
            <a:endParaRPr/>
          </a:p>
          <a:p>
            <a:pPr algn="just">
              <a:defRPr/>
            </a:pPr>
            <a:endParaRPr lang="ru-RU" b="0" i="0">
              <a:solidFill>
                <a:srgbClr val="222222"/>
              </a:solidFill>
              <a:latin typeface="Inter"/>
            </a:endParaRPr>
          </a:p>
          <a:p>
            <a:pPr algn="just">
              <a:defRPr/>
            </a:pPr>
            <a:r>
              <a:rPr lang="ru-RU" sz="1800" b="0" i="0">
                <a:solidFill>
                  <a:srgbClr val="222222"/>
                </a:solidFill>
                <a:latin typeface="Inter"/>
              </a:rPr>
              <a:t>Оно включает в себя </a:t>
            </a:r>
            <a:r>
              <a:rPr lang="ru-RU" sz="1800" b="1" i="0">
                <a:solidFill>
                  <a:srgbClr val="FF0000"/>
                </a:solidFill>
                <a:latin typeface="Inter"/>
              </a:rPr>
              <a:t>три этапа</a:t>
            </a:r>
            <a:r>
              <a:rPr lang="ru-RU" sz="1800" b="0" i="0">
                <a:solidFill>
                  <a:srgbClr val="222222"/>
                </a:solidFill>
                <a:latin typeface="Inter"/>
              </a:rPr>
              <a:t>, проводится в течение одного дня, в соответствии с утверждённым расписанием. </a:t>
            </a:r>
            <a:endParaRPr/>
          </a:p>
          <a:p>
            <a:pPr algn="just">
              <a:defRPr/>
            </a:pPr>
            <a:r>
              <a:rPr lang="ru-RU" sz="1800" b="0" i="0">
                <a:solidFill>
                  <a:srgbClr val="222222"/>
                </a:solidFill>
                <a:latin typeface="Inter"/>
              </a:rPr>
              <a:t>  </a:t>
            </a:r>
            <a:endParaRPr lang="ru-RU" b="0" i="0">
              <a:solidFill>
                <a:srgbClr val="222222"/>
              </a:solidFill>
              <a:latin typeface="Inter"/>
            </a:endParaRPr>
          </a:p>
          <a:p>
            <a:pPr algn="l">
              <a:buFont typeface="Arial"/>
              <a:buChar char="•"/>
              <a:defRPr/>
            </a:pPr>
            <a:r>
              <a:rPr lang="ru-RU" sz="1800" b="1" i="0">
                <a:solidFill>
                  <a:srgbClr val="000000"/>
                </a:solidFill>
                <a:latin typeface="Inter"/>
              </a:rPr>
              <a:t>I этап - Оценка текста реферата</a:t>
            </a:r>
            <a:r>
              <a:rPr lang="ru-RU" sz="1800" b="0" i="0">
                <a:solidFill>
                  <a:srgbClr val="000000"/>
                </a:solidFill>
                <a:latin typeface="Inter"/>
              </a:rPr>
              <a:t> - </a:t>
            </a:r>
            <a:r>
              <a:rPr lang="ru-RU" sz="1800" b="1" i="0">
                <a:solidFill>
                  <a:srgbClr val="000000"/>
                </a:solidFill>
                <a:latin typeface="Inter"/>
              </a:rPr>
              <a:t>7</a:t>
            </a:r>
            <a:r>
              <a:rPr lang="ru-RU" sz="1800" b="1" i="1">
                <a:solidFill>
                  <a:srgbClr val="000000"/>
                </a:solidFill>
                <a:latin typeface="Inter"/>
              </a:rPr>
              <a:t> баллов.</a:t>
            </a:r>
            <a:endParaRPr lang="ru-RU" b="0" i="0">
              <a:solidFill>
                <a:srgbClr val="000000"/>
              </a:solidFill>
              <a:latin typeface="Inter"/>
            </a:endParaRPr>
          </a:p>
          <a:p>
            <a:pPr algn="l">
              <a:buFont typeface="Arial"/>
              <a:buChar char="•"/>
              <a:defRPr/>
            </a:pPr>
            <a:r>
              <a:rPr lang="ru-RU" sz="1800" b="1" i="0">
                <a:solidFill>
                  <a:srgbClr val="000000"/>
                </a:solidFill>
                <a:latin typeface="Inter"/>
              </a:rPr>
              <a:t>II этап - Защита научно-исследовательской работы</a:t>
            </a:r>
            <a:r>
              <a:rPr lang="ru-RU" sz="1800" b="1" i="1">
                <a:solidFill>
                  <a:srgbClr val="000000"/>
                </a:solidFill>
                <a:latin typeface="Inter"/>
              </a:rPr>
              <a:t> </a:t>
            </a:r>
            <a:r>
              <a:rPr lang="ru-RU" sz="1800" b="0" i="0">
                <a:solidFill>
                  <a:srgbClr val="000000"/>
                </a:solidFill>
                <a:latin typeface="Inter"/>
              </a:rPr>
              <a:t>- </a:t>
            </a:r>
            <a:r>
              <a:rPr lang="ru-RU" sz="1800" b="1" i="1">
                <a:solidFill>
                  <a:srgbClr val="000000"/>
                </a:solidFill>
                <a:latin typeface="Inter"/>
              </a:rPr>
              <a:t>8 баллов</a:t>
            </a:r>
            <a:r>
              <a:rPr lang="ru-RU" sz="1800" b="0" i="0">
                <a:solidFill>
                  <a:srgbClr val="000000"/>
                </a:solidFill>
                <a:latin typeface="Inter"/>
              </a:rPr>
              <a:t>.</a:t>
            </a:r>
            <a:endParaRPr lang="ru-RU" b="0" i="0">
              <a:solidFill>
                <a:srgbClr val="000000"/>
              </a:solidFill>
              <a:latin typeface="Inter"/>
            </a:endParaRPr>
          </a:p>
          <a:p>
            <a:pPr algn="l">
              <a:buFont typeface="Arial"/>
              <a:buChar char="•"/>
              <a:defRPr/>
            </a:pPr>
            <a:r>
              <a:rPr lang="ru-RU" sz="1800" b="1" i="0">
                <a:solidFill>
                  <a:srgbClr val="000000"/>
                </a:solidFill>
                <a:latin typeface="Inter"/>
              </a:rPr>
              <a:t>III этап - Собеседование по тематике научно-исследовательской работы </a:t>
            </a:r>
            <a:r>
              <a:rPr lang="ru-RU" sz="1800" b="0" i="0">
                <a:solidFill>
                  <a:srgbClr val="000000"/>
                </a:solidFill>
                <a:latin typeface="Inter"/>
              </a:rPr>
              <a:t>- </a:t>
            </a:r>
            <a:r>
              <a:rPr lang="ru-RU" sz="1800" b="1" i="1">
                <a:solidFill>
                  <a:srgbClr val="000000"/>
                </a:solidFill>
                <a:latin typeface="Inter"/>
              </a:rPr>
              <a:t>10 баллов</a:t>
            </a:r>
            <a:r>
              <a:rPr lang="ru-RU" sz="1800" b="0" i="0">
                <a:solidFill>
                  <a:srgbClr val="000000"/>
                </a:solidFill>
                <a:latin typeface="Inter"/>
              </a:rPr>
              <a:t>.</a:t>
            </a:r>
            <a:r>
              <a:rPr lang="ru-RU" b="0" i="0">
                <a:solidFill>
                  <a:srgbClr val="000000"/>
                </a:solidFill>
                <a:latin typeface="Inter"/>
              </a:rPr>
              <a:t>    </a:t>
            </a:r>
            <a:endParaRPr/>
          </a:p>
          <a:p>
            <a:pPr algn="l">
              <a:defRPr/>
            </a:pPr>
            <a:r>
              <a:rPr lang="ru-RU" b="0" i="0">
                <a:solidFill>
                  <a:srgbClr val="000000"/>
                </a:solidFill>
                <a:latin typeface="Inter"/>
              </a:rPr>
              <a:t>                             </a:t>
            </a:r>
            <a:endParaRPr/>
          </a:p>
          <a:p>
            <a:pPr algn="l">
              <a:defRPr/>
            </a:pPr>
            <a:r>
              <a:rPr lang="ru-RU" sz="1800" b="1" i="0">
                <a:solidFill>
                  <a:srgbClr val="222222"/>
                </a:solidFill>
                <a:latin typeface="Inter"/>
              </a:rPr>
              <a:t>Вступительное испытание считается успешным,</a:t>
            </a:r>
            <a:r>
              <a:rPr lang="ru-RU" sz="1800" b="0" i="0">
                <a:solidFill>
                  <a:srgbClr val="222222"/>
                </a:solidFill>
                <a:latin typeface="Inter"/>
              </a:rPr>
              <a:t> если поступающий набрал </a:t>
            </a:r>
            <a:r>
              <a:rPr lang="ru-RU" sz="1800" b="1" i="0">
                <a:solidFill>
                  <a:srgbClr val="222222"/>
                </a:solidFill>
                <a:latin typeface="Inter"/>
              </a:rPr>
              <a:t>в сумме по трем этапам</a:t>
            </a:r>
            <a:r>
              <a:rPr lang="ru-RU" sz="1800" b="0" i="0">
                <a:solidFill>
                  <a:srgbClr val="222222"/>
                </a:solidFill>
                <a:latin typeface="Inter"/>
              </a:rPr>
              <a:t> вступительного испытания:</a:t>
            </a:r>
            <a:endParaRPr lang="ru-RU" b="0" i="0">
              <a:solidFill>
                <a:srgbClr val="222222"/>
              </a:solidFill>
              <a:latin typeface="Inter"/>
            </a:endParaRPr>
          </a:p>
          <a:p>
            <a:pPr algn="l">
              <a:buFont typeface="Arial"/>
              <a:buChar char="•"/>
              <a:defRPr/>
            </a:pPr>
            <a:r>
              <a:rPr lang="ru-RU" sz="1800" b="0" i="0">
                <a:solidFill>
                  <a:srgbClr val="000000"/>
                </a:solidFill>
                <a:latin typeface="Inter"/>
              </a:rPr>
              <a:t>максимальное количество – </a:t>
            </a:r>
            <a:r>
              <a:rPr lang="ru-RU" sz="1800" b="1" i="0">
                <a:solidFill>
                  <a:srgbClr val="E03E2D"/>
                </a:solidFill>
                <a:latin typeface="Inter"/>
              </a:rPr>
              <a:t>25 баллов</a:t>
            </a:r>
            <a:endParaRPr lang="ru-RU" b="0" i="0">
              <a:solidFill>
                <a:srgbClr val="000000"/>
              </a:solidFill>
              <a:latin typeface="Inter"/>
            </a:endParaRPr>
          </a:p>
          <a:p>
            <a:pPr algn="l">
              <a:buFont typeface="Arial"/>
              <a:buChar char="•"/>
              <a:defRPr/>
            </a:pPr>
            <a:r>
              <a:rPr lang="ru-RU" sz="1800" b="0" i="0">
                <a:solidFill>
                  <a:srgbClr val="000000"/>
                </a:solidFill>
                <a:latin typeface="Inter"/>
              </a:rPr>
              <a:t>минимальное – </a:t>
            </a:r>
            <a:r>
              <a:rPr lang="ru-RU" sz="1800" b="1" i="0">
                <a:solidFill>
                  <a:srgbClr val="E03E2D"/>
                </a:solidFill>
                <a:latin typeface="Inter"/>
              </a:rPr>
              <a:t>не менее 16 баллов</a:t>
            </a:r>
            <a:endParaRPr lang="ru-RU" b="0" i="0">
              <a:solidFill>
                <a:srgbClr val="000000"/>
              </a:solidFill>
              <a:latin typeface="Inte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 bwMode="auto">
          <a:xfrm>
            <a:off x="10752531" y="3339000"/>
            <a:ext cx="1439469" cy="3580363"/>
          </a:xfrm>
          <a:prstGeom prst="triangle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 bwMode="auto">
          <a:xfrm rot="10800000">
            <a:off x="0" y="0"/>
            <a:ext cx="1439469" cy="3580363"/>
          </a:xfrm>
          <a:prstGeom prst="triangle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 bwMode="auto">
          <a:xfrm>
            <a:off x="1146000" y="189000"/>
            <a:ext cx="10767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000">
                <a:solidFill>
                  <a:schemeClr val="accent4">
                    <a:lumMod val="75000"/>
                  </a:schemeClr>
                </a:solidFill>
              </a:rPr>
              <a:t>Индивидуальные достижения</a:t>
            </a:r>
            <a:endParaRPr lang="ru-R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426000" y="1030907"/>
            <a:ext cx="11249999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 algn="just">
              <a:spcAft>
                <a:spcPts val="65"/>
              </a:spcAft>
              <a:defRPr/>
            </a:pPr>
            <a:endParaRPr sz="2300"/>
          </a:p>
        </p:txBody>
      </p:sp>
      <p:graphicFrame>
        <p:nvGraphicFramePr>
          <p:cNvPr id="13" name="Таблица 13"/>
          <p:cNvGraphicFramePr>
            <a:graphicFrameLocks xmlns:a="http://schemas.openxmlformats.org/drawingml/2006/main" noGrp="1"/>
          </p:cNvGraphicFramePr>
          <p:nvPr/>
        </p:nvGraphicFramePr>
        <p:xfrm>
          <a:off x="921000" y="1193803"/>
          <a:ext cx="10080000" cy="5212080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{00A15C55-8517-42AA-B614-E9B94910E393}</a:tableStyleId>
              </a:tblPr>
              <a:tblGrid>
                <a:gridCol w="540000"/>
                <a:gridCol w="4500000"/>
                <a:gridCol w="1260000"/>
                <a:gridCol w="3780000"/>
              </a:tblGrid>
              <a:tr h="418404">
                <a:tc>
                  <a:txBody>
                    <a:bodyPr/>
                    <a:p>
                      <a:pPr>
                        <a:defRPr/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№</a:t>
                      </a:r>
                      <a:endParaRPr lang="ru-RU" sz="1600">
                        <a:solidFill>
                          <a:schemeClr val="bg1"/>
                        </a:solidFill>
                      </a:endParaRPr>
                    </a:p>
                    <a:p>
                      <a:pPr>
                        <a:defRPr/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 п/п</a:t>
                      </a:r>
                      <a:endParaRPr lang="ru-RU" sz="16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Содержание критерия</a:t>
                      </a:r>
                      <a:endParaRPr lang="ru-RU" sz="160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1">
                          <a:solidFill>
                            <a:schemeClr val="bg1"/>
                          </a:solidFill>
                          <a:latin typeface="Times New Roman"/>
                          <a:ea typeface="+mn-ea"/>
                          <a:cs typeface="+mn-cs"/>
                        </a:rPr>
                        <a:t>Количество баллов</a:t>
                      </a:r>
                      <a:endParaRPr lang="ru-RU" sz="1600" b="1">
                        <a:solidFill>
                          <a:schemeClr val="bg1"/>
                        </a:solidFill>
                        <a:latin typeface="Times New Roman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600" b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Условия начисления</a:t>
                      </a:r>
                      <a:endParaRPr lang="ru-RU" sz="160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49528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Научные публикации в изданиях, рекомендованных в журналах из списка МГУ, или из международных базы цитирования и (или) зарегистрированный результат интеллектуальной деятельности.</a:t>
                      </a:r>
                      <a:endParaRPr lang="ru-RU" sz="1600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</a:rPr>
                        <a:t>В случае предоставления копии статей </a:t>
                      </a:r>
                      <a:r>
                        <a:rPr lang="ru-RU" sz="1600">
                          <a:solidFill>
                            <a:srgbClr val="222222"/>
                          </a:solidFill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</a:rPr>
                        <a:t>не более 3-х)</a:t>
                      </a:r>
                      <a:r>
                        <a:rPr lang="ru-RU" sz="1600" i="1">
                          <a:solidFill>
                            <a:srgbClr val="222222"/>
                          </a:solidFill>
                          <a:latin typeface="Arial"/>
                          <a:ea typeface="Times New Roman"/>
                        </a:rPr>
                        <a:t>.</a:t>
                      </a:r>
                      <a:endParaRPr lang="ru-RU" sz="1600"/>
                    </a:p>
                  </a:txBody>
                  <a:tcPr marL="68580" marR="68580" marT="0" marB="0"/>
                </a:tc>
              </a:tr>
              <a:tr h="41840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Выступление на конференции с публикацией по теме предполагаемой диссертации.</a:t>
                      </a:r>
                      <a:endParaRPr lang="ru-RU" sz="1600"/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</a:rPr>
                        <a:t>В случае предоставления копии статей или тезисов</a:t>
                      </a:r>
                      <a:r>
                        <a:rPr lang="ru-RU" sz="1600" i="1">
                          <a:solidFill>
                            <a:srgbClr val="222222"/>
                          </a:solidFill>
                          <a:latin typeface="Arial"/>
                          <a:ea typeface="Times New Roman"/>
                        </a:rPr>
                        <a:t>.</a:t>
                      </a:r>
                      <a:endParaRPr lang="ru-RU" sz="1600"/>
                    </a:p>
                  </a:txBody>
                  <a:tcPr marL="68580" marR="68580" marT="0" marB="0"/>
                </a:tc>
              </a:tr>
              <a:tr h="418404">
                <a:tc rowSpan="3"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Участие в НИР и грантах в области предполагаемого диссертационного исследования (РНФ, гранты Президента РФ для государственной поддержки молодых российских ученых и по государственной поддержке ведущих научных школ РФ; внутренние гранты ЭФ МГУ; гранты международных научных организаций).</a:t>
                      </a:r>
                      <a:endParaRPr lang="ru-RU" sz="1600"/>
                    </a:p>
                  </a:txBody>
                  <a:tcPr marL="68580" marR="68580" marT="0" marB="0"/>
                </a:tc>
                <a:tc rowSpan="3">
                  <a:txBody>
                    <a:bodyPr/>
                    <a:p>
                      <a:pPr algn="ctr">
                        <a:defRPr/>
                      </a:pPr>
                      <a:r>
                        <a:rPr lang="ru-RU" sz="1600"/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</a:rPr>
                        <a:t>В случае предоставления копии документа, подтверждающего факт участия в НИР или гранте (за последние 5 лет). </a:t>
                      </a:r>
                      <a:endParaRPr lang="ru-RU" sz="1600"/>
                    </a:p>
                  </a:txBody>
                  <a:tcPr marL="68580" marR="68580" marT="0" marB="0"/>
                </a:tc>
              </a:tr>
              <a:tr h="418404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Призер научного конкурса портфолио, проводимого в МГУ, в 2026 году, при условии выхода приказа МГУ.</a:t>
                      </a:r>
                      <a:endParaRPr lang="ru-RU" sz="1600"/>
                    </a:p>
                  </a:txBody>
                  <a:tcPr marL="68580" marR="68580" marT="0" marB="0"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</a:rPr>
                        <a:t>Сертификат Призера конкурса научного портфолио МГУ.</a:t>
                      </a:r>
                      <a:endParaRPr lang="ru-RU" sz="1600"/>
                    </a:p>
                  </a:txBody>
                  <a:tcPr marL="68580" marR="68580" marT="0" marB="0"/>
                </a:tc>
              </a:tr>
              <a:tr h="418404"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Рекомендация Рабочей группы Интегрированного трека экономического факультета МГУ.</a:t>
                      </a:r>
                      <a:endParaRPr lang="ru-RU" sz="1600"/>
                    </a:p>
                  </a:txBody>
                  <a:tcPr marL="68580" marR="68580" marT="0" marB="0"/>
                </a:tc>
                <a:tc vMerge="1">
                  <a:txBody>
                    <a:bodyPr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defRPr/>
                      </a:pPr>
                      <a:r>
                        <a:rPr lang="ru-RU" sz="1600">
                          <a:solidFill>
                            <a:srgbClr val="222222"/>
                          </a:solidFill>
                          <a:latin typeface="Times New Roman"/>
                          <a:ea typeface="Times New Roman"/>
                        </a:rPr>
                        <a:t>Рекомендация Рабочей группы Интегрированного трека.</a:t>
                      </a:r>
                      <a:endParaRPr lang="ru-RU" sz="1600"/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 bwMode="auto">
          <a:xfrm>
            <a:off x="426000" y="1030907"/>
            <a:ext cx="11249999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 algn="just">
              <a:spcAft>
                <a:spcPts val="65"/>
              </a:spcAft>
              <a:defRPr/>
            </a:pPr>
            <a:endParaRPr sz="2300"/>
          </a:p>
        </p:txBody>
      </p:sp>
      <p:pic>
        <p:nvPicPr>
          <p:cNvPr id="7" name="Рисунок 6"/>
          <p:cNvPicPr/>
          <p:nvPr/>
        </p:nvPicPr>
        <p:blipFill>
          <a:blip r:embed="rId2"/>
          <a:stretch/>
        </p:blipFill>
        <p:spPr bwMode="auto">
          <a:xfrm>
            <a:off x="1320537" y="41584"/>
            <a:ext cx="3244126" cy="6755536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9" name="Рисунок 8" descr="Изображение выглядит как текст, Человеческое лицо, человек, одежда&#10;&#10;Автоматически созданное описание"/>
          <p:cNvPicPr/>
          <p:nvPr/>
        </p:nvPicPr>
        <p:blipFill>
          <a:blip r:embed="rId3"/>
          <a:stretch/>
        </p:blipFill>
        <p:spPr bwMode="auto">
          <a:xfrm>
            <a:off x="4516120" y="41584"/>
            <a:ext cx="3159760" cy="6755536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10" name="Рисунок 9"/>
          <p:cNvPicPr/>
          <p:nvPr/>
        </p:nvPicPr>
        <p:blipFill>
          <a:blip r:embed="rId4"/>
          <a:stretch/>
        </p:blipFill>
        <p:spPr bwMode="auto">
          <a:xfrm>
            <a:off x="7662551" y="60810"/>
            <a:ext cx="3187065" cy="6755536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sp>
        <p:nvSpPr>
          <p:cNvPr id="12" name="Равнобедренный треугольник 11"/>
          <p:cNvSpPr/>
          <p:nvPr/>
        </p:nvSpPr>
        <p:spPr bwMode="auto">
          <a:xfrm rot="10800000">
            <a:off x="0" y="0"/>
            <a:ext cx="1439469" cy="3580363"/>
          </a:xfrm>
          <a:prstGeom prst="triangle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 bwMode="auto">
          <a:xfrm>
            <a:off x="10752531" y="3339000"/>
            <a:ext cx="1439469" cy="3580363"/>
          </a:xfrm>
          <a:prstGeom prst="triangle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978500" y="279000"/>
            <a:ext cx="8235000" cy="810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4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Встречи на кафедрах</a:t>
            </a:r>
            <a:br>
              <a:rPr lang="ru-RU" sz="3600" b="1">
                <a:solidFill>
                  <a:schemeClr val="accent2"/>
                </a:solidFill>
              </a:rPr>
            </a:br>
            <a:br>
              <a:rPr lang="ru-RU" sz="2200"/>
            </a:br>
            <a:endParaRPr lang="ru-RU" sz="1800">
              <a:solidFill>
                <a:srgbClr val="222222"/>
              </a:solidFill>
              <a:latin typeface="Inter"/>
              <a:ea typeface="Arial"/>
              <a:cs typeface="Arial"/>
            </a:endParaRPr>
          </a:p>
        </p:txBody>
      </p:sp>
      <p:graphicFrame>
        <p:nvGraphicFramePr>
          <p:cNvPr id="445341062" name="Таблица 445341061"/>
          <p:cNvGraphicFramePr>
            <a:graphicFrameLocks xmlns:a="http://schemas.openxmlformats.org/drawingml/2006/main"/>
          </p:cNvGraphicFramePr>
          <p:nvPr/>
        </p:nvGraphicFramePr>
        <p:xfrm>
          <a:off x="0" y="504000"/>
          <a:ext cx="12192001" cy="6937009"/>
        </p:xfrm>
        <a:graphic>
          <a:graphicData uri="http://schemas.openxmlformats.org/drawingml/2006/table">
            <a:tbl>
              <a:tblPr firstRow="1" firstCol="1" lastRow="0" lastCol="0" bandRow="1" bandCol="0">
                <a:tableStyleId>{00A15C55-8517-42AA-B614-E9B94910E393}</a:tableStyleId>
              </a:tblPr>
              <a:tblGrid>
                <a:gridCol w="752135"/>
                <a:gridCol w="5271571"/>
                <a:gridCol w="2133554"/>
                <a:gridCol w="4034741"/>
              </a:tblGrid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/>
                        <a:t>№ п/п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/>
                        <a:t>Кафедра</a:t>
                      </a:r>
                      <a:endParaRPr sz="1400" b="1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Кабинет/Сберджаз</a:t>
                      </a:r>
                      <a:endParaRPr sz="1400" b="1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/>
                        <a:t>ФИО ППС, НС, АУП НВП, УВП</a:t>
                      </a:r>
                      <a:endParaRPr/>
                    </a:p>
                  </a:txBody>
                  <a:tcPr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Конкурентной и промышленной политики</a:t>
                      </a:r>
                      <a:endParaRPr lang="ru-RU" sz="16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435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/>
                        <a:t>Курдин А.А.</a:t>
                      </a:r>
                      <a:endParaRPr lang="ru-RU" sz="1400"/>
                    </a:p>
                  </a:txBody>
                  <a:tcPr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Макроэкономической политики и стратегического управления</a:t>
                      </a:r>
                      <a:endParaRPr lang="ru-RU" sz="16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онлайн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Романова Н.В.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888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Маркетинг</a:t>
                      </a:r>
                      <a:endParaRPr lang="ru-RU" sz="16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latin typeface="Times New Roman"/>
                          <a:cs typeface="Times New Roman"/>
                        </a:rPr>
                        <a:t>онлайн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Сигарев А.В.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Микро- и макроэкономического анализа</a:t>
                      </a:r>
                      <a:endParaRPr lang="ru-RU" sz="16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Times New Roman"/>
                        </a:rPr>
                        <a:t>206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Вериникин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А.О.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5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Мировой экономики</a:t>
                      </a:r>
                      <a:endParaRPr lang="ru-RU" sz="16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latin typeface="Times New Roman"/>
                          <a:cs typeface="Times New Roman"/>
                        </a:rPr>
                        <a:t>онлайн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Дунаев С.А.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309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6</a:t>
                      </a:r>
                      <a:endParaRPr sz="1200">
                        <a:highlight>
                          <a:srgbClr val="FFFF00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ММАЭ</a:t>
                      </a:r>
                      <a:endParaRPr lang="ru-RU" sz="16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354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Артамонов Д.В.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253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8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Народонаселения</a:t>
                      </a:r>
                      <a:endParaRPr lang="ru-RU" sz="16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>
                          <a:latin typeface="Times New Roman"/>
                          <a:cs typeface="Times New Roman"/>
                        </a:rPr>
                        <a:t>онлайн</a:t>
                      </a:r>
                      <a:endParaRPr sz="1400" b="1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Калабихина И.Е., 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Казбекова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З.Г.</a:t>
                      </a:r>
                      <a:endParaRPr/>
                    </a:p>
                  </a:txBody>
                  <a:tcPr marL="68580" marR="68580" marT="0" marB="0"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9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Политической экономии</a:t>
                      </a:r>
                      <a:endParaRPr lang="ru-RU" sz="1600" b="1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400" b="1"/>
                        <a:t>712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600" b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Мальцев</a:t>
                      </a:r>
                      <a:r>
                        <a:rPr sz="1600" b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А.А.</a:t>
                      </a:r>
                      <a:endParaRPr/>
                    </a:p>
                  </a:txBody>
                  <a:tcPr/>
                </a:tc>
              </a:tr>
              <a:tr h="34641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10</a:t>
                      </a:r>
                      <a:endParaRPr sz="1200">
                        <a:highlight>
                          <a:srgbClr val="FFFF00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Управления организацией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385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Щелокова С.В.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Миракян А.Г.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11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Управления рисками и страхования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latin typeface="Times New Roman"/>
                          <a:cs typeface="Times New Roman"/>
                        </a:rPr>
                        <a:t>онлайн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Котлобовский И.Б., Алешина А.Ю.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Учета, анализа и аудита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377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Ульянова Н.В.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Философии и методологии экономики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>
                          <a:latin typeface="Times New Roman"/>
                          <a:cs typeface="Times New Roman"/>
                        </a:rPr>
                        <a:t>онлайн</a:t>
                      </a: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Тутов Л.А., Рогожникова В.Н.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14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Финансов и кредита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335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Ларионов А.В.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60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15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Экономика инноваций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249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Иващенко Н.П., Попова В.Г.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Тищенко Е.Б.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373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16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Экономики природопользования и землеустройства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latin typeface="Times New Roman"/>
                          <a:ea typeface="Calibri"/>
                          <a:cs typeface="Times New Roman"/>
                        </a:rPr>
                        <a:t>428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Барабошкина</a:t>
                      </a: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А.В.</a:t>
                      </a:r>
                      <a:endParaRPr lang="ru-RU" sz="16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345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200"/>
                        <a:t>17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sz="1600" b="1"/>
                        <a:t>Экономика</a:t>
                      </a:r>
                      <a:r>
                        <a:rPr lang="ru-RU" sz="1600" b="1"/>
                        <a:t>я информатика</a:t>
                      </a:r>
                      <a:endParaRPr sz="1600" b="1"/>
                    </a:p>
                  </a:txBody>
                  <a:tcPr/>
                </a:tc>
                <a:tc>
                  <a:txBody>
                    <a:bodyPr/>
                    <a:p>
                      <a:pPr marL="0" algn="ctr" defTabSz="914400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600" b="1">
                          <a:solidFill>
                            <a:schemeClr val="dk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550</a:t>
                      </a:r>
                      <a:endParaRPr sz="1600" b="1">
                        <a:solidFill>
                          <a:schemeClr val="dk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Кочергин И.А.</a:t>
                      </a:r>
                      <a:endParaRPr sz="1600" b="1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R7-Office/2024.1.1.375</Application>
  <DocSecurity>0</DocSecurity>
  <PresentationFormat>Широкоэкранный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Юрий Козырев</dc:creator>
  <cp:keywords/>
  <dc:description/>
  <dc:identifier/>
  <dc:language/>
  <cp:lastModifiedBy>Аспирантура ЭФ МГУ</cp:lastModifiedBy>
  <cp:revision>138</cp:revision>
  <dcterms:created xsi:type="dcterms:W3CDTF">2020-06-06T17:14:33Z</dcterms:created>
  <dcterms:modified xsi:type="dcterms:W3CDTF">2026-03-27T21:42:32Z</dcterms:modified>
  <cp:category/>
  <cp:contentStatus/>
  <cp:version/>
</cp:coreProperties>
</file>