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5"/>
    <p:restoredTop sz="93890"/>
  </p:normalViewPr>
  <p:slideViewPr>
    <p:cSldViewPr snapToGrid="0">
      <p:cViewPr varScale="1">
        <p:scale>
          <a:sx n="77" d="100"/>
          <a:sy n="77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358C25A-BA87-434A-BB50-54CFFCFE766A}" type="datetimeFigureOut">
              <a:rPr lang="ru-RU" smtClean="0"/>
              <a:t>06.10.22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68EB4A3-CF2C-48CF-8159-2CF7BA13C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3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6976" y="5040402"/>
            <a:ext cx="31854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Выполнил студент</a:t>
            </a:r>
          </a:p>
          <a:p>
            <a:r>
              <a:rPr lang="ru-RU" dirty="0"/>
              <a:t>Экономического факультета </a:t>
            </a:r>
          </a:p>
          <a:p>
            <a:r>
              <a:rPr lang="ru-RU" dirty="0"/>
              <a:t>МГУ Им. Ломоносова</a:t>
            </a:r>
          </a:p>
          <a:p>
            <a:r>
              <a:rPr lang="ru-RU" dirty="0"/>
              <a:t>Озерова Валерия Михайловна</a:t>
            </a:r>
          </a:p>
          <a:p>
            <a:r>
              <a:rPr lang="ru-RU" dirty="0"/>
              <a:t>Группа Э307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41" y="164211"/>
            <a:ext cx="3364559" cy="173387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520A06-859A-E345-94CC-61A35F77828C}"/>
              </a:ext>
            </a:extLst>
          </p:cNvPr>
          <p:cNvSpPr/>
          <p:nvPr/>
        </p:nvSpPr>
        <p:spPr>
          <a:xfrm>
            <a:off x="559631" y="3337913"/>
            <a:ext cx="11632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highlight>
                  <a:srgbClr val="FFFFFF"/>
                </a:highlight>
              </a:rPr>
              <a:t> </a:t>
            </a:r>
            <a:endParaRPr lang="ru-RU" sz="2400" dirty="0">
              <a:highlight>
                <a:srgbClr val="FFFFFF"/>
              </a:highlight>
            </a:endParaRPr>
          </a:p>
          <a:p>
            <a:pPr algn="ctr"/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24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упрощает труд сотрудников органов государственной власти»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1F2961-844E-5748-8276-AC1C542C65A9}"/>
              </a:ext>
            </a:extLst>
          </p:cNvPr>
          <p:cNvSpPr/>
          <p:nvPr/>
        </p:nvSpPr>
        <p:spPr>
          <a:xfrm>
            <a:off x="3842819" y="2769573"/>
            <a:ext cx="4703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Доклад на тему: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582477-C971-A34B-8FF3-BD46BA0159B3}"/>
              </a:ext>
            </a:extLst>
          </p:cNvPr>
          <p:cNvSpPr/>
          <p:nvPr/>
        </p:nvSpPr>
        <p:spPr>
          <a:xfrm>
            <a:off x="1253067" y="726218"/>
            <a:ext cx="7574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</a:rPr>
              <a:t>Человек и труд глазами молодых ученых: создавая будущее» </a:t>
            </a:r>
            <a:endParaRPr lang="ru-RU" sz="2000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Тринадцатый межвузовский круглый стол </a:t>
            </a:r>
            <a:endParaRPr lang="ru-RU" sz="2000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«Российский рынок труда глазами молодых ученых»</a:t>
            </a:r>
            <a:endParaRPr lang="ru-RU" sz="2000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в рамках </a:t>
            </a:r>
            <a:r>
              <a:rPr lang="en-US" sz="2000" b="1" dirty="0">
                <a:latin typeface="Times New Roman" panose="02020603050405020304" pitchFamily="18" charset="0"/>
              </a:rPr>
              <a:t>XVII</a:t>
            </a:r>
            <a:r>
              <a:rPr lang="ru-RU" sz="2000" b="1" dirty="0">
                <a:latin typeface="Times New Roman" panose="02020603050405020304" pitchFamily="18" charset="0"/>
              </a:rPr>
              <a:t> Фестиваля науки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79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Навыки и умения в условиях </a:t>
            </a:r>
            <a:r>
              <a:rPr lang="ru-RU" dirty="0" err="1"/>
              <a:t>цифровизации</a:t>
            </a:r>
            <a:r>
              <a:rPr lang="ru-RU" dirty="0"/>
              <a:t> </a:t>
            </a:r>
          </a:p>
          <a:p>
            <a:r>
              <a:rPr lang="ru-RU" dirty="0"/>
              <a:t>Пример внедрения информационных технологий на государственной службе </a:t>
            </a:r>
          </a:p>
          <a:p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</a:rPr>
              <a:t>Программное обеспечение</a:t>
            </a:r>
          </a:p>
          <a:p>
            <a:r>
              <a:rPr lang="ru-RU" dirty="0"/>
              <a:t>Взаимодействие органов власти с гражданами при помощи информационных технологий</a:t>
            </a:r>
          </a:p>
          <a:p>
            <a:r>
              <a:rPr lang="ru-RU" dirty="0"/>
              <a:t>Выводы</a:t>
            </a:r>
          </a:p>
          <a:p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источников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0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FFFFFF"/>
                </a:highlight>
                <a:latin typeface="Times New Roman" panose="02020603050405020304" pitchFamily="18" charset="0"/>
              </a:rPr>
              <a:t>Навыки и умения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условиях </a:t>
            </a:r>
            <a:r>
              <a:rPr lang="ru-RU" dirty="0" err="1"/>
              <a:t>цифровизации</a:t>
            </a:r>
            <a:r>
              <a:rPr lang="ru-RU" dirty="0"/>
              <a:t> особо востребованными становятся такие навыки и умения, как: </a:t>
            </a:r>
          </a:p>
          <a:p>
            <a:r>
              <a:rPr lang="ru-RU" dirty="0"/>
              <a:t>компьютерная грамотность; </a:t>
            </a:r>
          </a:p>
          <a:p>
            <a:r>
              <a:rPr lang="ru-RU" dirty="0"/>
              <a:t>использование корпоративных программ;  </a:t>
            </a:r>
          </a:p>
          <a:p>
            <a:r>
              <a:rPr lang="ru-RU" dirty="0"/>
              <a:t>цифровая связь с руководством;  </a:t>
            </a:r>
          </a:p>
          <a:p>
            <a:r>
              <a:rPr lang="ru-RU" dirty="0"/>
              <a:t>использование в работе информационных технологий;  </a:t>
            </a:r>
          </a:p>
          <a:p>
            <a:r>
              <a:rPr lang="ru-RU" dirty="0"/>
              <a:t>хранение и обработка большого количества информации;  </a:t>
            </a:r>
          </a:p>
          <a:p>
            <a:r>
              <a:rPr lang="ru-RU" dirty="0"/>
              <a:t>соблюдение требований сетевого этикета;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47DDF7-9E19-A946-919D-8987B524178A}"/>
              </a:ext>
            </a:extLst>
          </p:cNvPr>
          <p:cNvSpPr/>
          <p:nvPr/>
        </p:nvSpPr>
        <p:spPr>
          <a:xfrm>
            <a:off x="618374" y="11909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highlight>
                  <a:srgbClr val="FFFFFF"/>
                </a:highlight>
                <a:latin typeface="Times New Roman" panose="02020603050405020304" pitchFamily="18" charset="0"/>
              </a:rPr>
              <a:t>Маршрут входящего документа</a:t>
            </a:r>
            <a:endParaRPr lang="ru-RU" sz="3200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99086683-5857-9847-BF2B-A92F92657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 b="18400"/>
          <a:stretch/>
        </p:blipFill>
        <p:spPr>
          <a:xfrm>
            <a:off x="7112000" y="0"/>
            <a:ext cx="5080000" cy="822960"/>
          </a:xfrm>
        </p:spPr>
      </p:pic>
      <p:sp>
        <p:nvSpPr>
          <p:cNvPr id="2" name="Рамка 1">
            <a:extLst>
              <a:ext uri="{FF2B5EF4-FFF2-40B4-BE49-F238E27FC236}">
                <a16:creationId xmlns:a16="http://schemas.microsoft.com/office/drawing/2014/main" id="{6847DAEE-0E1F-6E4A-A20F-58801C41CCE5}"/>
              </a:ext>
            </a:extLst>
          </p:cNvPr>
          <p:cNvSpPr/>
          <p:nvPr/>
        </p:nvSpPr>
        <p:spPr>
          <a:xfrm>
            <a:off x="105206" y="1054748"/>
            <a:ext cx="2358524" cy="1243099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ADAD59-8C03-514A-97A7-A7738275A5AA}"/>
              </a:ext>
            </a:extLst>
          </p:cNvPr>
          <p:cNvSpPr/>
          <p:nvPr/>
        </p:nvSpPr>
        <p:spPr>
          <a:xfrm>
            <a:off x="-22323" y="1483776"/>
            <a:ext cx="2098973" cy="385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Внешний мир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B3111-781A-2340-8415-6A05B28E1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1" y="2457314"/>
            <a:ext cx="1335522" cy="13355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E89690-7E16-1D4B-A2FE-BB6453766F87}"/>
              </a:ext>
            </a:extLst>
          </p:cNvPr>
          <p:cNvSpPr/>
          <p:nvPr/>
        </p:nvSpPr>
        <p:spPr>
          <a:xfrm>
            <a:off x="-482898" y="3846278"/>
            <a:ext cx="2559548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Входящий документ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E580C9-43CE-DF48-9642-823C829963B9}"/>
              </a:ext>
            </a:extLst>
          </p:cNvPr>
          <p:cNvSpPr/>
          <p:nvPr/>
        </p:nvSpPr>
        <p:spPr>
          <a:xfrm>
            <a:off x="2573452" y="1288021"/>
            <a:ext cx="2882328" cy="703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Секретарь/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администратор сайта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D460D3-B5FF-A64E-A6C0-0217C335CEDA}"/>
              </a:ext>
            </a:extLst>
          </p:cNvPr>
          <p:cNvSpPr/>
          <p:nvPr/>
        </p:nvSpPr>
        <p:spPr>
          <a:xfrm>
            <a:off x="6310258" y="1278157"/>
            <a:ext cx="2575098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Руководитель/</a:t>
            </a:r>
          </a:p>
          <a:p>
            <a:pPr indent="44958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Начальник отдела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69794B3-408F-2F42-8474-972321DEEFD5}"/>
              </a:ext>
            </a:extLst>
          </p:cNvPr>
          <p:cNvSpPr/>
          <p:nvPr/>
        </p:nvSpPr>
        <p:spPr>
          <a:xfrm>
            <a:off x="9967474" y="1483776"/>
            <a:ext cx="157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Исполнитель</a:t>
            </a: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A63CC747-3B92-FE4D-9705-8ADD7CA3B641}"/>
              </a:ext>
            </a:extLst>
          </p:cNvPr>
          <p:cNvSpPr/>
          <p:nvPr/>
        </p:nvSpPr>
        <p:spPr>
          <a:xfrm>
            <a:off x="9491019" y="1067898"/>
            <a:ext cx="2529177" cy="1220918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E8451B-3862-9147-A0B0-2B2B70BB2CB2}"/>
              </a:ext>
            </a:extLst>
          </p:cNvPr>
          <p:cNvSpPr/>
          <p:nvPr/>
        </p:nvSpPr>
        <p:spPr>
          <a:xfrm>
            <a:off x="2557479" y="2656252"/>
            <a:ext cx="2774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Регистрация и обработка входящих документов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FCB8D9B-AC4D-0840-9CC1-8EA62DFB5203}"/>
              </a:ext>
            </a:extLst>
          </p:cNvPr>
          <p:cNvSpPr/>
          <p:nvPr/>
        </p:nvSpPr>
        <p:spPr>
          <a:xfrm>
            <a:off x="6136551" y="2615184"/>
            <a:ext cx="2785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документа,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накладывание резолюции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75FDCE7-AFD3-EC40-B7A4-A1FF87770B9C}"/>
              </a:ext>
            </a:extLst>
          </p:cNvPr>
          <p:cNvSpPr/>
          <p:nvPr/>
        </p:nvSpPr>
        <p:spPr>
          <a:xfrm>
            <a:off x="9784090" y="2407566"/>
            <a:ext cx="25036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Исполнение , контроль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 исполнением,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отчет руководителю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BE4E88-EB31-134E-B771-EC8CABE59F5A}"/>
              </a:ext>
            </a:extLst>
          </p:cNvPr>
          <p:cNvSpPr/>
          <p:nvPr/>
        </p:nvSpPr>
        <p:spPr>
          <a:xfrm>
            <a:off x="6042630" y="4451127"/>
            <a:ext cx="472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по исполнению документа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B735F2-D245-244F-8AF8-FB38F5DDFB85}"/>
              </a:ext>
            </a:extLst>
          </p:cNvPr>
          <p:cNvSpPr/>
          <p:nvPr/>
        </p:nvSpPr>
        <p:spPr>
          <a:xfrm>
            <a:off x="3139659" y="4451127"/>
            <a:ext cx="2004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с контроля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Рамка 25">
            <a:extLst>
              <a:ext uri="{FF2B5EF4-FFF2-40B4-BE49-F238E27FC236}">
                <a16:creationId xmlns:a16="http://schemas.microsoft.com/office/drawing/2014/main" id="{7D868822-1628-0B4E-8220-FCA23DA57DD3}"/>
              </a:ext>
            </a:extLst>
          </p:cNvPr>
          <p:cNvSpPr/>
          <p:nvPr/>
        </p:nvSpPr>
        <p:spPr>
          <a:xfrm>
            <a:off x="6311945" y="1054748"/>
            <a:ext cx="2882328" cy="1313055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право 26">
            <a:extLst>
              <a:ext uri="{FF2B5EF4-FFF2-40B4-BE49-F238E27FC236}">
                <a16:creationId xmlns:a16="http://schemas.microsoft.com/office/drawing/2014/main" id="{438D34AC-63D5-0B47-BE10-E00CB7F0DDDB}"/>
              </a:ext>
            </a:extLst>
          </p:cNvPr>
          <p:cNvSpPr/>
          <p:nvPr/>
        </p:nvSpPr>
        <p:spPr>
          <a:xfrm>
            <a:off x="1850205" y="2754938"/>
            <a:ext cx="626112" cy="4674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>
            <a:extLst>
              <a:ext uri="{FF2B5EF4-FFF2-40B4-BE49-F238E27FC236}">
                <a16:creationId xmlns:a16="http://schemas.microsoft.com/office/drawing/2014/main" id="{F9AE9753-2088-5649-B9FE-D92E83F9EC55}"/>
              </a:ext>
            </a:extLst>
          </p:cNvPr>
          <p:cNvSpPr/>
          <p:nvPr/>
        </p:nvSpPr>
        <p:spPr>
          <a:xfrm>
            <a:off x="5413049" y="2751263"/>
            <a:ext cx="626112" cy="4674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>
            <a:extLst>
              <a:ext uri="{FF2B5EF4-FFF2-40B4-BE49-F238E27FC236}">
                <a16:creationId xmlns:a16="http://schemas.microsoft.com/office/drawing/2014/main" id="{0B8A3EF7-84E7-EE4C-A507-D7C97C8FF195}"/>
              </a:ext>
            </a:extLst>
          </p:cNvPr>
          <p:cNvSpPr/>
          <p:nvPr/>
        </p:nvSpPr>
        <p:spPr>
          <a:xfrm>
            <a:off x="8935629" y="2635484"/>
            <a:ext cx="787149" cy="4674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E869748-E2C5-4541-B5C0-7DB4FC7B32F1}"/>
              </a:ext>
            </a:extLst>
          </p:cNvPr>
          <p:cNvSpPr/>
          <p:nvPr/>
        </p:nvSpPr>
        <p:spPr>
          <a:xfrm>
            <a:off x="3734821" y="5785385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</a:t>
            </a:r>
          </a:p>
        </p:txBody>
      </p:sp>
      <p:sp>
        <p:nvSpPr>
          <p:cNvPr id="31" name="Стрелка вправо 30">
            <a:extLst>
              <a:ext uri="{FF2B5EF4-FFF2-40B4-BE49-F238E27FC236}">
                <a16:creationId xmlns:a16="http://schemas.microsoft.com/office/drawing/2014/main" id="{08643D85-1F1A-E943-971D-BE4A11BF46C0}"/>
              </a:ext>
            </a:extLst>
          </p:cNvPr>
          <p:cNvSpPr/>
          <p:nvPr/>
        </p:nvSpPr>
        <p:spPr>
          <a:xfrm rot="7538437">
            <a:off x="9504267" y="3610904"/>
            <a:ext cx="939369" cy="5679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>
            <a:extLst>
              <a:ext uri="{FF2B5EF4-FFF2-40B4-BE49-F238E27FC236}">
                <a16:creationId xmlns:a16="http://schemas.microsoft.com/office/drawing/2014/main" id="{111A25CD-DB00-764A-9DC4-78B0BA80D9E4}"/>
              </a:ext>
            </a:extLst>
          </p:cNvPr>
          <p:cNvSpPr/>
          <p:nvPr/>
        </p:nvSpPr>
        <p:spPr>
          <a:xfrm rot="10800000">
            <a:off x="5376512" y="4396688"/>
            <a:ext cx="626112" cy="4674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>
            <a:extLst>
              <a:ext uri="{FF2B5EF4-FFF2-40B4-BE49-F238E27FC236}">
                <a16:creationId xmlns:a16="http://schemas.microsoft.com/office/drawing/2014/main" id="{4FD6B20F-146F-4349-B495-7FC4D181E7C7}"/>
              </a:ext>
            </a:extLst>
          </p:cNvPr>
          <p:cNvSpPr/>
          <p:nvPr/>
        </p:nvSpPr>
        <p:spPr>
          <a:xfrm rot="5400000">
            <a:off x="3829088" y="5176767"/>
            <a:ext cx="626112" cy="4674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>
            <a:extLst>
              <a:ext uri="{FF2B5EF4-FFF2-40B4-BE49-F238E27FC236}">
                <a16:creationId xmlns:a16="http://schemas.microsoft.com/office/drawing/2014/main" id="{8F0A8482-C8F8-4F46-A0BE-C9BC5930B96B}"/>
              </a:ext>
            </a:extLst>
          </p:cNvPr>
          <p:cNvSpPr/>
          <p:nvPr/>
        </p:nvSpPr>
        <p:spPr>
          <a:xfrm>
            <a:off x="2807239" y="1023532"/>
            <a:ext cx="2882328" cy="1313055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648805-A12D-C145-908E-AF0F05FB82DB}"/>
              </a:ext>
            </a:extLst>
          </p:cNvPr>
          <p:cNvSpPr/>
          <p:nvPr/>
        </p:nvSpPr>
        <p:spPr>
          <a:xfrm>
            <a:off x="5689878" y="1601262"/>
            <a:ext cx="682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ЗУП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A5E2DD9-6141-1A40-814A-3AB721A28F65}"/>
              </a:ext>
            </a:extLst>
          </p:cNvPr>
          <p:cNvSpPr/>
          <p:nvPr/>
        </p:nvSpPr>
        <p:spPr>
          <a:xfrm>
            <a:off x="7178307" y="1308857"/>
            <a:ext cx="4868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Помогает автоматизировать </a:t>
            </a: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</a:rPr>
              <a:t>HR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процессы в различных аспектах: заработная плата, кадровый учет и т.д.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83B366-5639-EE46-B6C4-4564DF03F6D2}"/>
              </a:ext>
            </a:extLst>
          </p:cNvPr>
          <p:cNvSpPr/>
          <p:nvPr/>
        </p:nvSpPr>
        <p:spPr>
          <a:xfrm>
            <a:off x="5333396" y="2715292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Предприятие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6C87BE-8FC6-2943-8EF0-725F5125C54D}"/>
              </a:ext>
            </a:extLst>
          </p:cNvPr>
          <p:cNvSpPr/>
          <p:nvPr/>
        </p:nvSpPr>
        <p:spPr>
          <a:xfrm>
            <a:off x="7095361" y="2707589"/>
            <a:ext cx="5034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Применяется для внесения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административных штрафов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BE968C6-7CC2-3D40-8D8E-834B82BEF8A4}"/>
              </a:ext>
            </a:extLst>
          </p:cNvPr>
          <p:cNvSpPr/>
          <p:nvPr/>
        </p:nvSpPr>
        <p:spPr>
          <a:xfrm>
            <a:off x="5199135" y="4086038"/>
            <a:ext cx="2073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Контур.Персонал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68140B9-3CD2-794F-B8E6-432065D3D672}"/>
              </a:ext>
            </a:extLst>
          </p:cNvPr>
          <p:cNvSpPr/>
          <p:nvPr/>
        </p:nvSpPr>
        <p:spPr>
          <a:xfrm>
            <a:off x="7290285" y="3877514"/>
            <a:ext cx="4542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программа для управления персоналом и кадрового делопроизводства в компаниях любого размера.</a:t>
            </a:r>
            <a:endParaRPr lang="ru-RU" dirty="0"/>
          </a:p>
        </p:txBody>
      </p:sp>
      <p:pic>
        <p:nvPicPr>
          <p:cNvPr id="29" name="Объект 28">
            <a:extLst>
              <a:ext uri="{FF2B5EF4-FFF2-40B4-BE49-F238E27FC236}">
                <a16:creationId xmlns:a16="http://schemas.microsoft.com/office/drawing/2014/main" id="{FB18E3DF-44A0-5344-858D-5987EC772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1" y="1198626"/>
            <a:ext cx="2638501" cy="2638501"/>
          </a:xfr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BA34374-B8DC-7A48-9725-0FCE8E4CF813}"/>
              </a:ext>
            </a:extLst>
          </p:cNvPr>
          <p:cNvSpPr/>
          <p:nvPr/>
        </p:nvSpPr>
        <p:spPr>
          <a:xfrm>
            <a:off x="3006712" y="177325"/>
            <a:ext cx="8523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highlight>
                  <a:srgbClr val="FFFFFF"/>
                </a:highlight>
                <a:latin typeface="Times New Roman" panose="02020603050405020304" pitchFamily="18" charset="0"/>
              </a:rPr>
              <a:t>Программное обеспечение</a:t>
            </a:r>
          </a:p>
          <a:p>
            <a:pPr algn="just"/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		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33C022E-9C23-5743-863E-208984A67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9" y="4135980"/>
            <a:ext cx="2946400" cy="406400"/>
          </a:xfrm>
          <a:prstGeom prst="rect">
            <a:avLst/>
          </a:prstGeom>
        </p:spPr>
      </p:pic>
      <p:sp>
        <p:nvSpPr>
          <p:cNvPr id="35" name="Стрелка вправо 34">
            <a:extLst>
              <a:ext uri="{FF2B5EF4-FFF2-40B4-BE49-F238E27FC236}">
                <a16:creationId xmlns:a16="http://schemas.microsoft.com/office/drawing/2014/main" id="{A331010D-4AEA-3B41-9AC4-7F40BD4F632A}"/>
              </a:ext>
            </a:extLst>
          </p:cNvPr>
          <p:cNvSpPr/>
          <p:nvPr/>
        </p:nvSpPr>
        <p:spPr>
          <a:xfrm>
            <a:off x="3485118" y="3866673"/>
            <a:ext cx="1286933" cy="982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5DE46FF-7353-584F-A077-E06DE88B0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5" t="-13771" r="52840" b="-10037"/>
          <a:stretch/>
        </p:blipFill>
        <p:spPr>
          <a:xfrm>
            <a:off x="83406" y="5401142"/>
            <a:ext cx="3132666" cy="406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F59496-F7C4-DC43-8C4E-2576058DD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1" b="-7534"/>
          <a:stretch/>
        </p:blipFill>
        <p:spPr>
          <a:xfrm>
            <a:off x="270841" y="6039758"/>
            <a:ext cx="2861826" cy="424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23A9B10-141E-6D47-BBC0-22E855A10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7" t="-8097" r="32976" b="4074"/>
          <a:stretch/>
        </p:blipFill>
        <p:spPr>
          <a:xfrm>
            <a:off x="868467" y="5681574"/>
            <a:ext cx="1494790" cy="406400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EBA5FE9-B68C-754B-89B1-067A2BB66F1A}"/>
              </a:ext>
            </a:extLst>
          </p:cNvPr>
          <p:cNvSpPr/>
          <p:nvPr/>
        </p:nvSpPr>
        <p:spPr>
          <a:xfrm>
            <a:off x="7413402" y="5575463"/>
            <a:ext cx="429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помощью этой программы формируется статистическая отчетность для Росстата.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67250E3-D899-F645-B056-F710E97CF084}"/>
              </a:ext>
            </a:extLst>
          </p:cNvPr>
          <p:cNvSpPr/>
          <p:nvPr/>
        </p:nvSpPr>
        <p:spPr>
          <a:xfrm>
            <a:off x="5258198" y="5787734"/>
            <a:ext cx="201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«АС Мониторинг»</a:t>
            </a:r>
            <a:endParaRPr lang="ru-RU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88890C5B-BA5B-C54B-A2FA-530B82D22392}"/>
              </a:ext>
            </a:extLst>
          </p:cNvPr>
          <p:cNvSpPr/>
          <p:nvPr/>
        </p:nvSpPr>
        <p:spPr>
          <a:xfrm>
            <a:off x="3551966" y="5481333"/>
            <a:ext cx="1286933" cy="982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44DEC300-D5D1-174A-83CB-357C388E98B4}"/>
              </a:ext>
            </a:extLst>
          </p:cNvPr>
          <p:cNvSpPr/>
          <p:nvPr/>
        </p:nvSpPr>
        <p:spPr>
          <a:xfrm>
            <a:off x="3485119" y="2493540"/>
            <a:ext cx="1286933" cy="982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1CEA5CED-1033-7D42-88F0-D5FED62620CE}"/>
              </a:ext>
            </a:extLst>
          </p:cNvPr>
          <p:cNvSpPr/>
          <p:nvPr/>
        </p:nvSpPr>
        <p:spPr>
          <a:xfrm>
            <a:off x="3485119" y="1351386"/>
            <a:ext cx="1286933" cy="982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5C99F2D2-37E3-BE49-B0C6-855CBDBC4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59066"/>
          <a:stretch/>
        </p:blipFill>
        <p:spPr>
          <a:xfrm>
            <a:off x="698504" y="965200"/>
            <a:ext cx="10302083" cy="1854200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515058-1C65-5A4E-8BFD-F7FEADA3EB59}"/>
              </a:ext>
            </a:extLst>
          </p:cNvPr>
          <p:cNvSpPr/>
          <p:nvPr/>
        </p:nvSpPr>
        <p:spPr>
          <a:xfrm>
            <a:off x="7093649" y="4507080"/>
            <a:ext cx="3906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Рассматривает пакет документов, </a:t>
            </a:r>
          </a:p>
          <a:p>
            <a:pPr algn="just"/>
            <a:r>
              <a:rPr lang="ru-RU" dirty="0"/>
              <a:t>проводится выездная проверка</a:t>
            </a:r>
          </a:p>
          <a:p>
            <a:pPr algn="just"/>
            <a:r>
              <a:rPr lang="ru-RU" dirty="0"/>
              <a:t>и принимается решение</a:t>
            </a:r>
          </a:p>
          <a:p>
            <a:pPr algn="just"/>
            <a:r>
              <a:rPr lang="ru-RU" dirty="0"/>
              <a:t> о соответствии/несоответствии документов условиям получения лицензии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CC701D-ECA1-674B-A00C-26839D9AD0A8}"/>
              </a:ext>
            </a:extLst>
          </p:cNvPr>
          <p:cNvSpPr/>
          <p:nvPr/>
        </p:nvSpPr>
        <p:spPr>
          <a:xfrm>
            <a:off x="2543709" y="101600"/>
            <a:ext cx="6611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highlight>
                  <a:srgbClr val="FFFFFF"/>
                </a:highlight>
                <a:latin typeface="Times New Roman" panose="02020603050405020304" pitchFamily="18" charset="0"/>
              </a:rPr>
              <a:t>Интернет портал </a:t>
            </a:r>
            <a:r>
              <a:rPr lang="ru-RU" sz="4000" b="1" dirty="0" err="1">
                <a:highlight>
                  <a:srgbClr val="FFFFFF"/>
                </a:highlight>
                <a:latin typeface="Times New Roman" panose="02020603050405020304" pitchFamily="18" charset="0"/>
              </a:rPr>
              <a:t>Госуслуги</a:t>
            </a:r>
            <a:endParaRPr lang="ru-RU" sz="4000" b="1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36160-0BFC-3246-95A3-C2E8581CD3AF}"/>
              </a:ext>
            </a:extLst>
          </p:cNvPr>
          <p:cNvSpPr txBox="1"/>
          <p:nvPr/>
        </p:nvSpPr>
        <p:spPr>
          <a:xfrm>
            <a:off x="928816" y="3398579"/>
            <a:ext cx="278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Штриховая стрелка вправо 15">
            <a:extLst>
              <a:ext uri="{FF2B5EF4-FFF2-40B4-BE49-F238E27FC236}">
                <a16:creationId xmlns:a16="http://schemas.microsoft.com/office/drawing/2014/main" id="{ED346E44-1EC2-B34A-B078-9E956BB86B60}"/>
              </a:ext>
            </a:extLst>
          </p:cNvPr>
          <p:cNvSpPr/>
          <p:nvPr/>
        </p:nvSpPr>
        <p:spPr>
          <a:xfrm>
            <a:off x="4585115" y="3446794"/>
            <a:ext cx="2063925" cy="6434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8060AAB-4159-8749-A894-6AF3226907F8}"/>
              </a:ext>
            </a:extLst>
          </p:cNvPr>
          <p:cNvSpPr/>
          <p:nvPr/>
        </p:nvSpPr>
        <p:spPr>
          <a:xfrm>
            <a:off x="4639734" y="30837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Пакет документов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47D98D6-75FA-8C43-A278-4694356C5E80}"/>
              </a:ext>
            </a:extLst>
          </p:cNvPr>
          <p:cNvSpPr/>
          <p:nvPr/>
        </p:nvSpPr>
        <p:spPr>
          <a:xfrm>
            <a:off x="7434382" y="3385331"/>
            <a:ext cx="2960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AB535AE0-392B-8A42-B289-64F9C71940EF}"/>
              </a:ext>
            </a:extLst>
          </p:cNvPr>
          <p:cNvSpPr/>
          <p:nvPr/>
        </p:nvSpPr>
        <p:spPr>
          <a:xfrm>
            <a:off x="366451" y="3061488"/>
            <a:ext cx="3906026" cy="12916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21E736D-96CE-7D4F-8E94-7CD4515EF775}"/>
              </a:ext>
            </a:extLst>
          </p:cNvPr>
          <p:cNvSpPr/>
          <p:nvPr/>
        </p:nvSpPr>
        <p:spPr>
          <a:xfrm>
            <a:off x="698504" y="4595274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Желает получить лицензию</a:t>
            </a: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A8779226-C929-534A-96E5-1FF8A514DEAF}"/>
              </a:ext>
            </a:extLst>
          </p:cNvPr>
          <p:cNvSpPr/>
          <p:nvPr/>
        </p:nvSpPr>
        <p:spPr>
          <a:xfrm>
            <a:off x="6961679" y="3061488"/>
            <a:ext cx="3906026" cy="12916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Создание единых баз/архивов документов</a:t>
            </a:r>
          </a:p>
          <a:p>
            <a:pPr algn="just"/>
            <a:r>
              <a:rPr lang="ru-RU" dirty="0"/>
              <a:t>Время, используемое на обработку большого количества данных, значительно снижается, что создаёт больше свободного времени для работников </a:t>
            </a:r>
          </a:p>
          <a:p>
            <a:pPr algn="just"/>
            <a:r>
              <a:rPr lang="ru-RU" dirty="0"/>
              <a:t>Снижение бюрократической волокиты</a:t>
            </a:r>
          </a:p>
          <a:p>
            <a:pPr algn="just"/>
            <a:r>
              <a:rPr lang="ru-RU" dirty="0"/>
              <a:t>Оптимизация ресурсов учреждения </a:t>
            </a:r>
          </a:p>
          <a:p>
            <a:pPr algn="just"/>
            <a:r>
              <a:rPr lang="ru-RU" dirty="0"/>
              <a:t>Повышение производительности труда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CAD85A-7391-844B-997C-2D7524DA1F39}"/>
              </a:ext>
            </a:extLst>
          </p:cNvPr>
          <p:cNvSpPr/>
          <p:nvPr/>
        </p:nvSpPr>
        <p:spPr>
          <a:xfrm>
            <a:off x="1514007" y="1246481"/>
            <a:ext cx="8409482" cy="484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Фортунатов, А. Н. </a:t>
            </a:r>
            <a:r>
              <a:rPr lang="ru-RU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Цифровизация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власти или власть </a:t>
            </a:r>
            <a:r>
              <a:rPr lang="ru-RU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цифровизации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 / А. Н. Фортунатов // Власть в XXI веке. Социокультурные аспекты политических процессов : Монография / Под общ. ред. М.И. </a:t>
            </a:r>
            <a:r>
              <a:rPr lang="ru-RU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Рыхтика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А.Н. Фортунатова. – Нижний Новгород : Национальный исследовательский Нижегородский государственный университет им. Н.И. Лобачевского, 2020. – С. 37-47.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Цифровизация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культуры и культура </a:t>
            </a:r>
            <a:r>
              <a:rPr lang="ru-RU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цифровизации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современные проблемы информационных технологий : СБОРНИК МАТЕРИАЛОВ Всероссийской научно-практической конференции, Москва, 08 октября 2020 года / Российский научно-исследовательский институт культурного и природного наследия им. Д. С. Лихачёва (Институт Наследия). – Москва: Российский научно-исследовательский институт культурного и природного наследия им. 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Яворский, Н. К. Цифровые технологии в системе управления персоналом / Н. К. Яворский. — Текст : непосредственный // Молодой ученый. — 2020. — № 19 (309). — С. 260-262. — URL: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moluch.ru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archive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/309/69896/ (дата обращения: 21.09.2022)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46B75E-2F72-6043-A01C-C9C8F6307A02}"/>
              </a:ext>
            </a:extLst>
          </p:cNvPr>
          <p:cNvSpPr/>
          <p:nvPr/>
        </p:nvSpPr>
        <p:spPr>
          <a:xfrm>
            <a:off x="3800658" y="219209"/>
            <a:ext cx="3836179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источников</a:t>
            </a:r>
            <a:endParaRPr lang="ru-RU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686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02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{6D863C96-BEF1-324D-B125-1C4AE16424AD}tf10001070</Template>
  <TotalTime>239</TotalTime>
  <Words>496</Words>
  <Application>Microsoft Macintosh PowerPoint</Application>
  <PresentationFormat>Широкоэкранный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Rockwell</vt:lpstr>
      <vt:lpstr>Rockwell Condensed</vt:lpstr>
      <vt:lpstr>Rockwell Extra Bold</vt:lpstr>
      <vt:lpstr>Times New Roman</vt:lpstr>
      <vt:lpstr>Wingdings</vt:lpstr>
      <vt:lpstr>Дерево</vt:lpstr>
      <vt:lpstr>Презентация PowerPoint</vt:lpstr>
      <vt:lpstr>План доклада</vt:lpstr>
      <vt:lpstr>Навыки и умения 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Озерова Валерия Михайловна</dc:creator>
  <cp:lastModifiedBy>Microsoft Office User</cp:lastModifiedBy>
  <cp:revision>54</cp:revision>
  <dcterms:created xsi:type="dcterms:W3CDTF">2022-10-05T06:40:35Z</dcterms:created>
  <dcterms:modified xsi:type="dcterms:W3CDTF">2022-10-06T12:23:23Z</dcterms:modified>
</cp:coreProperties>
</file>