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2"/>
  </p:sldMasterIdLst>
  <p:notesMasterIdLst>
    <p:notesMasterId r:id="rId22"/>
  </p:notesMasterIdLst>
  <p:handoutMasterIdLst>
    <p:handoutMasterId r:id="rId23"/>
  </p:handoutMasterIdLst>
  <p:sldIdLst>
    <p:sldId id="256" r:id="rId3"/>
    <p:sldId id="257" r:id="rId4"/>
    <p:sldId id="258" r:id="rId5"/>
    <p:sldId id="259" r:id="rId6"/>
    <p:sldId id="260" r:id="rId7"/>
    <p:sldId id="276" r:id="rId8"/>
    <p:sldId id="261" r:id="rId9"/>
    <p:sldId id="263" r:id="rId10"/>
    <p:sldId id="277" r:id="rId11"/>
    <p:sldId id="278" r:id="rId12"/>
    <p:sldId id="264" r:id="rId13"/>
    <p:sldId id="272" r:id="rId14"/>
    <p:sldId id="265" r:id="rId15"/>
    <p:sldId id="267" r:id="rId16"/>
    <p:sldId id="268" r:id="rId17"/>
    <p:sldId id="279" r:id="rId18"/>
    <p:sldId id="280" r:id="rId19"/>
    <p:sldId id="282" r:id="rId20"/>
    <p:sldId id="281" r:id="rId21"/>
  </p:sldIdLst>
  <p:sldSz cx="9144000" cy="6858000" type="screen4x3"/>
  <p:notesSz cx="6669088" cy="9928225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73754" autoAdjust="0"/>
  </p:normalViewPr>
  <p:slideViewPr>
    <p:cSldViewPr>
      <p:cViewPr varScale="1">
        <p:scale>
          <a:sx n="38" d="100"/>
          <a:sy n="38" d="100"/>
        </p:scale>
        <p:origin x="-1168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44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82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licontaiga.ru/home.asp?artId=12034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u="sng" dirty="0" smtClean="0">
                <a:effectLst/>
                <a:hlinkClick r:id="rId3"/>
              </a:rPr>
              <a:t>http://www.silicontaiga.ru/home.asp?artId=12034</a:t>
            </a:r>
            <a:endParaRPr lang="ru-RU" dirty="0" smtClean="0">
              <a:effectLst/>
            </a:endParaRPr>
          </a:p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000" b="0" dirty="0" smtClean="0">
                <a:effectLst/>
                <a:latin typeface="+mn-lt"/>
              </a:rPr>
              <a:t>ПОИСКОВЫЕ СИСТЕМЫ  Яндекс</a:t>
            </a:r>
          </a:p>
          <a:p>
            <a:r>
              <a:rPr lang="ru-RU" sz="1000" b="0" dirty="0" smtClean="0">
                <a:effectLst/>
                <a:latin typeface="+mn-lt"/>
              </a:rPr>
              <a:t>РАСПОЗНАВАНИЕ ОБРАЗОВ  </a:t>
            </a:r>
            <a:r>
              <a:rPr lang="en-US" sz="1000" b="0" dirty="0" smtClean="0">
                <a:effectLst/>
                <a:latin typeface="+mn-lt"/>
              </a:rPr>
              <a:t>- ABBYY, ISS</a:t>
            </a:r>
          </a:p>
          <a:p>
            <a:r>
              <a:rPr lang="ru-RU" sz="1000" b="0" dirty="0" smtClean="0">
                <a:effectLst/>
                <a:latin typeface="+mn-lt"/>
              </a:rPr>
              <a:t>АНАЛИТИЧЕСКОЕ ПРОГРАММНОЕ ОБЕСПЕЧЕНИЕ</a:t>
            </a:r>
            <a:r>
              <a:rPr lang="en-US" sz="1000" b="0" dirty="0" smtClean="0">
                <a:effectLst/>
                <a:latin typeface="+mn-lt"/>
              </a:rPr>
              <a:t> Big Data, Data Mining – </a:t>
            </a:r>
            <a:r>
              <a:rPr lang="ru-RU" sz="1000" b="0" dirty="0" smtClean="0">
                <a:effectLst/>
                <a:latin typeface="+mn-lt"/>
              </a:rPr>
              <a:t>Фрэнк</a:t>
            </a:r>
            <a:r>
              <a:rPr lang="ru-RU" sz="1000" b="0" baseline="0" dirty="0" smtClean="0">
                <a:effectLst/>
                <a:latin typeface="+mn-lt"/>
              </a:rPr>
              <a:t> </a:t>
            </a:r>
            <a:r>
              <a:rPr lang="ru-RU" sz="1000" b="0" baseline="0" dirty="0" err="1" smtClean="0">
                <a:effectLst/>
                <a:latin typeface="+mn-lt"/>
              </a:rPr>
              <a:t>ресерч</a:t>
            </a:r>
            <a:r>
              <a:rPr lang="ru-RU" sz="1000" b="0" baseline="0" dirty="0" smtClean="0">
                <a:effectLst/>
                <a:latin typeface="+mn-lt"/>
              </a:rPr>
              <a:t>, </a:t>
            </a:r>
            <a:r>
              <a:rPr lang="ru-RU" sz="1000" b="0" baseline="0" dirty="0" err="1" smtClean="0">
                <a:effectLst/>
                <a:latin typeface="+mn-lt"/>
              </a:rPr>
              <a:t>геноаналитика</a:t>
            </a:r>
            <a:endParaRPr lang="ru-RU" sz="1000" b="0" dirty="0" smtClean="0">
              <a:effectLst/>
              <a:latin typeface="+mn-lt"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sz="1000" b="0" dirty="0" smtClean="0">
                <a:effectLst/>
                <a:latin typeface="+mn-lt"/>
              </a:rPr>
              <a:t>ВСТРОЕННЫЕ СИСТЕМЫ УПРАВЛЕНИЯ</a:t>
            </a:r>
            <a:r>
              <a:rPr lang="en-US" sz="1000" b="0" dirty="0" smtClean="0">
                <a:effectLst/>
                <a:latin typeface="+mn-lt"/>
              </a:rPr>
              <a:t> – </a:t>
            </a:r>
            <a:r>
              <a:rPr lang="ru-RU" sz="1000" b="0" dirty="0" smtClean="0">
                <a:effectLst/>
                <a:latin typeface="+mn-lt"/>
              </a:rPr>
              <a:t>навигация, робототехника</a:t>
            </a:r>
            <a:r>
              <a:rPr lang="ru-RU" sz="1000" b="0" baseline="0" dirty="0" smtClean="0">
                <a:effectLst/>
                <a:latin typeface="+mn-lt"/>
              </a:rPr>
              <a:t> </a:t>
            </a:r>
            <a:r>
              <a:rPr lang="ru-RU" sz="1000" b="0" baseline="0" dirty="0" err="1" smtClean="0">
                <a:effectLst/>
                <a:latin typeface="+mn-lt"/>
              </a:rPr>
              <a:t>Микроникс</a:t>
            </a:r>
            <a:r>
              <a:rPr lang="ru-RU" sz="1000" b="0" baseline="0" dirty="0" smtClean="0">
                <a:effectLst/>
                <a:latin typeface="+mn-lt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Hyberbok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Гиперколобок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endParaRPr lang="ru-RU" sz="1000" b="0" dirty="0" smtClean="0">
              <a:effectLst/>
              <a:latin typeface="+mn-lt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ru-RU" sz="1000" b="0" dirty="0" smtClean="0">
                <a:effectLst/>
                <a:latin typeface="+mn-lt"/>
              </a:rPr>
              <a:t>СЕТИ НОВОГО ПОКОЛЕНИЯ </a:t>
            </a:r>
            <a:r>
              <a:rPr lang="en-US" sz="1000" b="0" dirty="0" smtClean="0">
                <a:effectLst/>
                <a:latin typeface="+mn-lt"/>
              </a:rPr>
              <a:t>- </a:t>
            </a:r>
            <a:r>
              <a:rPr lang="ru-RU" sz="1000" b="0" dirty="0" smtClean="0">
                <a:effectLst/>
                <a:latin typeface="+mn-lt"/>
              </a:rPr>
              <a:t>О</a:t>
            </a:r>
            <a:r>
              <a:rPr lang="en-US" sz="1000" b="0" dirty="0" smtClean="0">
                <a:effectLst/>
                <a:latin typeface="+mn-lt"/>
              </a:rPr>
              <a:t>pen</a:t>
            </a:r>
            <a:r>
              <a:rPr lang="ru-RU" sz="1000" b="0" dirty="0" smtClean="0">
                <a:effectLst/>
                <a:latin typeface="+mn-lt"/>
              </a:rPr>
              <a:t> </a:t>
            </a:r>
            <a:r>
              <a:rPr lang="en-US" sz="1000" b="0" dirty="0" smtClean="0">
                <a:effectLst/>
                <a:latin typeface="+mn-lt"/>
              </a:rPr>
              <a:t>floor </a:t>
            </a:r>
            <a:r>
              <a:rPr lang="ru-RU" sz="1000" b="0" dirty="0" smtClean="0">
                <a:effectLst/>
                <a:latin typeface="+mn-lt"/>
              </a:rPr>
              <a:t>Галицкий</a:t>
            </a:r>
            <a:r>
              <a:rPr lang="en-US" sz="1000" b="0" baseline="0" dirty="0" smtClean="0">
                <a:effectLst/>
                <a:latin typeface="+mn-lt"/>
              </a:rPr>
              <a:t> </a:t>
            </a:r>
            <a:endParaRPr lang="ru-RU" sz="1000" b="0" baseline="0" dirty="0" smtClean="0">
              <a:effectLst/>
              <a:latin typeface="+mn-lt"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endParaRPr lang="ru-RU" sz="1000" b="0" dirty="0" smtClean="0">
              <a:effectLst/>
              <a:latin typeface="+mn-lt"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sz="1000" b="0" dirty="0" smtClean="0">
                <a:effectLst/>
                <a:latin typeface="+mn-lt"/>
              </a:rPr>
              <a:t>ИНЖЕНЕРНЫЕ СИСТЕМЫ</a:t>
            </a:r>
            <a:r>
              <a:rPr lang="en-US" sz="1000" b="0" dirty="0" smtClean="0">
                <a:effectLst/>
                <a:latin typeface="+mn-lt"/>
              </a:rPr>
              <a:t>  - </a:t>
            </a:r>
            <a:r>
              <a:rPr lang="ru-RU" sz="1000" b="0" dirty="0" err="1" smtClean="0">
                <a:effectLst/>
                <a:latin typeface="+mn-lt"/>
              </a:rPr>
              <a:t>Фидесис</a:t>
            </a:r>
            <a:r>
              <a:rPr lang="ru-RU" sz="1000" b="0" baseline="0" dirty="0" smtClean="0">
                <a:effectLst/>
                <a:latin typeface="+mn-lt"/>
              </a:rPr>
              <a:t>, </a:t>
            </a:r>
            <a:r>
              <a:rPr lang="ru-RU" sz="1000" b="0" baseline="0" dirty="0" err="1" smtClean="0">
                <a:effectLst/>
                <a:latin typeface="+mn-lt"/>
              </a:rPr>
              <a:t>Рокфлоу</a:t>
            </a:r>
            <a:r>
              <a:rPr lang="ru-RU" sz="1000" b="0" baseline="0" dirty="0" smtClean="0">
                <a:effectLst/>
                <a:latin typeface="+mn-lt"/>
              </a:rPr>
              <a:t> </a:t>
            </a:r>
            <a:r>
              <a:rPr lang="ru-RU" sz="1000" b="0" baseline="0" dirty="0" err="1" smtClean="0">
                <a:effectLst/>
                <a:latin typeface="+mn-lt"/>
              </a:rPr>
              <a:t>дайнемикс</a:t>
            </a:r>
            <a:r>
              <a:rPr lang="ru-RU" sz="1000" b="0" baseline="0" dirty="0" smtClean="0">
                <a:effectLst/>
                <a:latin typeface="+mn-lt"/>
              </a:rPr>
              <a:t>, </a:t>
            </a:r>
            <a:r>
              <a:rPr lang="ru-RU" sz="1000" b="0" baseline="0" dirty="0" err="1" smtClean="0">
                <a:effectLst/>
                <a:latin typeface="+mn-lt"/>
              </a:rPr>
              <a:t>РАдехпро</a:t>
            </a:r>
            <a:endParaRPr lang="ru-RU" sz="1000" b="0" dirty="0" smtClean="0">
              <a:effectLst/>
              <a:latin typeface="+mn-lt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ru-RU" sz="1000" b="0" dirty="0" smtClean="0">
                <a:effectLst/>
                <a:latin typeface="+mn-lt"/>
              </a:rPr>
              <a:t>МЕТОДЫ ХРАНЕНИЯ, ОБРАБОТКИ И ПЕРЕДАЧИ ИНФОРМАЦИИ – </a:t>
            </a:r>
            <a:r>
              <a:rPr lang="ru-RU" sz="1000" b="0" dirty="0" err="1" smtClean="0">
                <a:effectLst/>
                <a:latin typeface="+mn-lt"/>
              </a:rPr>
              <a:t>Акронис</a:t>
            </a:r>
            <a:r>
              <a:rPr lang="ru-RU" sz="1000" b="0" dirty="0" smtClean="0">
                <a:effectLst/>
                <a:latin typeface="+mn-lt"/>
              </a:rPr>
              <a:t> </a:t>
            </a:r>
            <a:r>
              <a:rPr lang="ru-RU" sz="1000" b="0" baseline="0" dirty="0" smtClean="0">
                <a:effectLst/>
                <a:latin typeface="+mn-lt"/>
              </a:rPr>
              <a:t> Аэлита, Белоусов, Тимашев</a:t>
            </a:r>
            <a:endParaRPr lang="ru-RU" sz="1000" b="0" dirty="0" smtClean="0">
              <a:effectLst/>
              <a:latin typeface="+mn-lt"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endParaRPr lang="ru-RU" sz="1000" b="0" dirty="0" smtClean="0">
              <a:effectLst/>
              <a:latin typeface="+mn-lt"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sz="1000" b="0" dirty="0" smtClean="0">
                <a:effectLst/>
                <a:latin typeface="+mn-lt"/>
              </a:rPr>
              <a:t>ОБЛАЧНЫЕ ВЫЧИСЛЕНИЯ - 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sz="1000" b="0" dirty="0" smtClean="0">
                <a:effectLst/>
                <a:latin typeface="+mn-lt"/>
              </a:rPr>
              <a:t>БЕЗОПАСНОСТЬ Касперский, </a:t>
            </a:r>
            <a:r>
              <a:rPr lang="en-US" sz="1000" b="0" dirty="0" err="1" smtClean="0">
                <a:effectLst/>
                <a:latin typeface="+mn-lt"/>
              </a:rPr>
              <a:t>DrWeb</a:t>
            </a:r>
            <a:r>
              <a:rPr lang="en-US" sz="1000" b="0" baseline="0" dirty="0" smtClean="0">
                <a:effectLst/>
                <a:latin typeface="+mn-lt"/>
              </a:rPr>
              <a:t> </a:t>
            </a:r>
            <a:endParaRPr lang="ru-RU" sz="1000" b="0" dirty="0" smtClean="0">
              <a:effectLst/>
              <a:latin typeface="+mn-lt"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sz="1000" b="0" dirty="0" smtClean="0">
                <a:effectLst/>
                <a:latin typeface="+mn-lt"/>
              </a:rPr>
              <a:t>ИТ В ОБРАЗОВАНИИ </a:t>
            </a:r>
            <a:r>
              <a:rPr lang="en-US" sz="1000" b="0" dirty="0" err="1" smtClean="0">
                <a:effectLst/>
                <a:latin typeface="+mn-lt"/>
              </a:rPr>
              <a:t>websoft</a:t>
            </a:r>
            <a:r>
              <a:rPr lang="en-US" sz="1000" b="0" dirty="0" smtClean="0">
                <a:effectLst/>
                <a:latin typeface="+mn-lt"/>
              </a:rPr>
              <a:t>, </a:t>
            </a:r>
            <a:r>
              <a:rPr lang="en-US" sz="1000" b="0" dirty="0" err="1" smtClean="0">
                <a:effectLst/>
                <a:latin typeface="+mn-lt"/>
              </a:rPr>
              <a:t>teachbase</a:t>
            </a:r>
            <a:r>
              <a:rPr lang="en-US" sz="1000" b="0" dirty="0" smtClean="0">
                <a:effectLst/>
                <a:latin typeface="+mn-lt"/>
              </a:rPr>
              <a:t>, </a:t>
            </a:r>
            <a:r>
              <a:rPr lang="ru-RU" sz="1000" b="0" dirty="0" smtClean="0">
                <a:effectLst/>
                <a:latin typeface="+mn-lt"/>
              </a:rPr>
              <a:t>Академия</a:t>
            </a:r>
            <a:r>
              <a:rPr lang="ru-RU" sz="1000" b="0" baseline="0" dirty="0" smtClean="0">
                <a:effectLst/>
                <a:latin typeface="+mn-lt"/>
              </a:rPr>
              <a:t> </a:t>
            </a:r>
            <a:r>
              <a:rPr lang="ru-RU" sz="1000" b="0" baseline="0" dirty="0" err="1" smtClean="0">
                <a:effectLst/>
                <a:latin typeface="+mn-lt"/>
              </a:rPr>
              <a:t>Айти</a:t>
            </a:r>
            <a:endParaRPr lang="ru-RU" sz="1000" b="0" dirty="0" smtClean="0">
              <a:effectLst/>
              <a:latin typeface="+mn-lt"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sz="1000" b="0" dirty="0" smtClean="0">
                <a:effectLst/>
                <a:latin typeface="+mn-lt"/>
              </a:rPr>
              <a:t>МОБИЛЬНЫЕ ПРИЛОЖЕНИЯ (игры)</a:t>
            </a:r>
            <a:r>
              <a:rPr lang="en-US" sz="1000" b="0" dirty="0" smtClean="0">
                <a:effectLst/>
                <a:latin typeface="+mn-lt"/>
              </a:rPr>
              <a:t> Cut the rope</a:t>
            </a:r>
            <a:endParaRPr lang="ru-RU" sz="1000" b="0" dirty="0" smtClean="0">
              <a:effectLst/>
              <a:latin typeface="+mn-lt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000" b="0" dirty="0" smtClean="0">
              <a:effectLst/>
              <a:latin typeface="+mn-lt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000" b="0" dirty="0" smtClean="0">
              <a:effectLst/>
              <a:latin typeface="+mn-lt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0" dirty="0" smtClean="0">
                <a:effectLst/>
                <a:latin typeface="+mn-lt"/>
              </a:rPr>
              <a:t>СЕТИ НОВОГО ПОКОЛЕНИЯ  - МЕТОДЫ ХРАНЕНИЯ, ОБРАБОТКИ И ПЕРЕДАЧИ ИНФОРМАЦИИ</a:t>
            </a:r>
          </a:p>
          <a:p>
            <a:endParaRPr lang="ru-RU" sz="1000" b="0" noProof="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noProof="0" dirty="0" smtClean="0"/>
              <a:t>ТВЗ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Дубна, Зеленоград, Санкт-Петербург, Томск, «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Иннополис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(Казань)</a:t>
            </a:r>
          </a:p>
          <a:p>
            <a:r>
              <a:rPr lang="ru-RU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Внедрение</a:t>
            </a:r>
            <a:r>
              <a:rPr lang="ru-RU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рыночных механизмов управления.</a:t>
            </a:r>
          </a:p>
          <a:p>
            <a:r>
              <a:rPr lang="ru-RU" sz="1200" kern="1200" baseline="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</a:t>
            </a:r>
            <a:r>
              <a:rPr lang="ru-RU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участие накладывает ограничения – Инкубаторы МЭР, Технопарки</a:t>
            </a:r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noProof="0" dirty="0" smtClean="0"/>
              <a:t>ТВЗ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Дубна, Зеленоград, Санкт-Петербург, Томск, «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Иннополис</a:t>
            </a:r>
            <a:r>
              <a:rPr lang="ru-R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(Казань)</a:t>
            </a:r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СБАР НАБА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Ррябенький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Головин, Асадов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AddVenture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IQ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Nigma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Seed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Fund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ACP,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SoftLine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Delta PEP,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Quadriga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Capital,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Barign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Vostok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Capital Partners, Mint Capital, Eagle Venture Partners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Ru-Net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Holdings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Sky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Technologies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noProof="0" dirty="0" smtClean="0"/>
              <a:t>Пример</a:t>
            </a:r>
            <a:r>
              <a:rPr lang="ru-RU" baseline="0" noProof="0" dirty="0" smtClean="0"/>
              <a:t> ФРИИ, Фонда </a:t>
            </a:r>
            <a:r>
              <a:rPr lang="ru-RU" baseline="0" noProof="0" dirty="0" err="1" smtClean="0"/>
              <a:t>Нникифорова</a:t>
            </a:r>
            <a:r>
              <a:rPr lang="ru-RU" baseline="0" noProof="0" dirty="0" smtClean="0"/>
              <a:t>, Технопарков и инкубаторов.</a:t>
            </a:r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noProof="0" dirty="0" err="1" smtClean="0"/>
              <a:t>Математич</a:t>
            </a:r>
            <a:r>
              <a:rPr lang="ru-RU" baseline="0" noProof="0" dirty="0" smtClean="0"/>
              <a:t> и </a:t>
            </a:r>
            <a:r>
              <a:rPr lang="ru-RU" baseline="0" noProof="0" dirty="0" err="1" smtClean="0"/>
              <a:t>статистич</a:t>
            </a:r>
            <a:r>
              <a:rPr lang="ru-RU" baseline="0" noProof="0" dirty="0" smtClean="0"/>
              <a:t> не применялись</a:t>
            </a:r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noProof="0" dirty="0" smtClean="0"/>
              <a:t>Средний рост за 2000-2010</a:t>
            </a:r>
            <a:r>
              <a:rPr lang="en-US" noProof="0" dirty="0" smtClean="0"/>
              <a:t> 25,4%</a:t>
            </a:r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4000" cy="6858000"/>
            <a:chOff x="-1574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>
              <a:duotone>
                <a:schemeClr val="accent1"/>
                <a:srgbClr val="FFFFFF"/>
              </a:duotone>
              <a:lum bright="-10000"/>
            </a:blip>
            <a:stretch>
              <a:fillRect/>
            </a:stretch>
          </p:blipFill>
          <p:spPr>
            <a:xfrm>
              <a:off x="-1574" y="381000"/>
              <a:ext cx="9144000" cy="60936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angle 10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hape 20"/>
          <p:cNvSpPr>
            <a:spLocks noGrp="1"/>
          </p:cNvSpPr>
          <p:nvPr>
            <p:ph type="title"/>
          </p:nvPr>
        </p:nvSpPr>
        <p:spPr>
          <a:xfrm>
            <a:off x="704850" y="4495800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 anchor="b" anchorCtr="0"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5574" cy="6858000"/>
            <a:chOff x="-1574" y="0"/>
            <a:chExt cx="9145574" cy="6858000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81000"/>
              <a:ext cx="9144000" cy="6096000"/>
            </a:xfrm>
            <a:prstGeom prst="rect">
              <a:avLst/>
            </a:prstGeom>
            <a:gradFill>
              <a:gsLst>
                <a:gs pos="0">
                  <a:schemeClr val="accent1">
                    <a:tint val="40000"/>
                  </a:schemeClr>
                </a:gs>
                <a:gs pos="100000">
                  <a:schemeClr val="accent1">
                    <a:shade val="75000"/>
                  </a:schemeClr>
                </a:gs>
              </a:gsLst>
              <a:path path="circle">
                <a:fillToRect l="100000" t="100000" r="100000" b="100000"/>
              </a:path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4505325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52596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1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1506538"/>
            <a:chOff x="0" y="0"/>
            <a:chExt cx="9144000" cy="1506538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11">
              <a:duotone>
                <a:schemeClr val="accent1"/>
                <a:srgbClr val="FFFFFF"/>
              </a:duotone>
            </a:blip>
            <a:srcRect/>
            <a:stretch>
              <a:fillRect/>
            </a:stretch>
          </p:blipFill>
          <p:spPr>
            <a:xfrm>
              <a:off x="0" y="1"/>
              <a:ext cx="9144000" cy="14192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Rectangle 9"/>
            <p:cNvSpPr/>
            <p:nvPr userDrawn="1"/>
          </p:nvSpPr>
          <p:spPr>
            <a:xfrm>
              <a:off x="0" y="0"/>
              <a:ext cx="9144000" cy="144780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49000">
                  <a:schemeClr val="accent1">
                    <a:tint val="20000"/>
                    <a:alpha val="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142875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504950"/>
              <a:ext cx="9144000" cy="1588"/>
            </a:xfrm>
            <a:prstGeom prst="line">
              <a:avLst/>
            </a:prstGeom>
            <a:ln w="15875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0D0AA-A564-40E6-BDF9-FE3371FD07B4}" type="datetimeFigureOut">
              <a:rPr lang="en-US" smtClean="0"/>
              <a:pPr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kumimoji="0" lang="en-US" sz="4000" b="0" i="0" u="none" strike="noStrike" kern="1200" cap="none" spc="0" normalizeH="0" baseline="0" noProof="0" smtClean="0">
          <a:ln>
            <a:noFill/>
          </a:ln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uLnTx/>
          <a:uFillTx/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spcAft>
          <a:spcPts val="400"/>
        </a:spcAft>
        <a:buFont typeface="Arial"/>
        <a:buChar char="•"/>
        <a:defRPr sz="2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/>
          </p:cNvSpPr>
          <p:nvPr>
            <p:ph type="title"/>
          </p:nvPr>
        </p:nvSpPr>
        <p:spPr>
          <a:xfrm>
            <a:off x="704850" y="1484784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ru-RU" dirty="0"/>
              <a:t>"</a:t>
            </a:r>
            <a:r>
              <a:rPr lang="ru-RU" dirty="0" smtClean="0"/>
              <a:t>Развитие отрасли </a:t>
            </a:r>
            <a:r>
              <a:rPr lang="ru-RU" dirty="0"/>
              <a:t>информационных технологий: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теоретико-методологические основания»:</a:t>
            </a:r>
            <a:endParaRPr lang="ru-RU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>Источники инноваций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>
              <a:effectLst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effectLst/>
              </a:rPr>
              <a:t>Университеты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effectLst/>
              </a:rPr>
              <a:t>НИИ РАН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effectLst/>
              </a:rPr>
              <a:t>Бывшие отраслевые НИИ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effectLst/>
              </a:rPr>
              <a:t>Крупные ИТ-компании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effectLst/>
              </a:rPr>
              <a:t>МСП в области ИТ</a:t>
            </a: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735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SWOT</a:t>
            </a:r>
            <a:br>
              <a:rPr lang="en-US" dirty="0" smtClean="0"/>
            </a:br>
            <a:r>
              <a:rPr lang="en-US" dirty="0"/>
              <a:t>S</a:t>
            </a: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>
                <a:effectLst/>
              </a:rPr>
              <a:t>Р</a:t>
            </a:r>
            <a:r>
              <a:rPr lang="ru-RU" sz="1600" dirty="0" smtClean="0">
                <a:effectLst/>
              </a:rPr>
              <a:t>оссийский </a:t>
            </a:r>
            <a:r>
              <a:rPr lang="ru-RU" sz="1600" dirty="0">
                <a:effectLst/>
              </a:rPr>
              <a:t>сектор ИТ-разработок демонстрирует конкурентные преимущества:</a:t>
            </a:r>
          </a:p>
          <a:p>
            <a:pPr lvl="0" algn="just"/>
            <a:r>
              <a:rPr lang="ru-RU" sz="1600" dirty="0" smtClean="0">
                <a:effectLst/>
              </a:rPr>
              <a:t>к</a:t>
            </a:r>
            <a:r>
              <a:rPr lang="ru-RU" sz="1600" dirty="0" smtClean="0">
                <a:effectLst/>
              </a:rPr>
              <a:t>онкурентоспособные ИТ-кадры - ежегодно </a:t>
            </a:r>
            <a:r>
              <a:rPr lang="ru-RU" sz="1600" dirty="0">
                <a:effectLst/>
              </a:rPr>
              <a:t>более 34000 выпускников технических специальностей могут быть трудоустроены в ИТ сразу после обучения или после незначительной подготовки. </a:t>
            </a:r>
          </a:p>
          <a:p>
            <a:pPr lvl="0" algn="just"/>
            <a:r>
              <a:rPr lang="ru-RU" sz="1600" dirty="0">
                <a:effectLst/>
              </a:rPr>
              <a:t>объем российского внутреннего рынка достаточен для поддержания национальных производителей во многих сегментах </a:t>
            </a:r>
            <a:r>
              <a:rPr lang="ru-RU" sz="1600" dirty="0" smtClean="0">
                <a:effectLst/>
              </a:rPr>
              <a:t>ИТ</a:t>
            </a:r>
          </a:p>
          <a:p>
            <a:pPr lvl="0" algn="just"/>
            <a:r>
              <a:rPr lang="ru-RU" sz="1600" dirty="0">
                <a:effectLst/>
              </a:rPr>
              <a:t>р</a:t>
            </a:r>
            <a:r>
              <a:rPr lang="ru-RU" sz="1600" dirty="0" smtClean="0">
                <a:effectLst/>
              </a:rPr>
              <a:t>усский мир -  300 млн. чел.</a:t>
            </a:r>
            <a:endParaRPr lang="ru-RU" sz="1600" dirty="0">
              <a:effectLst/>
            </a:endParaRPr>
          </a:p>
          <a:p>
            <a:pPr lvl="0" algn="just"/>
            <a:r>
              <a:rPr lang="ru-RU" sz="1600" dirty="0">
                <a:effectLst/>
              </a:rPr>
              <a:t>в ряде сегментов ИТ в России сформировались технологические компетенции и научные базы, позволяющие компаниям конкурировать на международном уровне (антивирусное ПО, виртуализация, управление хранением данных, оптическое распознавание символов и компьютерное зрение и т.п.),</a:t>
            </a:r>
          </a:p>
          <a:p>
            <a:pPr lvl="0" algn="just"/>
            <a:r>
              <a:rPr lang="ru-RU" sz="1600" dirty="0">
                <a:effectLst/>
              </a:rPr>
              <a:t>уровень оплаты труда у российских разработчиков выше, чем у специалистов в Китае и Индии, однако в наиболее высокотехнологичных сегментах ИТ, где российские компании конкурируют прежде всего с западными (ЕС и США), уровень издержек в целом выше, чем в РФ (прежде всего за счет меньших затрат на социальное обеспечение и налоги).</a:t>
            </a:r>
          </a:p>
          <a:p>
            <a:pPr algn="just"/>
            <a:r>
              <a:rPr lang="ru-RU" sz="1600" dirty="0">
                <a:effectLst/>
              </a:rPr>
              <a:t> </a:t>
            </a:r>
          </a:p>
          <a:p>
            <a:pPr algn="just"/>
            <a:endParaRPr lang="ru-RU" sz="1600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147538"/>
            <a:ext cx="8229600" cy="1265238"/>
          </a:xfrm>
        </p:spPr>
        <p:txBody>
          <a:bodyPr>
            <a:normAutofit fontScale="90000"/>
          </a:bodyPr>
          <a:lstStyle/>
          <a:p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SWOT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noProof="0" dirty="0" smtClean="0"/>
              <a:t>…W</a:t>
            </a: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1600" dirty="0">
              <a:effectLst/>
            </a:endParaRPr>
          </a:p>
          <a:p>
            <a:pPr marL="0" indent="0" algn="just">
              <a:buNone/>
            </a:pPr>
            <a:r>
              <a:rPr lang="ru-RU" sz="1600" dirty="0">
                <a:effectLst/>
              </a:rPr>
              <a:t>Среди наиболее актуальных проблем российского сектора ИТ-разработок следует выделить следующие: </a:t>
            </a:r>
            <a:endParaRPr lang="ru-RU" sz="1600" dirty="0" smtClean="0">
              <a:effectLst/>
            </a:endParaRPr>
          </a:p>
          <a:p>
            <a:pPr marL="0" indent="0" algn="just">
              <a:buNone/>
            </a:pPr>
            <a:endParaRPr lang="ru-RU" sz="1600" dirty="0">
              <a:effectLst/>
            </a:endParaRPr>
          </a:p>
          <a:p>
            <a:pPr lvl="0" algn="just"/>
            <a:r>
              <a:rPr lang="ru-RU" sz="1600" dirty="0">
                <a:effectLst/>
              </a:rPr>
              <a:t>утрачены конкурентные преимущества, связанные с системой инженерно-технического образования и подготовки высококвалифицированных кадров в информационно-технологической сфере. Согласно рейтингам ВЭФ, показатель качества математического и инженерного образования в РФ стремительно падает (2010 год – 42 позиция, 2011 – 50, 2012 – 52, 2013 – 56). </a:t>
            </a:r>
            <a:endParaRPr lang="ru-RU" sz="1600" dirty="0" smtClean="0">
              <a:effectLst/>
            </a:endParaRPr>
          </a:p>
          <a:p>
            <a:pPr lvl="0" algn="just"/>
            <a:r>
              <a:rPr lang="ru-RU" sz="1600" dirty="0" smtClean="0">
                <a:effectLst/>
              </a:rPr>
              <a:t>Ограниченный национальный рынок – 2% мирового рынка</a:t>
            </a:r>
          </a:p>
          <a:p>
            <a:pPr lvl="0" algn="just"/>
            <a:r>
              <a:rPr lang="ru-RU" sz="1600" dirty="0" smtClean="0">
                <a:effectLst/>
              </a:rPr>
              <a:t>Мало национальных сильных международных игроков</a:t>
            </a:r>
          </a:p>
          <a:p>
            <a:pPr lvl="0" algn="just"/>
            <a:r>
              <a:rPr lang="ru-RU" sz="1600" dirty="0" smtClean="0">
                <a:effectLst/>
              </a:rPr>
              <a:t>Нединамичный рынок по сравнению с лидерами (от идеи до продукта медленнее в разы)</a:t>
            </a:r>
            <a:endParaRPr lang="ru-RU" sz="1600" dirty="0">
              <a:effectLst/>
            </a:endParaRPr>
          </a:p>
          <a:p>
            <a:pPr lvl="0" algn="just"/>
            <a:r>
              <a:rPr lang="ru-RU" sz="1600" dirty="0">
                <a:effectLst/>
              </a:rPr>
              <a:t>А</a:t>
            </a:r>
            <a:r>
              <a:rPr lang="ru-RU" sz="1600" dirty="0" smtClean="0">
                <a:effectLst/>
              </a:rPr>
              <a:t>ктуальна </a:t>
            </a:r>
            <a:r>
              <a:rPr lang="ru-RU" sz="1600" dirty="0">
                <a:effectLst/>
              </a:rPr>
              <a:t>проблема «утечки мозгов», которая, однако после кризиса 2009 года уменьшила свои масштабы. В 2013 году количество </a:t>
            </a:r>
            <a:r>
              <a:rPr lang="ru-RU" sz="1600" dirty="0" err="1">
                <a:effectLst/>
              </a:rPr>
              <a:t>инноваторов</a:t>
            </a:r>
            <a:r>
              <a:rPr lang="ru-RU" sz="1600" dirty="0">
                <a:effectLst/>
              </a:rPr>
              <a:t>, желающих уехать за рубеж, сократилось на 27%. </a:t>
            </a:r>
          </a:p>
          <a:p>
            <a:pPr lvl="0" algn="just"/>
            <a:r>
              <a:rPr lang="ru-RU" sz="1600" dirty="0">
                <a:effectLst/>
              </a:rPr>
              <a:t>Н</a:t>
            </a:r>
            <a:r>
              <a:rPr lang="ru-RU" sz="1600" dirty="0" smtClean="0">
                <a:effectLst/>
              </a:rPr>
              <a:t>еравномерное </a:t>
            </a:r>
            <a:r>
              <a:rPr lang="ru-RU" sz="1600" dirty="0">
                <a:effectLst/>
              </a:rPr>
              <a:t>географическое распределение участников рынка. Большая часть ИТ-компаний сконцентрирована в Москве и Санкт-Петербурге</a:t>
            </a:r>
            <a:r>
              <a:rPr lang="ru-RU" sz="1600" dirty="0" smtClean="0">
                <a:effectLst/>
              </a:rPr>
              <a:t>.</a:t>
            </a:r>
            <a:endParaRPr lang="ru-RU" sz="16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SWOT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dirty="0" smtClean="0"/>
              <a:t>…O</a:t>
            </a: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Рыночная отрасль</a:t>
            </a:r>
          </a:p>
          <a:p>
            <a:r>
              <a:rPr lang="ru-RU" dirty="0" smtClean="0"/>
              <a:t>Высокая </a:t>
            </a:r>
            <a:r>
              <a:rPr lang="ru-RU" dirty="0" smtClean="0"/>
              <a:t>конкуренция по сравнению с др. отраслями РФ</a:t>
            </a:r>
            <a:endParaRPr lang="ru-RU" dirty="0" smtClean="0"/>
          </a:p>
          <a:p>
            <a:r>
              <a:rPr lang="ru-RU" dirty="0" smtClean="0"/>
              <a:t>Невысокая роль госкомпаний</a:t>
            </a:r>
          </a:p>
          <a:p>
            <a:r>
              <a:rPr lang="ru-RU" dirty="0" err="1" smtClean="0"/>
              <a:t>Импортозамещение</a:t>
            </a:r>
            <a:r>
              <a:rPr lang="ru-RU" dirty="0" smtClean="0"/>
              <a:t> </a:t>
            </a:r>
          </a:p>
          <a:p>
            <a:r>
              <a:rPr lang="ru-RU" noProof="0" dirty="0" smtClean="0"/>
              <a:t>Сохранившаяся научная база</a:t>
            </a:r>
          </a:p>
          <a:p>
            <a:r>
              <a:rPr lang="ru-RU" noProof="0" dirty="0" smtClean="0"/>
              <a:t>«Машина времени»</a:t>
            </a:r>
            <a:endParaRPr lang="ru-RU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SWOT</a:t>
            </a:r>
            <a:br>
              <a:rPr lang="en-US" dirty="0" smtClean="0"/>
            </a:br>
            <a:r>
              <a:rPr lang="en-US" dirty="0" smtClean="0"/>
              <a:t>…T</a:t>
            </a: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Повышение роли государства (риск огосударствления отрасли)</a:t>
            </a:r>
          </a:p>
          <a:p>
            <a:r>
              <a:rPr lang="ru-RU" noProof="0" dirty="0" smtClean="0"/>
              <a:t>Снижение затрат на ИТ </a:t>
            </a:r>
            <a:r>
              <a:rPr lang="ru-RU" dirty="0"/>
              <a:t> </a:t>
            </a:r>
            <a:r>
              <a:rPr lang="ru-RU" dirty="0" smtClean="0"/>
              <a:t>со стороны гос-ва и крупных компаний</a:t>
            </a:r>
          </a:p>
          <a:p>
            <a:r>
              <a:rPr lang="ru-RU" noProof="0" dirty="0" smtClean="0"/>
              <a:t>Ухудшение деловой </a:t>
            </a:r>
            <a:r>
              <a:rPr lang="ru-RU" noProof="0" dirty="0" smtClean="0"/>
              <a:t>среды (в </a:t>
            </a:r>
            <a:r>
              <a:rPr lang="ru-RU" noProof="0" dirty="0" err="1" smtClean="0"/>
              <a:t>т.ч</a:t>
            </a:r>
            <a:r>
              <a:rPr lang="ru-RU" noProof="0" dirty="0" smtClean="0"/>
              <a:t>. из-за санкций)</a:t>
            </a:r>
            <a:endParaRPr lang="ru-RU" noProof="0" dirty="0" smtClean="0"/>
          </a:p>
          <a:p>
            <a:r>
              <a:rPr lang="ru-RU" dirty="0" smtClean="0"/>
              <a:t>Возможное сокращение госрасходов на образование</a:t>
            </a:r>
            <a:endParaRPr lang="ru-RU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Перспективные направления</a:t>
            </a: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endParaRPr lang="ru-RU" b="1" dirty="0">
              <a:effectLst/>
            </a:endParaRPr>
          </a:p>
          <a:p>
            <a:r>
              <a:rPr lang="ru-RU" b="1" dirty="0">
                <a:effectLst/>
              </a:rPr>
              <a:t>ПОИСКОВЫЕ СИСТЕМЫ</a:t>
            </a:r>
          </a:p>
          <a:p>
            <a:r>
              <a:rPr lang="ru-RU" b="1" dirty="0">
                <a:effectLst/>
              </a:rPr>
              <a:t>РАСПОЗНАВАНИЕ </a:t>
            </a:r>
            <a:r>
              <a:rPr lang="ru-RU" b="1" dirty="0" smtClean="0">
                <a:effectLst/>
              </a:rPr>
              <a:t>ОБРАЗОВ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>
                <a:effectLst/>
              </a:rPr>
              <a:t>АНАЛИТИЧЕСКОЕ ПРОГРАММНОЕ ОБЕСПЕЧЕНИЕ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 smtClean="0">
                <a:effectLst/>
              </a:rPr>
              <a:t>ВСТРОЕННЫЕ </a:t>
            </a:r>
            <a:r>
              <a:rPr lang="ru-RU" b="1" dirty="0">
                <a:effectLst/>
              </a:rPr>
              <a:t>СИСТЕМЫ УПРАВЛЕНИЯ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>
                <a:effectLst/>
              </a:rPr>
              <a:t>СЕТИ НОВОГО </a:t>
            </a:r>
            <a:r>
              <a:rPr lang="ru-RU" b="1" dirty="0" smtClean="0">
                <a:effectLst/>
              </a:rPr>
              <a:t>ПОКОЛЕНИЯ 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>
                <a:effectLst/>
              </a:rPr>
              <a:t>ИНЖЕНЕРНЫЕ СИСТЕМЫ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 smtClean="0">
                <a:effectLst/>
              </a:rPr>
              <a:t>МЕТОДЫ </a:t>
            </a:r>
            <a:r>
              <a:rPr lang="ru-RU" b="1" dirty="0">
                <a:effectLst/>
              </a:rPr>
              <a:t>ХРАНЕНИЯ, ОБРАБОТКИ И ПЕРЕДАЧИ ИНФОРМАЦИИ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>
                <a:effectLst/>
              </a:rPr>
              <a:t>ОБЛАЧНЫЕ ВЫЧИСЛЕНИЯ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 smtClean="0">
                <a:effectLst/>
              </a:rPr>
              <a:t>БЕЗОПАСНОСТЬ</a:t>
            </a:r>
            <a:endParaRPr lang="ru-RU" b="1" dirty="0">
              <a:effectLst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 smtClean="0">
                <a:effectLst/>
              </a:rPr>
              <a:t>ИТ </a:t>
            </a:r>
            <a:r>
              <a:rPr lang="ru-RU" b="1" dirty="0">
                <a:effectLst/>
              </a:rPr>
              <a:t>В ОБРАЗОВАНИИ </a:t>
            </a:r>
            <a:endParaRPr lang="ru-RU" b="1" dirty="0" smtClean="0">
              <a:effectLst/>
            </a:endParaRP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r>
              <a:rPr lang="ru-RU" b="1" dirty="0">
                <a:effectLst/>
              </a:rPr>
              <a:t>МОБИЛЬНЫЕ ПРИЛОЖЕНИЯ (игры)</a:t>
            </a:r>
          </a:p>
          <a:p>
            <a:pPr marL="342900" lvl="1" indent="-342900">
              <a:spcAft>
                <a:spcPts val="400"/>
              </a:spcAft>
              <a:buFont typeface="Arial"/>
              <a:buChar char="•"/>
            </a:pPr>
            <a:endParaRPr lang="ru-RU" b="1" dirty="0">
              <a:effectLst/>
            </a:endParaRPr>
          </a:p>
          <a:p>
            <a:endParaRPr lang="ru-RU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>Инфраструктура поддержки ИТ-проектов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effectLst/>
              </a:rPr>
              <a:t>Центры трансфера технологий</a:t>
            </a:r>
            <a:endParaRPr lang="en-US" b="1" dirty="0" smtClean="0">
              <a:effectLst/>
            </a:endParaRPr>
          </a:p>
          <a:p>
            <a:pPr marL="0" indent="0">
              <a:buNone/>
            </a:pPr>
            <a:r>
              <a:rPr lang="ru-RU" b="1" dirty="0" smtClean="0">
                <a:effectLst/>
              </a:rPr>
              <a:t>Инкубаторы</a:t>
            </a:r>
            <a:endParaRPr lang="ru-RU" b="1" dirty="0">
              <a:effectLst/>
            </a:endParaRPr>
          </a:p>
          <a:p>
            <a:pPr marL="0" indent="0">
              <a:buNone/>
            </a:pPr>
            <a:r>
              <a:rPr lang="ru-RU" b="1" dirty="0" err="1" smtClean="0">
                <a:effectLst/>
              </a:rPr>
              <a:t>Инновационно</a:t>
            </a:r>
            <a:r>
              <a:rPr lang="ru-RU" b="1" dirty="0" smtClean="0">
                <a:effectLst/>
              </a:rPr>
              <a:t>-технологические центры</a:t>
            </a:r>
          </a:p>
          <a:p>
            <a:pPr marL="0" indent="0">
              <a:buNone/>
            </a:pPr>
            <a:r>
              <a:rPr lang="ru-RU" b="1" dirty="0" smtClean="0">
                <a:effectLst/>
              </a:rPr>
              <a:t>Технопарки</a:t>
            </a:r>
          </a:p>
          <a:p>
            <a:pPr marL="0" indent="0">
              <a:buNone/>
            </a:pPr>
            <a:r>
              <a:rPr lang="ru-RU" b="1" dirty="0" smtClean="0">
                <a:effectLst/>
              </a:rPr>
              <a:t>ОЭЗ (технико-внедренческого типа)</a:t>
            </a: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735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effectLst/>
              </a:rPr>
              <a:t>Инфраструктура поддержки ИТ-проектов (</a:t>
            </a:r>
            <a:r>
              <a:rPr lang="ru-RU" sz="3600" b="1" dirty="0" err="1" smtClean="0">
                <a:effectLst/>
              </a:rPr>
              <a:t>госфинансирование</a:t>
            </a:r>
            <a:r>
              <a:rPr lang="ru-RU" sz="3600" b="1" dirty="0" smtClean="0">
                <a:effectLst/>
              </a:rPr>
              <a:t>)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noProof="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915777"/>
              </p:ext>
            </p:extLst>
          </p:nvPr>
        </p:nvGraphicFramePr>
        <p:xfrm>
          <a:off x="107504" y="1665705"/>
          <a:ext cx="9036496" cy="5075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3676"/>
                <a:gridCol w="1518645"/>
                <a:gridCol w="1997702"/>
                <a:gridCol w="2456473"/>
              </a:tblGrid>
              <a:tr h="3962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Фонд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Бюджет в 2012 году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Тип финансирования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Сумма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358902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Российский Фонд Фундаментальных Исследований (РФФИ)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 млрд.руб.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грант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400 тыс.руб.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138683">
                <a:tc rowSpan="3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Фонд содействия развитию малых форм предприятий в научно-технической сфере (Фонд содействия)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 млрд.руб.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грант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300 тыс.руб.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7178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СТАРТ-1 – грант</a:t>
                      </a: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СТАРТ-2 и СТАРТ-3 – субсидия (паритетное финансирование)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СТАРТ-1 – 1 млн.руб.</a:t>
                      </a: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СТАРТ-2 – 2 млн.руб., </a:t>
                      </a: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СТАРТ-3 – 3 млн.руб.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277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Субсидия (паритетное финансирование)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10-15 млн.руб.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358902">
                <a:tc rowSpan="3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Фонд развития интернет-инициатив (ФРИИ)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 млрд.руб. на 3 года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Инвестиции в 7% компании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25 тыс.долл. (400 проектов за 3 года)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3589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Инвестиции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250 тыс.долл. (300 проектов за 3 года)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4785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Инвестиции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От 500 </a:t>
                      </a:r>
                      <a:r>
                        <a:rPr lang="ru-RU" sz="900" dirty="0" err="1">
                          <a:effectLst/>
                        </a:rPr>
                        <a:t>тыс.долл</a:t>
                      </a:r>
                      <a:r>
                        <a:rPr lang="ru-RU" sz="900" dirty="0">
                          <a:effectLst/>
                        </a:rPr>
                        <a:t>. (10 проектов за 3 года)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478536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Фонд посевных инвестиций Российской Венчурной Компании (ФПИ РВК)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 млрд.руб.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Инвестиции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10-30 млн.руб.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239268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Министерство образования и науки РФ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20,5 млрд.руб.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Гранты и субсидии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10-15 млн.руб.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358902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Российский Фонд Технологического Развития (РФТР)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</a:rPr>
                        <a:t>1,3 млрд.руб.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Беспроцентный займ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30-100 млн.руб.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358902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Фонды РВК (государственно-частное партнерство)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 млрд.руб. – общий размер фондов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Инвестиции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138683">
                <a:tc rowSpan="4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Фонд Сколково 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22 млрд.руб. – общий объем финансирования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Грант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 млн.руб.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1386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Грант 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 млн.руб.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1386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Грант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150 млн.руб.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  <a:tr h="1386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Грант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300 </a:t>
                      </a:r>
                      <a:r>
                        <a:rPr lang="ru-RU" sz="900" dirty="0" err="1">
                          <a:effectLst/>
                        </a:rPr>
                        <a:t>млн.руб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60" marR="591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35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effectLst/>
              </a:rPr>
              <a:t>Инфраструктура поддержки ИТ-проектов (частные фонды)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ru-RU" dirty="0" smtClean="0"/>
              <a:t>Бизнес-ангелы</a:t>
            </a:r>
            <a:endParaRPr lang="en-US" dirty="0"/>
          </a:p>
          <a:p>
            <a:r>
              <a:rPr lang="ru-RU" dirty="0" smtClean="0"/>
              <a:t>Посевные фонды</a:t>
            </a:r>
          </a:p>
          <a:p>
            <a:r>
              <a:rPr lang="ru-RU" dirty="0" smtClean="0"/>
              <a:t>Венчурные фонды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051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>
                <a:effectLst/>
              </a:rPr>
              <a:t>Инвестиции в образование и фундаментальные исследования</a:t>
            </a:r>
          </a:p>
          <a:p>
            <a:endParaRPr lang="ru-RU" b="1" dirty="0">
              <a:effectLst/>
            </a:endParaRPr>
          </a:p>
          <a:p>
            <a:r>
              <a:rPr lang="ru-RU" b="1" dirty="0" smtClean="0">
                <a:effectLst/>
              </a:rPr>
              <a:t>Содействие трансформации инфраструктуры поддержки ИТ в более рыночную историю</a:t>
            </a:r>
          </a:p>
          <a:p>
            <a:endParaRPr lang="ru-RU" b="1" dirty="0" smtClean="0">
              <a:effectLst/>
            </a:endParaRPr>
          </a:p>
          <a:p>
            <a:r>
              <a:rPr lang="ru-RU" b="1" dirty="0" smtClean="0">
                <a:effectLst/>
              </a:rPr>
              <a:t>Поддержка национальных чемпионов  на международных рынках</a:t>
            </a:r>
          </a:p>
          <a:p>
            <a:endParaRPr lang="ru-RU" b="1" dirty="0">
              <a:effectLst/>
            </a:endParaRPr>
          </a:p>
          <a:p>
            <a:r>
              <a:rPr lang="ru-RU" b="1" dirty="0" smtClean="0">
                <a:effectLst/>
              </a:rPr>
              <a:t>Условия ведения бизнеса + разумный протекционизм</a:t>
            </a:r>
          </a:p>
          <a:p>
            <a:endParaRPr lang="ru-RU" b="1" dirty="0" smtClean="0">
              <a:effectLst/>
            </a:endParaRPr>
          </a:p>
          <a:p>
            <a:r>
              <a:rPr lang="ru-RU" b="1" dirty="0" smtClean="0">
                <a:effectLst/>
              </a:rPr>
              <a:t>Поощрение международной технологической кооперации (инвестиции, технологии, компетенции)</a:t>
            </a:r>
            <a:endParaRPr lang="ru-RU" b="1" dirty="0">
              <a:effectLst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Роль государства по развитию отрасли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49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noProof="0" dirty="0" smtClean="0"/>
              <a:t>Цели и задачи работы</a:t>
            </a:r>
            <a:br>
              <a:rPr lang="ru-RU" noProof="0" dirty="0" smtClean="0"/>
            </a:b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6400" b="1" dirty="0">
                <a:effectLst/>
              </a:rPr>
              <a:t>Цель </a:t>
            </a:r>
            <a:r>
              <a:rPr lang="ru-RU" sz="6400" b="1" dirty="0" smtClean="0">
                <a:effectLst/>
              </a:rPr>
              <a:t>работы</a:t>
            </a:r>
            <a:endParaRPr lang="ru-RU" sz="6400" dirty="0">
              <a:effectLst/>
            </a:endParaRPr>
          </a:p>
          <a:p>
            <a:pPr marL="0" indent="0">
              <a:buNone/>
            </a:pPr>
            <a:r>
              <a:rPr lang="ru-RU" sz="6400" dirty="0" smtClean="0">
                <a:effectLst/>
              </a:rPr>
              <a:t>Подготовить </a:t>
            </a:r>
            <a:r>
              <a:rPr lang="ru-RU" sz="6400" dirty="0">
                <a:effectLst/>
              </a:rPr>
              <a:t>обзор наиболее перспективных разработок в области информационных технологий (ИТ) в России</a:t>
            </a:r>
          </a:p>
          <a:p>
            <a:pPr marL="0" indent="0">
              <a:buNone/>
            </a:pPr>
            <a:endParaRPr lang="ru-RU" sz="6400" b="1" dirty="0" smtClean="0">
              <a:effectLst/>
            </a:endParaRPr>
          </a:p>
          <a:p>
            <a:pPr marL="0" indent="0">
              <a:buNone/>
            </a:pPr>
            <a:r>
              <a:rPr lang="ru-RU" sz="6400" b="1" dirty="0" smtClean="0">
                <a:effectLst/>
              </a:rPr>
              <a:t>Задачи </a:t>
            </a:r>
            <a:r>
              <a:rPr lang="ru-RU" sz="6400" b="1" dirty="0" smtClean="0">
                <a:effectLst/>
              </a:rPr>
              <a:t>работы</a:t>
            </a:r>
            <a:endParaRPr lang="ru-RU" sz="6400" dirty="0">
              <a:effectLst/>
            </a:endParaRPr>
          </a:p>
          <a:p>
            <a:r>
              <a:rPr lang="ru-RU" sz="6400" dirty="0">
                <a:effectLst/>
              </a:rPr>
              <a:t> </a:t>
            </a:r>
            <a:r>
              <a:rPr lang="ru-RU" sz="6400" dirty="0" smtClean="0">
                <a:effectLst/>
              </a:rPr>
              <a:t>1</a:t>
            </a:r>
            <a:r>
              <a:rPr lang="ru-RU" sz="6400" dirty="0">
                <a:effectLst/>
              </a:rPr>
              <a:t>. Определить основные источники инноваций в области ИТ в России.</a:t>
            </a:r>
          </a:p>
          <a:p>
            <a:r>
              <a:rPr lang="ru-RU" sz="6400" dirty="0">
                <a:effectLst/>
              </a:rPr>
              <a:t> </a:t>
            </a:r>
            <a:r>
              <a:rPr lang="ru-RU" sz="6400" dirty="0" smtClean="0">
                <a:effectLst/>
              </a:rPr>
              <a:t>4</a:t>
            </a:r>
            <a:r>
              <a:rPr lang="ru-RU" sz="6400" dirty="0">
                <a:effectLst/>
              </a:rPr>
              <a:t>. Выделить перспективные направления научно-технических разработок в области </a:t>
            </a:r>
            <a:r>
              <a:rPr lang="ru-RU" sz="6400" dirty="0" smtClean="0">
                <a:effectLst/>
              </a:rPr>
              <a:t>ИТ.</a:t>
            </a:r>
            <a:endParaRPr lang="ru-RU" sz="6400" dirty="0">
              <a:effectLst/>
            </a:endParaRPr>
          </a:p>
          <a:p>
            <a:r>
              <a:rPr lang="ru-RU" sz="6400" dirty="0" smtClean="0">
                <a:effectLst/>
              </a:rPr>
              <a:t>5</a:t>
            </a:r>
            <a:r>
              <a:rPr lang="ru-RU" sz="6400" dirty="0">
                <a:effectLst/>
              </a:rPr>
              <a:t>. Дать характеристику выделенным направлениям ИТ-разработок.</a:t>
            </a:r>
          </a:p>
          <a:p>
            <a:r>
              <a:rPr lang="ru-RU" sz="6400" dirty="0" smtClean="0">
                <a:effectLst/>
              </a:rPr>
              <a:t>6</a:t>
            </a:r>
            <a:r>
              <a:rPr lang="ru-RU" sz="6400" dirty="0">
                <a:effectLst/>
              </a:rPr>
              <a:t>. Описать общую систему инфраструктурной поддержки инновационных проектов в области ИТ в России.</a:t>
            </a:r>
          </a:p>
          <a:p>
            <a:endParaRPr lang="ru-RU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Объект исследования</a:t>
            </a:r>
            <a:endParaRPr lang="ru-RU" dirty="0">
              <a:effectLst/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effectLst/>
            </a:endParaRPr>
          </a:p>
          <a:p>
            <a:pPr marL="0" indent="0">
              <a:buNone/>
            </a:pP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dirty="0" smtClean="0">
                <a:effectLst/>
              </a:rPr>
              <a:t>Прикладные </a:t>
            </a:r>
            <a:r>
              <a:rPr lang="ru-RU" dirty="0">
                <a:effectLst/>
              </a:rPr>
              <a:t>научно-исследовательские работы в </a:t>
            </a:r>
            <a:r>
              <a:rPr lang="ru-RU" dirty="0" smtClean="0">
                <a:effectLst/>
              </a:rPr>
              <a:t>области </a:t>
            </a:r>
            <a:r>
              <a:rPr lang="ru-RU" dirty="0">
                <a:effectLst/>
              </a:rPr>
              <a:t>ИТ, проводимые </a:t>
            </a:r>
            <a:r>
              <a:rPr lang="ru-RU" dirty="0" smtClean="0">
                <a:effectLst/>
              </a:rPr>
              <a:t>в </a:t>
            </a:r>
            <a:r>
              <a:rPr lang="ru-RU" dirty="0" smtClean="0">
                <a:effectLst/>
              </a:rPr>
              <a:t>РФ.</a:t>
            </a:r>
            <a:endParaRPr lang="ru-RU" dirty="0" smtClean="0">
              <a:effectLst/>
            </a:endParaRPr>
          </a:p>
          <a:p>
            <a:pPr marL="0" indent="0">
              <a:buNone/>
            </a:pPr>
            <a:endParaRPr lang="ru-RU" dirty="0">
              <a:effectLst/>
            </a:endParaRPr>
          </a:p>
          <a:p>
            <a:pPr marL="0" indent="0">
              <a:buNone/>
            </a:pPr>
            <a:endParaRPr lang="ru-RU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В объект исследования </a:t>
            </a:r>
            <a:r>
              <a:rPr lang="ru-RU" dirty="0">
                <a:effectLst/>
              </a:rPr>
              <a:t>не </a:t>
            </a:r>
            <a:r>
              <a:rPr lang="ru-RU" dirty="0" smtClean="0">
                <a:effectLst/>
              </a:rPr>
              <a:t>вошли</a:t>
            </a:r>
            <a:endParaRPr lang="ru-RU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ru-RU" dirty="0" smtClean="0">
              <a:effectLst/>
            </a:endParaRPr>
          </a:p>
          <a:p>
            <a:pPr lvl="0"/>
            <a:r>
              <a:rPr lang="ru-RU" dirty="0" smtClean="0">
                <a:effectLst/>
              </a:rPr>
              <a:t>ИТ-услуги </a:t>
            </a:r>
            <a:r>
              <a:rPr lang="ru-RU" dirty="0">
                <a:effectLst/>
              </a:rPr>
              <a:t>(проекты по системной интеграции, 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ИТ-поддержка и консалтинг),</a:t>
            </a:r>
          </a:p>
          <a:p>
            <a:pPr lvl="0"/>
            <a:r>
              <a:rPr lang="ru-RU" dirty="0" smtClean="0">
                <a:effectLst/>
              </a:rPr>
              <a:t>Предприятия </a:t>
            </a:r>
            <a:r>
              <a:rPr lang="ru-RU" dirty="0">
                <a:effectLst/>
              </a:rPr>
              <a:t>электронной коммерции для </a:t>
            </a:r>
            <a:r>
              <a:rPr lang="en-US" dirty="0">
                <a:effectLst/>
              </a:rPr>
              <a:t>b</a:t>
            </a:r>
            <a:r>
              <a:rPr lang="ru-RU" dirty="0">
                <a:effectLst/>
              </a:rPr>
              <a:t>2</a:t>
            </a:r>
            <a:r>
              <a:rPr lang="en-US" dirty="0">
                <a:effectLst/>
              </a:rPr>
              <a:t>c </a:t>
            </a:r>
            <a:r>
              <a:rPr lang="ru-RU" dirty="0">
                <a:effectLst/>
              </a:rPr>
              <a:t>и </a:t>
            </a:r>
            <a:r>
              <a:rPr lang="en-US" dirty="0">
                <a:effectLst/>
              </a:rPr>
              <a:t>b</a:t>
            </a:r>
            <a:r>
              <a:rPr lang="ru-RU" dirty="0">
                <a:effectLst/>
              </a:rPr>
              <a:t>2</a:t>
            </a:r>
            <a:r>
              <a:rPr lang="en-US" dirty="0">
                <a:effectLst/>
              </a:rPr>
              <a:t>b </a:t>
            </a:r>
            <a:r>
              <a:rPr lang="ru-RU" dirty="0">
                <a:effectLst/>
              </a:rPr>
              <a:t>рынков (но не технологические платформы для электронной коммерции),</a:t>
            </a:r>
          </a:p>
          <a:p>
            <a:r>
              <a:rPr lang="ru-RU" dirty="0">
                <a:effectLst/>
              </a:rPr>
              <a:t>Интернет-ресурсы </a:t>
            </a:r>
            <a:r>
              <a:rPr lang="ru-RU" dirty="0" err="1">
                <a:effectLst/>
              </a:rPr>
              <a:t>медийной</a:t>
            </a:r>
            <a:r>
              <a:rPr lang="ru-RU" dirty="0">
                <a:effectLst/>
              </a:rPr>
              <a:t> направленности</a:t>
            </a:r>
            <a:endParaRPr lang="ru-RU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Метод сбора данных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effectLst/>
              </a:rPr>
              <a:t>Сбор первичной  информации</a:t>
            </a:r>
            <a:r>
              <a:rPr lang="ru-RU" dirty="0" smtClean="0">
                <a:effectLst/>
              </a:rPr>
              <a:t>:</a:t>
            </a:r>
            <a:endParaRPr lang="ru-RU" dirty="0">
              <a:effectLst/>
            </a:endParaRPr>
          </a:p>
          <a:p>
            <a:pPr lvl="0" algn="just"/>
            <a:r>
              <a:rPr lang="ru-RU" dirty="0">
                <a:effectLst/>
              </a:rPr>
              <a:t>интервью с руководителями инфраструктурных организаций, поддерживающих разработки в области ИТ (технопарки, бизнес-инкубаторы, фонды),</a:t>
            </a:r>
          </a:p>
          <a:p>
            <a:pPr lvl="0" algn="just"/>
            <a:r>
              <a:rPr lang="ru-RU" dirty="0">
                <a:effectLst/>
              </a:rPr>
              <a:t>интервью с 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российскими учеными по направлениям,</a:t>
            </a:r>
          </a:p>
          <a:p>
            <a:pPr lvl="0" algn="just"/>
            <a:r>
              <a:rPr lang="ru-RU" dirty="0">
                <a:effectLst/>
              </a:rPr>
              <a:t>интервью с руководителями ВУЗов и НИИ, ведущими исследования в области ИТ,</a:t>
            </a:r>
          </a:p>
          <a:p>
            <a:pPr lvl="0" algn="just"/>
            <a:r>
              <a:rPr lang="ru-RU" dirty="0">
                <a:effectLst/>
              </a:rPr>
              <a:t>интервью с руководителями инновационных </a:t>
            </a:r>
            <a:r>
              <a:rPr lang="ru-RU" dirty="0" smtClean="0">
                <a:effectLst/>
              </a:rPr>
              <a:t>крупных </a:t>
            </a:r>
            <a:r>
              <a:rPr lang="ru-RU" dirty="0" smtClean="0">
                <a:effectLst/>
              </a:rPr>
              <a:t>и </a:t>
            </a:r>
            <a:r>
              <a:rPr lang="ru-RU" dirty="0" smtClean="0">
                <a:effectLst/>
              </a:rPr>
              <a:t>старт-ап ИТ-компаний</a:t>
            </a:r>
            <a:r>
              <a:rPr lang="ru-RU" dirty="0">
                <a:effectLst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Метод сбора данных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effectLst/>
              </a:rPr>
              <a:t>Источники </a:t>
            </a:r>
            <a:r>
              <a:rPr lang="ru-RU" b="1" dirty="0">
                <a:effectLst/>
              </a:rPr>
              <a:t>вторичной </a:t>
            </a:r>
            <a:r>
              <a:rPr lang="ru-RU" b="1" dirty="0" smtClean="0">
                <a:effectLst/>
              </a:rPr>
              <a:t>информации</a:t>
            </a:r>
            <a:r>
              <a:rPr lang="ru-RU" dirty="0" smtClean="0">
                <a:effectLst/>
              </a:rPr>
              <a:t>:</a:t>
            </a:r>
            <a:endParaRPr lang="ru-RU" dirty="0">
              <a:effectLst/>
            </a:endParaRPr>
          </a:p>
          <a:p>
            <a:pPr lvl="0"/>
            <a:r>
              <a:rPr lang="ru-RU" dirty="0">
                <a:effectLst/>
              </a:rPr>
              <a:t>материалы печатных и электронных деловых и специализированных изданий, </a:t>
            </a:r>
          </a:p>
          <a:p>
            <a:pPr lvl="0"/>
            <a:r>
              <a:rPr lang="ru-RU" dirty="0">
                <a:effectLst/>
              </a:rPr>
              <a:t>аналитические обзоры рынка, </a:t>
            </a:r>
          </a:p>
          <a:p>
            <a:pPr lvl="0"/>
            <a:r>
              <a:rPr lang="ru-RU" dirty="0">
                <a:effectLst/>
              </a:rPr>
              <a:t>исследования маркетинговых и консалтинговых компаний,</a:t>
            </a:r>
          </a:p>
          <a:p>
            <a:pPr lvl="0"/>
            <a:r>
              <a:rPr lang="ru-RU" dirty="0">
                <a:effectLst/>
              </a:rPr>
              <a:t>Интернет-сайты, пресс-релизы и годовые отчеты компаний,</a:t>
            </a:r>
          </a:p>
          <a:p>
            <a:pPr lvl="0"/>
            <a:r>
              <a:rPr lang="ru-RU" dirty="0">
                <a:effectLst/>
              </a:rPr>
              <a:t>государственные нормативно-правовые акты,</a:t>
            </a:r>
          </a:p>
          <a:p>
            <a:pPr lvl="0"/>
            <a:r>
              <a:rPr lang="ru-RU" dirty="0">
                <a:effectLst/>
              </a:rPr>
              <a:t>стратегии развития, программные документы и </a:t>
            </a:r>
            <a:r>
              <a:rPr lang="ru-RU" dirty="0" err="1">
                <a:effectLst/>
              </a:rPr>
              <a:t>форсайты</a:t>
            </a:r>
            <a:r>
              <a:rPr lang="ru-RU" dirty="0">
                <a:effectLst/>
              </a:rPr>
              <a:t> тематических технологических платформ,</a:t>
            </a:r>
          </a:p>
          <a:p>
            <a:pPr lvl="0"/>
            <a:r>
              <a:rPr lang="ru-RU" dirty="0">
                <a:effectLst/>
              </a:rPr>
              <a:t>российские и международные патенты,</a:t>
            </a:r>
          </a:p>
          <a:p>
            <a:pPr lvl="0"/>
            <a:r>
              <a:rPr lang="ru-RU" dirty="0">
                <a:effectLst/>
              </a:rPr>
              <a:t>научные публикации российских ученых по приоритетным направлениям разработок в области ИТ.</a:t>
            </a:r>
          </a:p>
        </p:txBody>
      </p:sp>
    </p:spTree>
    <p:extLst>
      <p:ext uri="{BB962C8B-B14F-4D97-AF65-F5344CB8AC3E}">
        <p14:creationId xmlns:p14="http://schemas.microsoft.com/office/powerpoint/2010/main" val="62670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>Метод </a:t>
            </a:r>
            <a:r>
              <a:rPr lang="ru-RU" b="1" dirty="0">
                <a:effectLst/>
              </a:rPr>
              <a:t>анализа данных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b="1" dirty="0" smtClean="0">
                <a:effectLst/>
              </a:rPr>
              <a:t>Глубинные интервью </a:t>
            </a:r>
            <a:endParaRPr lang="ru-RU" b="1" dirty="0">
              <a:effectLst/>
            </a:endParaRPr>
          </a:p>
          <a:p>
            <a:pPr marL="0" indent="0">
              <a:buNone/>
            </a:pPr>
            <a:r>
              <a:rPr lang="ru-RU" b="1" dirty="0" smtClean="0">
                <a:effectLst/>
              </a:rPr>
              <a:t>Традиционный </a:t>
            </a:r>
            <a:r>
              <a:rPr lang="ru-RU" b="1" dirty="0">
                <a:effectLst/>
              </a:rPr>
              <a:t>контент-анализ документов.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Место ИТ в экономике РФ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98884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 итогам 2009 г. доля ИКТ в российском ВВП составила 4,6% (1,8 трлн. руб.), ИТ-рынок в объеме российских ИКТ – 28% (500 млрд. руб. или $ 15,8 млрд.). Агентство IDC оценивает размер российского ИТ-рынка в 2009 г. на уровне $ 14,1 млрд. Таким образом, доля ИТ в ВВП России составляет всего лишь 1,3%. Для сравнения, в США этот показатель достигает 5%, а в Китае –  9,5%. 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Российский ИТ </a:t>
            </a:r>
            <a:r>
              <a:rPr lang="ru-RU" dirty="0" smtClean="0"/>
              <a:t>рынок рос </a:t>
            </a:r>
            <a:r>
              <a:rPr lang="ru-RU" dirty="0"/>
              <a:t>в среднем на </a:t>
            </a:r>
            <a:r>
              <a:rPr lang="ru-RU" dirty="0" smtClean="0"/>
              <a:t>18% </a:t>
            </a:r>
            <a:r>
              <a:rPr lang="ru-RU" dirty="0"/>
              <a:t>в год, что в три раза превышает темп роста мирового рынка ИТ. С другой стороны, структура российского рынка отличается от общемировой: большую часть рынка, по данным МЭР, составляет сегмент аппаратных средств – 50,3%, на рынок программных средств приходится 20,9%, на рынок услуг 28,8%. </a:t>
            </a:r>
          </a:p>
          <a:p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effectLst/>
              </a:rPr>
              <a:t>Уровень </a:t>
            </a:r>
            <a:r>
              <a:rPr lang="ru-RU" sz="2400" b="1" dirty="0">
                <a:effectLst/>
              </a:rPr>
              <a:t>развития ИТ, согласно глобальному рейтингу конкурентоспособности Всемирного экономического форума</a:t>
            </a:r>
            <a:endParaRPr lang="ru-RU" sz="24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918475"/>
              </p:ext>
            </p:extLst>
          </p:nvPr>
        </p:nvGraphicFramePr>
        <p:xfrm>
          <a:off x="0" y="1628803"/>
          <a:ext cx="9144000" cy="537842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6829014"/>
                <a:gridCol w="2314986"/>
              </a:tblGrid>
              <a:tr h="43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Показатель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Позиция России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3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</a:rPr>
                        <a:t>Высокотехнологичность</a:t>
                      </a:r>
                      <a:r>
                        <a:rPr lang="ru-RU" sz="1600" b="1" dirty="0">
                          <a:effectLst/>
                        </a:rPr>
                        <a:t> бизнеса, (</a:t>
                      </a:r>
                      <a:r>
                        <a:rPr lang="ru-RU" sz="1600" b="1" dirty="0" err="1">
                          <a:effectLst/>
                        </a:rPr>
                        <a:t>Business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sophistication</a:t>
                      </a:r>
                      <a:r>
                        <a:rPr lang="ru-RU" sz="1600" b="1" dirty="0">
                          <a:effectLst/>
                        </a:rPr>
                        <a:t>)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3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40" dirty="0">
                          <a:effectLst/>
                        </a:rPr>
                        <a:t>Восприимчивость экономики к инновациям, (</a:t>
                      </a:r>
                      <a:r>
                        <a:rPr lang="ru-RU" sz="1600" b="1" spc="-40" dirty="0" err="1">
                          <a:effectLst/>
                        </a:rPr>
                        <a:t>Capacity</a:t>
                      </a:r>
                      <a:r>
                        <a:rPr lang="ru-RU" sz="1600" b="1" spc="-40" dirty="0">
                          <a:effectLst/>
                        </a:rPr>
                        <a:t> </a:t>
                      </a:r>
                      <a:r>
                        <a:rPr lang="ru-RU" sz="1600" b="1" spc="-40" dirty="0" err="1">
                          <a:effectLst/>
                        </a:rPr>
                        <a:t>for</a:t>
                      </a:r>
                      <a:r>
                        <a:rPr lang="ru-RU" sz="1600" b="1" spc="-40" dirty="0">
                          <a:effectLst/>
                        </a:rPr>
                        <a:t> </a:t>
                      </a:r>
                      <a:r>
                        <a:rPr lang="ru-RU" sz="1600" b="1" spc="-40" dirty="0" err="1">
                          <a:effectLst/>
                        </a:rPr>
                        <a:t>innovation</a:t>
                      </a:r>
                      <a:r>
                        <a:rPr lang="ru-RU" sz="1600" b="1" spc="-40" dirty="0">
                          <a:effectLst/>
                        </a:rPr>
                        <a:t>)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64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3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Расходы компаний на НИОКР, (Company spending on R&amp;D)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3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Доступность ученых и инженеров</a:t>
                      </a:r>
                      <a:r>
                        <a:rPr lang="en-US" sz="1600" b="1" spc="-50">
                          <a:effectLst/>
                        </a:rPr>
                        <a:t>, (Availability of scientists and engineers)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90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3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Этика ведения бизнеса</a:t>
                      </a:r>
                      <a:r>
                        <a:rPr lang="en-US" sz="1600" b="1">
                          <a:effectLst/>
                        </a:rPr>
                        <a:t>, (Ethical behavior of firms)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101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0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Защита интеллектуальной собственности, (</a:t>
                      </a:r>
                      <a:r>
                        <a:rPr lang="ru-RU" sz="1600" b="1" dirty="0" err="1">
                          <a:effectLst/>
                        </a:rPr>
                        <a:t>Intellectual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property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protection</a:t>
                      </a:r>
                      <a:r>
                        <a:rPr lang="ru-RU" sz="1600" b="1" dirty="0">
                          <a:effectLst/>
                        </a:rPr>
                        <a:t>)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113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0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Качество образования в области математики и естественных наук, (</a:t>
                      </a:r>
                      <a:r>
                        <a:rPr lang="ru-RU" sz="1600" b="1" dirty="0" err="1">
                          <a:effectLst/>
                        </a:rPr>
                        <a:t>Quality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of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math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and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science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education</a:t>
                      </a:r>
                      <a:r>
                        <a:rPr lang="ru-RU" sz="1600" b="1" dirty="0">
                          <a:effectLst/>
                        </a:rPr>
                        <a:t>)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3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Количество интернет-пользователей, (I</a:t>
                      </a:r>
                      <a:r>
                        <a:rPr lang="en-US" sz="1600" b="1">
                          <a:effectLst/>
                        </a:rPr>
                        <a:t>ndividuals using I</a:t>
                      </a:r>
                      <a:r>
                        <a:rPr lang="ru-RU" sz="1600" b="1">
                          <a:effectLst/>
                        </a:rPr>
                        <a:t>nternet)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3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Количество международных патентов (</a:t>
                      </a:r>
                      <a:r>
                        <a:rPr lang="en-US" sz="1600" b="1">
                          <a:effectLst/>
                        </a:rPr>
                        <a:t>PCT patents</a:t>
                      </a:r>
                      <a:r>
                        <a:rPr lang="ru-RU" sz="1600" b="1">
                          <a:effectLst/>
                        </a:rPr>
                        <a:t>)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0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Глобальный индекс конкурентоспособности экономики, (</a:t>
                      </a:r>
                      <a:r>
                        <a:rPr lang="ru-RU" sz="1600" b="1" dirty="0" err="1">
                          <a:effectLst/>
                        </a:rPr>
                        <a:t>Global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Competitiveness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effectLst/>
                        </a:rPr>
                        <a:t>Index</a:t>
                      </a:r>
                      <a:r>
                        <a:rPr lang="ru-RU" sz="1600" b="1" dirty="0">
                          <a:effectLst/>
                        </a:rPr>
                        <a:t>)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68450" y="2409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8450" y="2409825"/>
            <a:ext cx="3017838" cy="7938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4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BackToSchl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21873A"/>
      </a:hlink>
      <a:folHlink>
        <a:srgbClr val="717E00"/>
      </a:folHlink>
    </a:clrScheme>
    <a:fontScheme name="School Presentation">
      <a:majorFont>
        <a:latin typeface="Bookman Old Style"/>
        <a:ea typeface=""/>
        <a:cs typeface=""/>
      </a:majorFont>
      <a:minorFont>
        <a:latin typeface="Segoe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487B8FD-33DA-4A14-B764-96DB17189A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EdBackToSchl</Template>
  <TotalTime>0</TotalTime>
  <Words>1328</Words>
  <Application>Microsoft Office PowerPoint</Application>
  <PresentationFormat>Экран (4:3)</PresentationFormat>
  <Paragraphs>245</Paragraphs>
  <Slides>19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EdBackToSchl</vt:lpstr>
      <vt:lpstr>"Развитие отрасли информационных технологий:  теоретико-методологические основания»:</vt:lpstr>
      <vt:lpstr>Цели и задачи работы </vt:lpstr>
      <vt:lpstr>Объект исследования</vt:lpstr>
      <vt:lpstr>В объект исследования не вошли</vt:lpstr>
      <vt:lpstr>Метод сбора данных </vt:lpstr>
      <vt:lpstr>Метод сбора данных </vt:lpstr>
      <vt:lpstr>Метод анализа данных </vt:lpstr>
      <vt:lpstr>Место ИТ в экономике РФ</vt:lpstr>
      <vt:lpstr>Уровень развития ИТ, согласно глобальному рейтингу конкурентоспособности Всемирного экономического форума</vt:lpstr>
      <vt:lpstr>Источники инноваций </vt:lpstr>
      <vt:lpstr>SWOT S</vt:lpstr>
      <vt:lpstr>SWOT …W</vt:lpstr>
      <vt:lpstr>SWOT …O</vt:lpstr>
      <vt:lpstr>SWOT …T</vt:lpstr>
      <vt:lpstr>Перспективные направления</vt:lpstr>
      <vt:lpstr>Инфраструктура поддержки ИТ-проектов </vt:lpstr>
      <vt:lpstr>Инфраструктура поддержки ИТ-проектов (госфинансирование) </vt:lpstr>
      <vt:lpstr>Инфраструктура поддержки ИТ-проектов (частные фонды) </vt:lpstr>
      <vt:lpstr>Роль государства по развитию отрасли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2014-11-24T17:54:05Z</dcterms:created>
  <dcterms:modified xsi:type="dcterms:W3CDTF">2014-11-26T12:29:29Z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