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4" r:id="rId3"/>
    <p:sldId id="278" r:id="rId4"/>
    <p:sldId id="257" r:id="rId5"/>
    <p:sldId id="28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4" autoAdjust="0"/>
    <p:restoredTop sz="86410" autoAdjust="0"/>
  </p:normalViewPr>
  <p:slideViewPr>
    <p:cSldViewPr>
      <p:cViewPr varScale="1">
        <p:scale>
          <a:sx n="100" d="100"/>
          <a:sy n="100" d="100"/>
        </p:scale>
        <p:origin x="-19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1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ED4F-F72F-4EE8-A8F3-9D60B241AD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C7BC0-8A55-4B47-90F4-C9803CFBD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ED4F-F72F-4EE8-A8F3-9D60B241AD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C7BC0-8A55-4B47-90F4-C9803CFBD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ED4F-F72F-4EE8-A8F3-9D60B241AD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C7BC0-8A55-4B47-90F4-C9803CFBD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ED4F-F72F-4EE8-A8F3-9D60B241AD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C7BC0-8A55-4B47-90F4-C9803CFBD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ED4F-F72F-4EE8-A8F3-9D60B241AD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C7BC0-8A55-4B47-90F4-C9803CFBD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ED4F-F72F-4EE8-A8F3-9D60B241AD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C7BC0-8A55-4B47-90F4-C9803CFBD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ED4F-F72F-4EE8-A8F3-9D60B241AD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C7BC0-8A55-4B47-90F4-C9803CFBD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ED4F-F72F-4EE8-A8F3-9D60B241AD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C7BC0-8A55-4B47-90F4-C9803CFBD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ED4F-F72F-4EE8-A8F3-9D60B241AD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C7BC0-8A55-4B47-90F4-C9803CFBD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ED4F-F72F-4EE8-A8F3-9D60B241AD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C7BC0-8A55-4B47-90F4-C9803CFBD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ED4F-F72F-4EE8-A8F3-9D60B241AD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BBC7BC0-8A55-4B47-90F4-C9803CFBD1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F35ED4F-F72F-4EE8-A8F3-9D60B241AD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BBC7BC0-8A55-4B47-90F4-C9803CFBD1B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buzgalin@mail.r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0792" y="1340768"/>
            <a:ext cx="7851648" cy="1944216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Социальное неравенство </a:t>
            </a:r>
            <a:br>
              <a:rPr lang="ru-RU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и экономическая безопасность</a:t>
            </a:r>
            <a:endParaRPr lang="ru-RU" sz="48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43808" y="4581128"/>
            <a:ext cx="5688632" cy="1584176"/>
          </a:xfrm>
        </p:spPr>
        <p:txBody>
          <a:bodyPr>
            <a:normAutofit fontScale="40000" lnSpcReduction="20000"/>
          </a:bodyPr>
          <a:lstStyle/>
          <a:p>
            <a:r>
              <a:rPr lang="ru-RU" sz="6000" b="1" dirty="0" err="1" smtClean="0"/>
              <a:t>А.В.Бузгалин</a:t>
            </a:r>
            <a:r>
              <a:rPr lang="ru-RU" sz="6000" dirty="0" smtClean="0"/>
              <a:t>, </a:t>
            </a:r>
          </a:p>
          <a:p>
            <a:r>
              <a:rPr lang="ru-RU" sz="6000" dirty="0" err="1" smtClean="0"/>
              <a:t>д.э.н</a:t>
            </a:r>
            <a:r>
              <a:rPr lang="ru-RU" sz="6000" dirty="0" smtClean="0"/>
              <a:t>., профессор, </a:t>
            </a:r>
          </a:p>
          <a:p>
            <a:r>
              <a:rPr lang="ru-RU" sz="6000" dirty="0" smtClean="0"/>
              <a:t>МГУ им. М.В.Ломоносова,</a:t>
            </a:r>
          </a:p>
          <a:p>
            <a:endParaRPr lang="ru-RU" sz="1800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  <a:effectLst>
            <a:innerShdw blurRad="63500" dist="508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Социальное неравенство: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C00000"/>
                </a:solidFill>
              </a:rPr>
              <a:t>Слагаемые неравенства:</a:t>
            </a:r>
          </a:p>
          <a:p>
            <a:r>
              <a:rPr lang="ru-RU" sz="2800" dirty="0" smtClean="0"/>
              <a:t>Доступ к ресурсам (включая знания)</a:t>
            </a:r>
          </a:p>
          <a:p>
            <a:r>
              <a:rPr lang="ru-RU" sz="2800" dirty="0" smtClean="0"/>
              <a:t>Богатство</a:t>
            </a:r>
          </a:p>
          <a:p>
            <a:r>
              <a:rPr lang="ru-RU" sz="2800" dirty="0" smtClean="0"/>
              <a:t>Экономико-политическая власть</a:t>
            </a:r>
          </a:p>
          <a:p>
            <a:r>
              <a:rPr lang="ru-RU" sz="2800" dirty="0" smtClean="0"/>
              <a:t>Доходы и др.</a:t>
            </a:r>
          </a:p>
          <a:p>
            <a:endParaRPr lang="ru-RU" sz="2800" dirty="0" smtClean="0"/>
          </a:p>
          <a:p>
            <a:pPr>
              <a:buNone/>
            </a:pPr>
            <a:r>
              <a:rPr lang="ru-RU" sz="2800" b="1" dirty="0" smtClean="0">
                <a:solidFill>
                  <a:srgbClr val="C00000"/>
                </a:solidFill>
              </a:rPr>
              <a:t>Четыре пороговых значения качества жизни:</a:t>
            </a:r>
          </a:p>
          <a:p>
            <a:r>
              <a:rPr lang="ru-RU" sz="2800" dirty="0" smtClean="0"/>
              <a:t>бедные стран периферии</a:t>
            </a:r>
          </a:p>
          <a:p>
            <a:r>
              <a:rPr lang="ru-RU" sz="2800" dirty="0" smtClean="0"/>
              <a:t>средний уровень жизни стран </a:t>
            </a:r>
            <a:r>
              <a:rPr lang="ru-RU" sz="2800" dirty="0" err="1" smtClean="0"/>
              <a:t>полупериферии</a:t>
            </a:r>
            <a:endParaRPr lang="ru-RU" sz="2800" dirty="0" smtClean="0"/>
          </a:p>
          <a:p>
            <a:r>
              <a:rPr lang="ru-RU" sz="2800" dirty="0" smtClean="0"/>
              <a:t>«средний класс стран «ядра»</a:t>
            </a:r>
          </a:p>
          <a:p>
            <a:r>
              <a:rPr lang="ru-RU" sz="2800" dirty="0" smtClean="0"/>
              <a:t>«элита» глобального капитала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b="1" dirty="0" smtClean="0">
                <a:solidFill>
                  <a:srgbClr val="C00000"/>
                </a:solidFill>
              </a:rPr>
              <a:t>Три </a:t>
            </a:r>
            <a:r>
              <a:rPr lang="ru-RU" sz="2800" b="1" dirty="0" err="1" smtClean="0">
                <a:solidFill>
                  <a:srgbClr val="C00000"/>
                </a:solidFill>
              </a:rPr>
              <a:t>реперных</a:t>
            </a:r>
            <a:r>
              <a:rPr lang="ru-RU" sz="2800" b="1" dirty="0" smtClean="0">
                <a:solidFill>
                  <a:srgbClr val="C00000"/>
                </a:solidFill>
              </a:rPr>
              <a:t> точки неравенства:</a:t>
            </a:r>
          </a:p>
          <a:p>
            <a:r>
              <a:rPr lang="ru-RU" sz="2800" dirty="0" smtClean="0"/>
              <a:t>Либеральное (около</a:t>
            </a:r>
            <a:r>
              <a:rPr lang="en-US" sz="2800" dirty="0" smtClean="0"/>
              <a:t> 2/3</a:t>
            </a:r>
            <a:r>
              <a:rPr lang="ru-RU" sz="2800" dirty="0" smtClean="0"/>
              <a:t> </a:t>
            </a:r>
            <a:r>
              <a:rPr lang="ru-RU" sz="2800" dirty="0" err="1" smtClean="0"/>
              <a:t>бог-ва</a:t>
            </a:r>
            <a:r>
              <a:rPr lang="ru-RU" sz="2800" dirty="0" smtClean="0"/>
              <a:t> в руках 1%; </a:t>
            </a:r>
            <a:r>
              <a:rPr lang="ru-RU" sz="2800" dirty="0" err="1" smtClean="0"/>
              <a:t>к-т</a:t>
            </a:r>
            <a:r>
              <a:rPr lang="ru-RU" sz="2800" dirty="0" smtClean="0"/>
              <a:t> фондов более 15)</a:t>
            </a:r>
          </a:p>
          <a:p>
            <a:r>
              <a:rPr lang="ru-RU" sz="2800" dirty="0" err="1" smtClean="0"/>
              <a:t>Социал-либеральное</a:t>
            </a:r>
            <a:r>
              <a:rPr lang="ru-RU" sz="2800" dirty="0" smtClean="0"/>
              <a:t> (около </a:t>
            </a:r>
            <a:r>
              <a:rPr lang="en-US" sz="2800" dirty="0" smtClean="0"/>
              <a:t>1/2</a:t>
            </a:r>
            <a:r>
              <a:rPr lang="ru-RU" sz="2800" dirty="0" smtClean="0"/>
              <a:t>; 10-15)</a:t>
            </a:r>
          </a:p>
          <a:p>
            <a:r>
              <a:rPr lang="ru-RU" sz="2800" dirty="0" smtClean="0"/>
              <a:t>Социал-демократическое (около </a:t>
            </a:r>
            <a:r>
              <a:rPr lang="en-US" sz="2800" dirty="0" smtClean="0"/>
              <a:t>1/3</a:t>
            </a:r>
            <a:r>
              <a:rPr lang="ru-RU" sz="2800" dirty="0" smtClean="0"/>
              <a:t>; 6-9)</a:t>
            </a:r>
          </a:p>
          <a:p>
            <a:pPr marL="0" indent="0"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>
            <a:noAutofit/>
          </a:bodyPr>
          <a:lstStyle/>
          <a:p>
            <a:r>
              <a:rPr lang="ru-RU" sz="2600" b="1" dirty="0" smtClean="0"/>
              <a:t>2. Чрез</a:t>
            </a:r>
            <a:r>
              <a:rPr lang="ru-RU" sz="2600" b="1" i="1" dirty="0" smtClean="0">
                <a:solidFill>
                  <a:srgbClr val="C00000"/>
                </a:solidFill>
              </a:rPr>
              <a:t>мерное</a:t>
            </a:r>
            <a:r>
              <a:rPr lang="ru-RU" sz="2600" b="1" dirty="0" smtClean="0"/>
              <a:t> социальное неравенство является угрозой национальной </a:t>
            </a:r>
            <a:r>
              <a:rPr lang="en-US" sz="2600" b="1" dirty="0" smtClean="0"/>
              <a:t>[</a:t>
            </a:r>
            <a:r>
              <a:rPr lang="ru-RU" sz="2600" b="1" dirty="0" smtClean="0"/>
              <a:t>экономической</a:t>
            </a:r>
            <a:r>
              <a:rPr lang="en-US" sz="2600" b="1" dirty="0" smtClean="0"/>
              <a:t>]</a:t>
            </a:r>
            <a:r>
              <a:rPr lang="ru-RU" sz="2600" b="1" dirty="0" smtClean="0"/>
              <a:t> безопасности</a:t>
            </a:r>
            <a:endParaRPr lang="ru-RU" sz="2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000" b="1" dirty="0" smtClean="0">
                <a:solidFill>
                  <a:srgbClr val="C00000"/>
                </a:solidFill>
              </a:rPr>
              <a:t>Мера</a:t>
            </a:r>
            <a:r>
              <a:rPr lang="ru-RU" sz="2000" dirty="0" smtClean="0"/>
              <a:t>, переход которой опасен: разрыв в 2 и более пороговых значения качества жизни, либеральный тип неравенства.</a:t>
            </a:r>
          </a:p>
          <a:p>
            <a:pPr>
              <a:buNone/>
            </a:pPr>
            <a:r>
              <a:rPr lang="ru-RU" sz="2000" b="1" dirty="0" smtClean="0">
                <a:solidFill>
                  <a:srgbClr val="C00000"/>
                </a:solidFill>
              </a:rPr>
              <a:t>Причины</a:t>
            </a:r>
            <a:r>
              <a:rPr lang="ru-RU" sz="2000" b="1" dirty="0" smtClean="0"/>
              <a:t>:</a:t>
            </a:r>
          </a:p>
          <a:p>
            <a:r>
              <a:rPr lang="ru-RU" sz="2000" dirty="0" smtClean="0"/>
              <a:t>Подрыв социально-экономических основ единого общенационального интереса в обеспечении безопасности </a:t>
            </a:r>
            <a:r>
              <a:rPr lang="ru-RU" sz="2000" i="1" dirty="0" smtClean="0">
                <a:solidFill>
                  <a:srgbClr val="C00000"/>
                </a:solidFill>
              </a:rPr>
              <a:t>(«они» – не «мы»: в разных </a:t>
            </a:r>
            <a:r>
              <a:rPr lang="ru-RU" sz="2000" i="1" dirty="0" err="1" smtClean="0">
                <a:solidFill>
                  <a:srgbClr val="C00000"/>
                </a:solidFill>
              </a:rPr>
              <a:t>Россиях</a:t>
            </a:r>
            <a:r>
              <a:rPr lang="ru-RU" sz="2000" i="1" dirty="0" smtClean="0">
                <a:solidFill>
                  <a:srgbClr val="C00000"/>
                </a:solidFill>
              </a:rPr>
              <a:t> живем…</a:t>
            </a:r>
            <a:r>
              <a:rPr lang="ru-RU" sz="2000" dirty="0" smtClean="0"/>
              <a:t>).</a:t>
            </a:r>
          </a:p>
          <a:p>
            <a:r>
              <a:rPr lang="ru-RU" sz="2000" dirty="0" smtClean="0"/>
              <a:t>Подрыв доверия к государству как гаранту безопасности (</a:t>
            </a:r>
            <a:r>
              <a:rPr lang="ru-RU" sz="2000" i="1" dirty="0" smtClean="0">
                <a:solidFill>
                  <a:srgbClr val="C00000"/>
                </a:solidFill>
              </a:rPr>
              <a:t>это «их» государство, оно «их» защищает; мы – его пасынки…</a:t>
            </a:r>
            <a:r>
              <a:rPr lang="ru-RU" sz="2000" dirty="0" smtClean="0"/>
              <a:t>).</a:t>
            </a:r>
          </a:p>
          <a:p>
            <a:r>
              <a:rPr lang="ru-RU" sz="2000" dirty="0" smtClean="0"/>
              <a:t>Как следствие снижение экономико-политической силы и эффективности государства как представителя общенародных интересов (</a:t>
            </a:r>
            <a:r>
              <a:rPr lang="ru-RU" sz="2000" i="1" dirty="0" smtClean="0">
                <a:solidFill>
                  <a:srgbClr val="C00000"/>
                </a:solidFill>
              </a:rPr>
              <a:t>профессиональный аппарат насилия, не имеющий общественной поддержки, бюрократизируется и вырождается</a:t>
            </a:r>
            <a:r>
              <a:rPr lang="ru-RU" sz="2000" dirty="0" smtClean="0"/>
              <a:t>).</a:t>
            </a:r>
          </a:p>
          <a:p>
            <a:r>
              <a:rPr lang="ru-RU" sz="2000" dirty="0" smtClean="0"/>
              <a:t>Правящая элита, оторвавшаяся от большинства, как правило,  подчинена интересам глобального капитала, а не большинства граждан и экономики в целом (</a:t>
            </a:r>
            <a:r>
              <a:rPr lang="ru-RU" sz="2000" i="1" dirty="0" smtClean="0">
                <a:solidFill>
                  <a:srgbClr val="C00000"/>
                </a:solidFill>
              </a:rPr>
              <a:t>у «них» в оффшорах кое-что есть…</a:t>
            </a:r>
            <a:r>
              <a:rPr lang="ru-RU" sz="2000" dirty="0" smtClean="0"/>
              <a:t>).</a:t>
            </a:r>
          </a:p>
          <a:p>
            <a:r>
              <a:rPr lang="ru-RU" sz="2000" dirty="0" smtClean="0"/>
              <a:t>Результат: в условиях чрезмерного неравенства </a:t>
            </a:r>
            <a:r>
              <a:rPr lang="ru-RU" sz="2000" b="1" i="1" dirty="0" smtClean="0">
                <a:solidFill>
                  <a:srgbClr val="C00000"/>
                </a:solidFill>
              </a:rPr>
              <a:t>«низы» не захотят, а глобальные верхи не только не захотят, но и не смогут обеспечить НЭБ. </a:t>
            </a:r>
            <a:endParaRPr lang="ru-RU" sz="20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4111867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8460432" cy="432048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Контраргументы и контр-контраргументы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Autofit/>
          </a:bodyPr>
          <a:lstStyle/>
          <a:p>
            <a:r>
              <a:rPr lang="ru-RU" sz="2000" dirty="0" smtClean="0"/>
              <a:t>Неравенство в Российской империи было чрезмерно, однако безопасность обеспечивалась (?). </a:t>
            </a:r>
          </a:p>
          <a:p>
            <a:pPr>
              <a:buNone/>
            </a:pPr>
            <a:r>
              <a:rPr lang="ru-RU" sz="2000" dirty="0" smtClean="0"/>
              <a:t>	НО: </a:t>
            </a:r>
            <a:r>
              <a:rPr lang="ru-RU" sz="2000" i="1" dirty="0" smtClean="0">
                <a:solidFill>
                  <a:srgbClr val="C00000"/>
                </a:solidFill>
              </a:rPr>
              <a:t>это было более ста лет назад и в конечном итоге привело к Революции</a:t>
            </a:r>
          </a:p>
          <a:p>
            <a:r>
              <a:rPr lang="ru-RU" sz="2000" dirty="0" smtClean="0"/>
              <a:t>США обеспечивают высокий уровень НЭБ при высоком уровне неравенства</a:t>
            </a:r>
          </a:p>
          <a:p>
            <a:pPr>
              <a:buNone/>
            </a:pPr>
            <a:r>
              <a:rPr lang="ru-RU" sz="2000" dirty="0" smtClean="0"/>
              <a:t>	НО: </a:t>
            </a:r>
            <a:r>
              <a:rPr lang="ru-RU" sz="2000" i="1" dirty="0" smtClean="0">
                <a:solidFill>
                  <a:srgbClr val="C00000"/>
                </a:solidFill>
              </a:rPr>
              <a:t>(1) уровень неравенства меньше, чем пороговый, хотя и близок к нему; (2) обеспечивается особым положением государства-капитала США как мирового гегемона, что недоступно для других стран; (3) а так ли устойчива НЭБ США?</a:t>
            </a:r>
          </a:p>
          <a:p>
            <a:r>
              <a:rPr lang="ru-RU" sz="2000" b="1" dirty="0" smtClean="0"/>
              <a:t>Вывод: </a:t>
            </a:r>
            <a:r>
              <a:rPr lang="ru-RU" sz="2000" dirty="0" smtClean="0"/>
              <a:t>снижение социального неравенства по всем параметрам есть не только нравственный и социальный императив, но и условие НЭБ и (это тема другого доклада) </a:t>
            </a:r>
          </a:p>
          <a:p>
            <a:pPr>
              <a:buNone/>
            </a:pPr>
            <a:r>
              <a:rPr lang="ru-RU" sz="2000" b="1" i="1" dirty="0" smtClean="0">
                <a:solidFill>
                  <a:srgbClr val="C00000"/>
                </a:solidFill>
              </a:rPr>
              <a:t>	</a:t>
            </a:r>
            <a:r>
              <a:rPr lang="ru-RU" sz="2000" b="1" i="1" dirty="0" err="1" smtClean="0">
                <a:solidFill>
                  <a:srgbClr val="C00000"/>
                </a:solidFill>
              </a:rPr>
              <a:t>эко-социо-гуманитарно-ориентированного</a:t>
            </a:r>
            <a:r>
              <a:rPr lang="ru-RU" sz="2000" b="1" i="1" dirty="0" smtClean="0">
                <a:solidFill>
                  <a:srgbClr val="C00000"/>
                </a:solidFill>
              </a:rPr>
              <a:t> развития,</a:t>
            </a:r>
            <a:r>
              <a:rPr lang="ru-RU" sz="2000" dirty="0" smtClean="0"/>
              <a:t> </a:t>
            </a:r>
          </a:p>
          <a:p>
            <a:pPr>
              <a:buNone/>
            </a:pPr>
            <a:r>
              <a:rPr lang="ru-RU" sz="2000" dirty="0" smtClean="0"/>
              <a:t>	а не просто роста России и других стран.	</a:t>
            </a:r>
            <a:endParaRPr lang="ru-RU" sz="2000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r>
              <a:rPr lang="ru-RU" b="1" dirty="0" smtClean="0"/>
              <a:t>Спасибо за внимание!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6876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 smtClean="0"/>
              <a:t>Для контактов:</a:t>
            </a:r>
          </a:p>
          <a:p>
            <a:pPr marL="0" indent="0">
              <a:buNone/>
            </a:pPr>
            <a:r>
              <a:rPr lang="ru-RU" sz="2800" dirty="0" smtClean="0"/>
              <a:t>Бузгалин </a:t>
            </a:r>
            <a:r>
              <a:rPr lang="ru-RU" sz="2800" dirty="0"/>
              <a:t>Александр Владимирович,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i="1" dirty="0" smtClean="0"/>
              <a:t>д.э.н</a:t>
            </a:r>
            <a:r>
              <a:rPr lang="ru-RU" sz="2800" i="1" dirty="0"/>
              <a:t>., </a:t>
            </a:r>
            <a:r>
              <a:rPr lang="ru-RU" sz="2800" i="1" dirty="0" smtClean="0"/>
              <a:t>профессор, </a:t>
            </a:r>
            <a:r>
              <a:rPr lang="ru-RU" sz="2800" i="1" dirty="0"/>
              <a:t>МГУ им. </a:t>
            </a:r>
            <a:r>
              <a:rPr lang="ru-RU" sz="2800" i="1" dirty="0" smtClean="0"/>
              <a:t>М.В.Ломоносова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002060"/>
                </a:solidFill>
                <a:hlinkClick r:id="rId2"/>
              </a:rPr>
              <a:t>buzgalin@mail.ru</a:t>
            </a:r>
            <a:endParaRPr lang="en-US" sz="28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8719204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459</TotalTime>
  <Words>296</Words>
  <Application>Microsoft Office PowerPoint</Application>
  <PresentationFormat>Экран (4:3)</PresentationFormat>
  <Paragraphs>44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Поток</vt:lpstr>
      <vt:lpstr>Социальное неравенство  и экономическая безопасность</vt:lpstr>
      <vt:lpstr>1. Социальное неравенство:</vt:lpstr>
      <vt:lpstr>2. Чрезмерное социальное неравенство является угрозой национальной [экономической] безопасности</vt:lpstr>
      <vt:lpstr>Контраргументы и контр-контраргументы</vt:lpstr>
      <vt:lpstr>Спасибо за внимание!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Ориентиры для финансовой системы России</dc:title>
  <dc:creator>Andrey</dc:creator>
  <cp:lastModifiedBy>Сергей</cp:lastModifiedBy>
  <cp:revision>60</cp:revision>
  <dcterms:created xsi:type="dcterms:W3CDTF">2012-12-12T06:58:21Z</dcterms:created>
  <dcterms:modified xsi:type="dcterms:W3CDTF">2018-10-16T10:57:37Z</dcterms:modified>
</cp:coreProperties>
</file>