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62" r:id="rId3"/>
    <p:sldMasterId id="2147483674" r:id="rId4"/>
    <p:sldMasterId id="2147483686" r:id="rId5"/>
    <p:sldMasterId id="2147483698" r:id="rId6"/>
    <p:sldMasterId id="2147483710" r:id="rId7"/>
    <p:sldMasterId id="2147483722" r:id="rId8"/>
    <p:sldMasterId id="2147483746" r:id="rId9"/>
    <p:sldMasterId id="2147483758" r:id="rId10"/>
    <p:sldMasterId id="2147483770" r:id="rId11"/>
    <p:sldMasterId id="2147483783" r:id="rId12"/>
    <p:sldMasterId id="2147483785" r:id="rId13"/>
    <p:sldMasterId id="2147483787" r:id="rId14"/>
    <p:sldMasterId id="2147483806" r:id="rId15"/>
  </p:sldMasterIdLst>
  <p:notesMasterIdLst>
    <p:notesMasterId r:id="rId51"/>
  </p:notesMasterIdLst>
  <p:sldIdLst>
    <p:sldId id="256" r:id="rId16"/>
    <p:sldId id="320" r:id="rId17"/>
    <p:sldId id="321" r:id="rId18"/>
    <p:sldId id="323" r:id="rId19"/>
    <p:sldId id="324" r:id="rId20"/>
    <p:sldId id="322" r:id="rId21"/>
    <p:sldId id="296" r:id="rId22"/>
    <p:sldId id="325" r:id="rId23"/>
    <p:sldId id="326" r:id="rId24"/>
    <p:sldId id="297" r:id="rId25"/>
    <p:sldId id="277" r:id="rId26"/>
    <p:sldId id="275" r:id="rId27"/>
    <p:sldId id="289" r:id="rId28"/>
    <p:sldId id="286" r:id="rId29"/>
    <p:sldId id="310" r:id="rId30"/>
    <p:sldId id="298" r:id="rId31"/>
    <p:sldId id="257" r:id="rId32"/>
    <p:sldId id="269" r:id="rId33"/>
    <p:sldId id="306" r:id="rId34"/>
    <p:sldId id="307" r:id="rId35"/>
    <p:sldId id="328" r:id="rId36"/>
    <p:sldId id="327" r:id="rId37"/>
    <p:sldId id="273" r:id="rId38"/>
    <p:sldId id="299" r:id="rId39"/>
    <p:sldId id="300" r:id="rId40"/>
    <p:sldId id="302" r:id="rId41"/>
    <p:sldId id="303" r:id="rId42"/>
    <p:sldId id="304" r:id="rId43"/>
    <p:sldId id="305" r:id="rId44"/>
    <p:sldId id="311" r:id="rId45"/>
    <p:sldId id="313" r:id="rId46"/>
    <p:sldId id="312" r:id="rId47"/>
    <p:sldId id="295" r:id="rId48"/>
    <p:sldId id="319" r:id="rId49"/>
    <p:sldId id="26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D57"/>
    <a:srgbClr val="53B7CC"/>
    <a:srgbClr val="118ADC"/>
    <a:srgbClr val="946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2611" autoAdjust="0"/>
  </p:normalViewPr>
  <p:slideViewPr>
    <p:cSldViewPr snapToGrid="0" snapToObjects="1">
      <p:cViewPr varScale="1">
        <p:scale>
          <a:sx n="101" d="100"/>
          <a:sy n="101" d="100"/>
        </p:scale>
        <p:origin x="1124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AB5C9-1066-4491-9A01-84F224630D64}" type="datetimeFigureOut">
              <a:rPr lang="en-GB" smtClean="0"/>
              <a:t>11/04/2018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1A3EE-256E-455C-BE7E-48F991274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15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WE WILL DO THIS BY:</a:t>
            </a:r>
          </a:p>
          <a:p>
            <a:endParaRPr lang="en-GB" dirty="0" smtClean="0"/>
          </a:p>
          <a:p>
            <a:r>
              <a:rPr lang="en-GB" dirty="0" smtClean="0"/>
              <a:t>Providing  student-centred, personalised and distinctive learning and teaching experiences  underpinned by professionally relevant research, knowledge exchange and enterprise</a:t>
            </a:r>
          </a:p>
          <a:p>
            <a:endParaRPr lang="en-GB" dirty="0" smtClean="0"/>
          </a:p>
          <a:p>
            <a:r>
              <a:rPr lang="en-GB" dirty="0" smtClean="0"/>
              <a:t>Making a difference to the communities we serve - in Scotland and across the globe</a:t>
            </a:r>
          </a:p>
          <a:p>
            <a:endParaRPr lang="en-GB" dirty="0" smtClean="0"/>
          </a:p>
          <a:p>
            <a:r>
              <a:rPr lang="en-GB" dirty="0" smtClean="0"/>
              <a:t>Fostering the resilience and learning skills of our students by providing a supportive, encouraging and inspirational learning environment</a:t>
            </a:r>
          </a:p>
          <a:p>
            <a:endParaRPr lang="en-GB" dirty="0" smtClean="0"/>
          </a:p>
          <a:p>
            <a:r>
              <a:rPr lang="en-GB" dirty="0" smtClean="0"/>
              <a:t>Taking managed intelligent risks to benefit our student experience and organisational performance</a:t>
            </a:r>
          </a:p>
          <a:p>
            <a:endParaRPr lang="en-GB" dirty="0" smtClean="0"/>
          </a:p>
          <a:p>
            <a:r>
              <a:rPr lang="en-GB" dirty="0" smtClean="0"/>
              <a:t>Developing a culture where our people are supported to be highly motivated, creative and  collaborative</a:t>
            </a:r>
          </a:p>
          <a:p>
            <a:endParaRPr lang="en-GB" dirty="0" smtClean="0"/>
          </a:p>
          <a:p>
            <a:r>
              <a:rPr lang="en-GB" dirty="0" smtClean="0"/>
              <a:t>Being a proudly different university where ambition and success are at the heart of what we do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1A3EE-256E-455C-BE7E-48F9912743B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778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TL Paisley; TR Ayr; BL View from London</a:t>
            </a:r>
            <a:r>
              <a:rPr lang="en-GB" baseline="0" dirty="0" smtClean="0"/>
              <a:t> Campus; BR New </a:t>
            </a:r>
            <a:r>
              <a:rPr lang="en-GB" dirty="0" smtClean="0"/>
              <a:t>Lanarkshire Campus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1A3EE-256E-455C-BE7E-48F9912743B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19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509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8FA5A-E7A7-42C4-A293-B574C43E7243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1A3EE-256E-455C-BE7E-48F9912743B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23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1A3EE-256E-455C-BE7E-48F9912743BE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3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6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19994-2D98-40C1-810F-7D6C2D4FD56C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6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68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37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838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565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17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088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20" descr="sh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72200" y="2141538"/>
            <a:ext cx="2162175" cy="1803400"/>
          </a:xfrm>
        </p:spPr>
        <p:txBody>
          <a:bodyPr rIns="0"/>
          <a:lstStyle>
            <a:lvl1pPr algn="r">
              <a:defRPr/>
            </a:lvl1pPr>
          </a:lstStyle>
          <a:p>
            <a:pPr lvl="0"/>
            <a:r>
              <a:rPr lang="en-US" altLang="zh-HK" noProof="0" smtClean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6170613" y="4148138"/>
            <a:ext cx="2162175" cy="1490662"/>
          </a:xfrm>
        </p:spPr>
        <p:txBody>
          <a:bodyPr rIns="0"/>
          <a:lstStyle>
            <a:lvl1pPr marL="0" indent="0" algn="r">
              <a:buFont typeface="Times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HK" noProof="0" smtClean="0"/>
              <a:t>Click to edit Master subtitle style</a:t>
            </a:r>
          </a:p>
        </p:txBody>
      </p:sp>
      <p:pic>
        <p:nvPicPr>
          <p:cNvPr id="6" name="Picture 18" descr="balloons1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4"/>
          <a:stretch/>
        </p:blipFill>
        <p:spPr bwMode="auto">
          <a:xfrm>
            <a:off x="-1" y="0"/>
            <a:ext cx="6056929" cy="68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17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790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766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978025"/>
            <a:ext cx="3881437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978025"/>
            <a:ext cx="3883025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4215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301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8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2285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5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6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HK" dirty="0" smtClean="0"/>
              <a:t>Click icon to add picture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9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274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6850" y="608013"/>
            <a:ext cx="1978025" cy="5940425"/>
          </a:xfrm>
        </p:spPr>
        <p:txBody>
          <a:bodyPr vert="eaVert"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608013"/>
            <a:ext cx="5786437" cy="5940425"/>
          </a:xfrm>
        </p:spPr>
        <p:txBody>
          <a:bodyPr vert="eaVert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509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 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UoG_keyline_NEW_RGB_LONGBO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038"/>
            <a:ext cx="26638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5108575"/>
            <a:ext cx="2663825" cy="133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5" descr="WCW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389563"/>
            <a:ext cx="1819275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t"/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42247" y="2542412"/>
            <a:ext cx="6891338" cy="1428008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70000"/>
              </a:lnSpc>
              <a:buNone/>
              <a:defRPr sz="4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39297" y="1917084"/>
            <a:ext cx="6161087" cy="50881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7459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S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984375"/>
            <a:ext cx="36004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/>
          <a:lstStyle>
            <a:lvl1pPr>
              <a:buFont typeface="Arial" pitchFamily="34" charset="0"/>
              <a:buChar char="•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 sz="2000"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600437" y="3496703"/>
            <a:ext cx="2880320" cy="1080120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782041" y="2776623"/>
            <a:ext cx="1986748" cy="626806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>
          <a:xfrm>
            <a:off x="7391400" y="6362700"/>
            <a:ext cx="9461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B6EF87-F967-4F5C-877B-3C80EFD7F0B3}" type="datetime1">
              <a:rPr lang="en-GB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11/04/2018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698625" y="6303963"/>
            <a:ext cx="43132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0000"/>
                </a:solidFill>
              </a:rPr>
              <a:t>At the heart of connecting people to higher education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8316913" y="6356350"/>
            <a:ext cx="5492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123264-257E-4945-917D-72698F2CA39B}" type="slidenum">
              <a:rPr lang="en-GB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1" y="207915"/>
            <a:ext cx="1811369" cy="9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38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8213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914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6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2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320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TABL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/>
          <p:cNvGrpSpPr>
            <a:grpSpLocks/>
          </p:cNvGrpSpPr>
          <p:nvPr userDrawn="1"/>
        </p:nvGrpSpPr>
        <p:grpSpPr bwMode="auto">
          <a:xfrm>
            <a:off x="7822428" y="5567608"/>
            <a:ext cx="1103312" cy="1103312"/>
            <a:chOff x="7452320" y="5229200"/>
            <a:chExt cx="1368152" cy="1368152"/>
          </a:xfrm>
        </p:grpSpPr>
        <p:sp>
          <p:nvSpPr>
            <p:cNvPr id="11" name="Oval 4"/>
            <p:cNvSpPr/>
            <p:nvPr/>
          </p:nvSpPr>
          <p:spPr>
            <a:xfrm>
              <a:off x="7452320" y="5229200"/>
              <a:ext cx="1368152" cy="1368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96336" y="5589240"/>
              <a:ext cx="1080120" cy="643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386096" y="814918"/>
            <a:ext cx="6200037" cy="937682"/>
          </a:xfrm>
          <a:prstGeom prst="rect">
            <a:avLst/>
          </a:prstGeom>
        </p:spPr>
        <p:txBody>
          <a:bodyPr vert="horz" anchor="t"/>
          <a:lstStyle>
            <a:lvl1pPr marL="0" indent="0">
              <a:lnSpc>
                <a:spcPct val="70000"/>
              </a:lnSpc>
              <a:spcBef>
                <a:spcPts val="0"/>
              </a:spcBef>
              <a:buFontTx/>
              <a:buNone/>
              <a:defRPr sz="4000" b="1" i="0" spc="-15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/>
                <a:cs typeface="Arial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300163" y="2203450"/>
            <a:ext cx="6284912" cy="334075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800" b="1" i="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576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2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96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39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24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92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3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localhost/Users/richardpotts/Desktop/UWS%20Powerpoint%20Templates%202014/Version%202/Facts%20and%20Figures%20Slides-02.jpg" TargetMode="Externa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Relationship Id="rId4" Type="http://schemas.openxmlformats.org/officeDocument/2006/relationships/image" Target="file://localhost/Work%20in%20progress/Powerpoint%20UG2015/jpeg%20Files/Sport%20&amp;%20Exercise.jpg" TargetMode="Externa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97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10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7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cts and Figures Slides-02.jpg" descr="/Users/richardpotts/Desktop/UWS Powerpoint Templates 2014/Version 2/Facts and Figures Slides-02.jp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port &amp; Exercise.jpg" descr="/Work in progress/Powerpoint UG2015/jpeg Files/Sport &amp; Exercise.jp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7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shine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8763" cy="163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13" y="1978025"/>
            <a:ext cx="7916862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8013"/>
            <a:ext cx="7878763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smtClean="0"/>
              <a:t>Click to edit Master title style</a:t>
            </a:r>
          </a:p>
        </p:txBody>
      </p:sp>
      <p:pic>
        <p:nvPicPr>
          <p:cNvPr id="6" name="Picture 15" descr="balloons2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4408"/>
            <a:ext cx="9148763" cy="4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67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Font typeface="Times" charset="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Font typeface="Times" charset="0"/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Font typeface="Times" charset="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Font typeface="Times" charset="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Font typeface="Times" charset="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Font typeface="Times" charset="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Font typeface="Times" charset="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30000"/>
        <a:buFont typeface="Times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74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05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16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8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12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0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43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45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11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3.png"/><Relationship Id="rId7" Type="http://schemas.openxmlformats.org/officeDocument/2006/relationships/image" Target="../media/image7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Relationship Id="rId9" Type="http://schemas.openxmlformats.org/officeDocument/2006/relationships/image" Target="../media/image79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61017111" TargetMode="External"/><Relationship Id="rId3" Type="http://schemas.openxmlformats.org/officeDocument/2006/relationships/hyperlink" Target="https://www.visitscotland.com/" TargetMode="External"/><Relationship Id="rId7" Type="http://schemas.openxmlformats.org/officeDocument/2006/relationships/hyperlink" Target="https://www.youtube.com/watch?v=a1gXW7ziR8M" TargetMode="External"/><Relationship Id="rId2" Type="http://schemas.openxmlformats.org/officeDocument/2006/relationships/hyperlink" Target="https://www.youtube.com/user/VisitScotlan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udyinscotland.org/find-a-university/university-of-west-scotland/" TargetMode="External"/><Relationship Id="rId5" Type="http://schemas.openxmlformats.org/officeDocument/2006/relationships/hyperlink" Target="https://www.youtube.com/watch?v=W_MjxkOmFy8" TargetMode="External"/><Relationship Id="rId4" Type="http://schemas.openxmlformats.org/officeDocument/2006/relationships/hyperlink" Target="https://www.youtube.com/watch?v=CAqA9AlvX2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97268" y="0"/>
            <a:ext cx="7211148" cy="264949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u="sng" dirty="0" smtClean="0">
                <a:solidFill>
                  <a:srgbClr val="FFFFFF"/>
                </a:solidFill>
              </a:rPr>
              <a:t>International Future Entrepreneurship Competition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1400" dirty="0" smtClean="0">
                <a:solidFill>
                  <a:srgbClr val="FFFFFF"/>
                </a:solidFill>
              </a:rPr>
              <a:t/>
            </a:r>
            <a:br>
              <a:rPr lang="en-US" sz="1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Ron </a:t>
            </a:r>
            <a:r>
              <a:rPr lang="en-US" sz="2400" dirty="0">
                <a:solidFill>
                  <a:srgbClr val="FFFFFF"/>
                </a:solidFill>
              </a:rPr>
              <a:t>Livingstone</a:t>
            </a:r>
            <a:r>
              <a:rPr lang="en-US" sz="3200" dirty="0">
                <a:solidFill>
                  <a:srgbClr val="FFFFFF"/>
                </a:solidFill>
              </a:rPr>
              <a:t/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I</a:t>
            </a:r>
            <a:r>
              <a:rPr lang="en-US" sz="2400" dirty="0" smtClean="0">
                <a:solidFill>
                  <a:srgbClr val="FFFFFF"/>
                </a:solidFill>
              </a:rPr>
              <a:t>nterim Dean &amp; Assistant </a:t>
            </a:r>
            <a:r>
              <a:rPr lang="en-US" sz="2400" dirty="0">
                <a:solidFill>
                  <a:srgbClr val="FFFFFF"/>
                </a:solidFill>
              </a:rPr>
              <a:t>Dean (</a:t>
            </a:r>
            <a:r>
              <a:rPr lang="en-US" sz="2400" dirty="0" smtClean="0">
                <a:solidFill>
                  <a:srgbClr val="FFFFFF"/>
                </a:solidFill>
              </a:rPr>
              <a:t>International) 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School of Business and Enterprise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3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74" y="1077361"/>
            <a:ext cx="6536603" cy="216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Georgia"/>
              </a:rPr>
              <a:t>One of Scotland’s largest and most innovative, modern universities established in 2007 , but with origins dating back to 1897. </a:t>
            </a:r>
            <a:endParaRPr lang="en-US" sz="2800" b="1" dirty="0">
              <a:solidFill>
                <a:prstClr val="black"/>
              </a:solidFill>
              <a:latin typeface="NJBold"/>
            </a:endParaRPr>
          </a:p>
        </p:txBody>
      </p:sp>
    </p:spTree>
    <p:extLst>
      <p:ext uri="{BB962C8B-B14F-4D97-AF65-F5344CB8AC3E}">
        <p14:creationId xmlns:p14="http://schemas.microsoft.com/office/powerpoint/2010/main" val="249765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216" y="882689"/>
            <a:ext cx="633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Arial"/>
                <a:cs typeface="Arial"/>
              </a:rPr>
              <a:t>UWS Purpose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439" y="3555112"/>
            <a:ext cx="40929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purpose is to </a:t>
            </a:r>
            <a:r>
              <a:rPr lang="en-GB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lives, transform communities and encourage enterprise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GB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outstanding, distinctive and progressive higher education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focus is on </a:t>
            </a:r>
            <a:r>
              <a:rPr lang="en-GB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personalised learning experiences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</a:t>
            </a:r>
            <a:r>
              <a:rPr lang="en-GB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internationally recognised research. </a:t>
            </a:r>
          </a:p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UWS graduates will be </a:t>
            </a:r>
            <a:r>
              <a:rPr lang="en-GB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work-ready and contribute locally and globally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710" y="3253838"/>
            <a:ext cx="3782290" cy="37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2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216" y="882689"/>
            <a:ext cx="6334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Arial"/>
                <a:cs typeface="Arial"/>
              </a:rPr>
              <a:t>Five UWS Schools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439" y="3682433"/>
            <a:ext cx="454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and Enterprise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Engineering, Computing &amp; Science</a:t>
            </a: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Culture and </a:t>
            </a: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Health, Nursing and Midwifery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4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ws.ac.uk/uploadedImages/Page_Assets/Campus_Assets/Paisley/Photo_Gallery/UWS%20Paisley%20Campus%20-%20Reception%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82" y="263544"/>
            <a:ext cx="3755136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arm8.staticflickr.com/7204/7090082811_6bf894a8a0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94" y="894915"/>
            <a:ext cx="3755299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ncamp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78" y="3853560"/>
            <a:ext cx="4376730" cy="267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w from London Campus - U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6" y="2974294"/>
            <a:ext cx="381000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049" y="2554224"/>
            <a:ext cx="3060457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7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01" y="-57148"/>
            <a:ext cx="7975432" cy="72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737" y="5359633"/>
            <a:ext cx="2052111" cy="1498367"/>
          </a:xfrm>
          <a:prstGeom prst="rect">
            <a:avLst/>
          </a:prstGeom>
        </p:spPr>
      </p:pic>
      <p:pic>
        <p:nvPicPr>
          <p:cNvPr id="7171" name="Picture 3" descr="K:\UWS icons\UWS Stats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61" y="0"/>
            <a:ext cx="5240458" cy="287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K:\UWS icons\UWS Stats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38" y="3313709"/>
            <a:ext cx="4710041" cy="25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95 Sli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1" y="97465"/>
            <a:ext cx="3968044" cy="344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op in the UK - 100 percent for overall student satisfactio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46" y="2700474"/>
            <a:ext cx="4552254" cy="279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48" y="5657686"/>
            <a:ext cx="3008467" cy="118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216" y="893575"/>
            <a:ext cx="6013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UWS Facts and Figures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439" y="3555112"/>
            <a:ext cx="8185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486" y="2383971"/>
            <a:ext cx="843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17000 students across our 5 UK campuses and 1000+ in partner locations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international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UWS is officially recognised in the Top 3% of universities worldwide (THE World University Rankings September 2017)</a:t>
            </a:r>
          </a:p>
          <a:p>
            <a:endParaRPr lang="en-US" sz="16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aseline="30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Improved UK University (THE Student experience Survey 15-16)</a:t>
            </a:r>
          </a:p>
          <a:p>
            <a:endParaRPr lang="en-US" sz="16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student satisfaction for Business; Law; Civil Engineering; Engineering Management &amp; Physics (National Student Survey 2017)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of UWS Graduates are in work or further study 6 months after graduating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98% of UWS Postgraduates are in work or further study 6 months after graduating</a:t>
            </a:r>
          </a:p>
        </p:txBody>
      </p:sp>
    </p:spTree>
    <p:extLst>
      <p:ext uri="{BB962C8B-B14F-4D97-AF65-F5344CB8AC3E}">
        <p14:creationId xmlns:p14="http://schemas.microsoft.com/office/powerpoint/2010/main" val="308752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564" y="347185"/>
            <a:ext cx="4843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Arial"/>
                <a:cs typeface="Arial"/>
              </a:rPr>
              <a:t>Research at UWS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437" y="1055071"/>
            <a:ext cx="60413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Gained the prestigious HR Excellence in Research Award from the European Commission in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2014 Research Excellence Framework, more than half of our research outputs ranked at three to four star, with four star signifying “world-leading” research.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of impact case studies in communication, cultural and media studies, library and information management judged “world-class/internationally excellent”.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trengths in dementia and Alzheimer’s disease, aquaculture, the built environment, thin film engineering, gravitational waves, education, social science and creative industries.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UWS has achieved Athena Swan Bronze accreditation for its work in the advancement of women in science, engineering and technology.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9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302" y="801204"/>
            <a:ext cx="824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School of Business and Enterprise</a:t>
            </a:r>
            <a:endParaRPr lang="en-GB" sz="4000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570" y="2298132"/>
            <a:ext cx="835181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Almost 5,000 Business and Enterprise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Our School has grown student headcount by 80% in the past 5 years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 (</a:t>
            </a:r>
            <a:r>
              <a:rPr lang="en-GB" dirty="0">
                <a:solidFill>
                  <a:schemeClr val="bg1"/>
                </a:solidFill>
              </a:rPr>
              <a:t>from 2709 total in 2012/13 to </a:t>
            </a:r>
            <a:r>
              <a:rPr lang="en-GB" dirty="0" smtClean="0">
                <a:solidFill>
                  <a:schemeClr val="bg1"/>
                </a:solidFill>
              </a:rPr>
              <a:t>4900+ </a:t>
            </a:r>
            <a:r>
              <a:rPr lang="en-GB" dirty="0">
                <a:solidFill>
                  <a:schemeClr val="bg1"/>
                </a:solidFill>
              </a:rPr>
              <a:t>today</a:t>
            </a:r>
            <a:r>
              <a:rPr lang="en-GB" dirty="0" smtClean="0">
                <a:solidFill>
                  <a:schemeClr val="bg1"/>
                </a:solidFill>
              </a:rPr>
              <a:t>).</a:t>
            </a:r>
          </a:p>
          <a:p>
            <a:endParaRPr lang="en-GB" sz="1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Over </a:t>
            </a:r>
            <a:r>
              <a:rPr lang="en-GB" dirty="0">
                <a:solidFill>
                  <a:schemeClr val="bg1"/>
                </a:solidFill>
              </a:rPr>
              <a:t>50% of B&amp;E students </a:t>
            </a:r>
            <a:r>
              <a:rPr lang="en-GB" dirty="0" smtClean="0">
                <a:solidFill>
                  <a:schemeClr val="bg1"/>
                </a:solidFill>
              </a:rPr>
              <a:t>are international.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2200 </a:t>
            </a:r>
            <a:r>
              <a:rPr lang="en-GB" dirty="0" err="1">
                <a:solidFill>
                  <a:schemeClr val="bg1"/>
                </a:solidFill>
              </a:rPr>
              <a:t>nonEU</a:t>
            </a:r>
            <a:r>
              <a:rPr lang="en-GB" dirty="0">
                <a:solidFill>
                  <a:schemeClr val="bg1"/>
                </a:solidFill>
              </a:rPr>
              <a:t> and </a:t>
            </a:r>
            <a:r>
              <a:rPr lang="en-GB" dirty="0" smtClean="0">
                <a:solidFill>
                  <a:schemeClr val="bg1"/>
                </a:solidFill>
              </a:rPr>
              <a:t>500 </a:t>
            </a:r>
            <a:r>
              <a:rPr lang="en-GB" dirty="0">
                <a:solidFill>
                  <a:schemeClr val="bg1"/>
                </a:solidFill>
              </a:rPr>
              <a:t>EU students </a:t>
            </a:r>
            <a:r>
              <a:rPr lang="en-GB" dirty="0" smtClean="0">
                <a:solidFill>
                  <a:schemeClr val="bg1"/>
                </a:solidFill>
              </a:rPr>
              <a:t>representing </a:t>
            </a:r>
            <a:r>
              <a:rPr lang="en-GB" dirty="0">
                <a:solidFill>
                  <a:schemeClr val="bg1"/>
                </a:solidFill>
              </a:rPr>
              <a:t>some 120 nationalities </a:t>
            </a:r>
            <a:endParaRPr lang="en-GB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Global </a:t>
            </a:r>
            <a:r>
              <a:rPr lang="en-GB" dirty="0">
                <a:solidFill>
                  <a:schemeClr val="bg1"/>
                </a:solidFill>
              </a:rPr>
              <a:t>presence </a:t>
            </a:r>
            <a:r>
              <a:rPr lang="en-GB" dirty="0" smtClean="0">
                <a:solidFill>
                  <a:schemeClr val="bg1"/>
                </a:solidFill>
              </a:rPr>
              <a:t>- B&amp;E </a:t>
            </a:r>
            <a:r>
              <a:rPr lang="en-GB" dirty="0">
                <a:solidFill>
                  <a:schemeClr val="bg1"/>
                </a:solidFill>
              </a:rPr>
              <a:t>students studying successfully at </a:t>
            </a:r>
            <a:r>
              <a:rPr lang="en-GB" dirty="0" smtClean="0">
                <a:solidFill>
                  <a:schemeClr val="bg1"/>
                </a:solidFill>
              </a:rPr>
              <a:t>24 </a:t>
            </a:r>
            <a:r>
              <a:rPr lang="en-GB" dirty="0">
                <a:solidFill>
                  <a:schemeClr val="bg1"/>
                </a:solidFill>
              </a:rPr>
              <a:t>locations.</a:t>
            </a:r>
          </a:p>
          <a:p>
            <a:r>
              <a:rPr lang="en-GB" sz="1200" dirty="0">
                <a:solidFill>
                  <a:schemeClr val="bg1"/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Six intakes a </a:t>
            </a:r>
            <a:r>
              <a:rPr lang="en-GB" dirty="0" smtClean="0">
                <a:solidFill>
                  <a:schemeClr val="bg1"/>
                </a:solidFill>
              </a:rPr>
              <a:t>year : </a:t>
            </a:r>
            <a:r>
              <a:rPr lang="en-GB" dirty="0">
                <a:solidFill>
                  <a:schemeClr val="bg1"/>
                </a:solidFill>
              </a:rPr>
              <a:t>Undergraduate, Postgraduate and Doctoral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endParaRPr lang="en-GB" sz="1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Teaching and research excellence in 15 discipline areas:  Accounting, Economics, Events Management, Finance, </a:t>
            </a:r>
            <a:r>
              <a:rPr lang="en-GB" dirty="0">
                <a:solidFill>
                  <a:schemeClr val="bg1"/>
                </a:solidFill>
              </a:rPr>
              <a:t>General </a:t>
            </a:r>
            <a:r>
              <a:rPr lang="en-GB" dirty="0" smtClean="0">
                <a:solidFill>
                  <a:schemeClr val="bg1"/>
                </a:solidFill>
              </a:rPr>
              <a:t>Business &amp; Management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smtClean="0">
                <a:solidFill>
                  <a:schemeClr val="bg1"/>
                </a:solidFill>
              </a:rPr>
              <a:t>Hospitality Management, Human Resource Management, International Business, Law, Leadership, Logistics &amp; Supply Chain Management, Marketing, Operations Management, Strategic Management, Tourism Management.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98" y="0"/>
            <a:ext cx="5019738" cy="682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310" y="4478638"/>
            <a:ext cx="8111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</a:rPr>
              <a:t>24 separate </a:t>
            </a:r>
            <a:r>
              <a:rPr lang="en-GB" dirty="0">
                <a:solidFill>
                  <a:schemeClr val="bg1"/>
                </a:solidFill>
              </a:rPr>
              <a:t>locations where B&amp;E students are </a:t>
            </a:r>
            <a:r>
              <a:rPr lang="en-GB" b="1" dirty="0">
                <a:solidFill>
                  <a:schemeClr val="bg1"/>
                </a:solidFill>
              </a:rPr>
              <a:t>currently </a:t>
            </a:r>
            <a:r>
              <a:rPr lang="en-GB" dirty="0">
                <a:solidFill>
                  <a:schemeClr val="bg1"/>
                </a:solidFill>
              </a:rPr>
              <a:t>studying in 10 countries (not including Distance Learning students). </a:t>
            </a:r>
            <a:endParaRPr lang="en-GB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GB" sz="1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dirty="0" smtClean="0">
                <a:solidFill>
                  <a:schemeClr val="bg1"/>
                </a:solidFill>
              </a:rPr>
              <a:t>A </a:t>
            </a:r>
            <a:r>
              <a:rPr lang="en-GB" dirty="0">
                <a:solidFill>
                  <a:schemeClr val="bg1"/>
                </a:solidFill>
              </a:rPr>
              <a:t>further </a:t>
            </a:r>
            <a:r>
              <a:rPr lang="en-GB" dirty="0" smtClean="0">
                <a:solidFill>
                  <a:schemeClr val="bg1"/>
                </a:solidFill>
              </a:rPr>
              <a:t>5 </a:t>
            </a:r>
            <a:r>
              <a:rPr lang="en-GB" dirty="0">
                <a:solidFill>
                  <a:schemeClr val="bg1"/>
                </a:solidFill>
              </a:rPr>
              <a:t>locations approved and on “start-up</a:t>
            </a:r>
            <a:r>
              <a:rPr lang="en-GB" dirty="0" smtClean="0">
                <a:solidFill>
                  <a:schemeClr val="bg1"/>
                </a:solidFill>
              </a:rPr>
              <a:t>” recruitment phase </a:t>
            </a:r>
          </a:p>
          <a:p>
            <a:pPr>
              <a:defRPr/>
            </a:pPr>
            <a:r>
              <a:rPr lang="en-GB" dirty="0" smtClean="0">
                <a:solidFill>
                  <a:schemeClr val="bg1"/>
                </a:solidFill>
              </a:rPr>
              <a:t>(first students in July and September 2018).</a:t>
            </a:r>
            <a:endParaRPr lang="en-GB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sz="1200" dirty="0" smtClean="0">
                <a:solidFill>
                  <a:schemeClr val="bg1"/>
                </a:solidFill>
              </a:rPr>
              <a:t> </a:t>
            </a:r>
            <a:endParaRPr lang="en-GB" sz="1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Plans already in place to increase this to </a:t>
            </a:r>
            <a:r>
              <a:rPr lang="en-GB" dirty="0" smtClean="0">
                <a:solidFill>
                  <a:srgbClr val="FFFF00"/>
                </a:solidFill>
              </a:rPr>
              <a:t>6,000 B&amp;E students studying in 33 locations across 13 </a:t>
            </a:r>
            <a:r>
              <a:rPr lang="en-GB" dirty="0">
                <a:solidFill>
                  <a:srgbClr val="FFFF00"/>
                </a:solidFill>
              </a:rPr>
              <a:t>countries </a:t>
            </a:r>
            <a:r>
              <a:rPr lang="en-GB" dirty="0" smtClean="0">
                <a:solidFill>
                  <a:schemeClr val="bg1"/>
                </a:solidFill>
              </a:rPr>
              <a:t>during 2018/19, adding the </a:t>
            </a:r>
            <a:r>
              <a:rPr lang="en-GB" smtClean="0">
                <a:solidFill>
                  <a:schemeClr val="bg1"/>
                </a:solidFill>
              </a:rPr>
              <a:t>following locations:</a:t>
            </a:r>
            <a:endParaRPr lang="en-GB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GB" altLang="en-US" dirty="0" smtClean="0">
                <a:solidFill>
                  <a:schemeClr val="bg1"/>
                </a:solidFill>
              </a:rPr>
              <a:t>        Beijing, China;   Macau</a:t>
            </a:r>
            <a:r>
              <a:rPr lang="en-GB" altLang="en-US" dirty="0">
                <a:solidFill>
                  <a:schemeClr val="bg1"/>
                </a:solidFill>
              </a:rPr>
              <a:t>, </a:t>
            </a:r>
            <a:r>
              <a:rPr lang="en-GB" altLang="en-US" dirty="0" smtClean="0">
                <a:solidFill>
                  <a:schemeClr val="bg1"/>
                </a:solidFill>
              </a:rPr>
              <a:t>China;   Yangon</a:t>
            </a:r>
            <a:r>
              <a:rPr lang="en-GB" altLang="en-US" dirty="0">
                <a:solidFill>
                  <a:schemeClr val="bg1"/>
                </a:solidFill>
              </a:rPr>
              <a:t>, </a:t>
            </a:r>
            <a:r>
              <a:rPr lang="en-GB" altLang="en-US" dirty="0" smtClean="0">
                <a:solidFill>
                  <a:schemeClr val="bg1"/>
                </a:solidFill>
              </a:rPr>
              <a:t>Myanmar;  Jakarta, Indonesia.</a:t>
            </a:r>
            <a:endParaRPr lang="en-GB" altLang="en-US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9" y="68889"/>
            <a:ext cx="6592802" cy="4332026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975730" y="2469984"/>
            <a:ext cx="3873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9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2936189" y="2422359"/>
            <a:ext cx="334962" cy="277813"/>
          </a:xfrm>
          <a:prstGeom prst="star5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14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037" y="1216970"/>
            <a:ext cx="9196903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759" y="1007045"/>
            <a:ext cx="3592668" cy="19372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" y="1394612"/>
            <a:ext cx="3135856" cy="1472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" y="-7817"/>
            <a:ext cx="3128901" cy="130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975" y="4612089"/>
            <a:ext cx="3224705" cy="933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922" y="1299170"/>
            <a:ext cx="3217431" cy="517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1" y="5529472"/>
            <a:ext cx="2943225" cy="155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559" y="5732971"/>
            <a:ext cx="3023441" cy="1172525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36" y="5732971"/>
            <a:ext cx="3201868" cy="160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2104" y="4599496"/>
            <a:ext cx="2381250" cy="1133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2363" y="-22993"/>
            <a:ext cx="3226050" cy="13188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0559" y="2958890"/>
            <a:ext cx="3062840" cy="1470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9338" y="0"/>
            <a:ext cx="3311487" cy="12490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7" y="3373117"/>
            <a:ext cx="2940903" cy="2174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4099" y="2119371"/>
            <a:ext cx="3199901" cy="514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6565" y="2977231"/>
            <a:ext cx="2921398" cy="12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1" y="4821381"/>
            <a:ext cx="7120149" cy="1201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4848"/>
            <a:ext cx="5295157" cy="3175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7138" y="1725637"/>
            <a:ext cx="36911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Category:  </a:t>
            </a:r>
          </a:p>
          <a:p>
            <a:r>
              <a:rPr lang="en-GB" b="1" u="sng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</a:t>
            </a:r>
            <a:r>
              <a:rPr lang="en-GB" b="1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curriculum </a:t>
            </a:r>
            <a:r>
              <a:rPr lang="en-GB" b="1" u="sng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r>
              <a:rPr lang="en-GB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digital technologies and innovative pedagogical approach to teaching.</a:t>
            </a:r>
            <a:endParaRPr lang="en-GB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Principal is also short-listed for the category of </a:t>
            </a:r>
            <a:r>
              <a:rPr lang="en-GB" b="1" u="sng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Inspiring Leader </a:t>
            </a:r>
            <a:r>
              <a:rPr lang="en-GB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GB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showcases inspirational leadership in UK higher education</a:t>
            </a:r>
            <a:r>
              <a:rPr lang="en-GB" i="1" dirty="0" smtClean="0">
                <a:solidFill>
                  <a:prstClr val="white"/>
                </a:solidFill>
                <a:latin typeface="Guardian Text Egyptian Web"/>
              </a:rPr>
              <a:t>.</a:t>
            </a:r>
            <a:endParaRPr lang="en-GB" dirty="0">
              <a:solidFill>
                <a:prstClr val="white"/>
              </a:solidFill>
              <a:latin typeface="Guardian Text Egyptian Web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7206"/>
            <a:ext cx="7649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prstClr val="white"/>
                </a:solidFill>
              </a:rPr>
              <a:t>Two examples of </a:t>
            </a:r>
            <a:r>
              <a:rPr lang="en-GB" sz="3200" dirty="0">
                <a:solidFill>
                  <a:prstClr val="white"/>
                </a:solidFill>
              </a:rPr>
              <a:t>international achievements to </a:t>
            </a:r>
            <a:r>
              <a:rPr lang="en-GB" sz="3200" dirty="0" smtClean="0">
                <a:solidFill>
                  <a:prstClr val="white"/>
                </a:solidFill>
              </a:rPr>
              <a:t>date by our School of Business and Enterprise in 2018 ……..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80" y="5908916"/>
            <a:ext cx="898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ever Scottish organisation to gain SAFEA OTCO training accreditation licence </a:t>
            </a:r>
            <a:r>
              <a:rPr lang="en-GB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Chinese National Government </a:t>
            </a:r>
          </a:p>
          <a:p>
            <a:r>
              <a:rPr lang="en-GB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(and one of 8 globally to be awarded this during this annual round).</a:t>
            </a:r>
            <a:endParaRPr lang="en-GB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4821381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4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6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stereotypes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752"/>
            <a:ext cx="9144000" cy="5661248"/>
          </a:xfrm>
        </p:spPr>
      </p:pic>
      <p:pic>
        <p:nvPicPr>
          <p:cNvPr id="6147" name="Picture 5" descr="Picture1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4149725"/>
            <a:ext cx="3960812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" b="-1860"/>
          <a:stretch>
            <a:fillRect/>
          </a:stretch>
        </p:blipFill>
        <p:spPr bwMode="auto">
          <a:xfrm>
            <a:off x="2051050" y="4160838"/>
            <a:ext cx="33845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138"/>
            <a:ext cx="241935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" b="-1860"/>
          <a:stretch>
            <a:fillRect/>
          </a:stretch>
        </p:blipFill>
        <p:spPr bwMode="auto">
          <a:xfrm>
            <a:off x="2051050" y="4133850"/>
            <a:ext cx="33845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1150"/>
            <a:ext cx="241935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" b="-1860"/>
          <a:stretch>
            <a:fillRect/>
          </a:stretch>
        </p:blipFill>
        <p:spPr bwMode="auto">
          <a:xfrm>
            <a:off x="2051050" y="4205288"/>
            <a:ext cx="33845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588"/>
            <a:ext cx="241935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4" name="Group 4"/>
          <p:cNvGrpSpPr>
            <a:grpSpLocks/>
          </p:cNvGrpSpPr>
          <p:nvPr/>
        </p:nvGrpSpPr>
        <p:grpSpPr bwMode="auto">
          <a:xfrm rot="10800000" flipH="1">
            <a:off x="5292725" y="6742113"/>
            <a:ext cx="3849688" cy="142875"/>
            <a:chOff x="2235" y="3249"/>
            <a:chExt cx="3525" cy="90"/>
          </a:xfrm>
        </p:grpSpPr>
        <p:sp>
          <p:nvSpPr>
            <p:cNvPr id="6157" name="Rectangle 5"/>
            <p:cNvSpPr>
              <a:spLocks noChangeArrowheads="1"/>
            </p:cNvSpPr>
            <p:nvPr/>
          </p:nvSpPr>
          <p:spPr bwMode="auto">
            <a:xfrm>
              <a:off x="2235" y="3249"/>
              <a:ext cx="1180" cy="90"/>
            </a:xfrm>
            <a:prstGeom prst="rect">
              <a:avLst/>
            </a:prstGeom>
            <a:solidFill>
              <a:srgbClr val="C1C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6158" name="Rectangle 6"/>
            <p:cNvSpPr>
              <a:spLocks noChangeArrowheads="1"/>
            </p:cNvSpPr>
            <p:nvPr/>
          </p:nvSpPr>
          <p:spPr bwMode="auto">
            <a:xfrm>
              <a:off x="3406" y="3249"/>
              <a:ext cx="1180" cy="90"/>
            </a:xfrm>
            <a:prstGeom prst="rect">
              <a:avLst/>
            </a:prstGeom>
            <a:solidFill>
              <a:srgbClr val="67A5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6159" name="Rectangle 7"/>
            <p:cNvSpPr>
              <a:spLocks noChangeArrowheads="1"/>
            </p:cNvSpPr>
            <p:nvPr/>
          </p:nvSpPr>
          <p:spPr bwMode="auto">
            <a:xfrm>
              <a:off x="4580" y="3249"/>
              <a:ext cx="1180" cy="90"/>
            </a:xfrm>
            <a:prstGeom prst="rect">
              <a:avLst/>
            </a:prstGeom>
            <a:solidFill>
              <a:srgbClr val="924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6155" name="Rectangle 15"/>
          <p:cNvSpPr>
            <a:spLocks noChangeArrowheads="1"/>
          </p:cNvSpPr>
          <p:nvPr/>
        </p:nvSpPr>
        <p:spPr bwMode="auto">
          <a:xfrm>
            <a:off x="1979712" y="260648"/>
            <a:ext cx="4536504" cy="76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b="1" dirty="0">
                <a:solidFill>
                  <a:srgbClr val="000000"/>
                </a:solidFill>
              </a:rPr>
              <a:t>What is Scotland Famous For?</a:t>
            </a:r>
          </a:p>
        </p:txBody>
      </p:sp>
    </p:spTree>
    <p:extLst>
      <p:ext uri="{BB962C8B-B14F-4D97-AF65-F5344CB8AC3E}">
        <p14:creationId xmlns:p14="http://schemas.microsoft.com/office/powerpoint/2010/main" val="25773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900" y="3046249"/>
            <a:ext cx="1925752" cy="553998"/>
          </a:xfrm>
          <a:prstGeom prst="rect">
            <a:avLst/>
          </a:prstGeom>
          <a:solidFill>
            <a:srgbClr val="263190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Telephone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Alexander Graham Bell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4652" y="3046249"/>
            <a:ext cx="2050631" cy="553998"/>
          </a:xfrm>
          <a:prstGeom prst="rect">
            <a:avLst/>
          </a:prstGeom>
          <a:solidFill>
            <a:srgbClr val="6BB1FF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Television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John </a:t>
            </a:r>
            <a:r>
              <a:rPr lang="en-GB" sz="1200" dirty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Logie</a:t>
            </a:r>
            <a:r>
              <a:rPr lang="en-GB" sz="12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Baird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5283" y="3046249"/>
            <a:ext cx="2112369" cy="538609"/>
          </a:xfrm>
          <a:prstGeom prst="rect">
            <a:avLst/>
          </a:prstGeom>
          <a:solidFill>
            <a:srgbClr val="5E6167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7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Modern Economics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Adam Smith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7652" y="3046249"/>
            <a:ext cx="1924051" cy="553998"/>
          </a:xfrm>
          <a:prstGeom prst="rect">
            <a:avLst/>
          </a:prstGeom>
          <a:solidFill>
            <a:srgbClr val="263190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Penicillin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Alexander Fleming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900" y="4817996"/>
            <a:ext cx="1930079" cy="553998"/>
          </a:xfrm>
          <a:prstGeom prst="rect">
            <a:avLst/>
          </a:prstGeom>
          <a:solidFill>
            <a:srgbClr val="6BB1FF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MRI Scanner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John Mallard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8980" y="4817996"/>
            <a:ext cx="2046303" cy="553998"/>
          </a:xfrm>
          <a:prstGeom prst="rect">
            <a:avLst/>
          </a:prstGeom>
          <a:solidFill>
            <a:srgbClr val="5E6167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Dolly the Sheep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Roslin</a:t>
            </a:r>
            <a:r>
              <a:rPr lang="en-GB" sz="12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Institute, Edinburgh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05283" y="4817996"/>
            <a:ext cx="2112369" cy="553998"/>
          </a:xfrm>
          <a:prstGeom prst="rect">
            <a:avLst/>
          </a:prstGeom>
          <a:solidFill>
            <a:srgbClr val="263190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Harry Potter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J.K. Rowling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7651" y="4817996"/>
            <a:ext cx="1924052" cy="553998"/>
          </a:xfrm>
          <a:prstGeom prst="rect">
            <a:avLst/>
          </a:prstGeom>
          <a:solidFill>
            <a:srgbClr val="6BB1FF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Grand Theft Auto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err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Rockstar</a:t>
            </a:r>
            <a:r>
              <a:rPr lang="en-GB" sz="12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North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7" y="1544978"/>
            <a:ext cx="1393520" cy="1393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23" y="1805416"/>
            <a:ext cx="1038584" cy="1038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18" y="1868733"/>
            <a:ext cx="959148" cy="9752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62" y="1937106"/>
            <a:ext cx="889287" cy="9068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6" y="3775693"/>
            <a:ext cx="984647" cy="8555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7" y="3734832"/>
            <a:ext cx="912181" cy="87960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926748" y="3851465"/>
            <a:ext cx="1163519" cy="565608"/>
            <a:chOff x="6429080" y="4185501"/>
            <a:chExt cx="1551359" cy="754144"/>
          </a:xfrm>
        </p:grpSpPr>
        <p:sp>
          <p:nvSpPr>
            <p:cNvPr id="23" name="Rectangle 22"/>
            <p:cNvSpPr/>
            <p:nvPr/>
          </p:nvSpPr>
          <p:spPr>
            <a:xfrm rot="19454770">
              <a:off x="6429080" y="4845377"/>
              <a:ext cx="1206631" cy="942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9454770">
              <a:off x="7568154" y="4423895"/>
              <a:ext cx="88880" cy="92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7549548" y="4185501"/>
              <a:ext cx="126091" cy="126091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7743446" y="4248546"/>
              <a:ext cx="126091" cy="126091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7854348" y="4490301"/>
              <a:ext cx="126091" cy="126091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7638902" y="4603996"/>
              <a:ext cx="126091" cy="126091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70" y="3965746"/>
            <a:ext cx="1021520" cy="70905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2" y="1202100"/>
            <a:ext cx="91438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Scotland</a:t>
            </a:r>
            <a:r>
              <a:rPr lang="en-GB" dirty="0" smtClean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is an </a:t>
            </a:r>
            <a:r>
              <a:rPr lang="en-GB" b="1" dirty="0" smtClean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innovative nation</a:t>
            </a:r>
            <a:r>
              <a:rPr lang="en-GB" dirty="0" smtClean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Did you know Scotland </a:t>
            </a:r>
            <a:r>
              <a:rPr lang="en-GB" b="1" dirty="0" smtClean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gave the world…</a:t>
            </a:r>
            <a:r>
              <a:rPr lang="en-GB" sz="2400" b="1" dirty="0" smtClean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GB" sz="2400" b="1" dirty="0">
              <a:solidFill>
                <a:srgbClr val="33333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5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7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512" y="116632"/>
            <a:ext cx="1728192" cy="720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GB" sz="2400" b="1" dirty="0" smtClean="0">
                <a:solidFill>
                  <a:srgbClr val="FFFFFF"/>
                </a:solidFill>
                <a:latin typeface="Arial"/>
              </a:rPr>
              <a:t>Scotland</a:t>
            </a:r>
            <a:endParaRPr lang="en-GB" sz="24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1463"/>
          <a:stretch/>
        </p:blipFill>
        <p:spPr>
          <a:xfrm>
            <a:off x="0" y="4"/>
            <a:ext cx="9144000" cy="6857996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2901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1970" y="2711669"/>
            <a:ext cx="70881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16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July to 24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August 2018  = 6 weeks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Four main topic 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Enterprise creation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Innovation and marketing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Leadership and management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English social skills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Location:  University of the West of Scotland Paisley campus, just outside the city of Glasgow.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internationalbusiness@uws.ac.uk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Ron.Livingstone@uws.ac.uk 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09005" y="674764"/>
            <a:ext cx="7731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Summer School 2018</a:t>
            </a:r>
          </a:p>
          <a:p>
            <a:r>
              <a:rPr lang="en-GB" sz="3600" b="1" dirty="0" smtClean="0">
                <a:solidFill>
                  <a:schemeClr val="bg1"/>
                </a:solidFill>
              </a:rPr>
              <a:t>A fantastic and unique opportunity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77" y="3487050"/>
            <a:ext cx="4471102" cy="3548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769"/>
            <a:ext cx="6994104" cy="3768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292" y="0"/>
            <a:ext cx="2547708" cy="2547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891" y="2467312"/>
            <a:ext cx="2775110" cy="185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7153"/>
            <a:ext cx="5724659" cy="3620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24090" cy="33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1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74" y="2796540"/>
            <a:ext cx="6096000" cy="4061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19174" cy="3265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216" y="-290086"/>
            <a:ext cx="3088784" cy="456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7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4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485" y="2392128"/>
            <a:ext cx="8048481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Visit Scotland videos</a:t>
            </a:r>
            <a:endParaRPr lang="en-GB" dirty="0" smtClean="0">
              <a:hlinkClick r:id="rId2"/>
            </a:endParaRPr>
          </a:p>
          <a:p>
            <a:r>
              <a:rPr lang="en-GB" dirty="0" smtClean="0">
                <a:solidFill>
                  <a:schemeClr val="bg1"/>
                </a:solidFill>
                <a:hlinkClick r:id="rId2"/>
              </a:rPr>
              <a:t>https</a:t>
            </a:r>
            <a:r>
              <a:rPr lang="en-GB" dirty="0">
                <a:solidFill>
                  <a:schemeClr val="bg1"/>
                </a:solidFill>
                <a:hlinkClick r:id="rId2"/>
              </a:rPr>
              <a:t>://</a:t>
            </a:r>
            <a:r>
              <a:rPr lang="en-GB" dirty="0" smtClean="0">
                <a:solidFill>
                  <a:schemeClr val="bg1"/>
                </a:solidFill>
                <a:hlinkClick r:id="rId2"/>
              </a:rPr>
              <a:t>www.youtube.com/user/VisitScotland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>
                <a:hlinkClick r:id="rId3"/>
              </a:rPr>
              <a:t>https://www.visitscotland.com/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 smtClean="0"/>
              <a:t>Spirit of Scotland</a:t>
            </a:r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www.youtube.com/watch?v=CAqA9AlvX2M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You are welcome</a:t>
            </a:r>
          </a:p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www.youtube.com/watch?v=W_MjxkOmFy8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>
                <a:hlinkClick r:id="rId6"/>
              </a:rPr>
              <a:t>http</a:t>
            </a:r>
            <a:r>
              <a:rPr lang="en-GB" dirty="0">
                <a:hlinkClick r:id="rId6"/>
              </a:rPr>
              <a:t>://www.studyinscotland.org/find-a-university/university-of-west-scotland</a:t>
            </a:r>
            <a:r>
              <a:rPr lang="en-GB" dirty="0" smtClean="0">
                <a:hlinkClick r:id="rId6"/>
              </a:rPr>
              <a:t>/</a:t>
            </a:r>
            <a:r>
              <a:rPr lang="en-GB" dirty="0" smtClean="0"/>
              <a:t>  </a:t>
            </a:r>
            <a:endParaRPr lang="en-GB" dirty="0"/>
          </a:p>
          <a:p>
            <a:endParaRPr lang="en-GB" dirty="0" smtClean="0">
              <a:hlinkClick r:id="rId7"/>
            </a:endParaRPr>
          </a:p>
          <a:p>
            <a:r>
              <a:rPr lang="en-GB" dirty="0" smtClean="0">
                <a:hlinkClick r:id="rId7"/>
              </a:rPr>
              <a:t>https</a:t>
            </a:r>
            <a:r>
              <a:rPr lang="en-GB" dirty="0">
                <a:hlinkClick r:id="rId7"/>
              </a:rPr>
              <a:t>://</a:t>
            </a:r>
            <a:r>
              <a:rPr lang="en-GB" dirty="0" smtClean="0">
                <a:hlinkClick r:id="rId7"/>
              </a:rPr>
              <a:t>www.youtube.com/watch?v=a1gXW7ziR8M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r>
              <a:rPr lang="en-GB" dirty="0">
                <a:hlinkClick r:id="rId8"/>
              </a:rPr>
              <a:t>https://</a:t>
            </a:r>
            <a:r>
              <a:rPr lang="en-GB" dirty="0" smtClean="0">
                <a:hlinkClick r:id="rId8"/>
              </a:rPr>
              <a:t>vimeo.com/61017111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53871" y="802567"/>
            <a:ext cx="5223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Example videos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52513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55448" y="1719943"/>
            <a:ext cx="6557058" cy="135118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FFFF"/>
                </a:solidFill>
              </a:rPr>
              <a:t>Thank you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and we will be delighted to welcome you to UWS and to Scotland this summer!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56" y="402092"/>
            <a:ext cx="2009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79449"/>
            <a:ext cx="1924977" cy="12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2" y="2154574"/>
            <a:ext cx="8916976" cy="46046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7559" y="933319"/>
            <a:ext cx="5990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Key benefits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789"/>
            <a:ext cx="9143998" cy="57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6113" y="2749506"/>
            <a:ext cx="7271057" cy="335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9239"/>
            <a:ext cx="9104314" cy="3238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788" y="6173776"/>
            <a:ext cx="7964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Partial bursaries of up to £1,000 available for Russian students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539" y="971156"/>
            <a:ext cx="5795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What is included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0" y="-54210"/>
            <a:ext cx="9180000" cy="6912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 bwMode="auto">
          <a:xfrm>
            <a:off x="69368" y="5003398"/>
            <a:ext cx="6287289" cy="153858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3000" b="1" dirty="0" smtClean="0">
                <a:solidFill>
                  <a:srgbClr val="7C7A7B"/>
                </a:solidFill>
                <a:latin typeface="Arial"/>
                <a:ea typeface="Franchise" pitchFamily="49" charset="0"/>
                <a:cs typeface="Arial"/>
              </a:rPr>
              <a:t>Dreaming, Believing &amp; </a:t>
            </a:r>
            <a:r>
              <a:rPr lang="en-US" sz="3000" b="1" dirty="0">
                <a:solidFill>
                  <a:srgbClr val="7C7A7B"/>
                </a:solidFill>
                <a:latin typeface="Arial"/>
                <a:ea typeface="Franchise" pitchFamily="49" charset="0"/>
                <a:cs typeface="Arial"/>
              </a:rPr>
              <a:t> </a:t>
            </a:r>
            <a:r>
              <a:rPr lang="en-US" sz="3000" b="1" dirty="0" smtClean="0">
                <a:solidFill>
                  <a:srgbClr val="7C7A7B"/>
                </a:solidFill>
                <a:latin typeface="Arial"/>
                <a:ea typeface="Franchise" pitchFamily="49" charset="0"/>
                <a:cs typeface="Arial"/>
              </a:rPr>
              <a:t>Achieving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3000" b="1" dirty="0">
                <a:solidFill>
                  <a:srgbClr val="7C7A7B"/>
                </a:solidFill>
                <a:latin typeface="Arial"/>
                <a:ea typeface="Franchise" pitchFamily="49" charset="0"/>
                <a:cs typeface="Arial"/>
              </a:rPr>
              <a:t>Y</a:t>
            </a:r>
            <a:r>
              <a:rPr lang="en-US" sz="3000" b="1" dirty="0" smtClean="0">
                <a:solidFill>
                  <a:srgbClr val="7C7A7B"/>
                </a:solidFill>
                <a:latin typeface="Arial"/>
                <a:ea typeface="Franchise" pitchFamily="49" charset="0"/>
                <a:cs typeface="Arial"/>
              </a:rPr>
              <a:t>our </a:t>
            </a:r>
            <a:r>
              <a:rPr lang="en-US" sz="3000" b="1" dirty="0">
                <a:solidFill>
                  <a:srgbClr val="7C7A7B"/>
                </a:solidFill>
                <a:latin typeface="Arial"/>
                <a:ea typeface="Franchise" pitchFamily="49" charset="0"/>
                <a:cs typeface="Arial"/>
              </a:rPr>
              <a:t>G</a:t>
            </a:r>
            <a:r>
              <a:rPr lang="en-US" sz="3000" b="1" dirty="0" smtClean="0">
                <a:solidFill>
                  <a:srgbClr val="7C7A7B"/>
                </a:solidFill>
                <a:latin typeface="Arial"/>
                <a:ea typeface="Franchise" pitchFamily="49" charset="0"/>
                <a:cs typeface="Arial"/>
              </a:rPr>
              <a:t>oals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9" y="0"/>
            <a:ext cx="3640661" cy="238918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TextBox 9"/>
          <p:cNvSpPr txBox="1"/>
          <p:nvPr/>
        </p:nvSpPr>
        <p:spPr>
          <a:xfrm>
            <a:off x="184848" y="86550"/>
            <a:ext cx="5471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4800" b="1" dirty="0">
                <a:solidFill>
                  <a:srgbClr val="CEAC5C"/>
                </a:solidFill>
              </a:rPr>
              <a:t>A</a:t>
            </a:r>
            <a:r>
              <a:rPr lang="en-GB" sz="4800" b="1" dirty="0" smtClean="0">
                <a:solidFill>
                  <a:srgbClr val="CEAC5C"/>
                </a:solidFill>
              </a:rPr>
              <a:t> Modern </a:t>
            </a:r>
            <a:r>
              <a:rPr lang="en-GB" sz="4800" b="1" dirty="0">
                <a:solidFill>
                  <a:srgbClr val="CEAC5C"/>
                </a:solidFill>
              </a:rPr>
              <a:t>University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1727464"/>
            <a:ext cx="303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4000" b="1" dirty="0">
                <a:solidFill>
                  <a:srgbClr val="CEAC5C"/>
                </a:solidFill>
              </a:rPr>
              <a:t>Modern Programmes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35" y="3334422"/>
            <a:ext cx="303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4000" b="1" dirty="0">
                <a:solidFill>
                  <a:srgbClr val="CEAC5C"/>
                </a:solidFill>
              </a:rPr>
              <a:t>Modern Facilities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82" y="2492896"/>
            <a:ext cx="3510033" cy="234002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9127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354" y="-297"/>
            <a:ext cx="964470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2751"/>
            <a:ext cx="9144793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3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HK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HK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2937</TotalTime>
  <Words>879</Words>
  <Application>Microsoft Office PowerPoint</Application>
  <PresentationFormat>On-screen Show (4:3)</PresentationFormat>
  <Paragraphs>171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35</vt:i4>
      </vt:variant>
    </vt:vector>
  </HeadingPairs>
  <TitlesOfParts>
    <vt:vector size="60" baseType="lpstr">
      <vt:lpstr>Arial</vt:lpstr>
      <vt:lpstr>Calibri</vt:lpstr>
      <vt:lpstr>Franchise</vt:lpstr>
      <vt:lpstr>Georgia</vt:lpstr>
      <vt:lpstr>Guardian Text Egyptian Web</vt:lpstr>
      <vt:lpstr>Helvetica</vt:lpstr>
      <vt:lpstr>NJBold</vt:lpstr>
      <vt:lpstr>Times</vt:lpstr>
      <vt:lpstr>Verdana</vt:lpstr>
      <vt:lpstr>Wingdings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8_Custom Design</vt:lpstr>
      <vt:lpstr>9_Custom Design</vt:lpstr>
      <vt:lpstr>10_Custom Design</vt:lpstr>
      <vt:lpstr>7_Custom Design</vt:lpstr>
      <vt:lpstr>35_Custom Design</vt:lpstr>
      <vt:lpstr>Theme1</vt:lpstr>
      <vt:lpstr>11_Custom Design</vt:lpstr>
      <vt:lpstr>International Future Entrepreneurship Competition  Ron Livingstone Interim Dean &amp; Assistant Dean (International)  School of Business and Enterprise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Lavercombe</dc:creator>
  <cp:lastModifiedBy>Ron Livingstone</cp:lastModifiedBy>
  <cp:revision>109</cp:revision>
  <dcterms:created xsi:type="dcterms:W3CDTF">2016-10-14T12:04:12Z</dcterms:created>
  <dcterms:modified xsi:type="dcterms:W3CDTF">2018-04-12T14:24:46Z</dcterms:modified>
</cp:coreProperties>
</file>