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7" r:id="rId2"/>
    <p:sldId id="359" r:id="rId3"/>
    <p:sldId id="374" r:id="rId4"/>
    <p:sldId id="357" r:id="rId5"/>
    <p:sldId id="370" r:id="rId6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7CB957"/>
    <a:srgbClr val="FF5F53"/>
    <a:srgbClr val="FFC1C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96" y="-7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A9B3662-5B9B-47D4-92ED-D6CD51024B82}" type="datetimeFigureOut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7141E9A-2AF8-4496-B899-901CAC12AE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0C4C7-274B-4630-8BA1-DA88F19D8209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D5E29-1F86-40B8-B564-33DEC4171B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F7A16-0C30-4908-B238-10538B69D506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7FA10-0A98-4BEE-A621-DC22762FFA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F713A-4490-4162-A56B-B544FE379730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A7531-181D-4956-96DA-C0180C5511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B3FDC-C507-4797-9DA5-F0A794CD3183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12EC-18E3-4C89-B067-E652D0C434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E0C5F-B4C3-4BBE-9B3A-A5E36C729AE7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50770-C42F-461B-9338-AD49642102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73AE9-F194-44AA-BC37-6BA77E690298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B3DF9-CCFB-477C-9CBC-562A1904F8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EF4BF-6097-4895-802D-40DDC884526C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A5048-21DD-4DCC-83D8-459E3B5F0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B4687-4021-4783-86C7-2A654471D4DE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793FC-A7CD-4776-9E82-B1D86D802D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4A89E-68C1-441C-A0E7-59F9BE8A64CB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139A9-350F-45BE-81DD-6059E1328C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9A618-D1FA-4989-A892-D3578491FFA0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284C3-D3E4-45DA-A61F-386B76CAC4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86A8F-5BD7-4A57-97CD-28893F7A9150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8F6D8-4DA1-44DA-AEF4-9BD8F9ABBA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511F5B-5B21-497F-810C-1EF2D2AF1EC4}" type="datetime1">
              <a:rPr lang="ru-RU"/>
              <a:pPr>
                <a:defRPr/>
              </a:pPr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27FEAA-9B8E-4B27-9808-D0429AFFD4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252663"/>
            <a:ext cx="12192000" cy="151923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8000" b="1" i="1" dirty="0">
                <a:solidFill>
                  <a:schemeClr val="accent5">
                    <a:lumMod val="50000"/>
                  </a:schemeClr>
                </a:solidFill>
              </a:rPr>
              <a:t>Банковское дело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81213" y="5554663"/>
            <a:ext cx="9963150" cy="1125537"/>
          </a:xfrm>
        </p:spPr>
        <p:txBody>
          <a:bodyPr rtlCol="0">
            <a:noAutofit/>
          </a:bodyPr>
          <a:lstStyle/>
          <a:p>
            <a:pPr algn="r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000" dirty="0">
                <a:solidFill>
                  <a:schemeClr val="accent5">
                    <a:lumMod val="50000"/>
                  </a:schemeClr>
                </a:solidFill>
              </a:rPr>
              <a:t>Курс по выбору студента</a:t>
            </a:r>
          </a:p>
          <a:p>
            <a:pPr algn="r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000" dirty="0">
                <a:solidFill>
                  <a:schemeClr val="accent5">
                    <a:lumMod val="50000"/>
                  </a:schemeClr>
                </a:solidFill>
              </a:rPr>
              <a:t>Бакалавриат, 8 семестр</a:t>
            </a:r>
          </a:p>
        </p:txBody>
      </p:sp>
      <p:sp>
        <p:nvSpPr>
          <p:cNvPr id="5" name="Подзаголовок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0" y="90488"/>
            <a:ext cx="12192000" cy="21621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accent5">
                    <a:lumMod val="50000"/>
                  </a:schemeClr>
                </a:solidFill>
              </a:rPr>
              <a:t>Московский государственный университет имени М.В. Ломоносова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accent5">
                    <a:lumMod val="50000"/>
                  </a:schemeClr>
                </a:solidFill>
              </a:rPr>
              <a:t>Экономический факультет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accent5">
                    <a:lumMod val="50000"/>
                  </a:schemeClr>
                </a:solidFill>
              </a:rPr>
              <a:t>Кафедра финансов и кредита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7638"/>
            <a:ext cx="2743200" cy="365125"/>
          </a:xfrm>
        </p:spPr>
        <p:txBody>
          <a:bodyPr/>
          <a:lstStyle/>
          <a:p>
            <a:pPr>
              <a:defRPr/>
            </a:pPr>
            <a:fld id="{7C622AB0-8C8A-465D-B890-1C7218A4FF70}" type="slidenum">
              <a:rPr lang="ru-RU" sz="2000" b="1"/>
              <a:pPr>
                <a:defRPr/>
              </a:pPr>
              <a:t>2</a:t>
            </a:fld>
            <a:endParaRPr lang="ru-RU" sz="2000" b="1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0838" y="0"/>
            <a:ext cx="11485562" cy="1325563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500" b="1" dirty="0">
                <a:solidFill>
                  <a:schemeClr val="accent1">
                    <a:lumMod val="75000"/>
                  </a:schemeClr>
                </a:solidFill>
              </a:rPr>
              <a:t>Что будем делать на этом курсе?</a:t>
            </a:r>
            <a:endParaRPr lang="ru-RU" sz="5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1538288" y="3179763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5" name="Rectangle 2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6" name="Rectangle 2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8200" y="1524000"/>
            <a:ext cx="5076825" cy="1990725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ru-RU" sz="3200" dirty="0"/>
              <a:t>немного поиграем: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i="1" dirty="0"/>
              <a:t>деловая игра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i="1" dirty="0"/>
              <a:t>«Я создаю банк»</a:t>
            </a:r>
          </a:p>
        </p:txBody>
      </p:sp>
      <p:sp>
        <p:nvSpPr>
          <p:cNvPr id="26" name="Скругленный прямоугольник 3">
            <a:extLst>
              <a:ext uri="{FF2B5EF4-FFF2-40B4-BE49-F238E27FC236}"/>
            </a:extLst>
          </p:cNvPr>
          <p:cNvSpPr/>
          <p:nvPr/>
        </p:nvSpPr>
        <p:spPr>
          <a:xfrm>
            <a:off x="838200" y="5435600"/>
            <a:ext cx="10509250" cy="1258888"/>
          </a:xfrm>
          <a:prstGeom prst="roundRect">
            <a:avLst/>
          </a:prstGeom>
          <a:ln w="571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 algn="ctr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3400" i="1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получим хорошие оценки</a:t>
            </a:r>
          </a:p>
          <a:p>
            <a:pPr marL="457200" indent="-457200" algn="ctr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3400" i="1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пройдем курс с удовольствием</a:t>
            </a:r>
          </a:p>
        </p:txBody>
      </p:sp>
      <p:sp>
        <p:nvSpPr>
          <p:cNvPr id="28" name="Скругленный прямоугольник 3">
            <a:extLst>
              <a:ext uri="{FF2B5EF4-FFF2-40B4-BE49-F238E27FC236}"/>
            </a:extLst>
          </p:cNvPr>
          <p:cNvSpPr/>
          <p:nvPr/>
        </p:nvSpPr>
        <p:spPr>
          <a:xfrm>
            <a:off x="6276975" y="1524000"/>
            <a:ext cx="5076825" cy="1990725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2 - </a:t>
            </a:r>
            <a:r>
              <a:rPr lang="ru-RU" sz="3200" dirty="0"/>
              <a:t>немного порешаем задачи по темам курса</a:t>
            </a:r>
            <a:endParaRPr lang="ru-RU" sz="3200" i="1" dirty="0"/>
          </a:p>
        </p:txBody>
      </p:sp>
      <p:sp>
        <p:nvSpPr>
          <p:cNvPr id="29" name="Скругленный прямоугольник 3">
            <a:extLst>
              <a:ext uri="{FF2B5EF4-FFF2-40B4-BE49-F238E27FC236}"/>
            </a:extLst>
          </p:cNvPr>
          <p:cNvSpPr/>
          <p:nvPr/>
        </p:nvSpPr>
        <p:spPr>
          <a:xfrm>
            <a:off x="838200" y="3713163"/>
            <a:ext cx="10509250" cy="1665287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3 - </a:t>
            </a:r>
            <a:r>
              <a:rPr lang="ru-RU" sz="3200" dirty="0"/>
              <a:t>по итогам п. 2 покажем свои знания на двух контрольных работах</a:t>
            </a:r>
            <a:endParaRPr lang="ru-RU" sz="32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7638"/>
            <a:ext cx="2743200" cy="365125"/>
          </a:xfrm>
        </p:spPr>
        <p:txBody>
          <a:bodyPr/>
          <a:lstStyle/>
          <a:p>
            <a:pPr>
              <a:defRPr/>
            </a:pPr>
            <a:fld id="{FEEDDA3A-51FA-4E24-B520-F7D3BDF02711}" type="slidenum">
              <a:rPr lang="ru-RU" sz="2000" b="1"/>
              <a:pPr>
                <a:defRPr/>
              </a:pPr>
              <a:t>3</a:t>
            </a:fld>
            <a:endParaRPr lang="ru-RU" sz="2000" b="1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0838" y="0"/>
            <a:ext cx="11485562" cy="1325563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500" b="1" dirty="0">
                <a:solidFill>
                  <a:schemeClr val="accent1">
                    <a:lumMod val="75000"/>
                  </a:schemeClr>
                </a:solidFill>
              </a:rPr>
              <a:t>Содержание дисциплины</a:t>
            </a:r>
            <a:endParaRPr lang="ru-RU" sz="5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1538288" y="3179763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89" name="Rectangle 2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0" name="Rectangle 2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" name="Скругленный прямоугольник 3">
            <a:extLst>
              <a:ext uri="{FF2B5EF4-FFF2-40B4-BE49-F238E27FC236}"/>
            </a:extLst>
          </p:cNvPr>
          <p:cNvSpPr/>
          <p:nvPr/>
        </p:nvSpPr>
        <p:spPr>
          <a:xfrm>
            <a:off x="482600" y="1404938"/>
            <a:ext cx="11172825" cy="4697412"/>
          </a:xfrm>
          <a:prstGeom prst="roundRect">
            <a:avLst/>
          </a:prstGeom>
          <a:ln w="571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400" dirty="0">
                <a:solidFill>
                  <a:schemeClr val="tx1"/>
                </a:solidFill>
                <a:ea typeface="+mj-ea"/>
                <a:cs typeface="+mj-cs"/>
              </a:rPr>
              <a:t>Банки и банковская система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400" dirty="0">
                <a:solidFill>
                  <a:schemeClr val="tx1"/>
                </a:solidFill>
                <a:ea typeface="+mj-ea"/>
                <a:cs typeface="+mj-cs"/>
              </a:rPr>
              <a:t>Элементы и уровни банковской системы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400" dirty="0">
                <a:solidFill>
                  <a:schemeClr val="tx1"/>
                </a:solidFill>
                <a:ea typeface="+mj-ea"/>
                <a:cs typeface="+mj-cs"/>
              </a:rPr>
              <a:t>Центральный банк: возникновение, роль, уровни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400" dirty="0">
                <a:solidFill>
                  <a:schemeClr val="tx1"/>
                </a:solidFill>
                <a:ea typeface="+mj-ea"/>
                <a:cs typeface="+mj-cs"/>
              </a:rPr>
              <a:t>Создание, реорганизация и ликвидация коммерческого банка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400" dirty="0">
                <a:solidFill>
                  <a:schemeClr val="tx1"/>
                </a:solidFill>
                <a:ea typeface="+mj-ea"/>
                <a:cs typeface="+mj-cs"/>
              </a:rPr>
              <a:t>Бухгалтерский учет и отчетность коммерческого банка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400" dirty="0">
                <a:solidFill>
                  <a:schemeClr val="tx1"/>
                </a:solidFill>
                <a:ea typeface="+mj-ea"/>
                <a:cs typeface="+mj-cs"/>
              </a:rPr>
              <a:t>Ресурсы и капитал коммерческого банка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400" dirty="0">
                <a:solidFill>
                  <a:schemeClr val="tx1"/>
                </a:solidFill>
                <a:ea typeface="+mj-ea"/>
                <a:cs typeface="+mj-cs"/>
              </a:rPr>
              <a:t>Операции коммерческого банка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3400" dirty="0">
                <a:solidFill>
                  <a:schemeClr val="tx1"/>
                </a:solidFill>
                <a:ea typeface="+mj-ea"/>
                <a:cs typeface="+mj-cs"/>
              </a:rPr>
              <a:t>Внутреннее управление коммерческим банком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>
              <a:defRPr/>
            </a:pPr>
            <a:fld id="{2076B7B2-86C9-46C7-9D3E-5C527970667C}" type="slidenum">
              <a:rPr lang="ru-RU" sz="2000" b="1"/>
              <a:pPr>
                <a:defRPr/>
              </a:pPr>
              <a:t>4</a:t>
            </a:fld>
            <a:endParaRPr lang="ru-RU" sz="2000" b="1" dirty="0"/>
          </a:p>
        </p:txBody>
      </p:sp>
      <p:sp>
        <p:nvSpPr>
          <p:cNvPr id="12" name="Заголовок 4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838" y="0"/>
            <a:ext cx="11485562" cy="1325563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500" b="1" dirty="0" err="1">
                <a:solidFill>
                  <a:schemeClr val="accent1">
                    <a:lumMod val="75000"/>
                  </a:schemeClr>
                </a:solidFill>
              </a:rPr>
              <a:t>Балльно</a:t>
            </a:r>
            <a:r>
              <a:rPr lang="ru-RU" sz="5500" b="1" dirty="0">
                <a:solidFill>
                  <a:schemeClr val="accent1">
                    <a:lumMod val="75000"/>
                  </a:schemeClr>
                </a:solidFill>
              </a:rPr>
              <a:t>-рейтинговая оценка знаний</a:t>
            </a:r>
            <a:endParaRPr lang="ru-RU" sz="55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3" name="Таблица 13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2017713" y="1293813"/>
          <a:ext cx="8151812" cy="4206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50543">
                  <a:extLst>
                    <a:ext uri="{9D8B030D-6E8A-4147-A177-3AD203B41FA5}"/>
                  </a:extLst>
                </a:gridCol>
                <a:gridCol w="2002054">
                  <a:extLst>
                    <a:ext uri="{9D8B030D-6E8A-4147-A177-3AD203B41FA5}"/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000" dirty="0"/>
                        <a:t>Виды работ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dirty="0"/>
                        <a:t>Баллы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/>
                        <a:t>Контрольная работа №1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/>
                        <a:t>Контрольная работа №2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/>
                        <a:t>Опросы на лекциях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/>
                        <a:t>Выступления на семинарах</a:t>
                      </a:r>
                    </a:p>
                    <a:p>
                      <a:r>
                        <a:rPr lang="ru-RU" sz="3000" dirty="0"/>
                        <a:t>Деловая игра «Я создаю банк»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dirty="0"/>
                        <a:t>44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/>
                        <a:t>Зачет – презентация группового аналитического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5" name="Скругленный прямоугольник 3">
            <a:extLst>
              <a:ext uri="{FF2B5EF4-FFF2-40B4-BE49-F238E27FC236}"/>
            </a:extLst>
          </p:cNvPr>
          <p:cNvSpPr/>
          <p:nvPr/>
        </p:nvSpPr>
        <p:spPr>
          <a:xfrm>
            <a:off x="838200" y="5435600"/>
            <a:ext cx="10509250" cy="1258888"/>
          </a:xfrm>
          <a:prstGeom prst="roundRect">
            <a:avLst/>
          </a:prstGeom>
          <a:ln w="571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i="1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Максимальная сумма баллов – 200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i="1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80+ баллов за курс = «зачтено»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8" y="1801813"/>
            <a:ext cx="12192000" cy="137477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500" b="1" i="1" dirty="0">
                <a:solidFill>
                  <a:schemeClr val="accent1">
                    <a:lumMod val="75000"/>
                  </a:schemeClr>
                </a:solidFill>
              </a:rPr>
              <a:t>Будем рады видеть вас</a:t>
            </a:r>
            <a:br>
              <a:rPr lang="ru-RU" sz="6500" b="1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6500" b="1" i="1" dirty="0">
                <a:solidFill>
                  <a:schemeClr val="accent1">
                    <a:lumMod val="75000"/>
                  </a:schemeClr>
                </a:solidFill>
              </a:rPr>
              <a:t>на курсе «Банковское дело»!</a:t>
            </a:r>
            <a:endParaRPr lang="ru-RU" sz="65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5375" y="4206875"/>
            <a:ext cx="9320213" cy="1798638"/>
          </a:xfrm>
        </p:spPr>
        <p:txBody>
          <a:bodyPr rtlCol="0">
            <a:normAutofit fontScale="92500" lnSpcReduction="20000"/>
          </a:bodyPr>
          <a:lstStyle/>
          <a:p>
            <a:pPr algn="r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к.э.н., доцент Павлова Елена Владимировна</a:t>
            </a:r>
          </a:p>
          <a:p>
            <a:pPr algn="r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sz="32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lena.pavlova@gmail.com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/>
            </a:r>
            <a:b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</a:br>
            <a:r>
              <a:rPr lang="ru-RU" sz="32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асп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 Короткова Яна Игоревна</a:t>
            </a:r>
          </a:p>
          <a:p>
            <a:pPr algn="r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yikorotkova@econ.msu.ru</a:t>
            </a:r>
            <a:endParaRPr lang="ru-RU" sz="3200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4038</TotalTime>
  <Words>165</Words>
  <Application>Microsoft Office PowerPoint</Application>
  <PresentationFormat>Произвольный</PresentationFormat>
  <Paragraphs>46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Arial</vt:lpstr>
      <vt:lpstr>Calibri Light</vt:lpstr>
      <vt:lpstr>Wingdings</vt:lpstr>
      <vt:lpstr>Тема Office</vt:lpstr>
      <vt:lpstr>Банковское дело</vt:lpstr>
      <vt:lpstr>Что будем делать на этом курсе?</vt:lpstr>
      <vt:lpstr>Содержание дисциплины</vt:lpstr>
      <vt:lpstr>Балльно-рейтинговая оценка знаний</vt:lpstr>
      <vt:lpstr>Будем рады видеть вас на курсе «Банковское дело»!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Банковское дело</dc:title>
  <dc:creator>Яна Колесова</dc:creator>
  <cp:lastModifiedBy>Елена</cp:lastModifiedBy>
  <cp:revision>1</cp:revision>
  <cp:lastPrinted>2016-05-31T20:22:19Z</cp:lastPrinted>
  <dcterms:created xsi:type="dcterms:W3CDTF">2015-02-25T06:46:15Z</dcterms:created>
  <dcterms:modified xsi:type="dcterms:W3CDTF">2019-10-12T11:33:05Z</dcterms:modified>
</cp:coreProperties>
</file>