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73" r:id="rId6"/>
    <p:sldId id="263" r:id="rId7"/>
    <p:sldId id="271" r:id="rId8"/>
    <p:sldId id="266" r:id="rId9"/>
    <p:sldId id="272" r:id="rId10"/>
    <p:sldId id="267" r:id="rId11"/>
    <p:sldId id="268" r:id="rId12"/>
    <p:sldId id="270" r:id="rId13"/>
    <p:sldId id="269" r:id="rId14"/>
    <p:sldId id="265" r:id="rId15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34" autoAdjust="0"/>
    <p:restoredTop sz="92971" autoAdjust="0"/>
  </p:normalViewPr>
  <p:slideViewPr>
    <p:cSldViewPr snapToGrid="0">
      <p:cViewPr varScale="1">
        <p:scale>
          <a:sx n="103" d="100"/>
          <a:sy n="103" d="100"/>
        </p:scale>
        <p:origin x="114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800CF-AA22-4410-B9DA-0571318FB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1BB7A4-A2EA-4F42-A781-17CED87A7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FA4F37-630E-4D29-86D4-ECC28FAC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F8AD84-992E-4012-AA86-541CA36E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BA737C-77E4-4C1F-ADF0-34761253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2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62A3F-1303-456E-BB5E-2EFE4925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0A6F7F-7A1E-4846-AE52-CA6909BAA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1D54E1-7516-4DFB-9285-C9C3477E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545E3D-E6CB-4750-85D0-E6C905FB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A735CC-6304-4F74-9FB8-C41CE7B5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5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A5C24CB-96B7-4451-83F3-D6A97362E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17D3F0-1049-4659-980F-7998DA1C3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132EAF-A4C5-4EEA-8766-F27238F1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1C2807-3669-4433-909E-BA8CB881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2656D-4CA1-427F-A857-B6F80A11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7232F-FD09-46FA-AB39-2C6E19EF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33F36E-7FFA-4F99-A0C6-3291324B2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73D7ED-84E2-46F6-A995-2FAA0CB0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A029C-BE4E-4410-B81E-EC7C2FB3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972145-32D2-4BE5-B292-A65AEE2F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65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93DAF-9A4D-4064-9B9C-42A2CE37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993260-0DDF-4DFE-8E39-98E9544B9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0B311C-0FA9-426C-B2C5-3D53A8EE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892860-58A6-4CBA-89E9-B9A37FAFC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927CA7-5EFA-4B97-9175-87479D84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D7BA2-6DB9-4DEC-A554-0CABDF78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7A5885-E521-4B35-A297-E04CDC1CF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3F3C3E-D21A-40EB-972F-90A0DFCAA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9DB3FE-EF6B-40DA-B786-C1FC489F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4C2472-2E98-4DEE-A164-DB8EC073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A7448E-7D41-4709-9B2D-1056B269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6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D7372-E9DD-4912-BFB3-E083C8BF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BBED4C-8D4B-4D94-B475-4F5710141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F0E952-6548-4B73-9A9E-C0462791D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292882-A319-4AAB-BD08-E35C3D6EC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0550A1-5C56-4294-BBC3-C624984AD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8862C0-E6DD-46E9-877A-33CDA7EC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576379-A583-485B-8A01-ED0E02E6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BA8E8B6-6D57-460A-AD0C-394CC0DD0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0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04EF2-D20F-4DC8-97C6-411A2838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4E8329-36DF-4CED-AF60-EB565F2C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282CC8-9EFF-40A1-9451-D5ADF896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E1F79B-AEC0-4501-806B-3968041BE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23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1D4173-9F17-47F4-983B-8AF8A925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ED2675-E943-437F-A29A-C01E03F6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525038-1B77-477E-8540-7BAFBC6A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6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E48FC-4686-4246-A7D4-34F38A4B8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84BDA-492E-4953-8493-167EAFCF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E90D6E-1467-453B-86AB-78322D1BE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262C2D-58A4-4BF2-ADF6-DE5F6BE1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D011DF-0635-4BC8-B148-512B330A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24264-2775-47DE-8468-50A4776BF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1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3F916-380F-494E-A832-EE719DE5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36EF45-7245-451F-9AD3-625CE1533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22C3D8-4EBA-4155-A077-6B94EB1A5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1F0116-E5D8-49DB-A65B-F0BE65AA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B6A3DF-D256-4AD3-92C0-CEBF405B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9BEE37-8765-4D97-B50C-B7646299F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3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A8E49-CB76-4C41-A52A-F78D546CC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E6AB75-7CF0-40E0-88AA-34BF305B6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FF60C9-DBBD-4D6C-A9BC-832A52B0B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802E-AE89-4C90-835F-7D9A51ECBDC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5DE310-10E6-4ABB-A12A-55D33EEDB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98E140-7FC8-4B74-B15F-E1B023B16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9EA6-E1BC-4516-9B7E-B5F0CA2E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stina.msu.ru/profile/kudryavtseva/" TargetMode="External"/><Relationship Id="rId2" Type="http://schemas.openxmlformats.org/officeDocument/2006/relationships/hyperlink" Target="https://www.econ.msu.ru/departments/epp/staff/kudryavtsev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lgakud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10D085-A5BB-41B0-81FE-75B18085E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862" y="1471832"/>
            <a:ext cx="5826370" cy="488852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Ольга Владимировна Кудрявцева,</a:t>
            </a:r>
          </a:p>
          <a:p>
            <a:r>
              <a:rPr lang="ru-RU" dirty="0"/>
              <a:t>профессор экономического факультета, </a:t>
            </a:r>
          </a:p>
          <a:p>
            <a:r>
              <a:rPr lang="ru-RU" dirty="0"/>
              <a:t>кафедра экономики природопользования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Научные интересы,</a:t>
            </a:r>
          </a:p>
          <a:p>
            <a:r>
              <a:rPr lang="ru-RU" dirty="0"/>
              <a:t> возможные темы для научного сотрудничества, кандидатских, дипломных, курсовых проектов;</a:t>
            </a:r>
          </a:p>
          <a:p>
            <a:r>
              <a:rPr lang="ru-RU" dirty="0"/>
              <a:t>  реализованные проекты; </a:t>
            </a:r>
          </a:p>
          <a:p>
            <a:r>
              <a:rPr lang="ru-RU" dirty="0"/>
              <a:t>защищенные  под </a:t>
            </a:r>
            <a:r>
              <a:rPr lang="ru-RU"/>
              <a:t>научным руководством кандидатские </a:t>
            </a:r>
            <a:r>
              <a:rPr lang="ru-RU" dirty="0"/>
              <a:t>диссертации, дипломные и курсовые работы;</a:t>
            </a:r>
          </a:p>
          <a:p>
            <a:r>
              <a:rPr lang="ru-RU" dirty="0"/>
              <a:t> преподаваемые учебные курсы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19D8B1-D359-4151-BFD9-DC3A6D5D1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006" y="1788355"/>
            <a:ext cx="2468880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8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85044-2D41-464A-9C79-860170DB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71694"/>
            <a:ext cx="12431948" cy="633681"/>
          </a:xfrm>
        </p:spPr>
        <p:txBody>
          <a:bodyPr>
            <a:normAutofit/>
          </a:bodyPr>
          <a:lstStyle/>
          <a:p>
            <a:r>
              <a:rPr lang="ru-RU" sz="3600" dirty="0"/>
              <a:t>Выпускные квалификационные работы  (бакалавры, магистры)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8F30C-DEE7-4997-8A5D-19C495AD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5375"/>
            <a:ext cx="11957538" cy="5494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Управление проектом по запуску производства экологичной упаковки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Затекина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Дарья Владимировна (Магистр)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Моделирование и прогнозирование российского рынка электроэнергии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Банникова Виктория Алексеевна (Бакалавр)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Развитие города с учетом социально-эколого-экономических факторов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Алексеева Юлия Сергеевна (Бакалавр)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Перспективы развития биоэнергетики в Российской Федерации как способа минимизации экологических рисков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Никульшин Никита Михайлович (Магистр)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Оценка стратегий российских нефтегазовых компаний в современных условиях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Эдгеев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Баатрович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(Бакалавр)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Государственная политика в сфере энергетического сотрудничества РФ и стран Восток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Шаталова Полина Александровна (Магистр)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Теория игр в природопользовании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Войнов Вадим Владимирович (Бакалавр)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Регулирование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неоднородных экологических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экстерналий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 А.Р. (Бакалавр)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Перспективы использования возобновляемых источников энергии в России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Митенкова Е.Н. (Бакалавр)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Применение модели межотраслевого баланса для анализа движения природных ресурсов в экономике и загрязнения окружающей среды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Яковлева Екатерина Юрьевна (Магистр)</a:t>
            </a:r>
          </a:p>
        </p:txBody>
      </p:sp>
    </p:spTree>
    <p:extLst>
      <p:ext uri="{BB962C8B-B14F-4D97-AF65-F5344CB8AC3E}">
        <p14:creationId xmlns:p14="http://schemas.microsoft.com/office/powerpoint/2010/main" val="302665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E0D09-BD29-4565-8D65-6E73B303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3464" y="442947"/>
            <a:ext cx="12016902" cy="496521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Защищенные под научным руководством кандидатские диссертации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330639-3E1C-4CF0-B042-09484DA8F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8" y="1213674"/>
            <a:ext cx="12016902" cy="56443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2017: Экономическая оценка межотраслевых потоков природных ресурсов и загрязнений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Кандидатская диссертация по специальности 08.00.05 - Экономика и управление народным хозяйством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Яковлева Екатерина Юрьевна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к.э.н., МГУ имени М.В. Ломоносова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Защищена в совете Д 501.001.08 при МГУ имени М.В. Ломоносова, Экономический факультет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2016: Экономические механизмы развития возобновляемой энергетики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Кандидатская диссертация по специальности 08.00.05 - Экономика и управление народным хозяйством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Гречухина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Александровна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Защищена в совете Д 501.001.08 при МГУ имени М.В. Ломоносова, Экономический факультет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2013: Оценка эколого-экономической эффективности проектов по разработке углеводородного сырья на морском шельфе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Кандидатская диссертация по специальности 08.00.05 - Экономика и управление народным хозяйством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Щевелева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Игоревна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Защищена в совете Д 501.001.08 при МГУ имени М.В. Ломоносова, Экономический факультет</a:t>
            </a:r>
          </a:p>
        </p:txBody>
      </p:sp>
    </p:spTree>
    <p:extLst>
      <p:ext uri="{BB962C8B-B14F-4D97-AF65-F5344CB8AC3E}">
        <p14:creationId xmlns:p14="http://schemas.microsoft.com/office/powerpoint/2010/main" val="284214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BA2C9-277E-43DF-BF58-A06B83B38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6980" y="-83053"/>
            <a:ext cx="121920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Некоторые преподаваемые на экономическом факультете учебные курсы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AACB5-76FF-4651-B38D-BAF1ACE6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49191"/>
            <a:ext cx="11965021" cy="5868850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устойчивого развития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(экономика, 4 курс, программа для группы Повышенной академической нагрузки  401 и группы 402);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энергетическими активами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(менеджмент, 2 курс, с Маликовой О.И);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анализ энергетических рынков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(экономика, 4 курс, с Маликовой О.И.);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природного капитала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(экономика, магистратура, на англ. языке);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топливно-энергетического комплекса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(экономика, магистратура, совместно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Курдиным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А.А.);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Биоэнергетика и «зеленые» биотехнологии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(менеджмент, магистратура, совместно с Маликовой О.И.);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Эко-инновации и устойчивое развитие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(экономика, магистратура, на англ. Языке, совместно с Кирюшиным П.А.)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биоэкономики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(аспирантура, 2 год, научный семинар);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отраслей экономики: транспорт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(менеджмент, 2 курс);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энергетических рынков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межфакультетский курс, ответственный лектор).</a:t>
            </a:r>
          </a:p>
        </p:txBody>
      </p:sp>
    </p:spTree>
    <p:extLst>
      <p:ext uri="{BB962C8B-B14F-4D97-AF65-F5344CB8AC3E}">
        <p14:creationId xmlns:p14="http://schemas.microsoft.com/office/powerpoint/2010/main" val="4153239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1AB65-2A37-4C45-9B8D-83BA2F98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15" y="681037"/>
            <a:ext cx="10515600" cy="725121"/>
          </a:xfrm>
        </p:spPr>
        <p:txBody>
          <a:bodyPr/>
          <a:lstStyle/>
          <a:p>
            <a:r>
              <a:rPr lang="ru-RU" dirty="0"/>
              <a:t>Некоторые дополнительные сведения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2DB380-CD32-4DA1-A765-B86FE73AB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15" y="1863221"/>
            <a:ext cx="10515600" cy="4488840"/>
          </a:xfrm>
        </p:spPr>
        <p:txBody>
          <a:bodyPr/>
          <a:lstStyle/>
          <a:p>
            <a:r>
              <a:rPr lang="ru-RU" dirty="0"/>
              <a:t>Окончила механико-математический факультет МГУ (1997),</a:t>
            </a:r>
          </a:p>
          <a:p>
            <a:r>
              <a:rPr lang="ru-RU" dirty="0"/>
              <a:t> доктор экономических наук (2009), профессор (2020).</a:t>
            </a:r>
          </a:p>
          <a:p>
            <a:r>
              <a:rPr lang="ru-RU" dirty="0"/>
              <a:t> На экономическом факультете с 2000 г.</a:t>
            </a:r>
          </a:p>
          <a:p>
            <a:r>
              <a:rPr lang="ru-RU" dirty="0"/>
              <a:t> Председатель совета молодых ученых экономического факультета в 2011-2014 гг.</a:t>
            </a:r>
          </a:p>
          <a:p>
            <a:r>
              <a:rPr lang="ru-RU" dirty="0"/>
              <a:t> В настоящее время – профессор кафедры (с 2013 г.).</a:t>
            </a:r>
          </a:p>
          <a:p>
            <a:r>
              <a:rPr lang="ru-RU" dirty="0"/>
              <a:t> Член Экспертного совета РФФИ по экономике.</a:t>
            </a:r>
          </a:p>
          <a:p>
            <a:r>
              <a:rPr lang="ru-RU" dirty="0"/>
              <a:t> Федеральный эксперт научно-технической сферы.</a:t>
            </a:r>
          </a:p>
        </p:txBody>
      </p:sp>
    </p:spTree>
    <p:extLst>
      <p:ext uri="{BB962C8B-B14F-4D97-AF65-F5344CB8AC3E}">
        <p14:creationId xmlns:p14="http://schemas.microsoft.com/office/powerpoint/2010/main" val="3691286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061607-A691-4253-8C61-D3F4C8F9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509"/>
          </a:xfrm>
        </p:spPr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6CC7F0-12B3-4347-A324-BCF035E03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https://www.econ.msu.ru/departments/epp/staff/kudryavtseva/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3"/>
              </a:rPr>
              <a:t>https://istina.msu.ru/profile/kudryavtseva/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4"/>
              </a:rPr>
              <a:t>olgakud@mail.ru</a:t>
            </a:r>
            <a:endParaRPr lang="ru-RU" dirty="0"/>
          </a:p>
          <a:p>
            <a:endParaRPr lang="ru-RU" dirty="0"/>
          </a:p>
          <a:p>
            <a:r>
              <a:rPr lang="ru-RU" dirty="0"/>
              <a:t>Моб. </a:t>
            </a:r>
            <a:r>
              <a:rPr lang="en-US" dirty="0"/>
              <a:t>8-916-913-04-26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75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006B9-73D8-4EAF-997A-A7A7EB63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74"/>
            <a:ext cx="10515600" cy="373429"/>
          </a:xfrm>
        </p:spPr>
        <p:txBody>
          <a:bodyPr>
            <a:normAutofit fontScale="90000"/>
          </a:bodyPr>
          <a:lstStyle/>
          <a:p>
            <a:r>
              <a:rPr lang="ru-RU" dirty="0"/>
              <a:t>Научные интересы и темы исследований-1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D3AA7-4EB3-4A1D-A17E-CC62D8DD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00" y="930227"/>
            <a:ext cx="11301094" cy="5801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методы и моделирование в экономике устойчивого развития;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транспортной отрасли;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материальных потоков ресурсов и загрязнений;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природных ресурсов;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игр в природопользовании;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оценка природных ресурсов; эффективное использование природных ресурсов;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энергетики и финансовых рынков;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  (традиционная и инновации); альтернативные источники энергии;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Рынок электроэнергетики; энергетика и инновации;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безопасности поставок природных ресурсов;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замкнутого цикла и проблема обращения с отходами;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Устойчивое развитие территорий, городов и регионов; региональная и отраслевая экономика;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анализ; инвестиционная привлекательность объектов с учетом экологического фактора;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Устойчивый экономический рост с учетом социо-экологических факторов;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оценка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экосистемных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 в природопользовании и охране окружающей среды;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Биоэкономика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рынок биотехнологий;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здравоохранения; оценка рынка фармацевтики;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 аудит; экологический риск, экологический  ущерб;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 в области природопользования и охраны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257757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ED854-CF9D-4595-BB3C-399BE1E5A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4447"/>
            <a:ext cx="10515600" cy="900967"/>
          </a:xfrm>
        </p:spPr>
        <p:txBody>
          <a:bodyPr/>
          <a:lstStyle/>
          <a:p>
            <a:r>
              <a:rPr lang="ru-RU" dirty="0"/>
              <a:t>Научные интересы и темы исследований-2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0C4A76-C9C2-4D3A-89B2-030989F0C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568" y="1349862"/>
            <a:ext cx="10785231" cy="50314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энергетические рынки: трансформация и ценообразование;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конкуренции на энергетических рынках;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Энергетический бизнес и управление энергетическими компаниями; ТНК и ННК;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последствия «сланцевой революции»;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обоснованность использования нетрадиционных и возобновляемых источников энергии;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безопасности и надежности поставок природных ресурсов (в том числе энергетических);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развития атомной энергетики;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рынка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изменения в экономике и несырьевое будущее России;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энергетического машиностроения и нефтепереработки;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1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20378-1996-4BA9-A808-BC68D4B83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033"/>
            <a:ext cx="10515600" cy="464869"/>
          </a:xfrm>
        </p:spPr>
        <p:txBody>
          <a:bodyPr>
            <a:normAutofit fontScale="90000"/>
          </a:bodyPr>
          <a:lstStyle/>
          <a:p>
            <a:r>
              <a:rPr lang="ru-RU" dirty="0"/>
              <a:t>Научные интересы и темы исследований-3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7777D4-11D0-46E8-BD42-64B03BD9B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84" y="1086770"/>
            <a:ext cx="11394831" cy="50805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анализ движения природных ресурсов; анализ материальных потоков ресурсов и загрязнений;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риски и их влияние на инвестиционную привлекательность объекта;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Устойчивое развитие и индикаторы устойчивого развития;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Стратегическая экологическая оценка; ОВОС;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 аудит; определение экологического ущерба;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 в области природопользования (коалиции);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Низкоуглеродная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рынка биотехнологий;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Биотехнологии в здравоохранении;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 здравоохранения;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развития фармацевтического рынка;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мысль в природопользовании. Экологическое образование.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6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4429DB-BE67-4819-9ADC-E7CF6CB9A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1" y="1287626"/>
            <a:ext cx="10758194" cy="521581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РФФИ  «Разработка модели управления ресурсным потенциалом территорий» (2018-2020), руководитель;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РФФИ «Влияние новых технологий на глобальную конкуренцию на рынках сырьевых материалов» (2019-2021);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РФФИ «Формирование циркулярной экономики и разрешение экологических конфликтов» (2020-2022);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инструментов сравнительного анализа (сопоставления) экологической и энергетической эффективности предприятий» (2019);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внедрения НДТ в Российской Федерации, прогнозирования и оценки экологических последствий различных сценариев промышленного развития (2018);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 базовых  проектных  решений  системы мониторинга  технического  состояния  конструкций  и  сложных  инженерных изделий  в  интересах  обеспечения  техногенной  безопасности,  устойчивого функционирования  критической  инфраструктуры  Российской  Федерации  и развития отраслей отечественной промышленности (2019).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31B49CA-1F79-4BD4-8271-50C5FF77D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08" y="550506"/>
            <a:ext cx="11943184" cy="931830"/>
          </a:xfrm>
        </p:spPr>
        <p:txBody>
          <a:bodyPr>
            <a:normAutofit/>
          </a:bodyPr>
          <a:lstStyle/>
          <a:p>
            <a:r>
              <a:rPr lang="ru-RU" dirty="0"/>
              <a:t>Некоторые актуальные и завершенные проекты-1</a:t>
            </a:r>
          </a:p>
        </p:txBody>
      </p:sp>
    </p:spTree>
    <p:extLst>
      <p:ext uri="{BB962C8B-B14F-4D97-AF65-F5344CB8AC3E}">
        <p14:creationId xmlns:p14="http://schemas.microsoft.com/office/powerpoint/2010/main" val="308876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09C4D-912A-4010-8828-FCDD8583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5997"/>
            <a:ext cx="11123645" cy="584443"/>
          </a:xfrm>
        </p:spPr>
        <p:txBody>
          <a:bodyPr>
            <a:normAutofit fontScale="90000"/>
          </a:bodyPr>
          <a:lstStyle/>
          <a:p>
            <a:r>
              <a:rPr lang="ru-RU" dirty="0"/>
              <a:t>Некоторые актуальные и завершенные проекты-2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0B4A50-DAFA-4FC3-A447-3195E2CE3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80440"/>
            <a:ext cx="12192000" cy="60775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РГНФ «Разработка методологии и инструментария оценки динамики перехода Российской Федерации к «зеленой» экономике»  (2016-2018);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РГНФ «Теоретико-методологические основы устойчивого развития городов» (2016-2018);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РГНФ  «Методы повышения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ресурсоэффективности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экономики» (2013-2015), руководитель;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РФФИ  «Разработка комплексного междисциплинарного подхода для оценки эколого-экономической эффективности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биоэкономики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биоэнергетической отрасли)» (2014-2016);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РГНФ «Эволюция системы ценообразования на мировом энергетическом рынке: экономические последствия для России» (2014-2016);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РГНФ «Индикаторы экологически устойчивого развития для регионов России» (2013-2015);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РФФИ «Разработка модели инновационного экологически устойчивого развития экономики региона» (2012-2013), руководитель.</a:t>
            </a:r>
          </a:p>
        </p:txBody>
      </p:sp>
    </p:spTree>
    <p:extLst>
      <p:ext uri="{BB962C8B-B14F-4D97-AF65-F5344CB8AC3E}">
        <p14:creationId xmlns:p14="http://schemas.microsoft.com/office/powerpoint/2010/main" val="391022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510339-21EB-4BA5-A37A-1F96B20E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9792" cy="435133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2020 Экологически ответственное поведение </a:t>
            </a:r>
            <a:r>
              <a:rPr lang="en-US" dirty="0"/>
              <a:t>//</a:t>
            </a:r>
            <a:r>
              <a:rPr lang="ru-RU" dirty="0" err="1"/>
              <a:t>Альчикова</a:t>
            </a:r>
            <a:r>
              <a:rPr lang="ru-RU" dirty="0"/>
              <a:t> Л.Т. </a:t>
            </a:r>
            <a:endParaRPr lang="en-US" dirty="0"/>
          </a:p>
          <a:p>
            <a:r>
              <a:rPr lang="ru-RU" b="1" dirty="0"/>
              <a:t>2020 Устойчивое развитие городских районов на примере </a:t>
            </a:r>
            <a:r>
              <a:rPr lang="ru-RU" b="1" dirty="0" err="1"/>
              <a:t>Новомосковского</a:t>
            </a:r>
            <a:r>
              <a:rPr lang="ru-RU" b="1" dirty="0"/>
              <a:t> административного округа</a:t>
            </a:r>
            <a:r>
              <a:rPr lang="en-US" dirty="0"/>
              <a:t> //</a:t>
            </a:r>
            <a:r>
              <a:rPr lang="ru-RU" dirty="0"/>
              <a:t>Золотухина А.О. </a:t>
            </a:r>
            <a:endParaRPr lang="en-US" dirty="0"/>
          </a:p>
          <a:p>
            <a:r>
              <a:rPr lang="ru-RU" b="1" dirty="0"/>
              <a:t>2020 Зеленая экономика в частном секторе</a:t>
            </a:r>
            <a:r>
              <a:rPr lang="en-US" dirty="0"/>
              <a:t> // </a:t>
            </a:r>
            <a:r>
              <a:rPr lang="ru-RU" dirty="0"/>
              <a:t>Протасов Д.С. </a:t>
            </a:r>
          </a:p>
          <a:p>
            <a:r>
              <a:rPr lang="ru-RU" b="1" dirty="0"/>
              <a:t>2020 Зеленая экономика как новый тип экономического развития</a:t>
            </a:r>
            <a:r>
              <a:rPr lang="en-US" b="1" dirty="0"/>
              <a:t> </a:t>
            </a:r>
            <a:r>
              <a:rPr lang="en-US" dirty="0"/>
              <a:t>//</a:t>
            </a:r>
            <a:r>
              <a:rPr lang="ru-RU" dirty="0"/>
              <a:t> </a:t>
            </a:r>
            <a:r>
              <a:rPr lang="ru-RU" dirty="0" err="1"/>
              <a:t>Дуденко</a:t>
            </a:r>
            <a:r>
              <a:rPr lang="ru-RU" dirty="0"/>
              <a:t> А.О. </a:t>
            </a:r>
          </a:p>
          <a:p>
            <a:r>
              <a:rPr lang="ru-RU" b="1" dirty="0"/>
              <a:t>2020 Атомная энергетика и устойчивое развитие</a:t>
            </a:r>
            <a:r>
              <a:rPr lang="en-US" dirty="0"/>
              <a:t> // </a:t>
            </a:r>
            <a:r>
              <a:rPr lang="ru-RU" dirty="0"/>
              <a:t>Мигель Е.А. </a:t>
            </a:r>
          </a:p>
          <a:p>
            <a:r>
              <a:rPr lang="ru-RU" b="1" dirty="0"/>
              <a:t>2019 Эффективный размер города с учетом экологических </a:t>
            </a:r>
            <a:r>
              <a:rPr lang="ru-RU" b="1" dirty="0" err="1"/>
              <a:t>экстерналий</a:t>
            </a:r>
            <a:r>
              <a:rPr lang="en-US" b="1" dirty="0"/>
              <a:t> </a:t>
            </a:r>
            <a:r>
              <a:rPr lang="en-US" dirty="0"/>
              <a:t>// </a:t>
            </a:r>
            <a:r>
              <a:rPr lang="ru-RU" dirty="0"/>
              <a:t>Егоров Е.Г. </a:t>
            </a:r>
          </a:p>
          <a:p>
            <a:r>
              <a:rPr lang="ru-RU" b="1" dirty="0"/>
              <a:t>2019 Эффективное использование природных ресурсов</a:t>
            </a:r>
            <a:r>
              <a:rPr lang="en-US" b="1" dirty="0"/>
              <a:t> </a:t>
            </a:r>
            <a:r>
              <a:rPr lang="en-US" dirty="0"/>
              <a:t>// </a:t>
            </a:r>
            <a:r>
              <a:rPr lang="ru-RU" dirty="0" err="1"/>
              <a:t>Савлиев</a:t>
            </a:r>
            <a:r>
              <a:rPr lang="ru-RU" dirty="0"/>
              <a:t> А.Н. </a:t>
            </a:r>
          </a:p>
          <a:p>
            <a:r>
              <a:rPr lang="ru-RU" b="1" dirty="0"/>
              <a:t>2019 Энергетический бизнес и управление энергетическими компаниями</a:t>
            </a:r>
            <a:r>
              <a:rPr lang="en-US" b="1" dirty="0"/>
              <a:t> </a:t>
            </a:r>
            <a:r>
              <a:rPr lang="en-US" dirty="0"/>
              <a:t>//</a:t>
            </a:r>
            <a:r>
              <a:rPr lang="ru-RU" dirty="0"/>
              <a:t> </a:t>
            </a:r>
            <a:r>
              <a:rPr lang="ru-RU" dirty="0" err="1"/>
              <a:t>Исатаев</a:t>
            </a:r>
            <a:r>
              <a:rPr lang="ru-RU" dirty="0"/>
              <a:t> Ж. </a:t>
            </a:r>
          </a:p>
          <a:p>
            <a:r>
              <a:rPr lang="ru-RU" b="1" dirty="0"/>
              <a:t>2019 Экономические последствия «сланцевой революции»</a:t>
            </a:r>
            <a:r>
              <a:rPr lang="en-US" b="1" dirty="0"/>
              <a:t> </a:t>
            </a:r>
            <a:r>
              <a:rPr lang="en-US" dirty="0"/>
              <a:t>// </a:t>
            </a:r>
            <a:r>
              <a:rPr lang="ru-RU" dirty="0" err="1"/>
              <a:t>Лачиев</a:t>
            </a:r>
            <a:r>
              <a:rPr lang="ru-RU" dirty="0"/>
              <a:t> И.Р. </a:t>
            </a:r>
          </a:p>
          <a:p>
            <a:r>
              <a:rPr lang="ru-RU" b="1" dirty="0"/>
              <a:t>2019 Цифровизация в экономике природопользования</a:t>
            </a:r>
            <a:r>
              <a:rPr lang="en-US" b="1" dirty="0"/>
              <a:t> </a:t>
            </a:r>
            <a:r>
              <a:rPr lang="en-US" dirty="0"/>
              <a:t>// </a:t>
            </a:r>
            <a:r>
              <a:rPr lang="ru-RU" dirty="0"/>
              <a:t>Чжоу </a:t>
            </a:r>
            <a:r>
              <a:rPr lang="ru-RU" dirty="0" err="1"/>
              <a:t>Цзиньфан</a:t>
            </a:r>
            <a:r>
              <a:rPr lang="ru-RU" dirty="0"/>
              <a:t> </a:t>
            </a:r>
          </a:p>
          <a:p>
            <a:r>
              <a:rPr lang="ru-RU" b="1" dirty="0"/>
              <a:t>2019 Циклическая экономика как путь к устойчивому развитию</a:t>
            </a:r>
            <a:r>
              <a:rPr lang="en-US" dirty="0"/>
              <a:t> //</a:t>
            </a:r>
            <a:r>
              <a:rPr lang="ru-RU" dirty="0"/>
              <a:t>Смирнова Е.А. </a:t>
            </a:r>
          </a:p>
          <a:p>
            <a:r>
              <a:rPr lang="ru-RU" b="1" dirty="0"/>
              <a:t>2019 Устойчивое развитие общества и его индикаторы </a:t>
            </a:r>
            <a:r>
              <a:rPr lang="en-US" dirty="0"/>
              <a:t>// </a:t>
            </a:r>
            <a:r>
              <a:rPr lang="ru-RU" dirty="0"/>
              <a:t>Белокрылова Е.М. </a:t>
            </a:r>
          </a:p>
          <a:p>
            <a:r>
              <a:rPr lang="ru-RU" b="1" dirty="0"/>
              <a:t>2019 Международное сотрудничество в области природопользования (коалиции)</a:t>
            </a:r>
            <a:r>
              <a:rPr lang="en-US" b="1" dirty="0"/>
              <a:t> </a:t>
            </a:r>
            <a:r>
              <a:rPr lang="en-US" dirty="0"/>
              <a:t>// </a:t>
            </a:r>
            <a:r>
              <a:rPr lang="ru-RU" dirty="0" err="1"/>
              <a:t>Безрученок</a:t>
            </a:r>
            <a:r>
              <a:rPr lang="ru-RU" dirty="0"/>
              <a:t> А.О. </a:t>
            </a:r>
          </a:p>
          <a:p>
            <a:r>
              <a:rPr lang="ru-RU" b="1" dirty="0"/>
              <a:t>2019 Анализ движения природных ресурсов как путь к устойчивому развитию</a:t>
            </a:r>
            <a:r>
              <a:rPr lang="en-US" b="1" dirty="0"/>
              <a:t> </a:t>
            </a:r>
            <a:r>
              <a:rPr lang="en-US" dirty="0"/>
              <a:t>// </a:t>
            </a:r>
            <a:r>
              <a:rPr lang="ru-RU" dirty="0" err="1"/>
              <a:t>Мотякина</a:t>
            </a:r>
            <a:r>
              <a:rPr lang="ru-RU" dirty="0"/>
              <a:t> Я.П.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FF8A92B-5810-4758-807D-F1AFF548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Курсовые работы (2-3 курсы бакалавриата)</a:t>
            </a:r>
          </a:p>
        </p:txBody>
      </p:sp>
    </p:spTree>
    <p:extLst>
      <p:ext uri="{BB962C8B-B14F-4D97-AF65-F5344CB8AC3E}">
        <p14:creationId xmlns:p14="http://schemas.microsoft.com/office/powerpoint/2010/main" val="160635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1C159-A69F-4FAE-B71C-60804A509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36" y="199218"/>
            <a:ext cx="10515600" cy="535207"/>
          </a:xfrm>
        </p:spPr>
        <p:txBody>
          <a:bodyPr>
            <a:normAutofit fontScale="90000"/>
          </a:bodyPr>
          <a:lstStyle/>
          <a:p>
            <a:r>
              <a:rPr lang="ru-RU" dirty="0"/>
              <a:t>Курсовые работы (2-3 курсы бакалавриата)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568282-F144-47E7-AB42-5D9A79D27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7912" y="909201"/>
            <a:ext cx="12006470" cy="61235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2018 Экономическая оценка природных ресурсов в России на примере региона</a:t>
            </a:r>
            <a:r>
              <a:rPr lang="en-US" sz="2000" dirty="0"/>
              <a:t>//</a:t>
            </a:r>
            <a:r>
              <a:rPr lang="ru-RU" sz="2000" dirty="0"/>
              <a:t> Коржакова Евгения Игоревна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2018 Ценообразование на рынке акций добывающих компаний </a:t>
            </a:r>
            <a:r>
              <a:rPr lang="en-US" sz="2000" dirty="0"/>
              <a:t>//</a:t>
            </a:r>
            <a:r>
              <a:rPr lang="ru-RU" sz="2000" dirty="0"/>
              <a:t>Елисеев Егор Андреевич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2018 Разработка </a:t>
            </a:r>
            <a:r>
              <a:rPr lang="ru-RU" sz="2000" b="1" dirty="0" err="1"/>
              <a:t>экомаркетинговой</a:t>
            </a:r>
            <a:r>
              <a:rPr lang="ru-RU" sz="2000" b="1" dirty="0"/>
              <a:t> стратегии для фирмы </a:t>
            </a:r>
            <a:r>
              <a:rPr lang="en-US" sz="2000" dirty="0"/>
              <a:t>//</a:t>
            </a:r>
            <a:r>
              <a:rPr lang="ru-RU" sz="2000" dirty="0"/>
              <a:t>Зорина Мария Александровна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2018 Перспективы развития фармацевтического рынка в России </a:t>
            </a:r>
            <a:r>
              <a:rPr lang="en-US" sz="2000" dirty="0"/>
              <a:t>//</a:t>
            </a:r>
            <a:r>
              <a:rPr lang="ru-RU" sz="2000" dirty="0" err="1"/>
              <a:t>Савлиев</a:t>
            </a:r>
            <a:r>
              <a:rPr lang="ru-RU" sz="2000" dirty="0"/>
              <a:t> Александр Николаевич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2018 Использование природных ресурсов </a:t>
            </a:r>
            <a:r>
              <a:rPr lang="en-US" sz="2000" dirty="0"/>
              <a:t>//</a:t>
            </a:r>
            <a:r>
              <a:rPr lang="ru-RU" sz="2000" dirty="0"/>
              <a:t> Егоров Егор Германович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2018 Зарубежный и российский опыт управления отходами</a:t>
            </a:r>
            <a:r>
              <a:rPr lang="en-US" sz="2000" dirty="0"/>
              <a:t>//</a:t>
            </a:r>
            <a:r>
              <a:rPr lang="ru-RU" sz="2000" dirty="0"/>
              <a:t> </a:t>
            </a:r>
            <a:r>
              <a:rPr lang="ru-RU" sz="2000" dirty="0" err="1"/>
              <a:t>Дуденко</a:t>
            </a:r>
            <a:r>
              <a:rPr lang="ru-RU" sz="2000" dirty="0"/>
              <a:t> Андрей Олегович (Бакалавр)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2017 Экономические последствия развития мирового рынка возобновляемых источников энергии для России</a:t>
            </a:r>
            <a:r>
              <a:rPr lang="ru-RU" sz="2000" dirty="0"/>
              <a:t> </a:t>
            </a:r>
            <a:r>
              <a:rPr lang="en-US" sz="2000" dirty="0"/>
              <a:t>//</a:t>
            </a:r>
            <a:r>
              <a:rPr lang="ru-RU" sz="2000" dirty="0"/>
              <a:t>Платонов Игорь Михайлович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2017 Налогообложение нефтегазовых компаний в Российской Федерации: налоговый маневр и его экономические последствия.</a:t>
            </a:r>
            <a:r>
              <a:rPr lang="ru-RU" sz="2000" dirty="0"/>
              <a:t> </a:t>
            </a:r>
            <a:r>
              <a:rPr lang="en-US" sz="2000" dirty="0"/>
              <a:t>//</a:t>
            </a:r>
            <a:r>
              <a:rPr lang="ru-RU" sz="2000" dirty="0"/>
              <a:t>Банникова Виктория Алексеевна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2014 Система ценообразования на энергетических рынках </a:t>
            </a:r>
            <a:r>
              <a:rPr lang="en-US" sz="2000" dirty="0"/>
              <a:t>//</a:t>
            </a:r>
            <a:r>
              <a:rPr lang="ru-RU" sz="2000" dirty="0"/>
              <a:t>Банникова Виктория Алексеевна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2014 Анализ стратегий развития компаний энергетического сектора </a:t>
            </a:r>
            <a:r>
              <a:rPr lang="en-US" sz="2000" dirty="0"/>
              <a:t>//</a:t>
            </a:r>
            <a:r>
              <a:rPr lang="ru-RU" sz="2000" dirty="0"/>
              <a:t>Федоров Илья Александрович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2013 Устойчивый город как фактор повышения качества жизни населения </a:t>
            </a:r>
            <a:r>
              <a:rPr lang="en-US" sz="2000" dirty="0"/>
              <a:t>//</a:t>
            </a:r>
            <a:r>
              <a:rPr lang="ru-RU" sz="2000" dirty="0"/>
              <a:t>Ковалева Владислава Константиновна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2013 Теория игр в природопользовании </a:t>
            </a:r>
            <a:r>
              <a:rPr lang="en-US" sz="2000" dirty="0"/>
              <a:t>//</a:t>
            </a:r>
            <a:r>
              <a:rPr lang="ru-RU" sz="2000" dirty="0"/>
              <a:t>Рябинкин Вадим Владимирович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2013 Подходы к оценке </a:t>
            </a:r>
            <a:r>
              <a:rPr lang="ru-RU" sz="2000" b="1" dirty="0" err="1"/>
              <a:t>экосистемных</a:t>
            </a:r>
            <a:r>
              <a:rPr lang="ru-RU" sz="2000" b="1" dirty="0"/>
              <a:t> услуг </a:t>
            </a:r>
            <a:r>
              <a:rPr lang="en-US" sz="2000" dirty="0"/>
              <a:t>//</a:t>
            </a:r>
            <a:r>
              <a:rPr lang="ru-RU" sz="2000" dirty="0" err="1"/>
              <a:t>Кабалкина</a:t>
            </a:r>
            <a:r>
              <a:rPr lang="ru-RU" sz="2000" dirty="0"/>
              <a:t> Ольга Сергеевна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2013 Влияние технического прогресса на качество жизни населения </a:t>
            </a:r>
            <a:r>
              <a:rPr lang="en-US" sz="2000" dirty="0"/>
              <a:t>//</a:t>
            </a:r>
            <a:r>
              <a:rPr lang="ru-RU" sz="2000" dirty="0"/>
              <a:t>Прокофьева Ольга Александровна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2012 Экономический ущерб от загрязнения окружающей среды </a:t>
            </a:r>
            <a:r>
              <a:rPr lang="en-US" sz="2000" dirty="0"/>
              <a:t>//</a:t>
            </a:r>
            <a:r>
              <a:rPr lang="ru-RU" sz="2000" dirty="0"/>
              <a:t>Рябинкин Вадим Владимирович .</a:t>
            </a:r>
          </a:p>
        </p:txBody>
      </p:sp>
    </p:spTree>
    <p:extLst>
      <p:ext uri="{BB962C8B-B14F-4D97-AF65-F5344CB8AC3E}">
        <p14:creationId xmlns:p14="http://schemas.microsoft.com/office/powerpoint/2010/main" val="56110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D739E8-671E-4E39-887E-D4693B611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1110343"/>
            <a:ext cx="11831216" cy="5615796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Экономические эффекты альтернативных систем обращения с твердыми коммунальными отходами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Москаева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А.Е. (Магистр)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Управление развитием цифровых платформ на рынке жилой недвижимости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Морозова В.Ю. (Магистр)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Транспортные системы управления отходами для региональных операторов в России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Габуев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 (Бакалавр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Перспективы использования возобновляемых источников энергии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Шабалин А.Ю. (Бакалавр)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Оценка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циркулярности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металлургической промышленности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Е.А.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Особенности маркетинговых стратегий фармацевтических компаний Китая на глобальном рынке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Хуэй (Магистр)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Методы определения устойчивости городов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Белокрылова Е.М.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Влияние экологических факторов на стоимость городской недвижимости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Мотякина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Я.П.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Влияние инфраструктурного развития на социально-экономическое неравенство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Егоров Е.Г.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Современные тенденции развития и стратегии инвестирования в возобновляемую энергетику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Платонов И.М.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Построение экономики замкнутого цикла (на примере текстильной промышленности)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Стаханова К.А. (Бакалавр)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Определение оптимального размера города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Казанкина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П.Ю.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Влияние нефтяных шоков на фондовые рынки стран-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нефтеэкспортеров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Спиренков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В.Д.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Анализ и перспективы рынка возобновляемых источников энергии в России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Улиткина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 (Бакалавр)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Анализ и перспективы развития нефтеперерабатывающей промышленности в России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Заемская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Е.Д. (Бакалавр)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9C916C5-2C68-4A8D-81FB-E2D07F0E8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08" y="131861"/>
            <a:ext cx="11831216" cy="90383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Выпускные квалификационные работы (бакалавры, магистры)</a:t>
            </a:r>
          </a:p>
        </p:txBody>
      </p:sp>
    </p:spTree>
    <p:extLst>
      <p:ext uri="{BB962C8B-B14F-4D97-AF65-F5344CB8AC3E}">
        <p14:creationId xmlns:p14="http://schemas.microsoft.com/office/powerpoint/2010/main" val="13851117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1836</Words>
  <Application>Microsoft Office PowerPoint</Application>
  <PresentationFormat>Широкоэкранный</PresentationFormat>
  <Paragraphs>170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Научные интересы и темы исследований-1</vt:lpstr>
      <vt:lpstr>Научные интересы и темы исследований-2</vt:lpstr>
      <vt:lpstr>Научные интересы и темы исследований-3</vt:lpstr>
      <vt:lpstr>Некоторые актуальные и завершенные проекты-1</vt:lpstr>
      <vt:lpstr>Некоторые актуальные и завершенные проекты-2</vt:lpstr>
      <vt:lpstr>Курсовые работы (2-3 курсы бакалавриата)</vt:lpstr>
      <vt:lpstr>Курсовые работы (2-3 курсы бакалавриата)</vt:lpstr>
      <vt:lpstr>Выпускные квалификационные работы (бакалавры, магистры)</vt:lpstr>
      <vt:lpstr>Выпускные квалификационные работы  (бакалавры, магистры)</vt:lpstr>
      <vt:lpstr>Защищенные под научным руководством кандидатские диссертации</vt:lpstr>
      <vt:lpstr>Некоторые преподаваемые на экономическом факультете учебные курсы</vt:lpstr>
      <vt:lpstr>Некоторые дополнительные сведения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cp:lastPrinted>2018-09-17T08:38:37Z</cp:lastPrinted>
  <dcterms:created xsi:type="dcterms:W3CDTF">2018-09-15T12:51:28Z</dcterms:created>
  <dcterms:modified xsi:type="dcterms:W3CDTF">2020-09-01T15:06:06Z</dcterms:modified>
</cp:coreProperties>
</file>