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8" r:id="rId9"/>
    <p:sldId id="265" r:id="rId10"/>
    <p:sldId id="267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3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DBF20-1D08-49F2-94E3-66FCE65783A5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50F0E-080B-4B56-98D5-4BC3D8502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624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34DE7-EB64-46FB-BC35-60BA5E2791FD}" type="datetime1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1627C86E-82A3-43F3-A0BD-30CE2044F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601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3586-8D15-4636-ACE5-761905A3A1B4}" type="datetime1">
              <a:rPr lang="ru-RU" smtClean="0"/>
              <a:t>06.10.2022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1627C86E-82A3-43F3-A0BD-30CE2044F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933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5F242-8CAF-4202-920F-F634A00ADEE8}" type="datetime1">
              <a:rPr lang="ru-RU" smtClean="0"/>
              <a:t>06.10.2022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1627C86E-82A3-43F3-A0BD-30CE2044F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997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4D7CB-EAD1-4F2F-9EA1-81E8F9884CAF}" type="datetime1">
              <a:rPr lang="ru-RU" smtClean="0"/>
              <a:t>06.10.2022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1627C86E-82A3-43F3-A0BD-30CE2044FAE9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187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3A81-4990-4DC6-B247-CFDB8053206A}" type="datetime1">
              <a:rPr lang="ru-RU" smtClean="0"/>
              <a:t>06.10.2022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1627C86E-82A3-43F3-A0BD-30CE2044F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850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31599-4176-4300-A844-BED5CCA7E7C4}" type="datetime1">
              <a:rPr lang="ru-RU" smtClean="0"/>
              <a:t>06.10.2022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7C86E-82A3-43F3-A0BD-30CE2044F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660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79C0-A405-4429-AF00-EB65FB96A375}" type="datetime1">
              <a:rPr lang="ru-RU" smtClean="0"/>
              <a:t>06.10.2022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7C86E-82A3-43F3-A0BD-30CE2044F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018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7543A-32E9-4587-BAF1-394E3190F88B}" type="datetime1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7C86E-82A3-43F3-A0BD-30CE2044F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275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36CF3AD-4D4D-4564-AA9D-B249DA5D6EC5}" type="datetime1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1627C86E-82A3-43F3-A0BD-30CE2044F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94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BA5D6-9B12-439B-A407-4134CF6A83AC}" type="datetime1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7C86E-82A3-43F3-A0BD-30CE2044F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828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9DA5F-A349-4EB7-B1B7-B2FF2CBDEDAD}" type="datetime1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1627C86E-82A3-43F3-A0BD-30CE2044F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622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5A17-FE5C-41B1-B896-E9F77ABECA4D}" type="datetime1">
              <a:rPr lang="ru-RU" smtClean="0"/>
              <a:t>06.10.2022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7C86E-82A3-43F3-A0BD-30CE2044F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14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4608-C62B-4E06-A896-DAE49848232F}" type="datetime1">
              <a:rPr lang="ru-RU" smtClean="0"/>
              <a:t>06.10.2022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7C86E-82A3-43F3-A0BD-30CE2044F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887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E6F89-8429-4B8A-9DAC-1C7013E41023}" type="datetime1">
              <a:rPr lang="ru-RU" smtClean="0"/>
              <a:t>06.10.2022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7C86E-82A3-43F3-A0BD-30CE2044F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730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D816F-A045-40DB-8669-4E08007263B6}" type="datetime1">
              <a:rPr lang="ru-RU" smtClean="0"/>
              <a:t>06.10.2022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7C86E-82A3-43F3-A0BD-30CE2044F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517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410AB-32B9-458B-B6B4-DFEB77909AC9}" type="datetime1">
              <a:rPr lang="ru-RU" smtClean="0"/>
              <a:t>06.10.2022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7C86E-82A3-43F3-A0BD-30CE2044F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377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883C-B7FF-426E-833D-95E826B5AD37}" type="datetime1">
              <a:rPr lang="ru-RU" smtClean="0"/>
              <a:t>06.10.2022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7C86E-82A3-43F3-A0BD-30CE2044F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702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F6F6B-0348-49DC-8A20-CF9524561DDE}" type="datetime1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7C86E-82A3-43F3-A0BD-30CE2044F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475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2CD7E6-EB6C-E8AC-6E1B-E1424ADE5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1" y="2916523"/>
            <a:ext cx="8144135" cy="1190256"/>
          </a:xfrm>
        </p:spPr>
        <p:txBody>
          <a:bodyPr>
            <a:normAutofit fontScale="90000"/>
          </a:bodyPr>
          <a:lstStyle/>
          <a:p>
            <a:b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Законодательные тренды самозанятости в современных условиях</a:t>
            </a:r>
            <a:b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36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1B5EC9-AC90-69A6-F9CA-29B25AB40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1" y="4394039"/>
            <a:ext cx="10089279" cy="2215990"/>
          </a:xfrm>
        </p:spPr>
        <p:txBody>
          <a:bodyPr>
            <a:normAutofit fontScale="25000" lnSpcReduction="20000"/>
          </a:bodyPr>
          <a:lstStyle/>
          <a:p>
            <a:endParaRPr lang="ru-RU" sz="29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28600" algn="l"/>
              </a:tabLst>
            </a:pPr>
            <a:r>
              <a:rPr lang="ru-RU" sz="8000" b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Медведева Елена Ильинична</a:t>
            </a:r>
            <a:endParaRPr lang="ru-RU" sz="8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8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доктор экономических наук, доцент, </a:t>
            </a:r>
            <a:r>
              <a:rPr lang="ru-RU" sz="8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в.н.с</a:t>
            </a:r>
            <a:r>
              <a:rPr lang="ru-RU" sz="8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Лаборатории Поведенческой экономики ИСЭПН им. Н.М. Римашевской ФНИСЦ РАН, Москва, Россия, </a:t>
            </a:r>
            <a:r>
              <a:rPr lang="en-US" sz="8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ru-RU" sz="8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</a:t>
            </a:r>
            <a:r>
              <a:rPr lang="en-US" sz="8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lenam</a:t>
            </a:r>
            <a:r>
              <a:rPr lang="ru-RU" sz="8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lang="en-US" sz="8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mail</a:t>
            </a:r>
            <a:r>
              <a:rPr lang="ru-RU" sz="8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8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</a:t>
            </a:r>
            <a:endParaRPr lang="ru-RU" sz="8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28600" algn="l"/>
              </a:tabLst>
            </a:pPr>
            <a:r>
              <a:rPr lang="ru-RU" sz="8000" b="1" u="sng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Кутеева</a:t>
            </a:r>
            <a:r>
              <a:rPr lang="ru-RU" sz="8000" b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Кристина Александровна</a:t>
            </a:r>
            <a:endParaRPr lang="ru-RU" sz="8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8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Аспирант, ИСЭПН им. Н.М. Римашевской ФНИСЦ РАН, Москва, Россия, </a:t>
            </a:r>
            <a:r>
              <a:rPr lang="en-US" sz="8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kuteeva</a:t>
            </a:r>
            <a:r>
              <a:rPr lang="ru-RU" sz="8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lang="en-US" sz="8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mail</a:t>
            </a:r>
            <a:r>
              <a:rPr lang="ru-RU" sz="8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8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</a:t>
            </a:r>
            <a:endParaRPr lang="ru-RU" sz="8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Картинки по запросу наука 0+">
            <a:extLst>
              <a:ext uri="{FF2B5EF4-FFF2-40B4-BE49-F238E27FC236}">
                <a16:creationId xmlns:a16="http://schemas.microsoft.com/office/drawing/2014/main" id="{CCEE099F-C89F-2924-63F7-AB3D5F9A3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57600" cy="2314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D521D6-B066-0774-8CFF-A35E2A1D24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412" y="-1"/>
            <a:ext cx="3069588" cy="246396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677F8D-8210-6CAF-D25E-70A66E8560F6}"/>
              </a:ext>
            </a:extLst>
          </p:cNvPr>
          <p:cNvSpPr txBox="1"/>
          <p:nvPr/>
        </p:nvSpPr>
        <p:spPr>
          <a:xfrm>
            <a:off x="3238090" y="0"/>
            <a:ext cx="609600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XVII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ФЕСТИВАЛЬ НАУКИ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«Человек и труд глазами молодых ученых: вызовы новых технологий» 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XIII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МЕЖВУЗОВСКИЙ КРУГЛЫЙ СТОЛ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«РОССИЙСКИЙ РЫНОК ТРУДА ГЛАЗАМИ МОЛОДЫХ УЧЕНЫХ»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FA2F2B60-29C2-CF98-20A3-0B97E6C78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3732" y="6352761"/>
            <a:ext cx="786523" cy="257268"/>
          </a:xfrm>
        </p:spPr>
        <p:txBody>
          <a:bodyPr/>
          <a:lstStyle/>
          <a:p>
            <a:fld id="{1627C86E-82A3-43F3-A0BD-30CE2044FAE9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4802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89A14-A0AF-C03F-5DC2-C90A5E399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учетом масштабов самозанятости и ее распространения  в России очевидна необходимость дальнейшего развития комплекса законодательных мер о самозанятости, определяющих правовой статус, права и гарантии самозанятых, а также определяющее непосредственно само понятие самозанятость</a:t>
            </a:r>
            <a:endParaRPr lang="ru-RU" sz="28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36BA9E1-20E9-BDCE-BF37-67F9064BBC7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57" r="1457"/>
          <a:stretch>
            <a:fillRect/>
          </a:stretch>
        </p:blipFill>
        <p:spPr>
          <a:xfrm>
            <a:off x="1831622" y="2630311"/>
            <a:ext cx="6985001" cy="3791298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0E350C7-9B69-CF2B-5A3F-148F38493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011" y="5767211"/>
            <a:ext cx="1154151" cy="1090789"/>
          </a:xfrm>
        </p:spPr>
        <p:txBody>
          <a:bodyPr/>
          <a:lstStyle/>
          <a:p>
            <a:fld id="{1627C86E-82A3-43F3-A0BD-30CE2044FAE9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6829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244A1F2-9157-42E7-FEA4-C79195FFA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690" y="5767211"/>
            <a:ext cx="1154151" cy="1090789"/>
          </a:xfrm>
        </p:spPr>
        <p:txBody>
          <a:bodyPr/>
          <a:lstStyle/>
          <a:p>
            <a:fld id="{1627C86E-82A3-43F3-A0BD-30CE2044FAE9}" type="slidenum">
              <a:rPr lang="ru-RU" smtClean="0"/>
              <a:t>11</a:t>
            </a:fld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4E52FC-A4F6-F3EE-9538-2695AF9A31EF}"/>
              </a:ext>
            </a:extLst>
          </p:cNvPr>
          <p:cNvSpPr txBox="1"/>
          <p:nvPr/>
        </p:nvSpPr>
        <p:spPr>
          <a:xfrm>
            <a:off x="2868705" y="1474684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5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!</a:t>
            </a:r>
          </a:p>
        </p:txBody>
      </p:sp>
    </p:spTree>
    <p:extLst>
      <p:ext uri="{BB962C8B-B14F-4D97-AF65-F5344CB8AC3E}">
        <p14:creationId xmlns:p14="http://schemas.microsoft.com/office/powerpoint/2010/main" val="3916745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789625-117C-67A2-797C-56545FCAD536}"/>
              </a:ext>
            </a:extLst>
          </p:cNvPr>
          <p:cNvSpPr txBox="1"/>
          <p:nvPr/>
        </p:nvSpPr>
        <p:spPr>
          <a:xfrm>
            <a:off x="262633" y="2935746"/>
            <a:ext cx="1072145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Высокая степень неопределенности, напряженности и нестабильности отличает современный этап социально-экономического развития. Существенный вклад в усиление развития трансформационных процессов внесла пандемия COVID-19, сопровождающаяся масштабными ограничениями и кризисными явлениями в экономике. Сложившаяся ситуация несет в себе как серьезные угрозы, так и открывающиеся возможности для развития сферы занятости населения, стимулируя ее глубокую трансформацию.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«Малый бизнес Москвы» открыл три новых акселератора для предпринимателей">
            <a:extLst>
              <a:ext uri="{FF2B5EF4-FFF2-40B4-BE49-F238E27FC236}">
                <a16:creationId xmlns:a16="http://schemas.microsoft.com/office/drawing/2014/main" id="{C0A56C40-4937-C193-81F7-B2FBD85DD6D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5" b="12665"/>
          <a:stretch>
            <a:fillRect/>
          </a:stretch>
        </p:blipFill>
        <p:spPr bwMode="auto">
          <a:xfrm>
            <a:off x="4831644" y="79657"/>
            <a:ext cx="7097723" cy="29422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C8A5D1D-C2DB-376C-601F-4633DA364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82" y="6034302"/>
            <a:ext cx="989828" cy="823698"/>
          </a:xfrm>
        </p:spPr>
        <p:txBody>
          <a:bodyPr/>
          <a:lstStyle/>
          <a:p>
            <a:fld id="{1627C86E-82A3-43F3-A0BD-30CE2044FAE9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6201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157431DE-97A7-87F4-CE89-7A405F83D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27 ноября 2018 г. был принят Федеральный закон №422-ФЗ «О проведении эксперимента по установлению специального налогового режима «Налог на </a:t>
            </a:r>
            <a:r>
              <a:rPr lang="ru-RU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профессиональный доход»</a:t>
            </a:r>
            <a:endParaRPr lang="ru-RU" sz="4000" b="1" dirty="0"/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F3220902-1120-B948-D0E7-D34EF84B26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271245"/>
            <a:ext cx="5181601" cy="1157754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Московская область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B13B9974-805D-B334-C4AE-F95F7D1E9A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271246"/>
            <a:ext cx="3508023" cy="1157754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</a:t>
            </a:r>
          </a:p>
        </p:txBody>
      </p:sp>
      <p:sp>
        <p:nvSpPr>
          <p:cNvPr id="13" name="Объект 11">
            <a:extLst>
              <a:ext uri="{FF2B5EF4-FFF2-40B4-BE49-F238E27FC236}">
                <a16:creationId xmlns:a16="http://schemas.microsoft.com/office/drawing/2014/main" id="{3AD18A8E-99D0-1314-0133-7FF449AFB79A}"/>
              </a:ext>
            </a:extLst>
          </p:cNvPr>
          <p:cNvSpPr txBox="1">
            <a:spLocks/>
          </p:cNvSpPr>
          <p:nvPr/>
        </p:nvSpPr>
        <p:spPr>
          <a:xfrm rot="10800000" flipV="1">
            <a:off x="838200" y="4586754"/>
            <a:ext cx="3173506" cy="138373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Татарстан</a:t>
            </a:r>
          </a:p>
        </p:txBody>
      </p:sp>
      <p:sp>
        <p:nvSpPr>
          <p:cNvPr id="14" name="Объект 11">
            <a:extLst>
              <a:ext uri="{FF2B5EF4-FFF2-40B4-BE49-F238E27FC236}">
                <a16:creationId xmlns:a16="http://schemas.microsoft.com/office/drawing/2014/main" id="{816BB4BE-F6D9-EAEB-59D2-8967FF492804}"/>
              </a:ext>
            </a:extLst>
          </p:cNvPr>
          <p:cNvSpPr txBox="1">
            <a:spLocks/>
          </p:cNvSpPr>
          <p:nvPr/>
        </p:nvSpPr>
        <p:spPr>
          <a:xfrm>
            <a:off x="6096001" y="4586754"/>
            <a:ext cx="5181600" cy="138374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Калужская область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171BAA8-F153-DDDF-5691-FBFDEA949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1944" y="5970494"/>
            <a:ext cx="1154151" cy="1090789"/>
          </a:xfrm>
        </p:spPr>
        <p:txBody>
          <a:bodyPr/>
          <a:lstStyle/>
          <a:p>
            <a:fld id="{1627C86E-82A3-43F3-A0BD-30CE2044FAE9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0029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7D782BD-C145-2ED2-D130-BF740CC3AD16}"/>
              </a:ext>
            </a:extLst>
          </p:cNvPr>
          <p:cNvSpPr txBox="1"/>
          <p:nvPr/>
        </p:nvSpPr>
        <p:spPr>
          <a:xfrm>
            <a:off x="1871329" y="1020726"/>
            <a:ext cx="922906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«самозанятые» отсутствует в законе, но это общеупотребимый термин в отношении тех, кто самостоятельно получает доход, работая на себя и не имея наемных работников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1AF302D3-14BD-F1F2-3186-2582EC304C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2146385"/>
          </a:xfrm>
        </p:spPr>
        <p:txBody>
          <a:bodyPr/>
          <a:lstStyle/>
          <a:p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Самозанятые— это лица, у которых нет работодателя и у которых нет наемных работников, то есть это граждане, получающие доход от своей личной трудовой деятельности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33C3A23-976B-95AF-7313-3625F4C22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3772" y="6175022"/>
            <a:ext cx="888228" cy="598226"/>
          </a:xfrm>
        </p:spPr>
        <p:txBody>
          <a:bodyPr/>
          <a:lstStyle/>
          <a:p>
            <a:fld id="{1627C86E-82A3-43F3-A0BD-30CE2044FAE9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2774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4AD457B-5835-70CF-F144-C220AEA851E2}"/>
              </a:ext>
            </a:extLst>
          </p:cNvPr>
          <p:cNvSpPr txBox="1"/>
          <p:nvPr/>
        </p:nvSpPr>
        <p:spPr>
          <a:xfrm>
            <a:off x="970672" y="3938954"/>
            <a:ext cx="1059755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 размер дохода для самозанятого – 2,4 млн рублей в год или </a:t>
            </a:r>
          </a:p>
          <a:p>
            <a:r>
              <a:rPr lang="ru-RU" sz="4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200 000 рублей в месяц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На Чукотке планируют продлить налоговые льготы для бизнеса на 2023 год">
            <a:extLst>
              <a:ext uri="{FF2B5EF4-FFF2-40B4-BE49-F238E27FC236}">
                <a16:creationId xmlns:a16="http://schemas.microsoft.com/office/drawing/2014/main" id="{ECC324B2-6A8F-31DC-5D0A-AD3E01A3D6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191" y="0"/>
            <a:ext cx="8018584" cy="40760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8F98D57-BB1E-EF99-292B-02057B089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9932" y="5877946"/>
            <a:ext cx="1136584" cy="863962"/>
          </a:xfrm>
        </p:spPr>
        <p:txBody>
          <a:bodyPr/>
          <a:lstStyle/>
          <a:p>
            <a:fld id="{1627C86E-82A3-43F3-A0BD-30CE2044FAE9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7733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CE72595-34ED-6777-80CC-776512792C45}"/>
              </a:ext>
            </a:extLst>
          </p:cNvPr>
          <p:cNvSpPr txBox="1"/>
          <p:nvPr/>
        </p:nvSpPr>
        <p:spPr>
          <a:xfrm>
            <a:off x="446567" y="1"/>
            <a:ext cx="1144063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Сведения о количестве самозанятых граждан, зафиксировавших свой статус и применяющих специальный налоговый режим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«Налог на профессиональный доход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 состоянию на 31 августа 2022 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48F5255F-5BFE-A06A-1B2D-225FB5CFCA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499129"/>
              </p:ext>
            </p:extLst>
          </p:nvPr>
        </p:nvGraphicFramePr>
        <p:xfrm>
          <a:off x="1105784" y="1709892"/>
          <a:ext cx="10356112" cy="51363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88487">
                  <a:extLst>
                    <a:ext uri="{9D8B030D-6E8A-4147-A177-3AD203B41FA5}">
                      <a16:colId xmlns:a16="http://schemas.microsoft.com/office/drawing/2014/main" val="2266854944"/>
                    </a:ext>
                  </a:extLst>
                </a:gridCol>
                <a:gridCol w="2588487">
                  <a:extLst>
                    <a:ext uri="{9D8B030D-6E8A-4147-A177-3AD203B41FA5}">
                      <a16:colId xmlns:a16="http://schemas.microsoft.com/office/drawing/2014/main" val="1801156062"/>
                    </a:ext>
                  </a:extLst>
                </a:gridCol>
                <a:gridCol w="2589569">
                  <a:extLst>
                    <a:ext uri="{9D8B030D-6E8A-4147-A177-3AD203B41FA5}">
                      <a16:colId xmlns:a16="http://schemas.microsoft.com/office/drawing/2014/main" val="3617626771"/>
                    </a:ext>
                  </a:extLst>
                </a:gridCol>
                <a:gridCol w="2589569">
                  <a:extLst>
                    <a:ext uri="{9D8B030D-6E8A-4147-A177-3AD203B41FA5}">
                      <a16:colId xmlns:a16="http://schemas.microsoft.com/office/drawing/2014/main" val="4152504707"/>
                    </a:ext>
                  </a:extLst>
                </a:gridCol>
              </a:tblGrid>
              <a:tr h="1628731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субъекта Российской Федерации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(человек)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Физические лица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Индивидуальные предприниматели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05065201"/>
                  </a:ext>
                </a:extLst>
              </a:tr>
              <a:tr h="940696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Российская федерация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5 608 198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5 311 553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296 645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3435777"/>
                  </a:ext>
                </a:extLst>
              </a:tr>
              <a:tr h="1062893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Центральный федеральный округ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1 987 722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1 864 171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123 551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5174448"/>
                  </a:ext>
                </a:extLst>
              </a:tr>
              <a:tr h="440363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Москва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1 106 139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1 037 543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68 596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1235605"/>
                  </a:ext>
                </a:extLst>
              </a:tr>
              <a:tr h="940696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Московская область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419 817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388 091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31 726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8846737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584B3D0-5C9A-15B5-1C6F-4EA86B55B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6743" y="5767211"/>
            <a:ext cx="1154151" cy="1090789"/>
          </a:xfrm>
        </p:spPr>
        <p:txBody>
          <a:bodyPr/>
          <a:lstStyle/>
          <a:p>
            <a:fld id="{1627C86E-82A3-43F3-A0BD-30CE2044FAE9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3597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7AB8AC-2933-7649-1641-608EAD2B1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0" y="1142587"/>
            <a:ext cx="5848788" cy="3264803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01 июля 2020 г. все регионы РФ получили возможность вводить специальный налоговый режим «Налог на профессиональный доход» для самостоятельно занятых граждан</a:t>
            </a:r>
            <a:endParaRPr lang="ru-RU" b="1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5ACD3A-4A7F-EA4C-D9B0-0FEBC3AC2D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10739045" cy="1536788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Эксперимент по внедрению специального налогового режима для самозанятых в РФ планируется реализовывать в течение десяти лет (до 31 декабря 2028 г.)</a:t>
            </a:r>
            <a:endParaRPr lang="ru-RU" sz="28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051AAE5-6D5C-4B31-1A77-67C66D315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96" y="12969"/>
            <a:ext cx="6053504" cy="3264804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5038F25-A517-E1E4-E8F6-C4D9A6CFD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7849" y="5834091"/>
            <a:ext cx="1154151" cy="1090789"/>
          </a:xfrm>
        </p:spPr>
        <p:txBody>
          <a:bodyPr/>
          <a:lstStyle/>
          <a:p>
            <a:fld id="{1627C86E-82A3-43F3-A0BD-30CE2044FAE9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4266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D8357D-0BB5-2D0B-685A-94A8D6D95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Сниженные налоговые ставки и бонус за регистрацию как самозанятого</a:t>
            </a:r>
            <a:br>
              <a:rPr lang="ru-RU" b="1" i="0" dirty="0">
                <a:solidFill>
                  <a:srgbClr val="303233"/>
                </a:solidFill>
                <a:effectLst/>
                <a:latin typeface="ProximaNovaCond"/>
              </a:rPr>
            </a:br>
            <a:endParaRPr lang="ru-RU" dirty="0"/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85AEF927-165F-B428-ADBB-10664C372A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9894760"/>
              </p:ext>
            </p:extLst>
          </p:nvPr>
        </p:nvGraphicFramePr>
        <p:xfrm>
          <a:off x="1488141" y="2133600"/>
          <a:ext cx="8806797" cy="263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3443">
                  <a:extLst>
                    <a:ext uri="{9D8B030D-6E8A-4147-A177-3AD203B41FA5}">
                      <a16:colId xmlns:a16="http://schemas.microsoft.com/office/drawing/2014/main" val="1473943458"/>
                    </a:ext>
                  </a:extLst>
                </a:gridCol>
                <a:gridCol w="4573354">
                  <a:extLst>
                    <a:ext uri="{9D8B030D-6E8A-4147-A177-3AD203B41FA5}">
                      <a16:colId xmlns:a16="http://schemas.microsoft.com/office/drawing/2014/main" val="3066135190"/>
                    </a:ext>
                  </a:extLst>
                </a:gridCol>
              </a:tblGrid>
              <a:tr h="816984">
                <a:tc>
                  <a:txBody>
                    <a:bodyPr/>
                    <a:lstStyle/>
                    <a:p>
                      <a:pPr algn="ctr"/>
                      <a:r>
                        <a:rPr lang="ru-RU" sz="4000" b="1" i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  <a:endParaRPr lang="ru-RU" sz="4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i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6% </a:t>
                      </a:r>
                    </a:p>
                    <a:p>
                      <a:pPr algn="ctr"/>
                      <a:endParaRPr lang="ru-RU" sz="4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547484"/>
                  </a:ext>
                </a:extLst>
              </a:tr>
              <a:tr h="13208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платят самозанятые за платежи от физлиц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платят самозанятые от организаций и ИП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529790"/>
                  </a:ext>
                </a:extLst>
              </a:tr>
            </a:tbl>
          </a:graphicData>
        </a:graphic>
      </p:graphicFrame>
      <p:sp>
        <p:nvSpPr>
          <p:cNvPr id="4" name="Текст 3">
            <a:extLst>
              <a:ext uri="{FF2B5EF4-FFF2-40B4-BE49-F238E27FC236}">
                <a16:creationId xmlns:a16="http://schemas.microsoft.com/office/drawing/2014/main" id="{5CE6B0CD-8BB8-F853-DF1F-8D3FC31D2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0321" y="5013985"/>
            <a:ext cx="11511678" cy="184401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3200" dirty="0">
                <a:solidFill>
                  <a:srgbClr val="3032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0" i="0" dirty="0">
                <a:solidFill>
                  <a:srgbClr val="3032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2022 году новым самозанятым начисляют налоговый бонус </a:t>
            </a:r>
            <a:r>
              <a:rPr lang="ru-RU" sz="4000" b="1" i="0" dirty="0">
                <a:solidFill>
                  <a:srgbClr val="3032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10 000 ₽</a:t>
            </a:r>
            <a:r>
              <a:rPr lang="ru-RU" sz="3200" b="0" i="0" dirty="0">
                <a:solidFill>
                  <a:srgbClr val="3032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Это не «живые» деньги, которые можно снять со счёта, а сумма, на которую автоматически уменьшается уплачиваемый налог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DD3A8B9-E1AF-1ADB-237D-BBD17B03D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4923" y="3923196"/>
            <a:ext cx="1154151" cy="1090789"/>
          </a:xfrm>
        </p:spPr>
        <p:txBody>
          <a:bodyPr/>
          <a:lstStyle/>
          <a:p>
            <a:fld id="{1627C86E-82A3-43F3-A0BD-30CE2044FAE9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0908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162682E-BC73-6A30-480B-175904B93BFF}"/>
              </a:ext>
            </a:extLst>
          </p:cNvPr>
          <p:cNvSpPr/>
          <p:nvPr/>
        </p:nvSpPr>
        <p:spPr>
          <a:xfrm>
            <a:off x="726831" y="392724"/>
            <a:ext cx="9917723" cy="16939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  <a:spcAft>
                <a:spcPts val="300"/>
              </a:spcAft>
            </a:pPr>
            <a:r>
              <a:rPr lang="ru-RU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Преференции самозанятых, как приравненных к субъектам малого и среднего бизнеса</a:t>
            </a:r>
            <a:endParaRPr lang="ru-RU" sz="3200" b="1" i="1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6EB3415-5FED-861A-AAB9-095CB0EFF322}"/>
              </a:ext>
            </a:extLst>
          </p:cNvPr>
          <p:cNvSpPr/>
          <p:nvPr/>
        </p:nvSpPr>
        <p:spPr>
          <a:xfrm>
            <a:off x="117233" y="3089029"/>
            <a:ext cx="3423138" cy="2919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Бесплатное обучение и консультирование</a:t>
            </a:r>
            <a:endParaRPr lang="ru-RU" sz="2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1FE9BE14-7BA0-C16A-70A5-D9A8F1A4F57A}"/>
              </a:ext>
            </a:extLst>
          </p:cNvPr>
          <p:cNvSpPr/>
          <p:nvPr/>
        </p:nvSpPr>
        <p:spPr>
          <a:xfrm>
            <a:off x="3798276" y="3089029"/>
            <a:ext cx="1992923" cy="2473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Льготные кредиты, гранты и субсидии</a:t>
            </a:r>
            <a:endParaRPr lang="ru-RU" sz="2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C2B4A2E2-B6BA-8764-D649-D92901D75B78}"/>
              </a:ext>
            </a:extLst>
          </p:cNvPr>
          <p:cNvSpPr/>
          <p:nvPr/>
        </p:nvSpPr>
        <p:spPr>
          <a:xfrm>
            <a:off x="6049104" y="3056793"/>
            <a:ext cx="3423138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Аренда государственного и муниципального имущества без проведения торгов</a:t>
            </a:r>
            <a:endParaRPr lang="ru-RU" sz="2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57E30094-7A29-A299-8743-A79972574007}"/>
              </a:ext>
            </a:extLst>
          </p:cNvPr>
          <p:cNvSpPr/>
          <p:nvPr/>
        </p:nvSpPr>
        <p:spPr>
          <a:xfrm>
            <a:off x="9730147" y="3036275"/>
            <a:ext cx="2250828" cy="2708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Регистрация товарного знака</a:t>
            </a:r>
            <a:endParaRPr lang="ru-RU" sz="2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Стрелка: вниз 48">
            <a:extLst>
              <a:ext uri="{FF2B5EF4-FFF2-40B4-BE49-F238E27FC236}">
                <a16:creationId xmlns:a16="http://schemas.microsoft.com/office/drawing/2014/main" id="{8DD6D880-FAB1-B9E5-0BB6-9E97FF188C6C}"/>
              </a:ext>
            </a:extLst>
          </p:cNvPr>
          <p:cNvSpPr/>
          <p:nvPr/>
        </p:nvSpPr>
        <p:spPr>
          <a:xfrm flipH="1">
            <a:off x="4381498" y="2198076"/>
            <a:ext cx="424964" cy="8909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: вниз 50">
            <a:extLst>
              <a:ext uri="{FF2B5EF4-FFF2-40B4-BE49-F238E27FC236}">
                <a16:creationId xmlns:a16="http://schemas.microsoft.com/office/drawing/2014/main" id="{F1602F18-7C30-2570-487B-797C8D446D4C}"/>
              </a:ext>
            </a:extLst>
          </p:cNvPr>
          <p:cNvSpPr/>
          <p:nvPr/>
        </p:nvSpPr>
        <p:spPr>
          <a:xfrm flipH="1">
            <a:off x="1828802" y="2165840"/>
            <a:ext cx="424964" cy="8909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: вниз 52">
            <a:extLst>
              <a:ext uri="{FF2B5EF4-FFF2-40B4-BE49-F238E27FC236}">
                <a16:creationId xmlns:a16="http://schemas.microsoft.com/office/drawing/2014/main" id="{E4189746-551D-DC3F-D694-985EA1A24549}"/>
              </a:ext>
            </a:extLst>
          </p:cNvPr>
          <p:cNvSpPr/>
          <p:nvPr/>
        </p:nvSpPr>
        <p:spPr>
          <a:xfrm flipH="1">
            <a:off x="10289920" y="2198076"/>
            <a:ext cx="424964" cy="8909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: вниз 53">
            <a:extLst>
              <a:ext uri="{FF2B5EF4-FFF2-40B4-BE49-F238E27FC236}">
                <a16:creationId xmlns:a16="http://schemas.microsoft.com/office/drawing/2014/main" id="{B79221D0-102D-AD8C-26DC-38E58E49F21C}"/>
              </a:ext>
            </a:extLst>
          </p:cNvPr>
          <p:cNvSpPr/>
          <p:nvPr/>
        </p:nvSpPr>
        <p:spPr>
          <a:xfrm flipH="1">
            <a:off x="7315195" y="2192213"/>
            <a:ext cx="424964" cy="8909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8086183-1FC2-A3E1-CE5D-C938F76B1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3899" y="5744308"/>
            <a:ext cx="1154151" cy="1090789"/>
          </a:xfrm>
        </p:spPr>
        <p:txBody>
          <a:bodyPr/>
          <a:lstStyle/>
          <a:p>
            <a:fld id="{1627C86E-82A3-43F3-A0BD-30CE2044FAE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718859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783</TotalTime>
  <Words>533</Words>
  <Application>Microsoft Office PowerPoint</Application>
  <PresentationFormat>Широкоэкранный</PresentationFormat>
  <Paragraphs>69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ProximaNovaCond</vt:lpstr>
      <vt:lpstr>Times New Roman</vt:lpstr>
      <vt:lpstr>Trebuchet MS</vt:lpstr>
      <vt:lpstr>Wingdings</vt:lpstr>
      <vt:lpstr>Берлин</vt:lpstr>
      <vt:lpstr>    Законодательные тренды самозанятости в современных условиях </vt:lpstr>
      <vt:lpstr>Презентация PowerPoint</vt:lpstr>
      <vt:lpstr>27 ноября 2018 г. был принят Федеральный закон №422-ФЗ «О проведении эксперимента по установлению специального налогового режима «Налог на профессиональный доход»</vt:lpstr>
      <vt:lpstr>Презентация PowerPoint</vt:lpstr>
      <vt:lpstr>Презентация PowerPoint</vt:lpstr>
      <vt:lpstr>Презентация PowerPoint</vt:lpstr>
      <vt:lpstr>С 01 июля 2020 г. все регионы РФ получили возможность вводить специальный налоговый режим «Налог на профессиональный доход» для самостоятельно занятых граждан</vt:lpstr>
      <vt:lpstr>Сниженные налоговые ставки и бонус за регистрацию как самозанятого </vt:lpstr>
      <vt:lpstr>Презентация PowerPoint</vt:lpstr>
      <vt:lpstr>С учетом масштабов самозанятости и ее распространения  в России очевидна необходимость дальнейшего развития комплекса законодательных мер о самозанятости, определяющих правовой статус, права и гарантии самозанятых, а также определяющее непосредственно само понятие самозанятость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Законодательные тренды самозанятости в современных условиях </dc:title>
  <dc:creator>kristinakuteeva</dc:creator>
  <cp:lastModifiedBy>kristinakuteeva</cp:lastModifiedBy>
  <cp:revision>22</cp:revision>
  <dcterms:created xsi:type="dcterms:W3CDTF">2022-10-05T10:36:43Z</dcterms:created>
  <dcterms:modified xsi:type="dcterms:W3CDTF">2022-10-06T11:14:40Z</dcterms:modified>
</cp:coreProperties>
</file>