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56349A-373F-3108-8E39-73347712BF68}">
  <a:tblStyle styleId="{594A7B7D-B895-F8AC-5B83-37CF76CCC445}" styleName="Светлый стиль 1 — акцент 5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  <a:fill>
          <a:solidFill>
            <a:schemeClr val="accent5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156349A-373F-3108-8E39-73347712BF6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1618" y="11431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D2435B-6507-4F73-8A42-BE19A53CE618}" type="datetime1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3DE470-C878-4F6C-BCD5-974F0F1019F2}" type="datetime1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A7EB0-03F9-4D18-BCDC-4E8702E94B36}" type="datetime1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042" y="365125"/>
            <a:ext cx="9479976" cy="13255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825625"/>
            <a:ext cx="9479976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A2F1C4-C421-4BF3-8BB8-59FBEDE4BAA9}" type="datetime1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9BED4-DF4F-4E29-8781-87A5F10C5831}" type="datetime1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6911CD-B8A8-40CB-BAFA-BB71F6B2FAF7}" type="datetime1">
              <a:rPr lang="ru-RU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64B2AD-8B19-4463-B0F2-DA109C0F272B}" type="datetime1">
              <a:rPr lang="ru-RU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1F0FA7-C251-41A7-9DCD-913E51A38B77}" type="datetime1">
              <a:rPr lang="ru-RU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79AE08-C730-4DFD-A0CB-F5E4EF500A99}" type="datetime1">
              <a:rPr lang="ru-RU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40FB10-723D-45FD-A0AC-990652E9D2E9}" type="datetime1">
              <a:rPr lang="ru-RU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A70292-154E-47C2-BDA9-962951EBE990}" type="datetime1">
              <a:rPr lang="ru-RU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0D9C68-D83A-47E3-97BC-4F1508C9CCC5}" type="datetime1">
              <a:rPr lang="ru-RU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rive.google.com/file/d/1MBAYF98bKTP99KPStGdfOGCku-stxfZY/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Ea_14-H5TF0g2A" TargetMode="External"/><Relationship Id="rId7" Type="http://schemas.openxmlformats.org/officeDocument/2006/relationships/hyperlink" Target="https://disk.yandex.ru/i/-I-jHp_E7VLIY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tEcqKp1n7GNiIQ" TargetMode="External"/><Relationship Id="rId5" Type="http://schemas.openxmlformats.org/officeDocument/2006/relationships/hyperlink" Target="https://disk.yandex.ru/i/07Jh377XBavUcQ" TargetMode="External"/><Relationship Id="rId4" Type="http://schemas.openxmlformats.org/officeDocument/2006/relationships/hyperlink" Target="https://disk.yandex.ru/i/L7Y-jSVhGy1Aj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hd.msu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econ.msu.ru/students/pg/abou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403137971/2752b95199862dd7904759ddec0d7547/#block_1013" TargetMode="External"/><Relationship Id="rId2" Type="http://schemas.openxmlformats.org/officeDocument/2006/relationships/hyperlink" Target="https://www.econ.msu.ru/sys/raw.php?o=83457&amp;p=attach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drive.google.com/file/d/1MBAYF98bKTP99KPStGdfOGCku-stxfZY/view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MBAYF98bKTP99KPStGdfOGCku-stxfZY/vie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1618" y="580438"/>
            <a:ext cx="91440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>
                <a:latin typeface="Bookman Old Style"/>
              </a:rPr>
            </a:br>
            <a:br>
              <a:rPr lang="ru-RU">
                <a:latin typeface="Bookman Old Style"/>
              </a:rPr>
            </a:br>
            <a:br>
              <a:rPr lang="ru-RU">
                <a:latin typeface="Bookman Old Style"/>
              </a:rPr>
            </a:br>
            <a:br>
              <a:rPr lang="ru-RU">
                <a:latin typeface="Bookman Old Style"/>
              </a:rPr>
            </a:br>
            <a:r>
              <a:rPr lang="ru-RU">
                <a:latin typeface="Bookman Old Style"/>
              </a:rPr>
              <a:t>ИНДИВИДУАЛЬНЫЙ</a:t>
            </a:r>
            <a:br>
              <a:rPr lang="ru-RU">
                <a:latin typeface="Bookman Old Style"/>
              </a:rPr>
            </a:br>
            <a:r>
              <a:rPr lang="ru-RU">
                <a:latin typeface="Bookman Old Style"/>
              </a:rPr>
              <a:t> ПЛАН</a:t>
            </a:r>
            <a:br>
              <a:rPr lang="ru-RU">
                <a:latin typeface="Bookman Old Style"/>
              </a:rPr>
            </a:br>
            <a:r>
              <a:rPr lang="ru-RU">
                <a:latin typeface="Bookman Old Style"/>
              </a:rPr>
              <a:t> АСПИРАНТА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1618" y="3645024"/>
            <a:ext cx="9144000" cy="1655762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Book Antiqua"/>
              </a:rPr>
              <a:t>Для аспирантов, поступивших в 2022 году и позже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9467" y="5117756"/>
            <a:ext cx="3765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accent1"/>
                </a:solidFill>
              </a:rPr>
              <a:t>Помощь аспирантам</a:t>
            </a:r>
            <a:endParaRPr sz="2000" dirty="0">
              <a:ln w="0"/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2000" b="0" cap="none" spc="0" dirty="0">
                <a:ln w="0"/>
                <a:solidFill>
                  <a:schemeClr val="accent1"/>
                </a:solidFill>
              </a:rPr>
              <a:t>ЭФ МГУ имени М.В. Ломоносова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92738" y="365125"/>
            <a:ext cx="831628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5">
                <a:solidFill>
                  <a:srgbClr val="0070C0"/>
                </a:solidFill>
              </a:rPr>
              <a:t>ОТЧЕТ </a:t>
            </a:r>
            <a:br>
              <a:rPr lang="ru-RU" sz="3200" spc="-5">
                <a:solidFill>
                  <a:srgbClr val="0070C0"/>
                </a:solidFill>
              </a:rPr>
            </a:br>
            <a:r>
              <a:rPr lang="ru-RU" sz="3200" spc="-5">
                <a:solidFill>
                  <a:srgbClr val="0070C0"/>
                </a:solidFill>
              </a:rPr>
              <a:t>по </a:t>
            </a:r>
            <a:r>
              <a:rPr lang="ru-RU" sz="3200">
                <a:solidFill>
                  <a:srgbClr val="0070C0"/>
                </a:solidFill>
              </a:rPr>
              <a:t>НАУЧНОЙ ДЕЯТЕЛЬНОСТИ ДЛЯ АСПИРАНТОВ 1 ГОДА ОБУЧЕНИЯ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b="1">
                <a:solidFill>
                  <a:srgbClr val="7030A0"/>
                </a:solidFill>
                <a:latin typeface="Bookman Old Style"/>
              </a:rPr>
              <a:t>Отчет</a:t>
            </a:r>
            <a:r>
              <a:rPr lang="ru-RU">
                <a:latin typeface="Bookman Old Style"/>
              </a:rPr>
              <a:t> о ходе научного исследования и прохождении этапов научной (научно-исследовательской) деятельности </a:t>
            </a:r>
            <a:r>
              <a:rPr lang="ru-RU" b="1">
                <a:solidFill>
                  <a:srgbClr val="7030A0"/>
                </a:solidFill>
                <a:latin typeface="Bookman Old Style"/>
              </a:rPr>
              <a:t>заполняется аспирантом.</a:t>
            </a:r>
            <a:endParaRPr lang="ru-RU">
              <a:latin typeface="Bookman Old Style"/>
            </a:endParaRPr>
          </a:p>
          <a:p>
            <a:pPr algn="just">
              <a:defRPr/>
            </a:pPr>
            <a:r>
              <a:rPr lang="ru-RU" b="1">
                <a:solidFill>
                  <a:srgbClr val="7030A0"/>
                </a:solidFill>
                <a:latin typeface="Bookman Old Style"/>
              </a:rPr>
              <a:t>Научный руководитель обеспечивает контроль </a:t>
            </a:r>
            <a:r>
              <a:rPr lang="ru-RU">
                <a:latin typeface="Bookman Old Style"/>
              </a:rPr>
              <a:t>за своевременным выполнением аспирантом индивидуального плана научной деятельности</a:t>
            </a:r>
            <a:endParaRPr/>
          </a:p>
          <a:p>
            <a:pPr algn="just">
              <a:defRPr/>
            </a:pPr>
            <a:r>
              <a:rPr lang="ru-RU" b="1">
                <a:solidFill>
                  <a:srgbClr val="7030A0"/>
                </a:solidFill>
                <a:latin typeface="Bookman Old Style"/>
              </a:rPr>
              <a:t>В период проведения промежуточной аттестации научный руководитель представляет отзыв </a:t>
            </a:r>
            <a:r>
              <a:rPr lang="ru-RU">
                <a:latin typeface="Bookman Old Style"/>
              </a:rPr>
              <a:t>о качестве, своевременности и успешности проведения аспирантом этапов научной (научно-исследовательской) деятельности. </a:t>
            </a:r>
            <a:r>
              <a:rPr lang="ru-RU" sz="1700" b="1" i="1" u="sng" spc="-10">
                <a:solidFill>
                  <a:schemeClr val="accent1"/>
                </a:solidFill>
                <a:latin typeface="Bookman Old Style"/>
                <a:cs typeface="Times New Roman"/>
                <a:hlinkClick r:id="rId2" tooltip="https://drive.google.com/file/d/1MBAYF98bKTP99KPStGdfOGCku-stxfZY/view"/>
              </a:rPr>
              <a:t>(п. 23 </a:t>
            </a:r>
            <a:r>
              <a:rPr lang="ru-RU" sz="1700" b="1" i="1" u="sng" spc="-10">
                <a:solidFill>
                  <a:srgbClr val="C00000"/>
                </a:solidFill>
                <a:latin typeface="Bookman Old Style"/>
                <a:cs typeface="Times New Roman"/>
                <a:hlinkClick r:id="rId2" tooltip="https://drive.google.com/file/d/1MBAYF98bKTP99KPStGdfOGCku-stxfZY/view"/>
              </a:rPr>
              <a:t>Приказ МГУ № 365 от 31 марта 2023 года «Об утверждении положения об индивидуальном плане работы аспирантов и прикрепленных лиц.)</a:t>
            </a:r>
            <a:endParaRPr lang="ru-RU" sz="1700" b="1" i="1" u="sng" spc="-10"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45636" y="6431164"/>
            <a:ext cx="405937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10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43947"/>
            <a:ext cx="580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Особенности заполнения и контроля…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360146"/>
            <a:ext cx="7184431" cy="10733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>
                <a:solidFill>
                  <a:srgbClr val="0070C0"/>
                </a:solidFill>
              </a:rPr>
              <a:t>ОТЧЕТ  по</a:t>
            </a:r>
            <a:br>
              <a:rPr lang="ru-RU" sz="3600">
                <a:solidFill>
                  <a:srgbClr val="0070C0"/>
                </a:solidFill>
              </a:rPr>
            </a:br>
            <a:r>
              <a:rPr lang="ru-RU" sz="3600">
                <a:solidFill>
                  <a:srgbClr val="0070C0"/>
                </a:solidFill>
              </a:rPr>
              <a:t>НАУЧНОЙ ДЕЯТЕЛЬНОСТИ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86062" y="6492875"/>
            <a:ext cx="405938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11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110" y="1433483"/>
            <a:ext cx="4419825" cy="51751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38832" y="1554601"/>
            <a:ext cx="4214664" cy="35245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 bwMode="auto">
          <a:xfrm>
            <a:off x="8826500" y="2667000"/>
            <a:ext cx="2743200" cy="2128145"/>
            <a:chOff x="7338691" y="3579542"/>
            <a:chExt cx="2932771" cy="3088886"/>
          </a:xfrm>
        </p:grpSpPr>
        <p:sp>
          <p:nvSpPr>
            <p:cNvPr id="14" name="Овал 13"/>
            <p:cNvSpPr/>
            <p:nvPr/>
          </p:nvSpPr>
          <p:spPr bwMode="auto">
            <a:xfrm>
              <a:off x="7338691" y="4716965"/>
              <a:ext cx="2932771" cy="1951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/>
                <a:t>Подтверждающий документ из столбца 2 индивидуального плана научной деятельности</a:t>
              </a:r>
              <a:endParaRPr/>
            </a:p>
          </p:txBody>
        </p:sp>
        <p:cxnSp>
          <p:nvCxnSpPr>
            <p:cNvPr id="15" name="Прямая со стрелкой 14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88246" y="1038597"/>
            <a:ext cx="3671144" cy="4647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407" y="1038597"/>
            <a:ext cx="4345736" cy="5056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23339" y="244017"/>
            <a:ext cx="6221947" cy="6527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5">
                <a:solidFill>
                  <a:srgbClr val="0070C0"/>
                </a:solidFill>
              </a:rPr>
              <a:t>ИНДИВИДУАЛЬНЫЙ </a:t>
            </a:r>
            <a:r>
              <a:rPr lang="ru-RU" sz="3200">
                <a:solidFill>
                  <a:srgbClr val="0070C0"/>
                </a:solidFill>
              </a:rPr>
              <a:t> </a:t>
            </a:r>
            <a:br>
              <a:rPr lang="ru-RU" sz="3200">
                <a:solidFill>
                  <a:srgbClr val="0070C0"/>
                </a:solidFill>
              </a:rPr>
            </a:br>
            <a:r>
              <a:rPr lang="ru-RU" sz="3200">
                <a:solidFill>
                  <a:srgbClr val="0070C0"/>
                </a:solidFill>
              </a:rPr>
              <a:t>УЧЕБНЫЙ ПЛАН 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04320" y="6422851"/>
            <a:ext cx="54725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12</a:t>
            </a:fld>
            <a:endParaRPr lang="ru-RU" sz="160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229732" y="2769017"/>
            <a:ext cx="2094066" cy="2082116"/>
            <a:chOff x="7338691" y="3579542"/>
            <a:chExt cx="2932771" cy="3088886"/>
          </a:xfrm>
        </p:grpSpPr>
        <p:sp>
          <p:nvSpPr>
            <p:cNvPr id="10" name="Овал 9"/>
            <p:cNvSpPr/>
            <p:nvPr/>
          </p:nvSpPr>
          <p:spPr bwMode="auto">
            <a:xfrm>
              <a:off x="7338691" y="4716965"/>
              <a:ext cx="2932771" cy="1951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/>
                <a:t>Отразить реальную сдачу дисциплины (столбец 6)</a:t>
              </a:r>
              <a:endParaRPr/>
            </a:p>
          </p:txBody>
        </p:sp>
        <p:cxnSp>
          <p:nvCxnSpPr>
            <p:cNvPr id="11" name="Прямая со стрелкой 10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26" y="73288"/>
            <a:ext cx="6864440" cy="8488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spc="-5">
                <a:solidFill>
                  <a:srgbClr val="0070C0"/>
                </a:solidFill>
              </a:rPr>
              <a:t>ОТЧЕТ ПО ПРАКТИКЕ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92792" y="1494263"/>
            <a:ext cx="2974422" cy="3729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8691" y="678128"/>
            <a:ext cx="2590734" cy="2759695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8465519" y="3101820"/>
            <a:ext cx="12895" cy="15644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 bwMode="auto">
          <a:xfrm>
            <a:off x="7338692" y="3579542"/>
            <a:ext cx="2932770" cy="2613440"/>
            <a:chOff x="7338692" y="3579542"/>
            <a:chExt cx="2932770" cy="2613440"/>
          </a:xfrm>
        </p:grpSpPr>
        <p:sp>
          <p:nvSpPr>
            <p:cNvPr id="8" name="Овал 7"/>
            <p:cNvSpPr/>
            <p:nvPr/>
          </p:nvSpPr>
          <p:spPr bwMode="auto">
            <a:xfrm>
              <a:off x="7410560" y="4716965"/>
              <a:ext cx="2860902" cy="147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Заявка и отзыв, на основе которых ЗАПОЛНЯЕТСЯ ОТЧЕТ</a:t>
              </a:r>
              <a:endParaRPr/>
            </a:p>
          </p:txBody>
        </p:sp>
        <p:cxnSp>
          <p:nvCxnSpPr>
            <p:cNvPr id="12" name="Прямая со стрелкой 11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13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1113068"/>
            <a:ext cx="4149446" cy="49329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042" y="365126"/>
            <a:ext cx="9479976" cy="10266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ГДЕ НАХОДИТСЯ ИНФОРМАЦИЯ ОБ ИНДИВИДУАЛЬНОМ ПЛАНЕ АСПИРАНТА?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89210" y="2486722"/>
            <a:ext cx="3490331" cy="3724507"/>
            <a:chOff x="493354" y="2297534"/>
            <a:chExt cx="2562909" cy="2730893"/>
          </a:xfrm>
        </p:grpSpPr>
        <p:sp>
          <p:nvSpPr>
            <p:cNvPr id="5" name="Прямоугольный треугольник 4"/>
            <p:cNvSpPr/>
            <p:nvPr/>
          </p:nvSpPr>
          <p:spPr bwMode="auto"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 bwMode="auto"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 bwMode="auto"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 bwMode="auto">
            <a:xfrm rot="16199999">
              <a:off x="493354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 bwMode="auto">
            <a:xfrm>
              <a:off x="674400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747659" y="3312656"/>
              <a:ext cx="2072382" cy="24911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960453" y="2843053"/>
              <a:ext cx="1628707" cy="47331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chemeClr val="accent5">
                      <a:lumMod val="50000"/>
                    </a:schemeClr>
                  </a:solidFill>
                </a:rPr>
                <a:t>РАЗДЕЛ «АСПИРАНТУРА»</a:t>
              </a:r>
              <a:endParaRPr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58809" y="2390956"/>
              <a:ext cx="432000" cy="43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493354" y="4104000"/>
              <a:ext cx="2562909" cy="4744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960454" y="4127978"/>
              <a:ext cx="1628707" cy="29893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 САЙТ ЭФ МГУ</a:t>
              </a:r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3609429" y="1595411"/>
            <a:ext cx="3093182" cy="3803885"/>
            <a:chOff x="3548373" y="2297534"/>
            <a:chExt cx="2562909" cy="2730893"/>
          </a:xfrm>
        </p:grpSpPr>
        <p:sp>
          <p:nvSpPr>
            <p:cNvPr id="16" name="Прямоугольный треугольник 15"/>
            <p:cNvSpPr/>
            <p:nvPr/>
          </p:nvSpPr>
          <p:spPr bwMode="auto"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 bwMode="auto"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 bwMode="auto"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 bwMode="auto">
            <a:xfrm rot="16199999">
              <a:off x="3548373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 bwMode="auto">
            <a:xfrm>
              <a:off x="3729419" y="2297534"/>
              <a:ext cx="236794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805614" y="3298827"/>
              <a:ext cx="2072382" cy="2209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015472" y="2843053"/>
              <a:ext cx="1628707" cy="46401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accent5">
                      <a:lumMod val="75000"/>
                    </a:schemeClr>
                  </a:solidFill>
                </a:rPr>
                <a:t>1 ГОД</a:t>
              </a:r>
              <a:endParaRPr/>
            </a:p>
            <a:p>
              <a:pPr algn="ctr">
                <a:defRPr/>
              </a:pPr>
              <a:r>
                <a:rPr lang="ru-RU" b="1">
                  <a:solidFill>
                    <a:schemeClr val="accent5">
                      <a:lumMod val="75000"/>
                    </a:schemeClr>
                  </a:solidFill>
                </a:rPr>
                <a:t> ОБУЧЕНИЯ</a:t>
              </a:r>
              <a:endParaRPr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4068640" y="4132482"/>
              <a:ext cx="1628707" cy="4640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ГОД ОБУЧЕНИЯ</a:t>
              </a:r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 bwMode="auto">
          <a:xfrm>
            <a:off x="6844830" y="2608715"/>
            <a:ext cx="3514653" cy="3584977"/>
            <a:chOff x="6569380" y="2297534"/>
            <a:chExt cx="2562909" cy="2730893"/>
          </a:xfrm>
        </p:grpSpPr>
        <p:sp>
          <p:nvSpPr>
            <p:cNvPr id="27" name="Прямоугольный треугольник 26"/>
            <p:cNvSpPr/>
            <p:nvPr/>
          </p:nvSpPr>
          <p:spPr bwMode="auto"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 bwMode="auto"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ый треугольник 28"/>
            <p:cNvSpPr/>
            <p:nvPr/>
          </p:nvSpPr>
          <p:spPr bwMode="auto"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ый треугольник 29"/>
            <p:cNvSpPr/>
            <p:nvPr/>
          </p:nvSpPr>
          <p:spPr bwMode="auto">
            <a:xfrm rot="16199999">
              <a:off x="6569380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: скругленные углы 30"/>
            <p:cNvSpPr/>
            <p:nvPr/>
          </p:nvSpPr>
          <p:spPr bwMode="auto">
            <a:xfrm>
              <a:off x="6750426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6814641" y="3504085"/>
              <a:ext cx="2072382" cy="2344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7036479" y="2843053"/>
              <a:ext cx="1628707" cy="49234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070C0"/>
                  </a:solidFill>
                </a:rPr>
                <a:t>ИНДИВИДУАЛЬНЫЙ ПЛАН АСПИРАНТА</a:t>
              </a:r>
              <a:endParaRPr dirty="0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7036480" y="4127978"/>
              <a:ext cx="1628707" cy="2813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</a:rPr>
                <a:t>УЧЕБНЫЙ ПРОЦЕСС</a:t>
              </a:r>
              <a:endParaRPr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634832" y="2390956"/>
              <a:ext cx="432000" cy="43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sp>
        <p:nvSpPr>
          <p:cNvPr id="3" name="Прямоугольник 2"/>
          <p:cNvSpPr/>
          <p:nvPr/>
        </p:nvSpPr>
        <p:spPr bwMode="auto">
          <a:xfrm>
            <a:off x="670531" y="3928348"/>
            <a:ext cx="24561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>
                <a:solidFill>
                  <a:srgbClr val="0070C0"/>
                </a:solidFill>
              </a:rPr>
              <a:t>https://www.econ.msu.ru/students/pg/</a:t>
            </a:r>
            <a:endParaRPr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826672" y="3236985"/>
            <a:ext cx="2837636" cy="2462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0070C0"/>
                </a:solidFill>
              </a:rPr>
              <a:t>  https://www.econ.msu.ru/students/pg/asp_21/</a:t>
            </a:r>
            <a:endParaRPr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091674" y="4072510"/>
            <a:ext cx="3025267" cy="2616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B0F0"/>
                </a:solidFill>
              </a:rPr>
              <a:t>https://www.econ.msu.ru/students/pg/asp_21/</a:t>
            </a:r>
            <a:endParaRPr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14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04951" y="5314373"/>
            <a:ext cx="837257" cy="83725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57737" y="4482473"/>
            <a:ext cx="883253" cy="88325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191787" y="5314373"/>
            <a:ext cx="861857" cy="861857"/>
          </a:xfrm>
          <a:prstGeom prst="rect">
            <a:avLst/>
          </a:prstGeom>
          <a:noFill/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D39C7B9-21EB-FE0D-79C4-DBD5DBC1A4D7}"/>
              </a:ext>
            </a:extLst>
          </p:cNvPr>
          <p:cNvSpPr/>
          <p:nvPr/>
        </p:nvSpPr>
        <p:spPr bwMode="auto">
          <a:xfrm>
            <a:off x="7505949" y="4347835"/>
            <a:ext cx="2233532" cy="646331"/>
          </a:xfrm>
          <a:prstGeom prst="rect">
            <a:avLst/>
          </a:prstGeom>
          <a:grp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ru-RU" b="1" dirty="0">
                <a:solidFill>
                  <a:srgbClr val="0070C0"/>
                </a:solidFill>
              </a:rPr>
              <a:t> ГОД ОБУЧЕНИЯ, раздел: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922656" y="298217"/>
            <a:ext cx="6864350" cy="849313"/>
          </a:xfrm>
        </p:spPr>
        <p:txBody>
          <a:bodyPr/>
          <a:lstStyle/>
          <a:p>
            <a:pPr algn="ctr">
              <a:defRPr/>
            </a:pPr>
            <a:r>
              <a:rPr lang="ru-RU" sz="3600">
                <a:solidFill>
                  <a:srgbClr val="0070C0"/>
                </a:solidFill>
              </a:rPr>
              <a:t>ШАБЛОНЫ</a:t>
            </a:r>
            <a:r>
              <a:rPr lang="ru-RU">
                <a:solidFill>
                  <a:srgbClr val="0070C0"/>
                </a:solidFill>
              </a:rPr>
              <a:t> </a:t>
            </a:r>
            <a:r>
              <a:rPr lang="ru-RU" sz="3600">
                <a:solidFill>
                  <a:srgbClr val="0070C0"/>
                </a:solidFill>
              </a:rPr>
              <a:t>ДОКУМЕНТОВ</a:t>
            </a:r>
            <a:endParaRPr/>
          </a:p>
        </p:txBody>
      </p:sp>
      <p:graphicFrame>
        <p:nvGraphicFramePr>
          <p:cNvPr id="7" name="Таблиц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06218"/>
              </p:ext>
            </p:extLst>
          </p:nvPr>
        </p:nvGraphicFramePr>
        <p:xfrm>
          <a:off x="219694" y="1147530"/>
          <a:ext cx="10270273" cy="5536352"/>
        </p:xfrm>
        <a:graphic>
          <a:graphicData uri="http://schemas.openxmlformats.org/drawingml/2006/table">
            <a:tbl>
              <a:tblPr firstRow="1" bandRow="1">
                <a:tableStyleId>{594A7B7D-B895-F8AC-5B83-37CF76CCC445}</a:tableStyleId>
              </a:tblPr>
              <a:tblGrid>
                <a:gridCol w="62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1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№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Название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Срок заполнения документов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Пояснение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sng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 tooltip="https://disk.yandex.ru/i/Ea_14-H5TF0g2A"/>
                        </a:rPr>
                        <a:t>Индивидуальный план и отчеты по НК</a:t>
                      </a: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27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г.о., 2-й семестр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9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sng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 tooltip="https://disk.yandex.ru/i/L7Y-jSVhGy1AjA"/>
                        </a:rPr>
                        <a:t>Индивидуальный план и отчеты по ОК</a:t>
                      </a:r>
                      <a:endParaRPr sz="1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27 апреля</a:t>
                      </a:r>
                      <a:endParaRPr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г.о., 2-й семестр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sng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 tooltip="https://disk.yandex.ru/i/07Jh377XBavUcQ"/>
                        </a:rPr>
                        <a:t>В Ы П И С К А  И З  П Р О Т О К О Л А кафедры об утверждении ИП </a:t>
                      </a: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27 апреля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г.о., 2-й семестр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sng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 tooltip="https://disk.yandex.ru/i/tEcqKp1n7GNiIQ"/>
                        </a:rPr>
                        <a:t>В Ы П И С К А  И З  П Р О Т О К О Л А кафедры об утверждении  внесенных изменений в ИП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 необходимости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1-3 г.о.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35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sng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 tooltip="https://disk.yandex.ru/i/-I-jHp_E7VLIYw"/>
                        </a:rPr>
                        <a:t>В Ы П И С К А  И З  П Р О Т О К О Л А заседания кафедры об утверждении  ИП и рекомендации по внесению изменений в ИП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 необходимости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1-3 г.о.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06.</a:t>
                      </a:r>
                      <a:endParaRPr/>
                    </a:p>
                    <a:p>
                      <a:pPr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07.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Заявка на педагогическую практику</a:t>
                      </a:r>
                      <a:endParaRPr/>
                    </a:p>
                    <a:p>
                      <a:pPr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Отзыв о педагогической практике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 3 недели до начала практики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представить отзыв о практике через 3  дня после окончания практики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курс, 4 семестр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7695" y="6492875"/>
            <a:ext cx="56388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15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96815" y="76542"/>
            <a:ext cx="524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Как получилось… Для поступивших в 2022 году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340" y="282127"/>
            <a:ext cx="10698792" cy="109689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70C0"/>
                </a:solidFill>
              </a:rPr>
              <a:t>Информация об аттестациях аспирантов 1 </a:t>
            </a:r>
            <a:r>
              <a:rPr lang="ru-RU" sz="3600" dirty="0" err="1">
                <a:solidFill>
                  <a:srgbClr val="0070C0"/>
                </a:solidFill>
              </a:rPr>
              <a:t>г.о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86340" y="1556792"/>
            <a:ext cx="10698792" cy="24482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latin typeface="Bookman Old Style"/>
              </a:rPr>
              <a:t>Аттестация аспирантов </a:t>
            </a:r>
            <a:r>
              <a:rPr lang="en-US" sz="2400" b="1" dirty="0">
                <a:solidFill>
                  <a:srgbClr val="7030A0"/>
                </a:solidFill>
                <a:latin typeface="Bookman Old Style"/>
              </a:rPr>
              <a:t>1</a:t>
            </a:r>
            <a:r>
              <a:rPr lang="ru-RU" sz="2400" b="1" dirty="0">
                <a:solidFill>
                  <a:srgbClr val="7030A0"/>
                </a:solidFill>
                <a:latin typeface="Bookman Old Style"/>
              </a:rPr>
              <a:t> года обучения состоится </a:t>
            </a:r>
            <a:r>
              <a:rPr lang="en-US" sz="2400" b="1" dirty="0">
                <a:solidFill>
                  <a:srgbClr val="7030A0"/>
                </a:solidFill>
                <a:latin typeface="Bookman Old Style"/>
              </a:rPr>
              <a:t>06-16</a:t>
            </a:r>
            <a:r>
              <a:rPr lang="ru-RU" sz="2400" b="1" dirty="0">
                <a:solidFill>
                  <a:srgbClr val="7030A0"/>
                </a:solidFill>
                <a:latin typeface="Bookman Old Style"/>
              </a:rPr>
              <a:t> июня 2023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Bookman Old Style"/>
              </a:rPr>
              <a:t>О точных датах аттестации сообщим позже</a:t>
            </a:r>
          </a:p>
          <a:p>
            <a:pPr>
              <a:defRPr/>
            </a:pPr>
            <a:r>
              <a:rPr lang="ru-RU" sz="2400" b="1" i="0" dirty="0">
                <a:solidFill>
                  <a:srgbClr val="7030A0"/>
                </a:solidFill>
                <a:latin typeface="Bookman Old Style"/>
              </a:rPr>
              <a:t>Информация о датах аттестации будет размещена в Личном кабинете аспиранта в разделе «Объявления» по ссылке: </a:t>
            </a:r>
            <a:r>
              <a:rPr lang="en-US" sz="2400" b="1" i="0" dirty="0">
                <a:solidFill>
                  <a:srgbClr val="7030A0"/>
                </a:solidFill>
                <a:latin typeface="Bookman Old Style"/>
                <a:hlinkClick r:id="rId2"/>
              </a:rPr>
              <a:t>https://phd.msu.ru/</a:t>
            </a:r>
            <a:endParaRPr lang="ru-RU" sz="2400" b="1" i="0" dirty="0">
              <a:solidFill>
                <a:srgbClr val="7030A0"/>
              </a:solidFill>
              <a:latin typeface="Bookman Old Style"/>
            </a:endParaRPr>
          </a:p>
          <a:p>
            <a:pPr>
              <a:defRPr/>
            </a:pPr>
            <a:endParaRPr lang="ru-RU" sz="2000" b="0" i="0" dirty="0">
              <a:latin typeface="YS Text"/>
            </a:endParaRPr>
          </a:p>
          <a:p>
            <a:pPr>
              <a:defRPr/>
            </a:pPr>
            <a:endParaRPr lang="ru-RU" sz="2000" dirty="0">
              <a:latin typeface="YS Text"/>
            </a:endParaRPr>
          </a:p>
          <a:p>
            <a:pPr>
              <a:defRPr/>
            </a:pPr>
            <a:endParaRPr lang="ru-RU" sz="2000" b="0" i="0" dirty="0">
              <a:latin typeface="YS Text"/>
            </a:endParaRPr>
          </a:p>
          <a:p>
            <a:pPr>
              <a:defRPr/>
            </a:pPr>
            <a:endParaRPr lang="ru-RU" sz="2000" b="0" i="0" dirty="0">
              <a:latin typeface="YS Tex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55567" cy="365125"/>
          </a:xfrm>
        </p:spPr>
        <p:txBody>
          <a:bodyPr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16</a:t>
            </a:fld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/>
          <p:nvPr/>
        </p:nvSpPr>
        <p:spPr bwMode="auto">
          <a:xfrm>
            <a:off x="2513070" y="1548147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200" b="1">
                <a:solidFill>
                  <a:schemeClr val="accent1"/>
                </a:solidFill>
              </a:rPr>
              <a:t>СПАСИБО !</a:t>
            </a:r>
            <a:endParaRPr/>
          </a:p>
        </p:txBody>
      </p:sp>
      <p:sp>
        <p:nvSpPr>
          <p:cNvPr id="9" name="Текст 11"/>
          <p:cNvSpPr txBox="1"/>
          <p:nvPr/>
        </p:nvSpPr>
        <p:spPr bwMode="auto">
          <a:xfrm>
            <a:off x="1786697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17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3460235" y="5309852"/>
            <a:ext cx="3627921" cy="85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>
                <a:solidFill>
                  <a:srgbClr val="0070C0"/>
                </a:solidFill>
              </a:rPr>
              <a:t>Контакты отдела</a:t>
            </a:r>
            <a:endParaRPr lang="en-US" sz="140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1400" u="sng">
                <a:hlinkClick r:id="rId2" tooltip="https://www.econ.msu.ru/students/pg/about/"/>
              </a:rPr>
              <a:t>https://www.econ.msu.ru/students/pg/about/</a:t>
            </a:r>
            <a:endParaRPr lang="ru-RU" sz="14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46973" y="3861481"/>
            <a:ext cx="1454447" cy="1454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21908" y="448407"/>
            <a:ext cx="9479976" cy="1325563"/>
          </a:xfrm>
        </p:spPr>
        <p:txBody>
          <a:bodyPr/>
          <a:lstStyle/>
          <a:p>
            <a:pPr>
              <a:defRPr/>
            </a:pPr>
            <a:r>
              <a:rPr lang="ru-RU"/>
              <a:t>      </a:t>
            </a:r>
            <a:r>
              <a:rPr lang="ru-RU">
                <a:solidFill>
                  <a:srgbClr val="0070C0"/>
                </a:solidFill>
              </a:rPr>
              <a:t>НОРМАТИВНЫЕ  ДОКУМЕНТЫ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690688"/>
            <a:ext cx="9677843" cy="4351338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 u="sng">
                <a:latin typeface="Bookman Old Style"/>
                <a:hlinkClick r:id="rId2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r>
              <a:rPr lang="ru-RU">
                <a:latin typeface="Bookman Old Style"/>
              </a:rPr>
              <a:t> </a:t>
            </a:r>
            <a:r>
              <a:rPr lang="ru-RU" sz="2400">
                <a:latin typeface="Bookman Old Style"/>
              </a:rPr>
              <a:t>(п. 22 «Не позднее 30 календарных дней с даты начала освоения программы аспирантуры (адъюнктуры), установленной в соответствии с </a:t>
            </a:r>
            <a:r>
              <a:rPr lang="ru-RU" sz="2400" u="sng">
                <a:latin typeface="Bookman Old Style"/>
                <a:hlinkClick r:id="rId3" tooltip="https://base.garant.ru/403137971/2752b95199862dd7904759ddec0d7547/#block_1013"/>
              </a:rPr>
              <a:t>пунктом 13</a:t>
            </a:r>
            <a:r>
              <a:rPr lang="ru-RU" sz="2400">
                <a:latin typeface="Bookman Old Style"/>
              </a:rPr>
              <a:t> настоящего Положения, аспиранту (адъюнкту) назначается научный руководитель, утверждается индивидуальный план работы, включающий индивидуальный план научной деятельности и индивидуальный учебный план (далее - индивидуальный план работы), а также тема диссертации в рамках программы аспирантуры (адъюнктуры) и основных направлений научной (научно-исследовательской) деятельности организации»).</a:t>
            </a:r>
            <a:endParaRPr lang="ru-RU" sz="2400" u="sng">
              <a:latin typeface="Bookman Old Style"/>
            </a:endParaRPr>
          </a:p>
          <a:p>
            <a:pPr algn="just">
              <a:defRPr/>
            </a:pPr>
            <a:r>
              <a:rPr lang="ru-RU" u="sng">
                <a:latin typeface="Bookman Old Style"/>
                <a:hlinkClick r:id="rId4" tooltip="https://drive.google.com/file/d/1MBAYF98bKTP99KPStGdfOGCku-stxfZY/view?usp=sharing"/>
              </a:rPr>
              <a:t>Положение об индивидуальном плане работы аспирантов и прикрепленных лиц, утвержденное Приказом МГУ  имени М.В. Ломоносова № 365 от 31.03.2023 г.</a:t>
            </a:r>
            <a:endParaRPr lang="ru-RU">
              <a:latin typeface="Bookman Old Style"/>
            </a:endParaRPr>
          </a:p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896815" y="263741"/>
            <a:ext cx="157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Основание: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19566" y="6317673"/>
            <a:ext cx="372434" cy="603308"/>
          </a:xfrm>
        </p:spPr>
        <p:txBody>
          <a:bodyPr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2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6190" y="7589"/>
            <a:ext cx="9479976" cy="1325563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70C0"/>
                </a:solidFill>
              </a:rPr>
              <a:t>Структура ИНДИВИДУАЛЬНОГО ПЛАНА</a:t>
            </a: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448096" y="1535556"/>
            <a:ext cx="4951580" cy="2258196"/>
          </a:xfrm>
          <a:custGeom>
            <a:avLst/>
            <a:gdLst/>
            <a:ahLst/>
            <a:cxnLst/>
            <a:rect l="l" t="t" r="r" b="b"/>
            <a:pathLst>
              <a:path w="5710555" h="2601595" extrusionOk="0">
                <a:moveTo>
                  <a:pt x="5710428" y="0"/>
                </a:moveTo>
                <a:lnTo>
                  <a:pt x="433578" y="0"/>
                </a:lnTo>
                <a:lnTo>
                  <a:pt x="386334" y="2544"/>
                </a:lnTo>
                <a:lnTo>
                  <a:pt x="340565" y="10003"/>
                </a:lnTo>
                <a:lnTo>
                  <a:pt x="296533" y="22110"/>
                </a:lnTo>
                <a:lnTo>
                  <a:pt x="254504" y="38600"/>
                </a:lnTo>
                <a:lnTo>
                  <a:pt x="214742" y="59210"/>
                </a:lnTo>
                <a:lnTo>
                  <a:pt x="177512" y="83673"/>
                </a:lnTo>
                <a:lnTo>
                  <a:pt x="143078" y="111726"/>
                </a:lnTo>
                <a:lnTo>
                  <a:pt x="111704" y="143103"/>
                </a:lnTo>
                <a:lnTo>
                  <a:pt x="83655" y="177539"/>
                </a:lnTo>
                <a:lnTo>
                  <a:pt x="59196" y="214771"/>
                </a:lnTo>
                <a:lnTo>
                  <a:pt x="38590" y="254532"/>
                </a:lnTo>
                <a:lnTo>
                  <a:pt x="22104" y="296558"/>
                </a:lnTo>
                <a:lnTo>
                  <a:pt x="10000" y="340584"/>
                </a:lnTo>
                <a:lnTo>
                  <a:pt x="2544" y="386345"/>
                </a:lnTo>
                <a:lnTo>
                  <a:pt x="0" y="433577"/>
                </a:lnTo>
                <a:lnTo>
                  <a:pt x="0" y="2601468"/>
                </a:lnTo>
                <a:lnTo>
                  <a:pt x="5710428" y="2601468"/>
                </a:lnTo>
                <a:lnTo>
                  <a:pt x="57104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 txBox="1"/>
          <p:nvPr/>
        </p:nvSpPr>
        <p:spPr bwMode="auto">
          <a:xfrm>
            <a:off x="947497" y="1887184"/>
            <a:ext cx="4342130" cy="15029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ИНДИВИДУАЛЬНЫЙ </a:t>
            </a:r>
            <a:endParaRPr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ПЛАН</a:t>
            </a:r>
            <a:endParaRPr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 НАУЧНОЙ ДЕЯТЕЛЬНОСТИ</a:t>
            </a:r>
            <a:endParaRPr sz="25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7" name="object 5"/>
          <p:cNvGrpSpPr/>
          <p:nvPr/>
        </p:nvGrpSpPr>
        <p:grpSpPr bwMode="auto">
          <a:xfrm>
            <a:off x="5404957" y="1517617"/>
            <a:ext cx="4717035" cy="2296724"/>
            <a:chOff x="6108191" y="1536191"/>
            <a:chExt cx="5710555" cy="2656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object 6"/>
            <p:cNvSpPr/>
            <p:nvPr/>
          </p:nvSpPr>
          <p:spPr bwMode="auto">
            <a:xfrm>
              <a:off x="6108191" y="1536191"/>
              <a:ext cx="5710555" cy="2600325"/>
            </a:xfrm>
            <a:custGeom>
              <a:avLst/>
              <a:gdLst/>
              <a:ahLst/>
              <a:cxnLst/>
              <a:rect l="l" t="t" r="r" b="b"/>
              <a:pathLst>
                <a:path w="5710555" h="2600325" extrusionOk="0">
                  <a:moveTo>
                    <a:pt x="527710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5710428" y="2599944"/>
                  </a:lnTo>
                  <a:lnTo>
                    <a:pt x="5710428" y="433324"/>
                  </a:lnTo>
                  <a:lnTo>
                    <a:pt x="5707884" y="386117"/>
                  </a:lnTo>
                  <a:lnTo>
                    <a:pt x="5700431" y="340380"/>
                  </a:lnTo>
                  <a:lnTo>
                    <a:pt x="5688332" y="296379"/>
                  </a:lnTo>
                  <a:lnTo>
                    <a:pt x="5671851" y="254377"/>
                  </a:lnTo>
                  <a:lnTo>
                    <a:pt x="5651255" y="214639"/>
                  </a:lnTo>
                  <a:lnTo>
                    <a:pt x="5626807" y="177430"/>
                  </a:lnTo>
                  <a:lnTo>
                    <a:pt x="5598771" y="143014"/>
                  </a:lnTo>
                  <a:lnTo>
                    <a:pt x="5567413" y="111656"/>
                  </a:lnTo>
                  <a:lnTo>
                    <a:pt x="5532997" y="83620"/>
                  </a:lnTo>
                  <a:lnTo>
                    <a:pt x="5495788" y="59172"/>
                  </a:lnTo>
                  <a:lnTo>
                    <a:pt x="5456050" y="38576"/>
                  </a:lnTo>
                  <a:lnTo>
                    <a:pt x="5414048" y="22095"/>
                  </a:lnTo>
                  <a:lnTo>
                    <a:pt x="5370047" y="9996"/>
                  </a:lnTo>
                  <a:lnTo>
                    <a:pt x="5324310" y="2543"/>
                  </a:lnTo>
                  <a:lnTo>
                    <a:pt x="5277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7"/>
            <p:cNvSpPr/>
            <p:nvPr/>
          </p:nvSpPr>
          <p:spPr bwMode="auto">
            <a:xfrm>
              <a:off x="6108191" y="1536191"/>
              <a:ext cx="5710555" cy="2656322"/>
            </a:xfrm>
            <a:custGeom>
              <a:avLst/>
              <a:gdLst/>
              <a:ahLst/>
              <a:cxnLst/>
              <a:rect l="l" t="t" r="r" b="b"/>
              <a:pathLst>
                <a:path w="5710555" h="2600325" extrusionOk="0">
                  <a:moveTo>
                    <a:pt x="0" y="0"/>
                  </a:moveTo>
                  <a:lnTo>
                    <a:pt x="5277104" y="0"/>
                  </a:lnTo>
                  <a:lnTo>
                    <a:pt x="5324310" y="2543"/>
                  </a:lnTo>
                  <a:lnTo>
                    <a:pt x="5370047" y="9996"/>
                  </a:lnTo>
                  <a:lnTo>
                    <a:pt x="5414048" y="22095"/>
                  </a:lnTo>
                  <a:lnTo>
                    <a:pt x="5456050" y="38576"/>
                  </a:lnTo>
                  <a:lnTo>
                    <a:pt x="5495788" y="59172"/>
                  </a:lnTo>
                  <a:lnTo>
                    <a:pt x="5532997" y="83620"/>
                  </a:lnTo>
                  <a:lnTo>
                    <a:pt x="5567413" y="111656"/>
                  </a:lnTo>
                  <a:lnTo>
                    <a:pt x="5598771" y="143014"/>
                  </a:lnTo>
                  <a:lnTo>
                    <a:pt x="5626807" y="177430"/>
                  </a:lnTo>
                  <a:lnTo>
                    <a:pt x="5651255" y="214639"/>
                  </a:lnTo>
                  <a:lnTo>
                    <a:pt x="5671851" y="254377"/>
                  </a:lnTo>
                  <a:lnTo>
                    <a:pt x="5688332" y="296379"/>
                  </a:lnTo>
                  <a:lnTo>
                    <a:pt x="5700431" y="340380"/>
                  </a:lnTo>
                  <a:lnTo>
                    <a:pt x="5707884" y="386117"/>
                  </a:lnTo>
                  <a:lnTo>
                    <a:pt x="5710428" y="433324"/>
                  </a:lnTo>
                  <a:lnTo>
                    <a:pt x="5710428" y="2599944"/>
                  </a:lnTo>
                  <a:lnTo>
                    <a:pt x="0" y="25999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8"/>
          <p:cNvSpPr txBox="1"/>
          <p:nvPr/>
        </p:nvSpPr>
        <p:spPr bwMode="auto">
          <a:xfrm>
            <a:off x="5547489" y="2057229"/>
            <a:ext cx="4597758" cy="11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ОТЧЕТЫ</a:t>
            </a:r>
            <a:endParaRPr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 О РЕЗУЛЬТАТАХ НАУЧНОЙ ДЕЯТЕЛЬНОСТИ</a:t>
            </a:r>
            <a:endParaRPr sz="25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1" name="object 9"/>
          <p:cNvGrpSpPr/>
          <p:nvPr/>
        </p:nvGrpSpPr>
        <p:grpSpPr bwMode="auto">
          <a:xfrm>
            <a:off x="414197" y="3793754"/>
            <a:ext cx="5013572" cy="2517500"/>
            <a:chOff x="389890" y="4129785"/>
            <a:chExt cx="5725160" cy="2614295"/>
          </a:xfrm>
          <a:solidFill>
            <a:srgbClr val="7030A0"/>
          </a:solidFill>
        </p:grpSpPr>
        <p:sp>
          <p:nvSpPr>
            <p:cNvPr id="12" name="object 10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extrusionOk="0">
                  <a:moveTo>
                    <a:pt x="5711952" y="0"/>
                  </a:moveTo>
                  <a:lnTo>
                    <a:pt x="0" y="0"/>
                  </a:lnTo>
                  <a:lnTo>
                    <a:pt x="0" y="2167877"/>
                  </a:lnTo>
                  <a:lnTo>
                    <a:pt x="2544" y="2215122"/>
                  </a:lnTo>
                  <a:lnTo>
                    <a:pt x="10000" y="2260894"/>
                  </a:lnTo>
                  <a:lnTo>
                    <a:pt x="22104" y="2304927"/>
                  </a:lnTo>
                  <a:lnTo>
                    <a:pt x="38591" y="2346958"/>
                  </a:lnTo>
                  <a:lnTo>
                    <a:pt x="59196" y="2386721"/>
                  </a:lnTo>
                  <a:lnTo>
                    <a:pt x="83656" y="2423952"/>
                  </a:lnTo>
                  <a:lnTo>
                    <a:pt x="111705" y="2458387"/>
                  </a:lnTo>
                  <a:lnTo>
                    <a:pt x="143080" y="2489762"/>
                  </a:lnTo>
                  <a:lnTo>
                    <a:pt x="177515" y="2517811"/>
                  </a:lnTo>
                  <a:lnTo>
                    <a:pt x="214746" y="2542271"/>
                  </a:lnTo>
                  <a:lnTo>
                    <a:pt x="254509" y="2562876"/>
                  </a:lnTo>
                  <a:lnTo>
                    <a:pt x="296540" y="2579363"/>
                  </a:lnTo>
                  <a:lnTo>
                    <a:pt x="340573" y="2591467"/>
                  </a:lnTo>
                  <a:lnTo>
                    <a:pt x="386345" y="2598923"/>
                  </a:lnTo>
                  <a:lnTo>
                    <a:pt x="433590" y="2601468"/>
                  </a:lnTo>
                  <a:lnTo>
                    <a:pt x="5711952" y="2601468"/>
                  </a:lnTo>
                  <a:lnTo>
                    <a:pt x="57119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1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extrusionOk="0">
                  <a:moveTo>
                    <a:pt x="5711952" y="2601468"/>
                  </a:moveTo>
                  <a:lnTo>
                    <a:pt x="433590" y="2601468"/>
                  </a:lnTo>
                  <a:lnTo>
                    <a:pt x="386345" y="2598923"/>
                  </a:lnTo>
                  <a:lnTo>
                    <a:pt x="340573" y="2591467"/>
                  </a:lnTo>
                  <a:lnTo>
                    <a:pt x="296540" y="2579363"/>
                  </a:lnTo>
                  <a:lnTo>
                    <a:pt x="254509" y="2562876"/>
                  </a:lnTo>
                  <a:lnTo>
                    <a:pt x="214746" y="2542271"/>
                  </a:lnTo>
                  <a:lnTo>
                    <a:pt x="177515" y="2517811"/>
                  </a:lnTo>
                  <a:lnTo>
                    <a:pt x="143080" y="2489762"/>
                  </a:lnTo>
                  <a:lnTo>
                    <a:pt x="111705" y="2458387"/>
                  </a:lnTo>
                  <a:lnTo>
                    <a:pt x="83656" y="2423952"/>
                  </a:lnTo>
                  <a:lnTo>
                    <a:pt x="59196" y="2386721"/>
                  </a:lnTo>
                  <a:lnTo>
                    <a:pt x="38591" y="2346958"/>
                  </a:lnTo>
                  <a:lnTo>
                    <a:pt x="22104" y="2304927"/>
                  </a:lnTo>
                  <a:lnTo>
                    <a:pt x="10000" y="2260894"/>
                  </a:lnTo>
                  <a:lnTo>
                    <a:pt x="2544" y="2215122"/>
                  </a:lnTo>
                  <a:lnTo>
                    <a:pt x="0" y="2167877"/>
                  </a:lnTo>
                  <a:lnTo>
                    <a:pt x="0" y="0"/>
                  </a:lnTo>
                  <a:lnTo>
                    <a:pt x="5711952" y="0"/>
                  </a:lnTo>
                  <a:lnTo>
                    <a:pt x="5711952" y="260146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4" name="object 12"/>
          <p:cNvSpPr txBox="1"/>
          <p:nvPr/>
        </p:nvSpPr>
        <p:spPr bwMode="auto">
          <a:xfrm>
            <a:off x="896190" y="4405291"/>
            <a:ext cx="4268238" cy="12304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500" spc="-20">
                <a:solidFill>
                  <a:srgbClr val="FFFFFF"/>
                </a:solidFill>
                <a:latin typeface="Calibri"/>
                <a:cs typeface="Calibri"/>
              </a:rPr>
              <a:t>ИНДИВИДУАЛЬНЫЙ</a:t>
            </a:r>
            <a:r>
              <a:rPr sz="2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500" spc="1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500" spc="-1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2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rgbClr val="FFFFFF"/>
                </a:solidFill>
                <a:latin typeface="Calibri"/>
                <a:cs typeface="Calibri"/>
              </a:rPr>
              <a:t>ПЛАН </a:t>
            </a:r>
            <a:endParaRPr lang="ru-RU" sz="2500" spc="-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500" spc="-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>
                <a:solidFill>
                  <a:srgbClr val="FFFFFF"/>
                </a:solidFill>
                <a:latin typeface="Calibri"/>
                <a:cs typeface="Calibri"/>
              </a:rPr>
              <a:t>(ВКЛЮЧАЯ</a:t>
            </a:r>
            <a:r>
              <a:rPr sz="2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>
                <a:solidFill>
                  <a:srgbClr val="FFFFFF"/>
                </a:solidFill>
                <a:latin typeface="Calibri"/>
                <a:cs typeface="Calibri"/>
              </a:rPr>
              <a:t>ПРАКТИКУ)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5399676" y="3808210"/>
            <a:ext cx="4727563" cy="2523631"/>
            <a:chOff x="6101841" y="4129785"/>
            <a:chExt cx="5723255" cy="2614295"/>
          </a:xfrm>
          <a:solidFill>
            <a:srgbClr val="CC99FF"/>
          </a:solidFill>
        </p:grpSpPr>
        <p:sp>
          <p:nvSpPr>
            <p:cNvPr id="16" name="object 14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extrusionOk="0">
                  <a:moveTo>
                    <a:pt x="571042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5276850" y="2601468"/>
                  </a:lnTo>
                  <a:lnTo>
                    <a:pt x="5324082" y="2598923"/>
                  </a:lnTo>
                  <a:lnTo>
                    <a:pt x="5369843" y="2591467"/>
                  </a:lnTo>
                  <a:lnTo>
                    <a:pt x="5413869" y="2579363"/>
                  </a:lnTo>
                  <a:lnTo>
                    <a:pt x="5455895" y="2562876"/>
                  </a:lnTo>
                  <a:lnTo>
                    <a:pt x="5495656" y="2542271"/>
                  </a:lnTo>
                  <a:lnTo>
                    <a:pt x="5532888" y="2517811"/>
                  </a:lnTo>
                  <a:lnTo>
                    <a:pt x="5567324" y="2489762"/>
                  </a:lnTo>
                  <a:lnTo>
                    <a:pt x="5598701" y="2458387"/>
                  </a:lnTo>
                  <a:lnTo>
                    <a:pt x="5626754" y="2423952"/>
                  </a:lnTo>
                  <a:lnTo>
                    <a:pt x="5651217" y="2386721"/>
                  </a:lnTo>
                  <a:lnTo>
                    <a:pt x="5671827" y="2346958"/>
                  </a:lnTo>
                  <a:lnTo>
                    <a:pt x="5688317" y="2304927"/>
                  </a:lnTo>
                  <a:lnTo>
                    <a:pt x="5700424" y="2260894"/>
                  </a:lnTo>
                  <a:lnTo>
                    <a:pt x="5707883" y="2215122"/>
                  </a:lnTo>
                  <a:lnTo>
                    <a:pt x="5710428" y="2167877"/>
                  </a:lnTo>
                  <a:lnTo>
                    <a:pt x="57104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5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extrusionOk="0">
                  <a:moveTo>
                    <a:pt x="5710428" y="0"/>
                  </a:moveTo>
                  <a:lnTo>
                    <a:pt x="5710428" y="2167877"/>
                  </a:lnTo>
                  <a:lnTo>
                    <a:pt x="5707883" y="2215122"/>
                  </a:lnTo>
                  <a:lnTo>
                    <a:pt x="5700424" y="2260894"/>
                  </a:lnTo>
                  <a:lnTo>
                    <a:pt x="5688317" y="2304927"/>
                  </a:lnTo>
                  <a:lnTo>
                    <a:pt x="5671827" y="2346958"/>
                  </a:lnTo>
                  <a:lnTo>
                    <a:pt x="5651217" y="2386721"/>
                  </a:lnTo>
                  <a:lnTo>
                    <a:pt x="5626754" y="2423952"/>
                  </a:lnTo>
                  <a:lnTo>
                    <a:pt x="5598701" y="2458387"/>
                  </a:lnTo>
                  <a:lnTo>
                    <a:pt x="5567324" y="2489762"/>
                  </a:lnTo>
                  <a:lnTo>
                    <a:pt x="5532888" y="2517811"/>
                  </a:lnTo>
                  <a:lnTo>
                    <a:pt x="5495656" y="2542271"/>
                  </a:lnTo>
                  <a:lnTo>
                    <a:pt x="5455895" y="2562876"/>
                  </a:lnTo>
                  <a:lnTo>
                    <a:pt x="5413869" y="2579363"/>
                  </a:lnTo>
                  <a:lnTo>
                    <a:pt x="5369843" y="2591467"/>
                  </a:lnTo>
                  <a:lnTo>
                    <a:pt x="5324082" y="2598923"/>
                  </a:lnTo>
                  <a:lnTo>
                    <a:pt x="5276850" y="2601468"/>
                  </a:lnTo>
                  <a:lnTo>
                    <a:pt x="0" y="2601468"/>
                  </a:lnTo>
                  <a:lnTo>
                    <a:pt x="0" y="0"/>
                  </a:lnTo>
                  <a:lnTo>
                    <a:pt x="5710428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6"/>
          <p:cNvSpPr txBox="1"/>
          <p:nvPr/>
        </p:nvSpPr>
        <p:spPr bwMode="auto">
          <a:xfrm>
            <a:off x="5563374" y="4443763"/>
            <a:ext cx="4417453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2500" b="1" spc="-6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500" b="1" spc="-10">
                <a:solidFill>
                  <a:srgbClr val="FFFFFF"/>
                </a:solidFill>
                <a:latin typeface="Calibri"/>
                <a:cs typeface="Calibri"/>
              </a:rPr>
              <a:t>ТЧЕ</a:t>
            </a:r>
            <a:r>
              <a:rPr sz="2500" b="1" spc="-2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lang="ru-RU" sz="2500" b="1" spc="-2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 spc="-5">
                <a:solidFill>
                  <a:srgbClr val="FFFFFF"/>
                </a:solidFill>
                <a:latin typeface="Calibri"/>
                <a:cs typeface="Calibri"/>
              </a:rPr>
              <a:t>  О ПРОХОЖДЕНИИ </a:t>
            </a:r>
            <a:endParaRPr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 spc="-5">
                <a:solidFill>
                  <a:srgbClr val="FFFFFF"/>
                </a:solidFill>
                <a:latin typeface="Calibri"/>
                <a:cs typeface="Calibri"/>
              </a:rPr>
              <a:t>ПРАКТИКИ</a:t>
            </a:r>
            <a:r>
              <a:rPr lang="ru-RU" sz="2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02687" y="6492875"/>
            <a:ext cx="389313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3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3893" y="233408"/>
            <a:ext cx="9479976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Кто заполняет  индивидуальный план?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7785" y="1340140"/>
            <a:ext cx="10612191" cy="4811802"/>
          </a:xfrm>
        </p:spPr>
        <p:txBody>
          <a:bodyPr>
            <a:normAutofit fontScale="92500" lnSpcReduction="10000"/>
          </a:bodyPr>
          <a:lstStyle/>
          <a:p>
            <a:pPr marL="241300" marR="163195" algn="just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  <a:tab pos="4262120" algn="l"/>
              </a:tabLst>
              <a:defRPr/>
            </a:pPr>
            <a:r>
              <a:rPr lang="ru-RU" b="1" u="sng" spc="-35">
                <a:latin typeface="Bookman Old Style"/>
                <a:cs typeface="Calibri"/>
              </a:rPr>
              <a:t>АСПИРАНТ</a:t>
            </a:r>
            <a:r>
              <a:rPr lang="ru-RU" b="1" spc="30">
                <a:latin typeface="Bookman Old Style"/>
                <a:cs typeface="Calibri"/>
              </a:rPr>
              <a:t> </a:t>
            </a:r>
            <a:r>
              <a:rPr lang="ru-RU" spc="30">
                <a:latin typeface="Bookman Old Style"/>
                <a:cs typeface="Calibri"/>
              </a:rPr>
              <a:t>заполняет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и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spc="-20">
                <a:latin typeface="Bookman Old Style"/>
                <a:cs typeface="Calibri"/>
              </a:rPr>
              <a:t>согласует</a:t>
            </a:r>
            <a:r>
              <a:rPr lang="ru-RU" spc="-25">
                <a:latin typeface="Bookman Old Style"/>
                <a:cs typeface="Calibri"/>
              </a:rPr>
              <a:t> </a:t>
            </a:r>
            <a:r>
              <a:rPr lang="ru-RU" b="1" i="1" spc="5">
                <a:latin typeface="Bookman Old Style"/>
                <a:cs typeface="Calibri"/>
              </a:rPr>
              <a:t>ИНДИВИДУАЛЬНЫЙ ПЛАН</a:t>
            </a:r>
            <a:r>
              <a:rPr lang="ru-RU" b="1" i="1" spc="3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с </a:t>
            </a:r>
            <a:r>
              <a:rPr lang="ru-RU" spc="-62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научным</a:t>
            </a:r>
            <a:r>
              <a:rPr lang="ru-RU" spc="20">
                <a:latin typeface="Bookman Old Style"/>
                <a:cs typeface="Calibri"/>
              </a:rPr>
              <a:t> </a:t>
            </a:r>
            <a:r>
              <a:rPr lang="ru-RU" spc="-25">
                <a:latin typeface="Bookman Old Style"/>
                <a:cs typeface="Calibri"/>
              </a:rPr>
              <a:t>руководителем не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10">
                <a:latin typeface="Bookman Old Style"/>
                <a:cs typeface="Calibri"/>
              </a:rPr>
              <a:t>позднее</a:t>
            </a: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7</a:t>
            </a:r>
            <a:r>
              <a:rPr lang="ru-RU" b="1" spc="15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ДНЕЙ</a:t>
            </a:r>
            <a:r>
              <a:rPr lang="ru-RU" b="1" spc="5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с</a:t>
            </a:r>
            <a:r>
              <a:rPr lang="ru-RU" b="1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10">
                <a:solidFill>
                  <a:srgbClr val="FF0000"/>
                </a:solidFill>
                <a:latin typeface="Bookman Old Style"/>
                <a:cs typeface="Calibri"/>
              </a:rPr>
              <a:t>момента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зачисления в аспирантуру.</a:t>
            </a:r>
            <a:endParaRPr lang="ru-RU">
              <a:latin typeface="Bookman Old Style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u="sng" spc="-30">
                <a:latin typeface="Bookman Old Style"/>
                <a:cs typeface="Calibri"/>
              </a:rPr>
              <a:t>НАУЧНЫЙ</a:t>
            </a:r>
            <a:r>
              <a:rPr lang="ru-RU" b="1" u="sng" spc="10">
                <a:latin typeface="Bookman Old Style"/>
                <a:cs typeface="Calibri"/>
              </a:rPr>
              <a:t> </a:t>
            </a:r>
            <a:r>
              <a:rPr lang="ru-RU" b="1" u="sng" spc="-20">
                <a:latin typeface="Bookman Old Style"/>
                <a:cs typeface="Calibri"/>
              </a:rPr>
              <a:t>РУКОВОДИТЕЛЬ</a:t>
            </a:r>
            <a:r>
              <a:rPr lang="ru-RU" b="1" spc="20">
                <a:latin typeface="Bookman Old Style"/>
                <a:cs typeface="Calibri"/>
              </a:rPr>
              <a:t> </a:t>
            </a:r>
            <a:r>
              <a:rPr lang="ru-RU" spc="-30">
                <a:latin typeface="Bookman Old Style"/>
                <a:cs typeface="Calibri"/>
              </a:rPr>
              <a:t>согласует документ,</a:t>
            </a:r>
            <a:r>
              <a:rPr lang="ru-RU" spc="-10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подтверждая</a:t>
            </a: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>
                <a:latin typeface="Bookman Old Style"/>
                <a:cs typeface="Calibri"/>
              </a:rPr>
              <a:t>своей</a:t>
            </a:r>
            <a:r>
              <a:rPr lang="ru-RU" spc="-1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визой. </a:t>
            </a:r>
            <a:endParaRPr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u="sng" spc="-50">
                <a:latin typeface="Bookman Old Style"/>
                <a:cs typeface="Calibri"/>
              </a:rPr>
              <a:t>КАФЕДРА</a:t>
            </a:r>
            <a:r>
              <a:rPr lang="ru-RU" b="1" spc="2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–</a:t>
            </a: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 spc="-10">
                <a:latin typeface="Bookman Old Style"/>
                <a:cs typeface="Calibri"/>
              </a:rPr>
              <a:t>рассматривает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b="1" i="1" spc="5">
                <a:latin typeface="Bookman Old Style"/>
                <a:cs typeface="Calibri"/>
              </a:rPr>
              <a:t>ИНДИВИДУАЛЬНЫЙ ПЛАН</a:t>
            </a:r>
            <a:r>
              <a:rPr lang="ru-RU" b="1" i="1" spc="30">
                <a:latin typeface="Bookman Old Style"/>
                <a:cs typeface="Calibri"/>
              </a:rPr>
              <a:t>  </a:t>
            </a:r>
            <a:r>
              <a:rPr lang="ru-RU" spc="30">
                <a:latin typeface="Bookman Old Style"/>
                <a:cs typeface="Calibri"/>
              </a:rPr>
              <a:t>аспиранта</a:t>
            </a:r>
            <a:r>
              <a:rPr lang="ru-RU" b="1" i="1" spc="30">
                <a:latin typeface="Bookman Old Style"/>
                <a:cs typeface="Calibri"/>
              </a:rPr>
              <a:t> </a:t>
            </a:r>
            <a:r>
              <a:rPr lang="ru-RU" spc="30">
                <a:latin typeface="Bookman Old Style"/>
                <a:cs typeface="Calibri"/>
              </a:rPr>
              <a:t>на заседании кафедры.</a:t>
            </a:r>
            <a:r>
              <a:rPr lang="ru-RU" spc="15">
                <a:latin typeface="Bookman Old Style"/>
                <a:cs typeface="Calibri"/>
              </a:rPr>
              <a:t> После обсуждения, выносится предложение о </a:t>
            </a:r>
            <a:r>
              <a:rPr lang="ru-RU" spc="-15">
                <a:latin typeface="Bookman Old Style"/>
                <a:cs typeface="Calibri"/>
              </a:rPr>
              <a:t>рекомендации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внести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изменения</a:t>
            </a:r>
            <a:r>
              <a:rPr lang="ru-RU" spc="-1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и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утвердить.</a:t>
            </a:r>
            <a:endParaRPr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 b="1" i="1" spc="-5">
                <a:solidFill>
                  <a:srgbClr val="7030A0"/>
                </a:solidFill>
                <a:latin typeface="Bookman Old Style"/>
                <a:cs typeface="Calibri"/>
              </a:rPr>
              <a:t>ИНДИВИДУАЛЬНЫЙ ПЛАН </a:t>
            </a:r>
            <a:r>
              <a:rPr lang="ru-RU" b="1" i="1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spc="-20">
                <a:solidFill>
                  <a:srgbClr val="7030A0"/>
                </a:solidFill>
                <a:latin typeface="Bookman Old Style"/>
                <a:cs typeface="Calibri"/>
              </a:rPr>
              <a:t>должен</a:t>
            </a:r>
            <a:r>
              <a:rPr lang="ru-RU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spc="-5">
                <a:solidFill>
                  <a:srgbClr val="7030A0"/>
                </a:solidFill>
                <a:latin typeface="Bookman Old Style"/>
                <a:cs typeface="Calibri"/>
              </a:rPr>
              <a:t>быть  </a:t>
            </a:r>
            <a:r>
              <a:rPr lang="ru-RU" spc="-10">
                <a:solidFill>
                  <a:srgbClr val="7030A0"/>
                </a:solidFill>
                <a:latin typeface="Bookman Old Style"/>
                <a:cs typeface="Calibri"/>
              </a:rPr>
              <a:t>утвержден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не</a:t>
            </a:r>
            <a:r>
              <a:rPr lang="ru-RU" b="1">
                <a:solidFill>
                  <a:srgbClr val="FF0000"/>
                </a:solidFill>
                <a:latin typeface="Bookman Old Style"/>
                <a:cs typeface="Calibri"/>
              </a:rPr>
              <a:t> позднее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 10</a:t>
            </a:r>
            <a:r>
              <a:rPr lang="ru-RU" b="1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ДНЕЙ</a:t>
            </a:r>
            <a:r>
              <a:rPr lang="ru-RU" b="1" spc="5">
                <a:solidFill>
                  <a:srgbClr val="FF0000"/>
                </a:solidFill>
                <a:latin typeface="Bookman Old Style"/>
                <a:cs typeface="Calibri"/>
              </a:rPr>
              <a:t> с момента зачисления</a:t>
            </a:r>
            <a:r>
              <a:rPr lang="ru-RU" b="1" spc="-25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620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25">
                <a:solidFill>
                  <a:srgbClr val="FF0000"/>
                </a:solidFill>
                <a:latin typeface="Bookman Old Style"/>
                <a:cs typeface="Calibri"/>
              </a:rPr>
              <a:t>АСПИРАНТА!</a:t>
            </a:r>
            <a:endParaRPr lang="ru-RU">
              <a:latin typeface="Bookman Old Style"/>
              <a:cs typeface="Calibri"/>
            </a:endParaRPr>
          </a:p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902440" y="6422851"/>
            <a:ext cx="28956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4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234060"/>
            <a:ext cx="192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Должно быть…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9735" y="372696"/>
            <a:ext cx="9479976" cy="4991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>
                <a:solidFill>
                  <a:srgbClr val="FF0000"/>
                </a:solidFill>
              </a:rPr>
              <a:t>В</a:t>
            </a:r>
            <a:r>
              <a:rPr lang="ru-RU" sz="3200" spc="-114">
                <a:solidFill>
                  <a:srgbClr val="FF0000"/>
                </a:solidFill>
              </a:rPr>
              <a:t> </a:t>
            </a:r>
            <a:r>
              <a:rPr lang="ru-RU" sz="3200" spc="-30">
                <a:solidFill>
                  <a:srgbClr val="FF0000"/>
                </a:solidFill>
              </a:rPr>
              <a:t>КАКИЕ</a:t>
            </a:r>
            <a:r>
              <a:rPr lang="ru-RU" sz="3200" spc="-150">
                <a:solidFill>
                  <a:srgbClr val="FF0000"/>
                </a:solidFill>
              </a:rPr>
              <a:t> </a:t>
            </a:r>
            <a:r>
              <a:rPr lang="ru-RU" sz="3200" spc="-35">
                <a:solidFill>
                  <a:srgbClr val="FF0000"/>
                </a:solidFill>
              </a:rPr>
              <a:t>СРОКИ УТВЕРЖДАЕМ ИП ДЛЯ 1 Г.О.</a:t>
            </a:r>
            <a:endParaRPr lang="ru-RU" sz="3200"/>
          </a:p>
        </p:txBody>
      </p:sp>
      <p:sp>
        <p:nvSpPr>
          <p:cNvPr id="12" name="Овал 11"/>
          <p:cNvSpPr/>
          <p:nvPr/>
        </p:nvSpPr>
        <p:spPr bwMode="auto">
          <a:xfrm>
            <a:off x="223080" y="985686"/>
            <a:ext cx="2870204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6247" y="1768718"/>
            <a:ext cx="2886075" cy="3180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23080" y="955802"/>
            <a:ext cx="301307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1"/>
                </a:solidFill>
              </a:rPr>
              <a:t>Аспирант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385938" y="1796691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3483268" y="810412"/>
            <a:ext cx="3232910" cy="9986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805115" y="784414"/>
            <a:ext cx="2896678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Научный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руководитель</a:t>
            </a:r>
            <a:endParaRPr/>
          </a:p>
        </p:txBody>
      </p:sp>
      <p:sp>
        <p:nvSpPr>
          <p:cNvPr id="19" name="Объект 2"/>
          <p:cNvSpPr txBox="1"/>
          <p:nvPr/>
        </p:nvSpPr>
        <p:spPr bwMode="auto">
          <a:xfrm>
            <a:off x="7736675" y="2067235"/>
            <a:ext cx="2118691" cy="20908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Заседание кафедры по утверждению:</a:t>
            </a:r>
            <a:endParaRPr dirty="0"/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индивидуального  плана по научной деятельности и индивидуального учебного плана</a:t>
            </a:r>
            <a:endParaRPr dirty="0"/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         </a:t>
            </a:r>
          </a:p>
          <a:p>
            <a:pPr marL="0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</a:rPr>
              <a:t>         до </a:t>
            </a:r>
            <a:r>
              <a:rPr lang="en-US" sz="3600" b="1" dirty="0">
                <a:solidFill>
                  <a:schemeClr val="bg1"/>
                </a:solidFill>
              </a:rPr>
              <a:t>27</a:t>
            </a:r>
            <a:r>
              <a:rPr lang="ru-RU" sz="3600" b="1" dirty="0">
                <a:solidFill>
                  <a:schemeClr val="bg1"/>
                </a:solidFill>
              </a:rPr>
              <a:t> апреля</a:t>
            </a:r>
            <a:endParaRPr lang="ru-RU" sz="360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7092640" y="955802"/>
            <a:ext cx="2924175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038025" y="907524"/>
            <a:ext cx="288607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1"/>
                </a:solidFill>
              </a:rPr>
              <a:t>Кафедра</a:t>
            </a:r>
            <a:endParaRPr/>
          </a:p>
        </p:txBody>
      </p:sp>
      <p:sp>
        <p:nvSpPr>
          <p:cNvPr id="22" name="Объект 2"/>
          <p:cNvSpPr txBox="1"/>
          <p:nvPr/>
        </p:nvSpPr>
        <p:spPr bwMode="auto">
          <a:xfrm>
            <a:off x="465513" y="1922888"/>
            <a:ext cx="2402240" cy="20921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/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endParaRPr/>
          </a:p>
          <a:p>
            <a:pPr marL="0" indent="0" algn="ctr">
              <a:buNone/>
              <a:defRPr/>
            </a:pPr>
            <a:r>
              <a:rPr lang="ru-RU" sz="3200" b="1">
                <a:solidFill>
                  <a:schemeClr val="bg1"/>
                </a:solidFill>
              </a:rPr>
              <a:t>21 апреля –</a:t>
            </a:r>
            <a:endParaRPr/>
          </a:p>
          <a:p>
            <a:pPr marL="0" indent="0" algn="ctr">
              <a:buNone/>
              <a:defRPr/>
            </a:pPr>
            <a:r>
              <a:rPr lang="ru-RU" sz="3200" b="1">
                <a:solidFill>
                  <a:schemeClr val="bg1"/>
                </a:solidFill>
              </a:rPr>
              <a:t>27 апреля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8181" y="4281468"/>
            <a:ext cx="1325779" cy="1335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840374" y="1850615"/>
            <a:ext cx="2886075" cy="3180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бъект 2"/>
          <p:cNvSpPr txBox="1"/>
          <p:nvPr/>
        </p:nvSpPr>
        <p:spPr bwMode="auto">
          <a:xfrm>
            <a:off x="3989884" y="2176236"/>
            <a:ext cx="2568857" cy="23708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>
                <a:solidFill>
                  <a:schemeClr val="bg1"/>
                </a:solidFill>
              </a:rPr>
              <a:t>Консультация  и проверка представленного аспирантом индивидуального плана научной деятельности и индивидуальный учебный  план.</a:t>
            </a:r>
            <a:endParaRPr/>
          </a:p>
          <a:p>
            <a:pPr marL="0" indent="0">
              <a:buNone/>
              <a:defRPr/>
            </a:pPr>
            <a:endParaRPr lang="ru-RU" sz="230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до 27 апреля</a:t>
            </a:r>
            <a:endParaRPr/>
          </a:p>
        </p:txBody>
      </p:sp>
      <p:pic>
        <p:nvPicPr>
          <p:cNvPr id="23" name="object 6"/>
          <p:cNvPicPr/>
          <p:nvPr/>
        </p:nvPicPr>
        <p:blipFill>
          <a:blip r:embed="rId4"/>
          <a:stretch/>
        </p:blipFill>
        <p:spPr bwMode="auto">
          <a:xfrm>
            <a:off x="5884373" y="3944256"/>
            <a:ext cx="975644" cy="15879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50192" y="4984104"/>
            <a:ext cx="1998833" cy="12659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266837" y="5665474"/>
            <a:ext cx="5652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7030A0"/>
                </a:solidFill>
              </a:rPr>
              <a:t>ВСЕ ДАТЫ ПРИВЯЗАНЫ К ДАТЕ ЗАЧИСЛЕНИЯ В АСПИРАНТУРУ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4822" y="5972669"/>
            <a:ext cx="10400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5"/>
              </a:spcBef>
              <a:defRPr/>
            </a:pPr>
            <a:r>
              <a:rPr lang="ru-RU" b="1" spc="-5">
                <a:cs typeface="Calibri"/>
              </a:rPr>
              <a:t>Сдать выписку из протокола заседания кафедры об утверждении индивидуальных планов </a:t>
            </a:r>
            <a:endParaRPr/>
          </a:p>
          <a:p>
            <a:pPr marL="12700" marR="8890">
              <a:lnSpc>
                <a:spcPct val="100000"/>
              </a:lnSpc>
              <a:spcBef>
                <a:spcPts val="5"/>
              </a:spcBef>
              <a:defRPr/>
            </a:pPr>
            <a:r>
              <a:rPr lang="ru-RU" b="1" spc="-5">
                <a:solidFill>
                  <a:srgbClr val="FF0000"/>
                </a:solidFill>
                <a:cs typeface="Calibri"/>
              </a:rPr>
              <a:t>27.04.2023 в 562 каб.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4647" y="6042470"/>
            <a:ext cx="490175" cy="4901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43084" y="6436437"/>
            <a:ext cx="348915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5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96190" y="43947"/>
            <a:ext cx="580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/>
                <a:ea typeface="Cambria"/>
              </a:rPr>
              <a:t>Для поступивших в 2022 году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6026" y="130664"/>
            <a:ext cx="9479976" cy="1325563"/>
          </a:xfrm>
        </p:spPr>
        <p:txBody>
          <a:bodyPr/>
          <a:lstStyle/>
          <a:p>
            <a:pPr algn="ctr">
              <a:defRPr/>
            </a:pPr>
            <a:r>
              <a:rPr lang="ru-RU" spc="-30">
                <a:solidFill>
                  <a:srgbClr val="FF0000"/>
                </a:solidFill>
              </a:rPr>
              <a:t>В</a:t>
            </a:r>
            <a:r>
              <a:rPr lang="ru-RU" spc="-35">
                <a:solidFill>
                  <a:srgbClr val="FF0000"/>
                </a:solidFill>
              </a:rPr>
              <a:t>А</a:t>
            </a:r>
            <a:r>
              <a:rPr lang="ru-RU" spc="-50">
                <a:solidFill>
                  <a:srgbClr val="FF0000"/>
                </a:solidFill>
              </a:rPr>
              <a:t>ЖН</a:t>
            </a:r>
            <a:r>
              <a:rPr lang="ru-RU" spc="-65">
                <a:solidFill>
                  <a:srgbClr val="FF0000"/>
                </a:solidFill>
              </a:rPr>
              <a:t>О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12817" y="1383691"/>
            <a:ext cx="9793185" cy="4376330"/>
          </a:xfrm>
        </p:spPr>
        <p:txBody>
          <a:bodyPr>
            <a:normAutofit fontScale="40000" lnSpcReduction="20000"/>
          </a:bodyPr>
          <a:lstStyle/>
          <a:p>
            <a:pPr marL="162560" marR="353695" algn="just">
              <a:lnSpc>
                <a:spcPct val="120000"/>
              </a:lnSpc>
              <a:spcBef>
                <a:spcPts val="1370"/>
              </a:spcBef>
              <a:defRPr/>
            </a:pPr>
            <a:r>
              <a:rPr lang="ru-RU" sz="8000" b="1" i="1" spc="-10">
                <a:solidFill>
                  <a:srgbClr val="C00000"/>
                </a:solidFill>
                <a:latin typeface="Bookman Old Style"/>
                <a:cs typeface="Times New Roman"/>
              </a:rPr>
              <a:t>Невыполнение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 </a:t>
            </a:r>
            <a:r>
              <a:rPr lang="ru-RU" sz="8000" b="1" i="1" spc="10">
                <a:latin typeface="Bookman Old Style"/>
                <a:cs typeface="Calibri"/>
              </a:rPr>
              <a:t>ИНДИВИДУАЛЬНОГО ПЛАНА </a:t>
            </a:r>
            <a:r>
              <a:rPr lang="ru-RU" sz="8000" b="1" i="1" spc="-15">
                <a:solidFill>
                  <a:srgbClr val="C00000"/>
                </a:solidFill>
                <a:latin typeface="Bookman Old Style"/>
                <a:cs typeface="Times New Roman"/>
              </a:rPr>
              <a:t>аспирантом,</a:t>
            </a:r>
            <a:r>
              <a:rPr lang="ru-RU" sz="8000" b="1" i="1" spc="-10">
                <a:solidFill>
                  <a:srgbClr val="C00000"/>
                </a:solidFill>
                <a:latin typeface="Bookman Old Style"/>
                <a:cs typeface="Times New Roman"/>
              </a:rPr>
              <a:t> в </a:t>
            </a:r>
            <a:r>
              <a:rPr lang="ru-RU" sz="8000" b="1" i="1" spc="-25">
                <a:solidFill>
                  <a:srgbClr val="C00000"/>
                </a:solidFill>
                <a:latin typeface="Bookman Old Style"/>
                <a:cs typeface="Times New Roman"/>
              </a:rPr>
              <a:t>ходе </a:t>
            </a:r>
            <a:r>
              <a:rPr lang="ru-RU" sz="8000" b="1" i="1" spc="-20">
                <a:solidFill>
                  <a:srgbClr val="C00000"/>
                </a:solidFill>
                <a:latin typeface="Bookman Old Style"/>
                <a:cs typeface="Times New Roman"/>
              </a:rPr>
              <a:t> промежуточной </a:t>
            </a:r>
            <a:r>
              <a:rPr lang="ru-RU" sz="8000" b="1" i="1" spc="-10">
                <a:solidFill>
                  <a:srgbClr val="C00000"/>
                </a:solidFill>
                <a:latin typeface="Bookman Old Style"/>
                <a:cs typeface="Times New Roman"/>
              </a:rPr>
              <a:t>аттестации, является основанием 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для отчисления из </a:t>
            </a:r>
            <a:r>
              <a:rPr lang="ru-RU" sz="8000" b="1" i="1">
                <a:solidFill>
                  <a:srgbClr val="C00000"/>
                </a:solidFill>
                <a:latin typeface="Bookman Old Style"/>
                <a:cs typeface="Times New Roman"/>
              </a:rPr>
              <a:t>числа 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аспирантов, без повторных пересдач</a:t>
            </a:r>
            <a:r>
              <a:rPr lang="ru-RU" sz="8000" b="1" i="1" spc="-5" baseline="30000">
                <a:solidFill>
                  <a:srgbClr val="C00000"/>
                </a:solidFill>
                <a:latin typeface="Bookman Old Style"/>
                <a:cs typeface="Times New Roman"/>
              </a:rPr>
              <a:t>*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>
              <a:latin typeface="Book Antiqu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2037" y="326396"/>
            <a:ext cx="771583" cy="7715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14540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6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6026" y="5510937"/>
            <a:ext cx="9111045" cy="24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53695" indent="0" algn="just">
              <a:lnSpc>
                <a:spcPct val="120000"/>
              </a:lnSpc>
              <a:spcBef>
                <a:spcPts val="1370"/>
              </a:spcBef>
              <a:buNone/>
              <a:defRPr/>
            </a:pPr>
            <a:r>
              <a:rPr lang="ru-RU" sz="1600" b="1" i="1" u="sng" spc="-10">
                <a:solidFill>
                  <a:srgbClr val="C00000"/>
                </a:solidFill>
                <a:latin typeface="Bookman Old Style"/>
                <a:cs typeface="Times New Roman"/>
                <a:hlinkClick r:id="rId4" tooltip="https://drive.google.com/file/d/1MBAYF98bKTP99KPStGdfOGCku-stxfZY/view"/>
              </a:rPr>
              <a:t>* Приказ МГУ № 365 от 31 марта 2023 года «Об утверждении Положения об индивидуальном плане работы аспирантов и прикрепленных лиц.</a:t>
            </a:r>
            <a:endParaRPr lang="ru-RU" sz="1600" b="1" i="1" spc="-5"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>
              <a:defRPr/>
            </a:pPr>
            <a:endParaRPr lang="ru-RU">
              <a:latin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6190" y="233408"/>
            <a:ext cx="9737076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spc="-5">
                <a:solidFill>
                  <a:srgbClr val="0070C0"/>
                </a:solidFill>
              </a:rPr>
              <a:t>Особенности</a:t>
            </a:r>
            <a:r>
              <a:rPr lang="ru-RU" sz="3600" spc="-10">
                <a:solidFill>
                  <a:srgbClr val="0070C0"/>
                </a:solidFill>
              </a:rPr>
              <a:t> </a:t>
            </a:r>
            <a:r>
              <a:rPr lang="ru-RU" sz="3600" spc="-5">
                <a:solidFill>
                  <a:srgbClr val="0070C0"/>
                </a:solidFill>
              </a:rPr>
              <a:t>заполнения</a:t>
            </a:r>
            <a:br>
              <a:rPr lang="ru-RU" sz="3600" spc="-5">
                <a:solidFill>
                  <a:srgbClr val="0070C0"/>
                </a:solidFill>
              </a:rPr>
            </a:br>
            <a:r>
              <a:rPr lang="ru-RU" sz="3600" spc="-5">
                <a:solidFill>
                  <a:srgbClr val="0070C0"/>
                </a:solidFill>
              </a:rPr>
              <a:t> ИНДИВИДУАЛЬНОГО </a:t>
            </a:r>
            <a:r>
              <a:rPr lang="ru-RU" sz="3600">
                <a:solidFill>
                  <a:srgbClr val="0070C0"/>
                </a:solidFill>
              </a:rPr>
              <a:t>ПЛАНА </a:t>
            </a:r>
            <a:br>
              <a:rPr lang="ru-RU" sz="3600">
                <a:solidFill>
                  <a:srgbClr val="0070C0"/>
                </a:solidFill>
              </a:rPr>
            </a:br>
            <a:r>
              <a:rPr lang="ru-RU" sz="3600">
                <a:solidFill>
                  <a:srgbClr val="0070C0"/>
                </a:solidFill>
              </a:rPr>
              <a:t>НАУЧНОЙ ДЕЯТЕЛЬНОСТИ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1" y="1825625"/>
            <a:ext cx="10018527" cy="4559544"/>
          </a:xfrm>
        </p:spPr>
        <p:txBody>
          <a:bodyPr>
            <a:normAutofit fontScale="77500" lnSpcReduction="20000"/>
          </a:bodyPr>
          <a:lstStyle/>
          <a:p>
            <a:pPr marL="241300" algn="just">
              <a:lnSpc>
                <a:spcPct val="17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-25">
                <a:solidFill>
                  <a:srgbClr val="7030A0"/>
                </a:solidFill>
                <a:latin typeface="Bookman Old Style"/>
                <a:cs typeface="Calibri"/>
              </a:rPr>
              <a:t>План</a:t>
            </a:r>
            <a:r>
              <a:rPr lang="ru-RU" spc="-25">
                <a:latin typeface="Bookman Old Style"/>
                <a:cs typeface="Calibri"/>
              </a:rPr>
              <a:t> должен</a:t>
            </a:r>
            <a:r>
              <a:rPr lang="ru-RU" spc="-5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отражать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7030A0"/>
                </a:solidFill>
                <a:latin typeface="Bookman Old Style"/>
                <a:cs typeface="Calibri"/>
              </a:rPr>
              <a:t>все</a:t>
            </a:r>
            <a:r>
              <a:rPr lang="ru-RU" b="1" spc="20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b="1" spc="-10">
                <a:solidFill>
                  <a:srgbClr val="7030A0"/>
                </a:solidFill>
                <a:latin typeface="Bookman Old Style"/>
                <a:cs typeface="Calibri"/>
              </a:rPr>
              <a:t>этапы</a:t>
            </a:r>
            <a:r>
              <a:rPr lang="ru-RU" b="1" spc="10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b="1" spc="-20">
                <a:solidFill>
                  <a:srgbClr val="7030A0"/>
                </a:solidFill>
                <a:latin typeface="Bookman Old Style"/>
                <a:cs typeface="Calibri"/>
              </a:rPr>
              <a:t>подготовки</a:t>
            </a:r>
            <a:r>
              <a:rPr lang="ru-RU" b="1" spc="10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7030A0"/>
                </a:solidFill>
                <a:latin typeface="Bookman Old Style"/>
                <a:cs typeface="Calibri"/>
              </a:rPr>
              <a:t>диссертации</a:t>
            </a:r>
            <a:r>
              <a:rPr lang="ru-RU" spc="-5">
                <a:latin typeface="Bookman Old Style"/>
                <a:cs typeface="Calibri"/>
              </a:rPr>
              <a:t>.</a:t>
            </a:r>
            <a:endParaRPr lang="ru-RU">
              <a:latin typeface="Bookman Old Style"/>
              <a:cs typeface="Calibri"/>
            </a:endParaRPr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pc="-5">
                <a:latin typeface="Bookman Old Style"/>
                <a:cs typeface="Calibri"/>
              </a:rPr>
              <a:t>Пункты не </a:t>
            </a:r>
            <a:r>
              <a:rPr lang="ru-RU" spc="-15">
                <a:latin typeface="Bookman Old Style"/>
                <a:cs typeface="Calibri"/>
              </a:rPr>
              <a:t>являются </a:t>
            </a:r>
            <a:r>
              <a:rPr lang="ru-RU" spc="-5">
                <a:latin typeface="Bookman Old Style"/>
                <a:cs typeface="Calibri"/>
              </a:rPr>
              <a:t>исчерпывающими и </a:t>
            </a:r>
            <a:r>
              <a:rPr lang="ru-RU" b="1" spc="-10">
                <a:solidFill>
                  <a:srgbClr val="7030A0"/>
                </a:solidFill>
                <a:latin typeface="Bookman Old Style"/>
                <a:cs typeface="Calibri"/>
              </a:rPr>
              <a:t>могут быть </a:t>
            </a:r>
            <a:r>
              <a:rPr lang="ru-RU" b="1" spc="-15">
                <a:solidFill>
                  <a:srgbClr val="7030A0"/>
                </a:solidFill>
                <a:latin typeface="Bookman Old Style"/>
                <a:cs typeface="Calibri"/>
              </a:rPr>
              <a:t>дополнены</a:t>
            </a:r>
            <a:r>
              <a:rPr lang="ru-RU" b="1" spc="-15">
                <a:latin typeface="Bookman Old Style"/>
                <a:cs typeface="Calibri"/>
              </a:rPr>
              <a:t> </a:t>
            </a:r>
            <a:endParaRPr/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-10">
                <a:solidFill>
                  <a:srgbClr val="7030A0"/>
                </a:solidFill>
                <a:latin typeface="Bookman Old Style"/>
                <a:cs typeface="Calibri"/>
              </a:rPr>
              <a:t>Сроки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прохождения</a:t>
            </a:r>
            <a:r>
              <a:rPr lang="ru-RU" spc="25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этапов</a:t>
            </a:r>
            <a:r>
              <a:rPr lang="ru-RU" spc="15">
                <a:latin typeface="Bookman Old Style"/>
                <a:cs typeface="Calibri"/>
              </a:rPr>
              <a:t> </a:t>
            </a: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должны быть обязательно отражены в индивидуальных планах по научной деятельности</a:t>
            </a:r>
            <a:r>
              <a:rPr lang="ru-RU" spc="15">
                <a:latin typeface="Bookman Old Style"/>
                <a:cs typeface="Calibri"/>
              </a:rPr>
              <a:t>.</a:t>
            </a:r>
            <a:endParaRPr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Изменения вносятся в индивидуальный план не позднее, чем за 10 дней до начала аттестационного периода</a:t>
            </a:r>
            <a:r>
              <a:rPr lang="ru-RU" spc="15">
                <a:latin typeface="Bookman Old Style"/>
                <a:cs typeface="Calibri"/>
              </a:rPr>
              <a:t>. </a:t>
            </a:r>
            <a:endParaRPr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Бланк индивидуального плана</a:t>
            </a:r>
            <a:r>
              <a:rPr lang="ru-RU" spc="15">
                <a:latin typeface="Bookman Old Style"/>
                <a:cs typeface="Calibri"/>
              </a:rPr>
              <a:t> по научной деятельности для 1 г. о. в 2022 г. заполняется</a:t>
            </a: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 на бумажном носителе (см. рассылку на почте)</a:t>
            </a:r>
            <a:r>
              <a:rPr lang="ru-RU" spc="15">
                <a:latin typeface="Bookman Old Style"/>
                <a:cs typeface="Calibri"/>
              </a:rPr>
              <a:t>.</a:t>
            </a:r>
            <a:endParaRPr lang="ru-RU">
              <a:latin typeface="Bookman Old Style"/>
              <a:cs typeface="Calibri"/>
            </a:endParaRPr>
          </a:p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92875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7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30686" y="1295677"/>
            <a:ext cx="3737850" cy="4504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3428" y="1318485"/>
            <a:ext cx="3404108" cy="4351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437" y="365125"/>
            <a:ext cx="6864440" cy="84888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pc="-5">
                <a:solidFill>
                  <a:srgbClr val="0070C0"/>
                </a:solidFill>
              </a:rPr>
              <a:t>ИНДИВИДУАЛЬНЫЙ </a:t>
            </a:r>
            <a:r>
              <a:rPr lang="ru-RU">
                <a:solidFill>
                  <a:srgbClr val="0070C0"/>
                </a:solidFill>
              </a:rPr>
              <a:t>ПЛАН </a:t>
            </a:r>
            <a:br>
              <a:rPr lang="ru-RU">
                <a:solidFill>
                  <a:srgbClr val="0070C0"/>
                </a:solidFill>
              </a:rPr>
            </a:br>
            <a:r>
              <a:rPr lang="ru-RU">
                <a:solidFill>
                  <a:srgbClr val="0070C0"/>
                </a:solidFill>
              </a:rPr>
              <a:t>НАУЧНОЙ ДЕЯТЕЛЬНОСТИ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8394969" y="2542434"/>
            <a:ext cx="2818720" cy="2037997"/>
            <a:chOff x="8296935" y="2739664"/>
            <a:chExt cx="2818720" cy="203799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545760" y="2757717"/>
              <a:ext cx="2283484" cy="201994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8296935" y="3259858"/>
              <a:ext cx="2818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Заполняется 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научным</a:t>
              </a:r>
              <a:r>
                <a:rPr lang="ru-RU" sz="1000" b="1" spc="15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15">
                  <a:solidFill>
                    <a:schemeClr val="bg1"/>
                  </a:solidFill>
                  <a:cs typeface="Calibri"/>
                </a:rPr>
                <a:t>руководителем</a:t>
              </a:r>
              <a:endParaRPr/>
            </a:p>
            <a:p>
              <a:pPr marL="12700" marR="5080" indent="-635" algn="ctr">
                <a:lnSpc>
                  <a:spcPct val="100000"/>
                </a:lnSpc>
                <a:defRPr/>
              </a:pPr>
              <a:r>
                <a:rPr lang="ru-RU" sz="1000" b="1" spc="-15">
                  <a:solidFill>
                    <a:schemeClr val="bg1"/>
                  </a:solidFill>
                  <a:cs typeface="Calibri"/>
                </a:rPr>
                <a:t> и ставится его подпись, дата. </a:t>
              </a:r>
              <a:endParaRPr lang="ru-RU" sz="1000">
                <a:solidFill>
                  <a:schemeClr val="bg1"/>
                </a:solidFill>
                <a:cs typeface="Calibri"/>
              </a:endParaRPr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Заполнение данной ячейки </a:t>
              </a:r>
              <a:r>
                <a:rPr lang="ru-RU" sz="1000" b="1" spc="-395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означает,</a:t>
              </a:r>
              <a:r>
                <a:rPr lang="ru-RU" sz="1000" b="1" spc="-40">
                  <a:solidFill>
                    <a:schemeClr val="bg1"/>
                  </a:solidFill>
                  <a:cs typeface="Calibri"/>
                </a:rPr>
                <a:t> </a:t>
              </a:r>
              <a:endParaRPr/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что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научный </a:t>
              </a:r>
              <a:r>
                <a:rPr lang="ru-RU" sz="1000" b="1" spc="-15">
                  <a:solidFill>
                    <a:schemeClr val="bg1"/>
                  </a:solidFill>
                  <a:cs typeface="Calibri"/>
                </a:rPr>
                <a:t>руководитель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принял</a:t>
              </a:r>
              <a:endParaRPr/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 работу </a:t>
              </a:r>
              <a:r>
                <a:rPr lang="ru-RU" sz="1000" b="1">
                  <a:solidFill>
                    <a:schemeClr val="bg1"/>
                  </a:solidFill>
                  <a:cs typeface="Calibri"/>
                </a:rPr>
                <a:t>в </a:t>
              </a:r>
              <a:r>
                <a:rPr lang="ru-RU" sz="1000" b="1" spc="-395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форме отчета</a:t>
              </a:r>
              <a:endParaRPr/>
            </a:p>
            <a:p>
              <a:pPr marL="114300" marR="105410" algn="ctr">
                <a:lnSpc>
                  <a:spcPct val="100000"/>
                </a:lnSpc>
                <a:defRPr/>
              </a:pP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 указанного </a:t>
              </a:r>
              <a:r>
                <a:rPr lang="ru-RU" sz="1000" b="1">
                  <a:solidFill>
                    <a:schemeClr val="bg1"/>
                  </a:solidFill>
                  <a:cs typeface="Calibri"/>
                </a:rPr>
                <a:t>в столбце 2</a:t>
              </a: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.</a:t>
              </a:r>
              <a:endParaRPr lang="ru-RU" sz="1000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8" name="Прямая со стрелкой 17"/>
            <p:cNvCxnSpPr>
              <a:cxnSpLocks/>
            </p:cNvCxnSpPr>
            <p:nvPr/>
          </p:nvCxnSpPr>
          <p:spPr bwMode="auto">
            <a:xfrm flipH="1" flipV="1">
              <a:off x="8296935" y="2739664"/>
              <a:ext cx="668316" cy="5201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 bwMode="auto">
          <a:xfrm>
            <a:off x="2387671" y="3757597"/>
            <a:ext cx="2496358" cy="1531608"/>
            <a:chOff x="2221831" y="4181438"/>
            <a:chExt cx="2846913" cy="15316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224086" y="4181438"/>
              <a:ext cx="1728143" cy="1531608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>
              <a:cxnSpLocks/>
            </p:cNvCxnSpPr>
            <p:nvPr/>
          </p:nvCxnSpPr>
          <p:spPr bwMode="auto">
            <a:xfrm flipH="1" flipV="1">
              <a:off x="2461846" y="4517292"/>
              <a:ext cx="726831" cy="2422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cxnSpLocks/>
            </p:cNvCxnSpPr>
            <p:nvPr/>
          </p:nvCxnSpPr>
          <p:spPr bwMode="auto">
            <a:xfrm flipH="1">
              <a:off x="2221831" y="4759569"/>
              <a:ext cx="966846" cy="384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3176286" y="4362466"/>
              <a:ext cx="189245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Обязательно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необходимо указывать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номер и дату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приказа по факультету об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утверждении 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темы 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диссертации</a:t>
              </a:r>
              <a:r>
                <a:rPr lang="ru-RU" sz="1000" b="1" baseline="30000">
                  <a:solidFill>
                    <a:schemeClr val="bg1"/>
                  </a:solidFill>
                </a:rPr>
                <a:t>*</a:t>
              </a:r>
              <a:endParaRPr lang="ru-RU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55551" y="6075144"/>
            <a:ext cx="8224748" cy="646331"/>
            <a:chOff x="55551" y="6091493"/>
            <a:chExt cx="8224748" cy="646331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556953" y="6091493"/>
              <a:ext cx="7723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b="1">
                  <a:solidFill>
                    <a:srgbClr val="FF0000"/>
                  </a:solidFill>
                  <a:latin typeface="Bookman Old Style"/>
                </a:rPr>
                <a:t>Темы диссертаций утверждаются приказом по факультету. С 09.01.2024 года номера всех приказов будут выкладываться на постоянной основе в Личном кабинете базы «АИС Аспирант», в разделе «Объявления».</a:t>
              </a:r>
              <a:endParaRPr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5551" y="6190753"/>
              <a:ext cx="490175" cy="490175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65478" y="6482016"/>
            <a:ext cx="42652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8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48407" y="5774294"/>
            <a:ext cx="77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000" b="1">
                <a:latin typeface="Bookman Old Style"/>
              </a:rPr>
              <a:t>* До конца 2023 г. будет осуществлена рассылка номеров приказов по кафедрам от докторантуры и аспирантуры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77802" y="1732451"/>
            <a:ext cx="5159141" cy="2983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92" y="2125740"/>
            <a:ext cx="4783756" cy="3830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876" y="365125"/>
            <a:ext cx="7941141" cy="72902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pc="-5">
                <a:solidFill>
                  <a:srgbClr val="0070C0"/>
                </a:solidFill>
              </a:rPr>
              <a:t>ИНДИВИДУАЛЬНЫЙ </a:t>
            </a:r>
            <a:r>
              <a:rPr lang="ru-RU">
                <a:solidFill>
                  <a:srgbClr val="0070C0"/>
                </a:solidFill>
              </a:rPr>
              <a:t>ПЛАН </a:t>
            </a:r>
            <a:br>
              <a:rPr lang="ru-RU">
                <a:solidFill>
                  <a:srgbClr val="0070C0"/>
                </a:solidFill>
              </a:rPr>
            </a:br>
            <a:r>
              <a:rPr lang="ru-RU" sz="4000">
                <a:solidFill>
                  <a:srgbClr val="0070C0"/>
                </a:solidFill>
              </a:rPr>
              <a:t>НАУЧНОЙ</a:t>
            </a:r>
            <a:r>
              <a:rPr lang="ru-RU">
                <a:solidFill>
                  <a:srgbClr val="0070C0"/>
                </a:solidFill>
              </a:rPr>
              <a:t> ДЕЯТЕЛЬНОСТИ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49506" y="5354424"/>
            <a:ext cx="2602092" cy="133514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 bwMode="auto">
          <a:xfrm>
            <a:off x="2026342" y="5586909"/>
            <a:ext cx="3950570" cy="769441"/>
            <a:chOff x="1578278" y="5635159"/>
            <a:chExt cx="3950570" cy="769441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3216997" y="5635159"/>
              <a:ext cx="23118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По всему документу есть ссылки</a:t>
              </a:r>
              <a:endParaRPr/>
            </a:p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 на нормативные документы</a:t>
              </a:r>
              <a:endParaRPr/>
            </a:p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 для того, чтобы все пункты плана </a:t>
              </a:r>
              <a:endParaRPr/>
            </a:p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строго  им соответствовали.</a:t>
              </a:r>
              <a:endParaRPr/>
            </a:p>
          </p:txBody>
        </p:sp>
        <p:cxnSp>
          <p:nvCxnSpPr>
            <p:cNvPr id="20" name="Прямая со стрелкой 19"/>
            <p:cNvCxnSpPr>
              <a:cxnSpLocks/>
            </p:cNvCxnSpPr>
            <p:nvPr/>
          </p:nvCxnSpPr>
          <p:spPr bwMode="auto">
            <a:xfrm flipH="1" flipV="1">
              <a:off x="1578278" y="5712924"/>
              <a:ext cx="1391568" cy="2436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 bwMode="auto">
          <a:xfrm>
            <a:off x="7107380" y="1587730"/>
            <a:ext cx="4663441" cy="1588647"/>
            <a:chOff x="6474691" y="1465210"/>
            <a:chExt cx="5104500" cy="1774090"/>
          </a:xfrm>
        </p:grpSpPr>
        <p:grpSp>
          <p:nvGrpSpPr>
            <p:cNvPr id="33" name="Группа 32"/>
            <p:cNvGrpSpPr/>
            <p:nvPr/>
          </p:nvGrpSpPr>
          <p:grpSpPr bwMode="auto">
            <a:xfrm>
              <a:off x="8955735" y="1465210"/>
              <a:ext cx="2623456" cy="1774090"/>
              <a:chOff x="8783484" y="3181783"/>
              <a:chExt cx="2623456" cy="1774090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8783484" y="3181783"/>
                <a:ext cx="2623456" cy="177409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150530" y="3646564"/>
                <a:ext cx="18893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>
                    <a:solidFill>
                      <a:schemeClr val="bg1"/>
                    </a:solidFill>
                  </a:rPr>
                  <a:t>Указать название</a:t>
                </a:r>
                <a:endParaRPr/>
              </a:p>
              <a:p>
                <a:pPr algn="ctr">
                  <a:defRPr/>
                </a:pPr>
                <a:r>
                  <a:rPr lang="ru-RU">
                    <a:solidFill>
                      <a:schemeClr val="bg1"/>
                    </a:solidFill>
                  </a:rPr>
                  <a:t> кафедры.</a:t>
                </a:r>
                <a:endParaRPr/>
              </a:p>
            </p:txBody>
          </p:sp>
        </p:grpSp>
        <p:cxnSp>
          <p:nvCxnSpPr>
            <p:cNvPr id="36" name="Прямая со стрелкой 35"/>
            <p:cNvCxnSpPr>
              <a:cxnSpLocks/>
            </p:cNvCxnSpPr>
            <p:nvPr/>
          </p:nvCxnSpPr>
          <p:spPr bwMode="auto">
            <a:xfrm flipH="1">
              <a:off x="6474691" y="2382002"/>
              <a:ext cx="2365364" cy="5582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 bwMode="auto">
          <a:xfrm>
            <a:off x="7362354" y="3310995"/>
            <a:ext cx="4150773" cy="1991761"/>
            <a:chOff x="7124176" y="3495526"/>
            <a:chExt cx="4150773" cy="1991761"/>
          </a:xfrm>
        </p:grpSpPr>
        <p:sp>
          <p:nvSpPr>
            <p:cNvPr id="28" name="Овал 27"/>
            <p:cNvSpPr/>
            <p:nvPr/>
          </p:nvSpPr>
          <p:spPr bwMode="auto">
            <a:xfrm>
              <a:off x="7706528" y="3622029"/>
              <a:ext cx="3568421" cy="1865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200" b="1"/>
                <a:t>Выписка из указанного протокола заседания кафедры должна быть представлена в докторантуру и аспирантуру факультета, 562 каб. на следующий день после проведения заседания кафедры.</a:t>
              </a:r>
              <a:endParaRPr/>
            </a:p>
          </p:txBody>
        </p:sp>
        <p:cxnSp>
          <p:nvCxnSpPr>
            <p:cNvPr id="38" name="Прямая со стрелкой 37"/>
            <p:cNvCxnSpPr>
              <a:cxnSpLocks/>
            </p:cNvCxnSpPr>
            <p:nvPr/>
          </p:nvCxnSpPr>
          <p:spPr bwMode="auto">
            <a:xfrm flipH="1" flipV="1">
              <a:off x="7124176" y="3495526"/>
              <a:ext cx="1066394" cy="4661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9</a:t>
            </a:fld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1142</Words>
  <Application>Microsoft Office PowerPoint</Application>
  <DocSecurity>0</DocSecurity>
  <PresentationFormat>Широкоэкранный</PresentationFormat>
  <Paragraphs>166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MT</vt:lpstr>
      <vt:lpstr>Book Antiqua</vt:lpstr>
      <vt:lpstr>Bookman Old Style</vt:lpstr>
      <vt:lpstr>Calibri</vt:lpstr>
      <vt:lpstr>Calibri Light</vt:lpstr>
      <vt:lpstr>Times New Roman</vt:lpstr>
      <vt:lpstr>YS Text</vt:lpstr>
      <vt:lpstr>Тема Office</vt:lpstr>
      <vt:lpstr>    ИНДИВИДУАЛЬНЫЙ  ПЛАН  АСПИРАНТА</vt:lpstr>
      <vt:lpstr>      НОРМАТИВНЫЕ  ДОКУМЕНТЫ</vt:lpstr>
      <vt:lpstr>Структура ИНДИВИДУАЛЬНОГО ПЛАНА</vt:lpstr>
      <vt:lpstr>Кто заполняет  индивидуальный план?</vt:lpstr>
      <vt:lpstr>В КАКИЕ СРОКИ УТВЕРЖДАЕМ ИП ДЛЯ 1 Г.О.</vt:lpstr>
      <vt:lpstr>ВАЖНО</vt:lpstr>
      <vt:lpstr>Особенности заполнения  ИНДИВИДУАЛЬНОГО ПЛАНА  НАУЧНОЙ ДЕЯТЕЛЬНОСТИ</vt:lpstr>
      <vt:lpstr>ИНДИВИДУАЛЬНЫЙ ПЛАН  НАУЧНОЙ ДЕЯТЕЛЬНОСТИ</vt:lpstr>
      <vt:lpstr>ИНДИВИДУАЛЬНЫЙ ПЛАН  НАУЧНОЙ ДЕЯТЕЛЬНОСТИ</vt:lpstr>
      <vt:lpstr>ОТЧЕТ  по НАУЧНОЙ ДЕЯТЕЛЬНОСТИ ДЛЯ АСПИРАНТОВ 1 ГОДА ОБУЧЕНИЯ</vt:lpstr>
      <vt:lpstr>ОТЧЕТ  по НАУЧНОЙ ДЕЯТЕЛЬНОСТИ</vt:lpstr>
      <vt:lpstr>ИНДИВИДУАЛЬНЫЙ   УЧЕБНЫЙ ПЛАН </vt:lpstr>
      <vt:lpstr>ОТЧЕТ ПО ПРАКТИКЕ</vt:lpstr>
      <vt:lpstr>ГДЕ НАХОДИТСЯ ИНФОРМАЦИЯ ОБ ИНДИВИДУАЛЬНОМ ПЛАНЕ АСПИРАНТА?</vt:lpstr>
      <vt:lpstr>ШАБЛОНЫ ДОКУМЕНТОВ</vt:lpstr>
      <vt:lpstr>Информация об аттестациях аспирантов 1 г.о.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 Obstinate</dc:creator>
  <cp:keywords/>
  <dc:description/>
  <cp:lastModifiedBy>Sasha Tishkin</cp:lastModifiedBy>
  <cp:revision>167</cp:revision>
  <dcterms:created xsi:type="dcterms:W3CDTF">2021-08-17T12:08:22Z</dcterms:created>
  <dcterms:modified xsi:type="dcterms:W3CDTF">2023-04-21T11:10:43Z</dcterms:modified>
  <cp:category/>
  <dc:identifier/>
  <cp:contentStatus/>
  <dc:language/>
  <cp:version/>
</cp:coreProperties>
</file>