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6" r:id="rId5"/>
    <p:sldId id="268" r:id="rId6"/>
    <p:sldId id="270" r:id="rId7"/>
    <p:sldId id="260" r:id="rId8"/>
    <p:sldId id="261" r:id="rId9"/>
    <p:sldId id="259" r:id="rId10"/>
    <p:sldId id="267" r:id="rId11"/>
    <p:sldId id="263" r:id="rId12"/>
    <p:sldId id="264" r:id="rId13"/>
    <p:sldId id="265" r:id="rId14"/>
    <p:sldId id="271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76" autoAdjust="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536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8361F56-6FA1-478A-9B87-605EF88FFAEE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4EE2A5B1-CFE1-49D5-B494-10001941E0F7}">
      <dgm:prSet phldrT="[Текст]" custT="1"/>
      <dgm:spPr/>
      <dgm:t>
        <a:bodyPr/>
        <a:lstStyle/>
        <a:p>
          <a:pPr algn="ctr"/>
          <a:r>
            <a:rPr lang="ru-RU" sz="1600" dirty="0">
              <a:latin typeface="Times New Roman" panose="02020603050405020304" pitchFamily="18" charset="0"/>
              <a:cs typeface="Times New Roman" panose="02020603050405020304" pitchFamily="18" charset="0"/>
            </a:rPr>
            <a:t>Сценарный</a:t>
          </a:r>
          <a:r>
            <a:rPr lang="ru-RU" sz="160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подход в развитии проектов ГЧП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D96FD10-C4F7-4E31-A3D1-951327652DE4}" type="parTrans" cxnId="{61490B12-35EE-4BA9-A6BE-3C6610503FDA}">
      <dgm:prSet/>
      <dgm:spPr/>
      <dgm:t>
        <a:bodyPr/>
        <a:lstStyle/>
        <a:p>
          <a:pPr algn="ctr"/>
          <a:endParaRPr lang="ru-RU" sz="1600"/>
        </a:p>
      </dgm:t>
    </dgm:pt>
    <dgm:pt modelId="{C3DF2CA3-F365-4D5C-9BC9-5F28FC1CE234}" type="sibTrans" cxnId="{61490B12-35EE-4BA9-A6BE-3C6610503FDA}">
      <dgm:prSet/>
      <dgm:spPr/>
      <dgm:t>
        <a:bodyPr/>
        <a:lstStyle/>
        <a:p>
          <a:pPr algn="ctr"/>
          <a:endParaRPr lang="ru-RU" sz="1600"/>
        </a:p>
      </dgm:t>
    </dgm:pt>
    <dgm:pt modelId="{C5270CCF-58E8-4D67-AFA2-9EEDB0329B39}">
      <dgm:prSet phldrT="[Текст]" custT="1"/>
      <dgm:spPr/>
      <dgm:t>
        <a:bodyPr/>
        <a:lstStyle/>
        <a:p>
          <a:pPr algn="ctr"/>
          <a:r>
            <a:rPr lang="ru-RU" sz="1600"/>
            <a:t> </a:t>
          </a:r>
          <a:r>
            <a:rPr lang="ru-RU" sz="1600">
              <a:latin typeface="Times New Roman" panose="02020603050405020304" pitchFamily="18" charset="0"/>
              <a:cs typeface="Times New Roman" panose="02020603050405020304" pitchFamily="18" charset="0"/>
            </a:rPr>
            <a:t>Увеличивает уровень доверия бизнеса и власти</a:t>
          </a:r>
        </a:p>
      </dgm:t>
    </dgm:pt>
    <dgm:pt modelId="{09ED7113-3170-4A96-8829-49693389DC9F}" type="parTrans" cxnId="{BD603CAC-4245-4BF8-B8FB-34A1D4432677}">
      <dgm:prSet custT="1"/>
      <dgm:spPr/>
      <dgm:t>
        <a:bodyPr/>
        <a:lstStyle/>
        <a:p>
          <a:pPr algn="ctr"/>
          <a:endParaRPr lang="ru-RU" sz="1600"/>
        </a:p>
      </dgm:t>
    </dgm:pt>
    <dgm:pt modelId="{71359FB1-9526-4638-A455-DEAE2268A64B}" type="sibTrans" cxnId="{BD603CAC-4245-4BF8-B8FB-34A1D4432677}">
      <dgm:prSet/>
      <dgm:spPr/>
      <dgm:t>
        <a:bodyPr/>
        <a:lstStyle/>
        <a:p>
          <a:pPr algn="ctr"/>
          <a:endParaRPr lang="ru-RU" sz="1600"/>
        </a:p>
      </dgm:t>
    </dgm:pt>
    <dgm:pt modelId="{16E0F718-B800-4D2F-8A70-40B13B0937EB}">
      <dgm:prSet phldrT="[Текст]" custT="1"/>
      <dgm:spPr/>
      <dgm:t>
        <a:bodyPr/>
        <a:lstStyle/>
        <a:p>
          <a:pPr algn="ctr"/>
          <a:r>
            <a:rPr lang="ru-RU" sz="1600">
              <a:latin typeface="Times New Roman" panose="02020603050405020304" pitchFamily="18" charset="0"/>
              <a:cs typeface="Times New Roman" panose="02020603050405020304" pitchFamily="18" charset="0"/>
            </a:rPr>
            <a:t>Учитывает региональные особенности</a:t>
          </a:r>
        </a:p>
      </dgm:t>
    </dgm:pt>
    <dgm:pt modelId="{67DEB973-D361-4DE3-B629-BD755E722C67}" type="parTrans" cxnId="{5FBB160C-9943-4D86-84BD-83E984957094}">
      <dgm:prSet custT="1"/>
      <dgm:spPr/>
      <dgm:t>
        <a:bodyPr/>
        <a:lstStyle/>
        <a:p>
          <a:pPr algn="ctr"/>
          <a:endParaRPr lang="ru-RU" sz="1600"/>
        </a:p>
      </dgm:t>
    </dgm:pt>
    <dgm:pt modelId="{01DF4AF0-372B-4359-82F9-1BEA8404EAD6}" type="sibTrans" cxnId="{5FBB160C-9943-4D86-84BD-83E984957094}">
      <dgm:prSet/>
      <dgm:spPr/>
      <dgm:t>
        <a:bodyPr/>
        <a:lstStyle/>
        <a:p>
          <a:pPr algn="ctr"/>
          <a:endParaRPr lang="ru-RU" sz="1600"/>
        </a:p>
      </dgm:t>
    </dgm:pt>
    <dgm:pt modelId="{510FEE75-569A-44EF-B409-31718F665AE9}">
      <dgm:prSet custT="1"/>
      <dgm:spPr/>
      <dgm:t>
        <a:bodyPr/>
        <a:lstStyle/>
        <a:p>
          <a:pPr algn="ctr"/>
          <a:r>
            <a:rPr lang="ru-RU" sz="1600" dirty="0">
              <a:latin typeface="Times New Roman" panose="02020603050405020304" pitchFamily="18" charset="0"/>
              <a:cs typeface="Times New Roman" panose="02020603050405020304" pitchFamily="18" charset="0"/>
            </a:rPr>
            <a:t>Определяет </a:t>
          </a:r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риски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1DE5199-3901-474F-894C-D4FA61A8E592}" type="parTrans" cxnId="{84B2A217-2BB3-4B2D-836E-EF648EA55C7F}">
      <dgm:prSet custT="1"/>
      <dgm:spPr/>
      <dgm:t>
        <a:bodyPr/>
        <a:lstStyle/>
        <a:p>
          <a:pPr algn="ctr"/>
          <a:endParaRPr lang="ru-RU" sz="1600"/>
        </a:p>
      </dgm:t>
    </dgm:pt>
    <dgm:pt modelId="{FD2A0A79-D523-4C98-BED4-45DC9597164E}" type="sibTrans" cxnId="{84B2A217-2BB3-4B2D-836E-EF648EA55C7F}">
      <dgm:prSet/>
      <dgm:spPr/>
      <dgm:t>
        <a:bodyPr/>
        <a:lstStyle/>
        <a:p>
          <a:pPr algn="ctr"/>
          <a:endParaRPr lang="ru-RU" sz="1600"/>
        </a:p>
      </dgm:t>
    </dgm:pt>
    <dgm:pt modelId="{E341FB8C-B5D1-4A88-9D50-4BBCC7E278E8}" type="pres">
      <dgm:prSet presAssocID="{B8361F56-6FA1-478A-9B87-605EF88FFAEE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7449BDD-026A-49BD-B97B-3051C0860612}" type="pres">
      <dgm:prSet presAssocID="{4EE2A5B1-CFE1-49D5-B494-10001941E0F7}" presName="root1" presStyleCnt="0"/>
      <dgm:spPr/>
      <dgm:t>
        <a:bodyPr/>
        <a:lstStyle/>
        <a:p>
          <a:endParaRPr lang="ru-RU"/>
        </a:p>
      </dgm:t>
    </dgm:pt>
    <dgm:pt modelId="{06B501B6-41A5-485A-AA6A-F3B6AA59853B}" type="pres">
      <dgm:prSet presAssocID="{4EE2A5B1-CFE1-49D5-B494-10001941E0F7}" presName="LevelOneTextNode" presStyleLbl="node0" presStyleIdx="0" presStyleCnt="1" custScaleY="7490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F751198-4551-4623-98ED-1D43E6328979}" type="pres">
      <dgm:prSet presAssocID="{4EE2A5B1-CFE1-49D5-B494-10001941E0F7}" presName="level2hierChild" presStyleCnt="0"/>
      <dgm:spPr/>
      <dgm:t>
        <a:bodyPr/>
        <a:lstStyle/>
        <a:p>
          <a:endParaRPr lang="ru-RU"/>
        </a:p>
      </dgm:t>
    </dgm:pt>
    <dgm:pt modelId="{8A4697CE-1A96-4B75-8762-BB2AF4F7C37E}" type="pres">
      <dgm:prSet presAssocID="{51DE5199-3901-474F-894C-D4FA61A8E592}" presName="conn2-1" presStyleLbl="parChTrans1D2" presStyleIdx="0" presStyleCnt="3"/>
      <dgm:spPr/>
      <dgm:t>
        <a:bodyPr/>
        <a:lstStyle/>
        <a:p>
          <a:endParaRPr lang="ru-RU"/>
        </a:p>
      </dgm:t>
    </dgm:pt>
    <dgm:pt modelId="{BC841A92-15E1-4DB2-9B88-68FABAA9427C}" type="pres">
      <dgm:prSet presAssocID="{51DE5199-3901-474F-894C-D4FA61A8E592}" presName="connTx" presStyleLbl="parChTrans1D2" presStyleIdx="0" presStyleCnt="3"/>
      <dgm:spPr/>
      <dgm:t>
        <a:bodyPr/>
        <a:lstStyle/>
        <a:p>
          <a:endParaRPr lang="ru-RU"/>
        </a:p>
      </dgm:t>
    </dgm:pt>
    <dgm:pt modelId="{8521F421-FC05-4D4F-A2CD-5D6E76B0B1F7}" type="pres">
      <dgm:prSet presAssocID="{510FEE75-569A-44EF-B409-31718F665AE9}" presName="root2" presStyleCnt="0"/>
      <dgm:spPr/>
      <dgm:t>
        <a:bodyPr/>
        <a:lstStyle/>
        <a:p>
          <a:endParaRPr lang="ru-RU"/>
        </a:p>
      </dgm:t>
    </dgm:pt>
    <dgm:pt modelId="{7DEB3F44-84B4-439E-8C19-62646AFFBD78}" type="pres">
      <dgm:prSet presAssocID="{510FEE75-569A-44EF-B409-31718F665AE9}" presName="LevelTwoTextNode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F4DCA09-C3C8-4B4B-B447-586F8E9FF3D2}" type="pres">
      <dgm:prSet presAssocID="{510FEE75-569A-44EF-B409-31718F665AE9}" presName="level3hierChild" presStyleCnt="0"/>
      <dgm:spPr/>
      <dgm:t>
        <a:bodyPr/>
        <a:lstStyle/>
        <a:p>
          <a:endParaRPr lang="ru-RU"/>
        </a:p>
      </dgm:t>
    </dgm:pt>
    <dgm:pt modelId="{17CF9CD1-AA1D-4A12-8672-4C014DDED424}" type="pres">
      <dgm:prSet presAssocID="{09ED7113-3170-4A96-8829-49693389DC9F}" presName="conn2-1" presStyleLbl="parChTrans1D2" presStyleIdx="1" presStyleCnt="3"/>
      <dgm:spPr/>
      <dgm:t>
        <a:bodyPr/>
        <a:lstStyle/>
        <a:p>
          <a:endParaRPr lang="ru-RU"/>
        </a:p>
      </dgm:t>
    </dgm:pt>
    <dgm:pt modelId="{5A63C784-9C44-4166-88F8-E5985D500F50}" type="pres">
      <dgm:prSet presAssocID="{09ED7113-3170-4A96-8829-49693389DC9F}" presName="connTx" presStyleLbl="parChTrans1D2" presStyleIdx="1" presStyleCnt="3"/>
      <dgm:spPr/>
      <dgm:t>
        <a:bodyPr/>
        <a:lstStyle/>
        <a:p>
          <a:endParaRPr lang="ru-RU"/>
        </a:p>
      </dgm:t>
    </dgm:pt>
    <dgm:pt modelId="{0CE72916-1C00-4319-8B63-DB6342843CD4}" type="pres">
      <dgm:prSet presAssocID="{C5270CCF-58E8-4D67-AFA2-9EEDB0329B39}" presName="root2" presStyleCnt="0"/>
      <dgm:spPr/>
      <dgm:t>
        <a:bodyPr/>
        <a:lstStyle/>
        <a:p>
          <a:endParaRPr lang="ru-RU"/>
        </a:p>
      </dgm:t>
    </dgm:pt>
    <dgm:pt modelId="{750BFE63-A057-4F56-B69A-88A9E795F4B1}" type="pres">
      <dgm:prSet presAssocID="{C5270CCF-58E8-4D67-AFA2-9EEDB0329B39}" presName="LevelTwoTextNode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BF1AEEF-D201-4E85-A5EA-3DD675585B79}" type="pres">
      <dgm:prSet presAssocID="{C5270CCF-58E8-4D67-AFA2-9EEDB0329B39}" presName="level3hierChild" presStyleCnt="0"/>
      <dgm:spPr/>
      <dgm:t>
        <a:bodyPr/>
        <a:lstStyle/>
        <a:p>
          <a:endParaRPr lang="ru-RU"/>
        </a:p>
      </dgm:t>
    </dgm:pt>
    <dgm:pt modelId="{4F4B06B9-F966-43CC-8F34-B0FD49F19243}" type="pres">
      <dgm:prSet presAssocID="{67DEB973-D361-4DE3-B629-BD755E722C67}" presName="conn2-1" presStyleLbl="parChTrans1D2" presStyleIdx="2" presStyleCnt="3"/>
      <dgm:spPr/>
      <dgm:t>
        <a:bodyPr/>
        <a:lstStyle/>
        <a:p>
          <a:endParaRPr lang="ru-RU"/>
        </a:p>
      </dgm:t>
    </dgm:pt>
    <dgm:pt modelId="{A4A63FC3-9601-4657-A89B-CDD6F9BE8E40}" type="pres">
      <dgm:prSet presAssocID="{67DEB973-D361-4DE3-B629-BD755E722C67}" presName="connTx" presStyleLbl="parChTrans1D2" presStyleIdx="2" presStyleCnt="3"/>
      <dgm:spPr/>
      <dgm:t>
        <a:bodyPr/>
        <a:lstStyle/>
        <a:p>
          <a:endParaRPr lang="ru-RU"/>
        </a:p>
      </dgm:t>
    </dgm:pt>
    <dgm:pt modelId="{D61B6D14-F612-4729-B326-2E42FE95E217}" type="pres">
      <dgm:prSet presAssocID="{16E0F718-B800-4D2F-8A70-40B13B0937EB}" presName="root2" presStyleCnt="0"/>
      <dgm:spPr/>
      <dgm:t>
        <a:bodyPr/>
        <a:lstStyle/>
        <a:p>
          <a:endParaRPr lang="ru-RU"/>
        </a:p>
      </dgm:t>
    </dgm:pt>
    <dgm:pt modelId="{CAEFB9DC-1D1D-4A08-91B2-211F9B9E5FD6}" type="pres">
      <dgm:prSet presAssocID="{16E0F718-B800-4D2F-8A70-40B13B0937EB}" presName="LevelTwoTextNode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8716A90-0610-4CC4-B9E3-772E28446C35}" type="pres">
      <dgm:prSet presAssocID="{16E0F718-B800-4D2F-8A70-40B13B0937EB}" presName="level3hierChild" presStyleCnt="0"/>
      <dgm:spPr/>
      <dgm:t>
        <a:bodyPr/>
        <a:lstStyle/>
        <a:p>
          <a:endParaRPr lang="ru-RU"/>
        </a:p>
      </dgm:t>
    </dgm:pt>
  </dgm:ptLst>
  <dgm:cxnLst>
    <dgm:cxn modelId="{84B2A217-2BB3-4B2D-836E-EF648EA55C7F}" srcId="{4EE2A5B1-CFE1-49D5-B494-10001941E0F7}" destId="{510FEE75-569A-44EF-B409-31718F665AE9}" srcOrd="0" destOrd="0" parTransId="{51DE5199-3901-474F-894C-D4FA61A8E592}" sibTransId="{FD2A0A79-D523-4C98-BED4-45DC9597164E}"/>
    <dgm:cxn modelId="{DB3A6530-99F9-4035-AEF1-9C41B275A6EC}" type="presOf" srcId="{16E0F718-B800-4D2F-8A70-40B13B0937EB}" destId="{CAEFB9DC-1D1D-4A08-91B2-211F9B9E5FD6}" srcOrd="0" destOrd="0" presId="urn:microsoft.com/office/officeart/2008/layout/HorizontalMultiLevelHierarchy"/>
    <dgm:cxn modelId="{A6EB2AB4-1E00-492D-9DDF-CDD2A18621BE}" type="presOf" srcId="{67DEB973-D361-4DE3-B629-BD755E722C67}" destId="{A4A63FC3-9601-4657-A89B-CDD6F9BE8E40}" srcOrd="1" destOrd="0" presId="urn:microsoft.com/office/officeart/2008/layout/HorizontalMultiLevelHierarchy"/>
    <dgm:cxn modelId="{0A750FD6-B0D9-4ECB-83E0-3109AAA2FB28}" type="presOf" srcId="{510FEE75-569A-44EF-B409-31718F665AE9}" destId="{7DEB3F44-84B4-439E-8C19-62646AFFBD78}" srcOrd="0" destOrd="0" presId="urn:microsoft.com/office/officeart/2008/layout/HorizontalMultiLevelHierarchy"/>
    <dgm:cxn modelId="{99F7C350-3216-4A46-A686-8B7A69357B10}" type="presOf" srcId="{09ED7113-3170-4A96-8829-49693389DC9F}" destId="{17CF9CD1-AA1D-4A12-8672-4C014DDED424}" srcOrd="0" destOrd="0" presId="urn:microsoft.com/office/officeart/2008/layout/HorizontalMultiLevelHierarchy"/>
    <dgm:cxn modelId="{04359814-27EB-4460-B822-393BB0B04E6F}" type="presOf" srcId="{B8361F56-6FA1-478A-9B87-605EF88FFAEE}" destId="{E341FB8C-B5D1-4A88-9D50-4BBCC7E278E8}" srcOrd="0" destOrd="0" presId="urn:microsoft.com/office/officeart/2008/layout/HorizontalMultiLevelHierarchy"/>
    <dgm:cxn modelId="{61490B12-35EE-4BA9-A6BE-3C6610503FDA}" srcId="{B8361F56-6FA1-478A-9B87-605EF88FFAEE}" destId="{4EE2A5B1-CFE1-49D5-B494-10001941E0F7}" srcOrd="0" destOrd="0" parTransId="{5D96FD10-C4F7-4E31-A3D1-951327652DE4}" sibTransId="{C3DF2CA3-F365-4D5C-9BC9-5F28FC1CE234}"/>
    <dgm:cxn modelId="{972C2C50-07CB-47CB-BB9B-FD6DFCC923CB}" type="presOf" srcId="{67DEB973-D361-4DE3-B629-BD755E722C67}" destId="{4F4B06B9-F966-43CC-8F34-B0FD49F19243}" srcOrd="0" destOrd="0" presId="urn:microsoft.com/office/officeart/2008/layout/HorizontalMultiLevelHierarchy"/>
    <dgm:cxn modelId="{85DD063A-1172-4AD9-B4FC-64C398C32243}" type="presOf" srcId="{C5270CCF-58E8-4D67-AFA2-9EEDB0329B39}" destId="{750BFE63-A057-4F56-B69A-88A9E795F4B1}" srcOrd="0" destOrd="0" presId="urn:microsoft.com/office/officeart/2008/layout/HorizontalMultiLevelHierarchy"/>
    <dgm:cxn modelId="{D18667B0-FB29-4A28-A6B1-1FB64E78E993}" type="presOf" srcId="{09ED7113-3170-4A96-8829-49693389DC9F}" destId="{5A63C784-9C44-4166-88F8-E5985D500F50}" srcOrd="1" destOrd="0" presId="urn:microsoft.com/office/officeart/2008/layout/HorizontalMultiLevelHierarchy"/>
    <dgm:cxn modelId="{82BC43CB-0BA9-4561-8793-B00AAF00BE7C}" type="presOf" srcId="{51DE5199-3901-474F-894C-D4FA61A8E592}" destId="{8A4697CE-1A96-4B75-8762-BB2AF4F7C37E}" srcOrd="0" destOrd="0" presId="urn:microsoft.com/office/officeart/2008/layout/HorizontalMultiLevelHierarchy"/>
    <dgm:cxn modelId="{2BE85FF7-B4EA-487E-87E8-52195ACF8E12}" type="presOf" srcId="{4EE2A5B1-CFE1-49D5-B494-10001941E0F7}" destId="{06B501B6-41A5-485A-AA6A-F3B6AA59853B}" srcOrd="0" destOrd="0" presId="urn:microsoft.com/office/officeart/2008/layout/HorizontalMultiLevelHierarchy"/>
    <dgm:cxn modelId="{5FBB160C-9943-4D86-84BD-83E984957094}" srcId="{4EE2A5B1-CFE1-49D5-B494-10001941E0F7}" destId="{16E0F718-B800-4D2F-8A70-40B13B0937EB}" srcOrd="2" destOrd="0" parTransId="{67DEB973-D361-4DE3-B629-BD755E722C67}" sibTransId="{01DF4AF0-372B-4359-82F9-1BEA8404EAD6}"/>
    <dgm:cxn modelId="{BD603CAC-4245-4BF8-B8FB-34A1D4432677}" srcId="{4EE2A5B1-CFE1-49D5-B494-10001941E0F7}" destId="{C5270CCF-58E8-4D67-AFA2-9EEDB0329B39}" srcOrd="1" destOrd="0" parTransId="{09ED7113-3170-4A96-8829-49693389DC9F}" sibTransId="{71359FB1-9526-4638-A455-DEAE2268A64B}"/>
    <dgm:cxn modelId="{3F001E5A-AFDE-4435-AF8C-11D5BBE12CC1}" type="presOf" srcId="{51DE5199-3901-474F-894C-D4FA61A8E592}" destId="{BC841A92-15E1-4DB2-9B88-68FABAA9427C}" srcOrd="1" destOrd="0" presId="urn:microsoft.com/office/officeart/2008/layout/HorizontalMultiLevelHierarchy"/>
    <dgm:cxn modelId="{83764537-4ED7-48C3-AF12-D488721BF7AF}" type="presParOf" srcId="{E341FB8C-B5D1-4A88-9D50-4BBCC7E278E8}" destId="{D7449BDD-026A-49BD-B97B-3051C0860612}" srcOrd="0" destOrd="0" presId="urn:microsoft.com/office/officeart/2008/layout/HorizontalMultiLevelHierarchy"/>
    <dgm:cxn modelId="{D5A0DB22-CAE3-4C59-991D-8C7EE773D383}" type="presParOf" srcId="{D7449BDD-026A-49BD-B97B-3051C0860612}" destId="{06B501B6-41A5-485A-AA6A-F3B6AA59853B}" srcOrd="0" destOrd="0" presId="urn:microsoft.com/office/officeart/2008/layout/HorizontalMultiLevelHierarchy"/>
    <dgm:cxn modelId="{324092EC-ECB4-47FE-884D-35B3F3958369}" type="presParOf" srcId="{D7449BDD-026A-49BD-B97B-3051C0860612}" destId="{8F751198-4551-4623-98ED-1D43E6328979}" srcOrd="1" destOrd="0" presId="urn:microsoft.com/office/officeart/2008/layout/HorizontalMultiLevelHierarchy"/>
    <dgm:cxn modelId="{6E5BBBA3-D3B4-4329-94DF-E39BD3446A5A}" type="presParOf" srcId="{8F751198-4551-4623-98ED-1D43E6328979}" destId="{8A4697CE-1A96-4B75-8762-BB2AF4F7C37E}" srcOrd="0" destOrd="0" presId="urn:microsoft.com/office/officeart/2008/layout/HorizontalMultiLevelHierarchy"/>
    <dgm:cxn modelId="{1B85A0D7-D5D5-4E4D-B93D-4D2229F6466F}" type="presParOf" srcId="{8A4697CE-1A96-4B75-8762-BB2AF4F7C37E}" destId="{BC841A92-15E1-4DB2-9B88-68FABAA9427C}" srcOrd="0" destOrd="0" presId="urn:microsoft.com/office/officeart/2008/layout/HorizontalMultiLevelHierarchy"/>
    <dgm:cxn modelId="{E127229B-1979-4A0A-8254-2FA097196BFD}" type="presParOf" srcId="{8F751198-4551-4623-98ED-1D43E6328979}" destId="{8521F421-FC05-4D4F-A2CD-5D6E76B0B1F7}" srcOrd="1" destOrd="0" presId="urn:microsoft.com/office/officeart/2008/layout/HorizontalMultiLevelHierarchy"/>
    <dgm:cxn modelId="{D3063033-7A4D-496D-820E-1386ABF5F158}" type="presParOf" srcId="{8521F421-FC05-4D4F-A2CD-5D6E76B0B1F7}" destId="{7DEB3F44-84B4-439E-8C19-62646AFFBD78}" srcOrd="0" destOrd="0" presId="urn:microsoft.com/office/officeart/2008/layout/HorizontalMultiLevelHierarchy"/>
    <dgm:cxn modelId="{E611D999-B6B9-4E1E-93B3-D4744AFBF3A1}" type="presParOf" srcId="{8521F421-FC05-4D4F-A2CD-5D6E76B0B1F7}" destId="{2F4DCA09-C3C8-4B4B-B447-586F8E9FF3D2}" srcOrd="1" destOrd="0" presId="urn:microsoft.com/office/officeart/2008/layout/HorizontalMultiLevelHierarchy"/>
    <dgm:cxn modelId="{739155FF-B959-41F1-A0F5-FD59FE1F05CD}" type="presParOf" srcId="{8F751198-4551-4623-98ED-1D43E6328979}" destId="{17CF9CD1-AA1D-4A12-8672-4C014DDED424}" srcOrd="2" destOrd="0" presId="urn:microsoft.com/office/officeart/2008/layout/HorizontalMultiLevelHierarchy"/>
    <dgm:cxn modelId="{A102273C-2CDA-4679-A591-244C0CFCB69C}" type="presParOf" srcId="{17CF9CD1-AA1D-4A12-8672-4C014DDED424}" destId="{5A63C784-9C44-4166-88F8-E5985D500F50}" srcOrd="0" destOrd="0" presId="urn:microsoft.com/office/officeart/2008/layout/HorizontalMultiLevelHierarchy"/>
    <dgm:cxn modelId="{46E1B2C7-8984-480A-96CF-135FDDE5D5DB}" type="presParOf" srcId="{8F751198-4551-4623-98ED-1D43E6328979}" destId="{0CE72916-1C00-4319-8B63-DB6342843CD4}" srcOrd="3" destOrd="0" presId="urn:microsoft.com/office/officeart/2008/layout/HorizontalMultiLevelHierarchy"/>
    <dgm:cxn modelId="{EEE06239-EEDB-4910-82DB-97D1B36C0AD5}" type="presParOf" srcId="{0CE72916-1C00-4319-8B63-DB6342843CD4}" destId="{750BFE63-A057-4F56-B69A-88A9E795F4B1}" srcOrd="0" destOrd="0" presId="urn:microsoft.com/office/officeart/2008/layout/HorizontalMultiLevelHierarchy"/>
    <dgm:cxn modelId="{E08475E1-AE2A-4091-AF0A-55ED33162C04}" type="presParOf" srcId="{0CE72916-1C00-4319-8B63-DB6342843CD4}" destId="{1BF1AEEF-D201-4E85-A5EA-3DD675585B79}" srcOrd="1" destOrd="0" presId="urn:microsoft.com/office/officeart/2008/layout/HorizontalMultiLevelHierarchy"/>
    <dgm:cxn modelId="{71759586-0B04-41BA-B074-D48FF63F5B1B}" type="presParOf" srcId="{8F751198-4551-4623-98ED-1D43E6328979}" destId="{4F4B06B9-F966-43CC-8F34-B0FD49F19243}" srcOrd="4" destOrd="0" presId="urn:microsoft.com/office/officeart/2008/layout/HorizontalMultiLevelHierarchy"/>
    <dgm:cxn modelId="{BA4AB3B1-E521-4FE3-B55D-FE6FE4DB7404}" type="presParOf" srcId="{4F4B06B9-F966-43CC-8F34-B0FD49F19243}" destId="{A4A63FC3-9601-4657-A89B-CDD6F9BE8E40}" srcOrd="0" destOrd="0" presId="urn:microsoft.com/office/officeart/2008/layout/HorizontalMultiLevelHierarchy"/>
    <dgm:cxn modelId="{6B374468-E2B5-434B-9709-36284889CF0F}" type="presParOf" srcId="{8F751198-4551-4623-98ED-1D43E6328979}" destId="{D61B6D14-F612-4729-B326-2E42FE95E217}" srcOrd="5" destOrd="0" presId="urn:microsoft.com/office/officeart/2008/layout/HorizontalMultiLevelHierarchy"/>
    <dgm:cxn modelId="{9446C799-06A7-420C-AC1F-A83101EF7FC6}" type="presParOf" srcId="{D61B6D14-F612-4729-B326-2E42FE95E217}" destId="{CAEFB9DC-1D1D-4A08-91B2-211F9B9E5FD6}" srcOrd="0" destOrd="0" presId="urn:microsoft.com/office/officeart/2008/layout/HorizontalMultiLevelHierarchy"/>
    <dgm:cxn modelId="{E5721CE3-DC71-435E-A07D-B390E75CC875}" type="presParOf" srcId="{D61B6D14-F612-4729-B326-2E42FE95E217}" destId="{58716A90-0610-4CC4-B9E3-772E28446C35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0C147D-C3B0-4582-9C8C-5507AF06BB7A}" type="datetime1">
              <a:rPr lang="en-US" smtClean="0"/>
              <a:t>6/30/2017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904115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30.06.2017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30.06.2017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30.06.2017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30.06.2017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13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340768"/>
            <a:ext cx="7772400" cy="3312367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Перспективы использования сценарного подхода в проектах государственно-частного партнерства на региональном уровне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5013176"/>
            <a:ext cx="8064896" cy="1844824"/>
          </a:xfrm>
        </p:spPr>
        <p:txBody>
          <a:bodyPr>
            <a:normAutofit lnSpcReduction="10000"/>
          </a:bodyPr>
          <a:lstStyle/>
          <a:p>
            <a:pPr algn="r"/>
            <a:r>
              <a:rPr lang="ru-RU" sz="1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Кашапова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З.С.</a:t>
            </a:r>
          </a:p>
          <a:p>
            <a:pPr algn="r"/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Аспирант Казанского федерального университета</a:t>
            </a:r>
          </a:p>
          <a:p>
            <a:pPr algn="r"/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Института управления, экономики и финансов</a:t>
            </a:r>
          </a:p>
          <a:p>
            <a:pPr algn="r"/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июня 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2017, Москва МГУ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169450"/>
            <a:ext cx="2527583" cy="225143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10036"/>
            <a:ext cx="1872208" cy="184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6548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08720"/>
            <a:ext cx="8229600" cy="508918"/>
          </a:xfrm>
        </p:spPr>
        <p:txBody>
          <a:bodyPr>
            <a:noAutofit/>
          </a:bodyPr>
          <a:lstStyle/>
          <a:p>
            <a:pPr lvl="0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Сценарный подход в развитии проектов ГЧП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58350832"/>
              </p:ext>
            </p:extLst>
          </p:nvPr>
        </p:nvGraphicFramePr>
        <p:xfrm>
          <a:off x="457200" y="1600200"/>
          <a:ext cx="4690864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33"/>
          <a:stretch/>
        </p:blipFill>
        <p:spPr>
          <a:xfrm>
            <a:off x="5309457" y="1844824"/>
            <a:ext cx="2365721" cy="165618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4157700"/>
            <a:ext cx="1969726" cy="18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42107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057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3619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75" y="20960"/>
            <a:ext cx="9109976" cy="6837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4415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56" y="35970"/>
            <a:ext cx="9128043" cy="68460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925490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2130425"/>
            <a:ext cx="7630616" cy="1470025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54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74334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Одно из целостных определении партнерства государства и бизнеса дано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В.Г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Варнавским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«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Государственно-частное партнерство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это институциональный и организационный  альянс между бизнесом и государством в целях реализации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общественно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значимых проектов и программ в широком спектре отраслей промышленности и НИОКР, вплоть до сферы услуг»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3068960"/>
            <a:ext cx="5652864" cy="35330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749275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864096"/>
          </a:xfrm>
        </p:spPr>
        <p:txBody>
          <a:bodyPr>
            <a:normAutofit fontScale="90000"/>
          </a:bodyPr>
          <a:lstStyle/>
          <a:p>
            <a: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преимущества государственно-частного партнерства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0" indent="0" algn="just">
              <a:lnSpc>
                <a:spcPct val="170000"/>
              </a:lnSpc>
              <a:buNone/>
            </a:pPr>
            <a:r>
              <a:rPr lang="ru-RU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Мультипликативный эффект (например: создание новых рабочих мест, рост уровня жизни, развитие торговли, конкуренции)</a:t>
            </a:r>
          </a:p>
          <a:p>
            <a:pPr marL="0" indent="0" algn="just">
              <a:lnSpc>
                <a:spcPct val="170000"/>
              </a:lnSpc>
              <a:buNone/>
            </a:pPr>
            <a:r>
              <a:rPr 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Сокращения давления на государственный бюджет </a:t>
            </a:r>
          </a:p>
          <a:p>
            <a:pPr marL="0" indent="0" algn="just">
              <a:lnSpc>
                <a:spcPct val="170000"/>
              </a:lnSpc>
              <a:buNone/>
            </a:pPr>
            <a:r>
              <a:rPr 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Гибкость </a:t>
            </a:r>
            <a:r>
              <a:rPr 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проектировании (частная сторона эффективнее и быстрее решает вопросы проектирования, чем государство)</a:t>
            </a:r>
          </a:p>
          <a:p>
            <a:pPr marL="0" indent="0" algn="just">
              <a:lnSpc>
                <a:spcPct val="170000"/>
              </a:lnSpc>
              <a:buNone/>
            </a:pPr>
            <a:r>
              <a:rPr 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ГЧП в контексте модернизации государственного сектора (деятельность государственных органов становятся более открытым и  прозрачным)</a:t>
            </a:r>
          </a:p>
          <a:p>
            <a:pPr marL="0" indent="0" algn="just">
              <a:lnSpc>
                <a:spcPct val="170000"/>
              </a:lnSpc>
              <a:buNone/>
            </a:pPr>
            <a:r>
              <a:rPr 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Институциональные преобразования (преобразуются законы, появляются уполномоченные органы, которые более эффективно решают вопросы)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813301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0"/>
            <a:ext cx="8856984" cy="723375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060654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32656"/>
            <a:ext cx="8798336" cy="65253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97439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Рисунок 2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14" r="8531" b="10016"/>
          <a:stretch/>
        </p:blipFill>
        <p:spPr>
          <a:xfrm>
            <a:off x="5004048" y="1296971"/>
            <a:ext cx="3105437" cy="18236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3" name="Рисунок 30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1" r="16505"/>
          <a:stretch/>
        </p:blipFill>
        <p:spPr>
          <a:xfrm>
            <a:off x="683568" y="1268760"/>
            <a:ext cx="3384376" cy="18518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5" name="Рисунок 30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65"/>
          <a:stretch/>
        </p:blipFill>
        <p:spPr>
          <a:xfrm>
            <a:off x="2627784" y="2780928"/>
            <a:ext cx="3419872" cy="21714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08" name="TextBox 307"/>
          <p:cNvSpPr txBox="1"/>
          <p:nvPr/>
        </p:nvSpPr>
        <p:spPr>
          <a:xfrm>
            <a:off x="827584" y="399240"/>
            <a:ext cx="75741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Объекты реализованных соглашений ГЧП в Татарстане 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149666" y="5089597"/>
            <a:ext cx="54726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2014 г.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ООО «Клиника современной медицины 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HD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центра гемодиализа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 Казань, г. Набережные Челны, г. Нижнекамск, г. Бугульма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75708" y="3068960"/>
            <a:ext cx="219609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2011 г.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ООО «АВА-Петер»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 планирования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семьи и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репродукции г. Казань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228184" y="3212976"/>
            <a:ext cx="276123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2013 г.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ООО «Медицинское объединение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«Спасение» 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Медицинские услуги по программе ОМС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1805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Государственно-частное партнёрство успешно развивается в таких регионах как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Республика Татарстан, Башкортостан, Москва, Санкт-Петербург, Самарская область.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Например, признаки сценарного подхода применяется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проектах Республики Башкортостан. Рассмотрим один из проектов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2"/>
          <a:stretch/>
        </p:blipFill>
        <p:spPr bwMode="auto">
          <a:xfrm>
            <a:off x="251520" y="1513114"/>
            <a:ext cx="8424936" cy="508423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693891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6632"/>
            <a:ext cx="4824536" cy="2952328"/>
          </a:xfrm>
          <a:prstGeom prst="rect">
            <a:avLst/>
          </a:prstGeom>
          <a:noFill/>
          <a:ln>
            <a:noFill/>
          </a:ln>
        </p:spPr>
      </p:pic>
      <p:pic>
        <p:nvPicPr>
          <p:cNvPr id="6146" name="Рисунок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688" y="3429000"/>
            <a:ext cx="4896544" cy="25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93778"/>
            <a:ext cx="3867096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Рисунок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4944" y="3438061"/>
            <a:ext cx="3817272" cy="25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941020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Сценарий и сценарный подход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Сценарий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это описание наиболее реалистичных вариантов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будущего.</a:t>
            </a:r>
          </a:p>
          <a:p>
            <a:pPr marL="0" indent="0" algn="just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Питер Шварц: «Инструмент упорядочения имеющихся представлений о возможных условиях деятельности в будущем, в которых принятое решение окажется правильным»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 сценариев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(имитационная модель оценки риска проекта)заключается в следующем: на основе экспертной оценки по каждому проекту строят 3 возможных сценария развития: пессимистический, наиболее вероятный, оптимистический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Прогнозирование –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специальное научное исследование, направленное на выявление перспективы развития явления или процесса</a:t>
            </a:r>
          </a:p>
          <a:p>
            <a:pPr marL="0" indent="0" algn="just"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Сценарный подход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это способ решения вопросов перспективного планирования в концептуальном плане.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891677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</TotalTime>
  <Words>380</Words>
  <Application>Microsoft Office PowerPoint</Application>
  <PresentationFormat>Экран (4:3)</PresentationFormat>
  <Paragraphs>38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Перспективы использования сценарного подхода в проектах государственно-частного партнерства на региональном уровне</vt:lpstr>
      <vt:lpstr>Презентация PowerPoint</vt:lpstr>
      <vt:lpstr>Основные преимущества государственно-частного партнерства: </vt:lpstr>
      <vt:lpstr>Презентация PowerPoint</vt:lpstr>
      <vt:lpstr>Презентация PowerPoint</vt:lpstr>
      <vt:lpstr>Презентация PowerPoint</vt:lpstr>
      <vt:lpstr>Государственно-частное партнёрство успешно развивается в таких регионах как Республика Татарстан, Башкортостан, Москва, Санкт-Петербург, Самарская область. Например, признаки сценарного подхода применяется в проектах Республики Башкортостан. Рассмотрим один из проектов :</vt:lpstr>
      <vt:lpstr>Презентация PowerPoint</vt:lpstr>
      <vt:lpstr>Сценарий и сценарный подход</vt:lpstr>
      <vt:lpstr>Сценарный подход в развитии проектов ГЧП 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123</dc:creator>
  <cp:lastModifiedBy>123</cp:lastModifiedBy>
  <cp:revision>17</cp:revision>
  <dcterms:created xsi:type="dcterms:W3CDTF">2017-06-30T02:15:04Z</dcterms:created>
  <dcterms:modified xsi:type="dcterms:W3CDTF">2017-06-30T05:34:48Z</dcterms:modified>
</cp:coreProperties>
</file>