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304" r:id="rId3"/>
    <p:sldId id="303" r:id="rId4"/>
    <p:sldId id="302" r:id="rId5"/>
    <p:sldId id="310" r:id="rId6"/>
    <p:sldId id="306" r:id="rId7"/>
    <p:sldId id="291" r:id="rId8"/>
    <p:sldId id="297" r:id="rId9"/>
    <p:sldId id="298" r:id="rId10"/>
    <p:sldId id="308" r:id="rId11"/>
    <p:sldId id="300" r:id="rId12"/>
    <p:sldId id="301" r:id="rId13"/>
    <p:sldId id="307" r:id="rId14"/>
    <p:sldId id="279" r:id="rId15"/>
    <p:sldId id="288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89630" autoAdjust="0"/>
  </p:normalViewPr>
  <p:slideViewPr>
    <p:cSldViewPr>
      <p:cViewPr varScale="1">
        <p:scale>
          <a:sx n="77" d="100"/>
          <a:sy n="77" d="100"/>
        </p:scale>
        <p:origin x="12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5836B-557B-4EDA-88F2-60EE7927639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4F50E8F-531B-4415-9056-52946D2FC3B0}">
      <dgm:prSet phldrT="[Текст]" custT="1"/>
      <dgm:spPr/>
      <dgm:t>
        <a:bodyPr/>
        <a:lstStyle/>
        <a:p>
          <a:r>
            <a:rPr lang="ru-RU" sz="6500" dirty="0"/>
            <a:t>Р</a:t>
          </a:r>
          <a:r>
            <a:rPr lang="ru-RU" sz="3200" dirty="0"/>
            <a:t>усский язык</a:t>
          </a:r>
          <a:endParaRPr lang="ru-RU" sz="6500" dirty="0"/>
        </a:p>
      </dgm:t>
    </dgm:pt>
    <dgm:pt modelId="{2B73F197-787D-4657-B935-F3347E2909FA}" type="parTrans" cxnId="{1940F076-C12F-4EA4-BFD3-74DF1F6BE469}">
      <dgm:prSet/>
      <dgm:spPr/>
      <dgm:t>
        <a:bodyPr/>
        <a:lstStyle/>
        <a:p>
          <a:endParaRPr lang="ru-RU"/>
        </a:p>
      </dgm:t>
    </dgm:pt>
    <dgm:pt modelId="{F97AABC1-A84B-40DA-AA92-FAB27E9E113A}" type="sibTrans" cxnId="{1940F076-C12F-4EA4-BFD3-74DF1F6BE469}">
      <dgm:prSet/>
      <dgm:spPr/>
      <dgm:t>
        <a:bodyPr/>
        <a:lstStyle/>
        <a:p>
          <a:endParaRPr lang="ru-RU"/>
        </a:p>
      </dgm:t>
    </dgm:pt>
    <dgm:pt modelId="{03FA9638-2918-4367-8951-AA26BD74E006}">
      <dgm:prSet phldrT="[Текст]" custT="1"/>
      <dgm:spPr/>
      <dgm:t>
        <a:bodyPr/>
        <a:lstStyle/>
        <a:p>
          <a:endParaRPr lang="ru-RU" sz="6500" dirty="0"/>
        </a:p>
        <a:p>
          <a:endParaRPr lang="ru-RU" sz="3200" dirty="0"/>
        </a:p>
        <a:p>
          <a:endParaRPr lang="ru-RU" sz="3200" dirty="0"/>
        </a:p>
        <a:p>
          <a:r>
            <a:rPr lang="ru-RU" sz="3200" b="1" dirty="0"/>
            <a:t>А</a:t>
          </a:r>
          <a:r>
            <a:rPr lang="ru-RU" sz="3200" dirty="0"/>
            <a:t>нглийский язык</a:t>
          </a:r>
        </a:p>
        <a:p>
          <a:endParaRPr lang="ru-RU" sz="6500" dirty="0"/>
        </a:p>
      </dgm:t>
    </dgm:pt>
    <dgm:pt modelId="{B36285C5-06BE-4BC7-9430-07ECB17CFD78}" type="parTrans" cxnId="{4F72F568-26B7-4A93-8998-F1F64B96DD9B}">
      <dgm:prSet/>
      <dgm:spPr/>
      <dgm:t>
        <a:bodyPr/>
        <a:lstStyle/>
        <a:p>
          <a:endParaRPr lang="ru-RU"/>
        </a:p>
      </dgm:t>
    </dgm:pt>
    <dgm:pt modelId="{4AC7627A-F6B5-42C8-BEE9-768D81493C88}" type="sibTrans" cxnId="{4F72F568-26B7-4A93-8998-F1F64B96DD9B}">
      <dgm:prSet/>
      <dgm:spPr/>
      <dgm:t>
        <a:bodyPr/>
        <a:lstStyle/>
        <a:p>
          <a:endParaRPr lang="ru-RU"/>
        </a:p>
      </dgm:t>
    </dgm:pt>
    <dgm:pt modelId="{B81A1EAC-7BEE-4DC8-8F23-42FAFA4085B6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2000" b="1" dirty="0"/>
            <a:t>Язык</a:t>
          </a:r>
          <a:r>
            <a:rPr lang="ru-RU" sz="2000" dirty="0"/>
            <a:t> </a:t>
          </a:r>
          <a:r>
            <a:rPr lang="ru-RU" sz="2000" b="1" dirty="0"/>
            <a:t>Экономики</a:t>
          </a:r>
        </a:p>
      </dgm:t>
    </dgm:pt>
    <dgm:pt modelId="{CC5BF050-2D89-468A-9F73-F51D86AFE9CF}" type="parTrans" cxnId="{2DAB961F-BCCC-405F-BB28-1AC0FAF8EFF7}">
      <dgm:prSet/>
      <dgm:spPr/>
      <dgm:t>
        <a:bodyPr/>
        <a:lstStyle/>
        <a:p>
          <a:endParaRPr lang="ru-RU"/>
        </a:p>
      </dgm:t>
    </dgm:pt>
    <dgm:pt modelId="{0C2AB7CC-C458-4BFF-B8F6-B744F9C627FA}" type="sibTrans" cxnId="{2DAB961F-BCCC-405F-BB28-1AC0FAF8EFF7}">
      <dgm:prSet/>
      <dgm:spPr/>
      <dgm:t>
        <a:bodyPr/>
        <a:lstStyle/>
        <a:p>
          <a:endParaRPr lang="ru-RU"/>
        </a:p>
      </dgm:t>
    </dgm:pt>
    <dgm:pt modelId="{E5D270A2-D1FA-4713-AC43-62AFBEA991FD}" type="pres">
      <dgm:prSet presAssocID="{9BF5836B-557B-4EDA-88F2-60EE79276396}" presName="compositeShape" presStyleCnt="0">
        <dgm:presLayoutVars>
          <dgm:chMax val="7"/>
          <dgm:dir/>
          <dgm:resizeHandles val="exact"/>
        </dgm:presLayoutVars>
      </dgm:prSet>
      <dgm:spPr/>
    </dgm:pt>
    <dgm:pt modelId="{CE7FB886-9AE1-46A0-BEA2-41AFF3578DB8}" type="pres">
      <dgm:prSet presAssocID="{04F50E8F-531B-4415-9056-52946D2FC3B0}" presName="circ1" presStyleLbl="vennNode1" presStyleIdx="0" presStyleCnt="3" custScaleX="171694" custScaleY="172167" custLinFactNeighborX="-2572" custLinFactNeighborY="-8280"/>
      <dgm:spPr/>
    </dgm:pt>
    <dgm:pt modelId="{4F960233-1E19-45BA-ADBC-BB842CF24429}" type="pres">
      <dgm:prSet presAssocID="{04F50E8F-531B-4415-9056-52946D2FC3B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729EB08-EE4F-4835-9F3F-148AFDC07669}" type="pres">
      <dgm:prSet presAssocID="{03FA9638-2918-4367-8951-AA26BD74E006}" presName="circ2" presStyleLbl="vennNode1" presStyleIdx="1" presStyleCnt="3" custScaleX="167964" custScaleY="163376" custLinFactNeighborX="47492" custLinFactNeighborY="-4397"/>
      <dgm:spPr/>
    </dgm:pt>
    <dgm:pt modelId="{0E29D1B0-BFF2-4C62-8575-D2260E809467}" type="pres">
      <dgm:prSet presAssocID="{03FA9638-2918-4367-8951-AA26BD74E00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D3CDF51-CBDF-4FB7-AD58-854F688A0FFF}" type="pres">
      <dgm:prSet presAssocID="{B81A1EAC-7BEE-4DC8-8F23-42FAFA4085B6}" presName="circ3" presStyleLbl="vennNode1" presStyleIdx="2" presStyleCnt="3" custScaleX="80411" custScaleY="73666" custLinFactNeighborX="13293" custLinFactNeighborY="-27700"/>
      <dgm:spPr/>
    </dgm:pt>
    <dgm:pt modelId="{008C8DCE-8718-43BB-94C4-CE381CF1F33D}" type="pres">
      <dgm:prSet presAssocID="{B81A1EAC-7BEE-4DC8-8F23-42FAFA4085B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DAB961F-BCCC-405F-BB28-1AC0FAF8EFF7}" srcId="{9BF5836B-557B-4EDA-88F2-60EE79276396}" destId="{B81A1EAC-7BEE-4DC8-8F23-42FAFA4085B6}" srcOrd="2" destOrd="0" parTransId="{CC5BF050-2D89-468A-9F73-F51D86AFE9CF}" sibTransId="{0C2AB7CC-C458-4BFF-B8F6-B744F9C627FA}"/>
    <dgm:cxn modelId="{C1A82F2B-BCDA-430B-B3F9-BECE1914FA99}" type="presOf" srcId="{9BF5836B-557B-4EDA-88F2-60EE79276396}" destId="{E5D270A2-D1FA-4713-AC43-62AFBEA991FD}" srcOrd="0" destOrd="0" presId="urn:microsoft.com/office/officeart/2005/8/layout/venn1"/>
    <dgm:cxn modelId="{FCB1E93E-C839-49CF-83A3-D78C0919E252}" type="presOf" srcId="{03FA9638-2918-4367-8951-AA26BD74E006}" destId="{0E29D1B0-BFF2-4C62-8575-D2260E809467}" srcOrd="1" destOrd="0" presId="urn:microsoft.com/office/officeart/2005/8/layout/venn1"/>
    <dgm:cxn modelId="{3B113D63-5136-4CB7-B0DF-9DBEAF450153}" type="presOf" srcId="{03FA9638-2918-4367-8951-AA26BD74E006}" destId="{2729EB08-EE4F-4835-9F3F-148AFDC07669}" srcOrd="0" destOrd="0" presId="urn:microsoft.com/office/officeart/2005/8/layout/venn1"/>
    <dgm:cxn modelId="{4F72F568-26B7-4A93-8998-F1F64B96DD9B}" srcId="{9BF5836B-557B-4EDA-88F2-60EE79276396}" destId="{03FA9638-2918-4367-8951-AA26BD74E006}" srcOrd="1" destOrd="0" parTransId="{B36285C5-06BE-4BC7-9430-07ECB17CFD78}" sibTransId="{4AC7627A-F6B5-42C8-BEE9-768D81493C88}"/>
    <dgm:cxn modelId="{2DF77C6B-C36E-4299-9733-74D95B7614E2}" type="presOf" srcId="{B81A1EAC-7BEE-4DC8-8F23-42FAFA4085B6}" destId="{008C8DCE-8718-43BB-94C4-CE381CF1F33D}" srcOrd="1" destOrd="0" presId="urn:microsoft.com/office/officeart/2005/8/layout/venn1"/>
    <dgm:cxn modelId="{1940F076-C12F-4EA4-BFD3-74DF1F6BE469}" srcId="{9BF5836B-557B-4EDA-88F2-60EE79276396}" destId="{04F50E8F-531B-4415-9056-52946D2FC3B0}" srcOrd="0" destOrd="0" parTransId="{2B73F197-787D-4657-B935-F3347E2909FA}" sibTransId="{F97AABC1-A84B-40DA-AA92-FAB27E9E113A}"/>
    <dgm:cxn modelId="{B9D20E7B-F366-4EDD-84AE-DA17DDE74D29}" type="presOf" srcId="{B81A1EAC-7BEE-4DC8-8F23-42FAFA4085B6}" destId="{6D3CDF51-CBDF-4FB7-AD58-854F688A0FFF}" srcOrd="0" destOrd="0" presId="urn:microsoft.com/office/officeart/2005/8/layout/venn1"/>
    <dgm:cxn modelId="{41277787-E128-49DA-A16E-990A1BADE4F5}" type="presOf" srcId="{04F50E8F-531B-4415-9056-52946D2FC3B0}" destId="{CE7FB886-9AE1-46A0-BEA2-41AFF3578DB8}" srcOrd="0" destOrd="0" presId="urn:microsoft.com/office/officeart/2005/8/layout/venn1"/>
    <dgm:cxn modelId="{EA34ABB4-CC07-4F70-889A-11BC9B03A7AD}" type="presOf" srcId="{04F50E8F-531B-4415-9056-52946D2FC3B0}" destId="{4F960233-1E19-45BA-ADBC-BB842CF24429}" srcOrd="1" destOrd="0" presId="urn:microsoft.com/office/officeart/2005/8/layout/venn1"/>
    <dgm:cxn modelId="{15D29A3E-5231-4EFF-8C31-A60FB9CF73EC}" type="presParOf" srcId="{E5D270A2-D1FA-4713-AC43-62AFBEA991FD}" destId="{CE7FB886-9AE1-46A0-BEA2-41AFF3578DB8}" srcOrd="0" destOrd="0" presId="urn:microsoft.com/office/officeart/2005/8/layout/venn1"/>
    <dgm:cxn modelId="{FC9AF8B0-65DE-4061-AD4F-958B42610DA1}" type="presParOf" srcId="{E5D270A2-D1FA-4713-AC43-62AFBEA991FD}" destId="{4F960233-1E19-45BA-ADBC-BB842CF24429}" srcOrd="1" destOrd="0" presId="urn:microsoft.com/office/officeart/2005/8/layout/venn1"/>
    <dgm:cxn modelId="{FE09BF67-6C76-40D4-8DAB-09DB47736247}" type="presParOf" srcId="{E5D270A2-D1FA-4713-AC43-62AFBEA991FD}" destId="{2729EB08-EE4F-4835-9F3F-148AFDC07669}" srcOrd="2" destOrd="0" presId="urn:microsoft.com/office/officeart/2005/8/layout/venn1"/>
    <dgm:cxn modelId="{34438FDB-54C8-4DC8-8476-46B80B03927E}" type="presParOf" srcId="{E5D270A2-D1FA-4713-AC43-62AFBEA991FD}" destId="{0E29D1B0-BFF2-4C62-8575-D2260E809467}" srcOrd="3" destOrd="0" presId="urn:microsoft.com/office/officeart/2005/8/layout/venn1"/>
    <dgm:cxn modelId="{6C397001-6A41-4E3A-BE21-7A25BD682E8B}" type="presParOf" srcId="{E5D270A2-D1FA-4713-AC43-62AFBEA991FD}" destId="{6D3CDF51-CBDF-4FB7-AD58-854F688A0FFF}" srcOrd="4" destOrd="0" presId="urn:microsoft.com/office/officeart/2005/8/layout/venn1"/>
    <dgm:cxn modelId="{2EC88617-2319-4B22-A517-1D01543B7E35}" type="presParOf" srcId="{E5D270A2-D1FA-4713-AC43-62AFBEA991FD}" destId="{008C8DCE-8718-43BB-94C4-CE381CF1F33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FB886-9AE1-46A0-BEA2-41AFF3578DB8}">
      <dsp:nvSpPr>
        <dsp:cNvPr id="0" name=""/>
        <dsp:cNvSpPr/>
      </dsp:nvSpPr>
      <dsp:spPr>
        <a:xfrm>
          <a:off x="530568" y="-874875"/>
          <a:ext cx="5170342" cy="51845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Р</a:t>
          </a:r>
          <a:r>
            <a:rPr lang="ru-RU" sz="3200" kern="1200" dirty="0"/>
            <a:t>усский язык</a:t>
          </a:r>
          <a:endParaRPr lang="ru-RU" sz="6500" kern="1200" dirty="0"/>
        </a:p>
      </dsp:txBody>
      <dsp:txXfrm>
        <a:off x="1219947" y="32426"/>
        <a:ext cx="3791584" cy="2333063"/>
      </dsp:txXfrm>
    </dsp:sp>
    <dsp:sp modelId="{2729EB08-EE4F-4835-9F3F-148AFDC07669}">
      <dsp:nvSpPr>
        <dsp:cNvPr id="0" name=""/>
        <dsp:cNvSpPr/>
      </dsp:nvSpPr>
      <dsp:spPr>
        <a:xfrm>
          <a:off x="2358805" y="1007185"/>
          <a:ext cx="5058018" cy="49198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/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/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А</a:t>
          </a:r>
          <a:r>
            <a:rPr lang="ru-RU" sz="3200" kern="1200" dirty="0"/>
            <a:t>нглийский язык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3905716" y="2278148"/>
        <a:ext cx="3034810" cy="2705921"/>
      </dsp:txXfrm>
    </dsp:sp>
    <dsp:sp modelId="{6D3CDF51-CBDF-4FB7-AD58-854F688A0FFF}">
      <dsp:nvSpPr>
        <dsp:cNvPr id="0" name=""/>
        <dsp:cNvSpPr/>
      </dsp:nvSpPr>
      <dsp:spPr>
        <a:xfrm>
          <a:off x="1296153" y="1656195"/>
          <a:ext cx="2421473" cy="2218356"/>
        </a:xfrm>
        <a:prstGeom prst="ellips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Язык</a:t>
          </a:r>
          <a:r>
            <a:rPr lang="ru-RU" sz="2000" kern="1200" dirty="0"/>
            <a:t> </a:t>
          </a:r>
          <a:r>
            <a:rPr lang="ru-RU" sz="2000" b="1" kern="1200" dirty="0"/>
            <a:t>Экономики</a:t>
          </a:r>
        </a:p>
      </dsp:txBody>
      <dsp:txXfrm>
        <a:off x="1524175" y="2229271"/>
        <a:ext cx="1452883" cy="1220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4D70F-EF1F-4863-A732-4AF2CF1B7061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6E0C0-BB19-4062-8853-59D3C0BB4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6E0C0-BB19-4062-8853-59D3C0BB45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6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6E0C0-BB19-4062-8853-59D3C0BB45F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60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887135"/>
            <a:ext cx="7920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/>
          </a:p>
          <a:p>
            <a:endParaRPr lang="ru-RU" sz="3200" b="1" dirty="0"/>
          </a:p>
          <a:p>
            <a:pPr algn="ctr"/>
            <a:endParaRPr lang="ru-RU" sz="1400" b="1" dirty="0"/>
          </a:p>
          <a:p>
            <a:pPr algn="ctr"/>
            <a:r>
              <a:rPr lang="ru-RU" sz="32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 как инструмент</a:t>
            </a:r>
          </a:p>
          <a:p>
            <a:pPr algn="ctr"/>
            <a:r>
              <a:rPr lang="ru-RU" sz="32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эффективного взаимодействия</a:t>
            </a:r>
          </a:p>
          <a:p>
            <a:pPr algn="ctr"/>
            <a:r>
              <a:rPr lang="ru-RU" sz="24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сфере профессиональной коммуникации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ru-RU" dirty="0"/>
            </a:br>
            <a:r>
              <a:rPr lang="ru-RU" b="1" dirty="0"/>
              <a:t> </a:t>
            </a:r>
            <a:br>
              <a:rPr lang="en-US" b="1" dirty="0"/>
            </a:br>
            <a:endParaRPr lang="ru-RU" b="1" dirty="0"/>
          </a:p>
          <a:p>
            <a:pPr algn="ctr"/>
            <a:endParaRPr lang="ru-RU" b="1" dirty="0"/>
          </a:p>
          <a:p>
            <a:endParaRPr lang="ru-RU" sz="2400" b="1" dirty="0"/>
          </a:p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иностранных языков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Калугина Ю.Е.</a:t>
            </a:r>
            <a:br>
              <a:rPr lang="ru-RU" sz="2400" dirty="0"/>
            </a:br>
            <a:br>
              <a:rPr lang="ru-RU" sz="2400" dirty="0"/>
            </a:br>
            <a:endParaRPr lang="ru-RU" sz="2400" b="1" dirty="0"/>
          </a:p>
          <a:p>
            <a:r>
              <a:rPr lang="ru-RU" sz="2400" b="1" dirty="0"/>
              <a:t>				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Картинки по запросу экономический факультет мг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0"/>
            <a:ext cx="2742056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A559E-6EF2-4DC1-8055-338001ADC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r>
              <a:rPr lang="ru-RU" dirty="0"/>
              <a:t>-</a:t>
            </a:r>
            <a:r>
              <a:rPr lang="en-US" dirty="0"/>
              <a:t>ING                  - 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4CB90-0AB1-4286-A355-737E2F456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312856" cy="521736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ХЕДХАНТИНГ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НЕТВОРКИНГ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ЭКВАЙРИНГ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ГРИНВОШИНГ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БЕНЧМАРКИНГ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СОРТИНГ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АНРЕЙВЕЛИНГ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КРАУДФАНДИНГ</a:t>
            </a:r>
          </a:p>
          <a:p>
            <a:pPr marL="82296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9B9449-4871-43E2-BE32-467064A3B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032" y="1524000"/>
            <a:ext cx="4073656" cy="466344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ФИНАСИАЛИЗАЦИЯ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КАСТОМИЗАЦИЯ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РАНДОМИЗАЦИЯ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ГЕЙМИФИКАЦИЯ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ПРЕКАРИЗАЦИЯ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2296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И Т.Д.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3200" dirty="0">
              <a:latin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816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97233-02E1-412B-A180-664D8D59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ТЕРМИНОЛОГИЧЕСКИЕ ЭКВИВАЛЕНТЫ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76E6C-10C4-489E-BA28-854D00FF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365662"/>
            <a:ext cx="7890080" cy="5492338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ru-RU" b="1" dirty="0"/>
              <a:t>INFERIOR GOOD            </a:t>
            </a:r>
            <a:r>
              <a:rPr lang="ru-RU" dirty="0"/>
              <a:t>ТОВАРЫ НИЗШЕЙ КАТЕГОРИИ </a:t>
            </a:r>
            <a:endParaRPr lang="en-US" dirty="0"/>
          </a:p>
          <a:p>
            <a:pPr marL="82296" indent="0">
              <a:buNone/>
            </a:pPr>
            <a:r>
              <a:rPr lang="en-US" dirty="0"/>
              <a:t>                                        </a:t>
            </a:r>
            <a:r>
              <a:rPr lang="ru-RU" dirty="0">
                <a:highlight>
                  <a:srgbClr val="FFFF00"/>
                </a:highlight>
              </a:rPr>
              <a:t>ИНФЕРИОРНЫЕ ТОВАРЫ</a:t>
            </a:r>
          </a:p>
          <a:p>
            <a:endParaRPr lang="ru-RU" dirty="0"/>
          </a:p>
          <a:p>
            <a:pPr marL="82296" indent="0">
              <a:buNone/>
            </a:pPr>
            <a:r>
              <a:rPr lang="ru-RU" dirty="0"/>
              <a:t>(SUPERIOR GOODS</a:t>
            </a:r>
            <a:r>
              <a:rPr lang="en-US" dirty="0"/>
              <a:t> </a:t>
            </a:r>
            <a:r>
              <a:rPr lang="ru-RU" dirty="0"/>
              <a:t> ТОВАРЫ ВЫСШЕЙ КАТЕГОРИИ</a:t>
            </a:r>
            <a:r>
              <a:rPr lang="en-US" dirty="0"/>
              <a:t>)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RETAILER</a:t>
            </a:r>
            <a:r>
              <a:rPr lang="ru-RU" dirty="0"/>
              <a:t> </a:t>
            </a:r>
            <a:r>
              <a:rPr lang="en-US" dirty="0"/>
              <a:t>                 </a:t>
            </a:r>
            <a:r>
              <a:rPr lang="ru-RU" dirty="0"/>
              <a:t>РОЗНИЧНОЕ ПРЕДПРИЯТИЕ </a:t>
            </a:r>
            <a:endParaRPr lang="en-US" dirty="0"/>
          </a:p>
          <a:p>
            <a:pPr marL="82296" indent="0">
              <a:buNone/>
            </a:pPr>
            <a:r>
              <a:rPr lang="en-US" dirty="0"/>
              <a:t>                                      </a:t>
            </a:r>
            <a:r>
              <a:rPr lang="ru-RU" dirty="0">
                <a:highlight>
                  <a:srgbClr val="FFFF00"/>
                </a:highlight>
              </a:rPr>
              <a:t>РИТЕЙЛЕР</a:t>
            </a:r>
          </a:p>
          <a:p>
            <a:pPr marL="82296" indent="0">
              <a:buNone/>
            </a:pPr>
            <a:endParaRPr lang="ru-RU" dirty="0"/>
          </a:p>
          <a:p>
            <a:r>
              <a:rPr lang="ru-RU" b="1" dirty="0"/>
              <a:t>PRIVATE LABEL </a:t>
            </a:r>
            <a:r>
              <a:rPr lang="ru-RU" dirty="0"/>
              <a:t>СОБСТВЕННАЯ ТОРГОВАЯ МАРКА</a:t>
            </a:r>
            <a:r>
              <a:rPr lang="en-US" dirty="0"/>
              <a:t>/</a:t>
            </a:r>
            <a:r>
              <a:rPr lang="ru-RU" dirty="0"/>
              <a:t> ЧАСТНАЯ </a:t>
            </a:r>
            <a:r>
              <a:rPr lang="en-US" dirty="0"/>
              <a:t> </a:t>
            </a:r>
            <a:r>
              <a:rPr lang="ru-RU" dirty="0"/>
              <a:t>МАРКА </a:t>
            </a:r>
            <a:endParaRPr lang="en-US" dirty="0"/>
          </a:p>
          <a:p>
            <a:pPr marL="82296" indent="0">
              <a:buNone/>
            </a:pPr>
            <a:r>
              <a:rPr lang="en-US" dirty="0"/>
              <a:t>                              </a:t>
            </a:r>
            <a:r>
              <a:rPr lang="ru-RU" dirty="0">
                <a:highlight>
                  <a:srgbClr val="FFFF00"/>
                </a:highlight>
              </a:rPr>
              <a:t>ПРИВАТ ЛЕЙБЛ/ ПРАЙВЕТ-ЛЕЙБЛ/ ПРАЙВЭТ-ЛЕЙБЛ</a:t>
            </a:r>
          </a:p>
          <a:p>
            <a:endParaRPr lang="ru-RU" dirty="0"/>
          </a:p>
          <a:p>
            <a:r>
              <a:rPr lang="ru-RU" b="1" dirty="0"/>
              <a:t>ACQUARING</a:t>
            </a:r>
            <a:r>
              <a:rPr lang="ru-RU" dirty="0"/>
              <a:t>                    БЕЗНАЛИЧНЫЙ РАСЧЁТ </a:t>
            </a:r>
          </a:p>
          <a:p>
            <a:pPr marL="82296" indent="0">
              <a:buNone/>
            </a:pPr>
            <a:r>
              <a:rPr lang="ru-RU" dirty="0"/>
              <a:t>                                                      </a:t>
            </a:r>
            <a:r>
              <a:rPr lang="ru-RU" dirty="0">
                <a:highlight>
                  <a:srgbClr val="FFFF00"/>
                </a:highlight>
              </a:rPr>
              <a:t>ЭКВАЙРИНГ</a:t>
            </a:r>
          </a:p>
          <a:p>
            <a:endParaRPr lang="ru-RU" dirty="0"/>
          </a:p>
          <a:p>
            <a:r>
              <a:rPr lang="ru-RU" b="1" dirty="0"/>
              <a:t>FIAT MONEY                   </a:t>
            </a:r>
            <a:r>
              <a:rPr lang="ru-RU" dirty="0"/>
              <a:t>НЕОБЕСПЕЧЕННЫЕ ДЕНЬГИ </a:t>
            </a:r>
          </a:p>
          <a:p>
            <a:pPr marL="82296" indent="0">
              <a:buNone/>
            </a:pPr>
            <a:r>
              <a:rPr lang="ru-RU" dirty="0"/>
              <a:t>                                                     </a:t>
            </a:r>
            <a:r>
              <a:rPr lang="ru-RU" dirty="0">
                <a:highlight>
                  <a:srgbClr val="FFFF00"/>
                </a:highlight>
              </a:rPr>
              <a:t>ФИАТНЫЕ ДЕНЬГИ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45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C9186-85F0-4F4D-94A2-8793EAB2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14202"/>
          </a:xfrm>
        </p:spPr>
        <p:txBody>
          <a:bodyPr>
            <a:norm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4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Агнонимы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ексические или фразеологические единицы языка, которые неизвестны, непонятны или малопонятны одному или многим его носителям. Многие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агнонимы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являются специальными терминами)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D89A31-980C-45AB-83EF-67643A757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276872"/>
            <a:ext cx="8250120" cy="4581128"/>
          </a:xfrm>
        </p:spPr>
        <p:txBody>
          <a:bodyPr>
            <a:normAutofit/>
          </a:bodyPr>
          <a:lstStyle/>
          <a:p>
            <a:pPr indent="180340" algn="just">
              <a:spcAft>
                <a:spcPts val="800"/>
              </a:spcAft>
            </a:pPr>
            <a:r>
              <a:rPr lang="ru-RU" sz="40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Сортинг</a:t>
            </a:r>
            <a:r>
              <a:rPr lang="ru-RU" sz="40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Sorting</a:t>
            </a:r>
            <a:r>
              <a:rPr lang="ru-RU" sz="4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ОТБОР?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800"/>
              </a:spcAft>
            </a:pPr>
            <a:r>
              <a:rPr lang="ru-RU" sz="40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Матчинг</a:t>
            </a:r>
            <a:r>
              <a:rPr lang="ru-RU" sz="40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Matching)</a:t>
            </a:r>
            <a:r>
              <a:rPr lang="ru-RU" sz="4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ПОДБОР?</a:t>
            </a:r>
          </a:p>
          <a:p>
            <a:pPr indent="180340" algn="just">
              <a:spcAft>
                <a:spcPts val="800"/>
              </a:spcAft>
            </a:pPr>
            <a:r>
              <a:rPr lang="ru-RU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Анрейвелинг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nravelling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рынках </a:t>
            </a:r>
            <a:r>
              <a:rPr lang="ru-RU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матчинга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0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D058D-DA71-4726-9894-4477571A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53" y="304800"/>
            <a:ext cx="7498080" cy="2116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Макароническая речь (макаронизмы) – </a:t>
            </a:r>
            <a:br>
              <a:rPr lang="ru-RU" dirty="0"/>
            </a:br>
            <a:r>
              <a:rPr lang="ru-RU" dirty="0"/>
              <a:t>перенасыщение иноязычными словами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FBC3010-3CAF-4E6F-9E9C-130B6D61E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593"/>
          <a:stretch/>
        </p:blipFill>
        <p:spPr>
          <a:xfrm>
            <a:off x="2699792" y="3068960"/>
            <a:ext cx="518457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rrowheads="1"/>
          </p:cNvSpPr>
          <p:nvPr/>
        </p:nvSpPr>
        <p:spPr bwMode="auto">
          <a:xfrm>
            <a:off x="4572000" y="4942674"/>
            <a:ext cx="4392488" cy="165618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2000" dirty="0"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>
                <a:latin typeface="Calibri" pitchFamily="34" charset="0"/>
              </a:rPr>
              <a:t>ПРОФЕССИОНАЛИЗМ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105919" y="3140968"/>
            <a:ext cx="2932162" cy="16561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</a:rPr>
              <a:t>ПРЕДТЕРМИН</a:t>
            </a:r>
            <a:endParaRPr kumimoji="0" lang="ru-RU" sz="2400" b="1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656184" y="964033"/>
            <a:ext cx="3816424" cy="187220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>
                <a:latin typeface="Calibri" pitchFamily="34" charset="0"/>
              </a:rPr>
              <a:t>ТЕРМИН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863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Элементы языка для специальных целей</a:t>
            </a:r>
          </a:p>
        </p:txBody>
      </p:sp>
    </p:spTree>
    <p:extLst>
      <p:ext uri="{BB962C8B-B14F-4D97-AF65-F5344CB8AC3E}">
        <p14:creationId xmlns:p14="http://schemas.microsoft.com/office/powerpoint/2010/main" val="57582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46F8894-A492-4C36-A68A-409C112A3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004960"/>
              </p:ext>
            </p:extLst>
          </p:nvPr>
        </p:nvGraphicFramePr>
        <p:xfrm>
          <a:off x="971600" y="836712"/>
          <a:ext cx="74168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22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476672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Спасибо за внимание!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5B9A14-AA99-4A93-A80E-6A8C49707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484784"/>
            <a:ext cx="3785944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E7923-317D-4B7D-84A2-53B9BDAC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C040D5-3C4B-4D2B-9208-7CA334A68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600" dirty="0"/>
              <a:t>1.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Отечественное терминоведение:  </a:t>
            </a:r>
          </a:p>
          <a:p>
            <a:pPr marL="82296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от истоков 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2296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Экономический термин,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в         </a:t>
            </a:r>
          </a:p>
          <a:p>
            <a:pPr marL="82296" indent="0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твоем?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6740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F3D4D-5DC3-41CF-9C96-A3A4D886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2132856"/>
          </a:xfrm>
        </p:spPr>
        <p:txBody>
          <a:bodyPr>
            <a:normAutofit fontScale="90000"/>
          </a:bodyPr>
          <a:lstStyle/>
          <a:p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Флоренский  П.А.          </a:t>
            </a:r>
            <a:r>
              <a:rPr lang="ru-RU" sz="1200" dirty="0"/>
              <a:t>                                                                       </a:t>
            </a:r>
            <a:r>
              <a:rPr lang="ru-RU" sz="2800" dirty="0"/>
              <a:t>Реформатский А.А.</a:t>
            </a:r>
            <a:br>
              <a:rPr lang="ru-RU" sz="2800" dirty="0"/>
            </a:br>
            <a:r>
              <a:rPr lang="ru-RU" sz="2800" dirty="0"/>
              <a:t> (1882 – 1937)                                                         (1900 – 1978)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13D004-044C-4DCB-8CD7-862DAC260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004" y="2132856"/>
            <a:ext cx="3240360" cy="40324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5B9FEB-0077-424A-BE75-3B7F156C8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588" y="1988605"/>
            <a:ext cx="2749894" cy="40324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72CBA9-26C0-4563-BA3D-B925EB588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24409"/>
            <a:ext cx="2452255" cy="3528392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5D35354D-BF61-4A19-B329-E4196658A724}"/>
              </a:ext>
            </a:extLst>
          </p:cNvPr>
          <p:cNvSpPr/>
          <p:nvPr/>
        </p:nvSpPr>
        <p:spPr>
          <a:xfrm>
            <a:off x="3274206" y="270074"/>
            <a:ext cx="1152128" cy="57606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9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903EC-F8D4-4CAE-93C7-12F857FA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СЛОВО       </a:t>
            </a:r>
            <a:r>
              <a:rPr lang="en-US" dirty="0"/>
              <a:t>vs       </a:t>
            </a:r>
            <a:r>
              <a:rPr lang="ru-RU" dirty="0"/>
              <a:t>ТЕРМИН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5FBEC70-B55E-4E17-B6AD-FBE39BC236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9282"/>
          <a:stretch/>
        </p:blipFill>
        <p:spPr>
          <a:xfrm>
            <a:off x="1331640" y="2348880"/>
            <a:ext cx="2952328" cy="2728204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D060A9-470C-4F8D-BEAF-C640835460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396" t="-28571" r="-11396" b="28571"/>
          <a:stretch/>
        </p:blipFill>
        <p:spPr>
          <a:xfrm>
            <a:off x="5184648" y="1268761"/>
            <a:ext cx="3657600" cy="38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6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0C43B-1E2F-4F9C-8BF9-A701C431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Требования к термину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8F719-F57B-423E-87DB-E1105C3DC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непротиворечивость семантики,</a:t>
            </a:r>
          </a:p>
          <a:p>
            <a:pPr indent="0" algn="just">
              <a:spcAft>
                <a:spcPts val="8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однозначность,</a:t>
            </a:r>
          </a:p>
          <a:p>
            <a:pPr indent="0" algn="just">
              <a:spcAft>
                <a:spcPts val="8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полнозначность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indent="0" algn="just">
              <a:spcAft>
                <a:spcPts val="8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отсутствие синонимов, </a:t>
            </a:r>
          </a:p>
          <a:p>
            <a:pPr indent="0" algn="just">
              <a:spcAft>
                <a:spcPts val="8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соответствие нормам языка,</a:t>
            </a:r>
          </a:p>
          <a:p>
            <a:pPr indent="0" algn="just">
              <a:spcAft>
                <a:spcPts val="8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краткость, </a:t>
            </a:r>
          </a:p>
          <a:p>
            <a:pPr indent="0" algn="just">
              <a:spcAft>
                <a:spcPts val="8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внедренность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indent="0" algn="just">
              <a:spcAft>
                <a:spcPts val="8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благозвучность.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82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723F7-B697-4233-9800-07C2D385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200" b="1" i="0" u="none" strike="noStrike" kern="1200" cap="none" spc="-100" normalizeH="0" baseline="0" noProof="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LSP </a:t>
            </a:r>
            <a:r>
              <a:rPr kumimoji="0" lang="ru-RU" sz="3200" b="1" i="0" u="none" strike="noStrike" kern="1200" cap="none" spc="-100" normalizeH="0" baseline="0" noProof="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(</a:t>
            </a:r>
            <a:r>
              <a:rPr kumimoji="0" lang="en-US" sz="3200" b="1" i="0" u="none" strike="noStrike" kern="1200" cap="none" spc="-100" normalizeH="0" baseline="0" noProof="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Language For Specific Purposes)</a:t>
            </a:r>
            <a:r>
              <a:rPr kumimoji="0" lang="ru-RU" sz="3200" b="1" i="0" u="none" strike="noStrike" kern="1200" cap="none" spc="-100" normalizeH="0" baseline="0" noProof="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-100" normalizeH="0" baseline="0" noProof="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– </a:t>
            </a:r>
            <a:br>
              <a:rPr kumimoji="0" lang="ru-RU" sz="3200" b="1" i="0" u="none" strike="noStrike" kern="1200" cap="none" spc="-100" normalizeH="0" baseline="0" noProof="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sz="3200" b="1" i="0" u="none" strike="noStrike" kern="1200" cap="none" spc="-100" normalizeH="0" baseline="0" noProof="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структура и функции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3AAE9B-1964-48E1-9C10-875ED22C9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Структура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5000"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Фонетический уровень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5000"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Морфологический уровень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5000"/>
              <a:buFontTx/>
              <a:buChar char="-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Лексический уровень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(специальная лексика)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5000"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Синтаксический уровень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5000"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Текстовый уровень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5000"/>
              <a:buFontTx/>
              <a:buChar char="-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Семантический уровень</a:t>
            </a: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Функции</a:t>
            </a:r>
          </a:p>
          <a:p>
            <a:pPr marL="539496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коммуникативная (профессиональное общение)</a:t>
            </a:r>
          </a:p>
          <a:p>
            <a:pPr marL="539496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когнитивная (познание при помощи языка)</a:t>
            </a:r>
          </a:p>
          <a:p>
            <a:pPr marL="539496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информативная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(!) (хранение и передача знаний)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74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1EB28D-69CE-46EE-90AE-1E86E967D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764704"/>
            <a:ext cx="3102908" cy="4109356"/>
          </a:xfrm>
          <a:prstGeom prst="rect">
            <a:avLst/>
          </a:prstGeom>
        </p:spPr>
      </p:pic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id="{C1DF3C34-C2C9-4EDD-A96B-CA70AF964741}"/>
              </a:ext>
            </a:extLst>
          </p:cNvPr>
          <p:cNvSpPr/>
          <p:nvPr/>
        </p:nvSpPr>
        <p:spPr>
          <a:xfrm>
            <a:off x="1403648" y="15915"/>
            <a:ext cx="7560840" cy="1756901"/>
          </a:xfrm>
          <a:prstGeom prst="cloudCallout">
            <a:avLst>
              <a:gd name="adj1" fmla="val 9485548"/>
              <a:gd name="adj2" fmla="val 1618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T H E         </a:t>
            </a:r>
            <a:r>
              <a:rPr lang="en-US" dirty="0" err="1"/>
              <a:t>E</a:t>
            </a:r>
            <a:r>
              <a:rPr lang="en-US" dirty="0"/>
              <a:t> N G L I S H         L A N G U A G E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E7D06C-38DC-4853-840F-E6AD5CDEA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365104"/>
            <a:ext cx="476138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5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8B964-34D9-4E71-9799-AD9F784B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435304"/>
          </a:xfrm>
        </p:spPr>
        <p:txBody>
          <a:bodyPr>
            <a:normAutofit/>
          </a:bodyPr>
          <a:lstStyle/>
          <a:p>
            <a:r>
              <a:rPr lang="ru-RU" dirty="0" err="1"/>
              <a:t>Портмонентные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заимствования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2966B-75B3-4B4E-99D4-56551D94F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3068960"/>
            <a:ext cx="7498080" cy="3514402"/>
          </a:xfrm>
        </p:spPr>
        <p:txBody>
          <a:bodyPr>
            <a:normAutofit fontScale="92500" lnSpcReduction="10000"/>
          </a:bodyPr>
          <a:lstStyle/>
          <a:p>
            <a:r>
              <a:rPr lang="en-US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FinTech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Financial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Technology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24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Финансовые технологии или </a:t>
            </a:r>
            <a:r>
              <a:rPr lang="ru-RU" sz="2400" dirty="0" err="1">
                <a:solidFill>
                  <a:srgbClr val="4D51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финтех</a:t>
            </a:r>
            <a:r>
              <a:rPr lang="ru-RU" sz="24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endParaRPr lang="ru-RU" sz="2400" dirty="0">
              <a:solidFill>
                <a:srgbClr val="4D5156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EdTech</a:t>
            </a:r>
            <a:r>
              <a:rPr lang="ru-RU" sz="4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Education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Technology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Образовательные технологии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EdTech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рынок,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EdTech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-стартап,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EdTech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-компания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</a:t>
            </a:r>
            <a:r>
              <a:rPr lang="ru-RU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онлайн-образование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7FBFE7-4F28-4ADE-AF19-4401A7695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55497"/>
            <a:ext cx="313971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5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7FAF6-0F8E-4368-8EBB-ECE06518B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24744"/>
          </a:xfrm>
        </p:spPr>
        <p:txBody>
          <a:bodyPr>
            <a:normAutofit/>
          </a:bodyPr>
          <a:lstStyle/>
          <a:p>
            <a:pPr algn="ctr">
              <a:spcAft>
                <a:spcPts val="2040"/>
              </a:spcAft>
            </a:pPr>
            <a:r>
              <a:rPr lang="ru-RU" sz="3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Гиг</a:t>
            </a:r>
            <a:r>
              <a:rPr lang="ru-RU" sz="3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r>
              <a:rPr lang="ru-RU" sz="3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Gig economy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англ. разг. работа, должность, занятие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A08A66-5D96-43F0-9B85-BA29156B4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837613"/>
            <a:ext cx="7962088" cy="4020387"/>
          </a:xfrm>
        </p:spPr>
        <p:txBody>
          <a:bodyPr>
            <a:normAutofit fontScale="55000" lnSpcReduction="20000"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ru-RU" sz="36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JOB </a:t>
            </a:r>
            <a:r>
              <a:rPr lang="ru-RU" sz="36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НА ПОЛНУЮ СТАВКУ </a:t>
            </a:r>
            <a:r>
              <a:rPr lang="en-US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ФУЛТАЙМ ДОЛЖНОСТ</a:t>
            </a:r>
            <a:r>
              <a:rPr lang="en-US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ru-RU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JOB        </a:t>
            </a:r>
            <a:r>
              <a:rPr lang="ru-RU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НЕ НА ПОЛНУЮ</a:t>
            </a:r>
            <a:r>
              <a:rPr lang="en-US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СТАВКУ)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endParaRPr lang="en-US" sz="3600" b="1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FREELANCER</a:t>
            </a:r>
            <a:r>
              <a:rPr lang="ru-RU" sz="36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 ПО ДОГОВОРУ </a:t>
            </a:r>
            <a:endParaRPr lang="en-US" sz="3600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ФРИЛФНСЕР</a:t>
            </a:r>
            <a:endParaRPr lang="en-US" sz="3600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endParaRPr lang="en-US" sz="3600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TELEWORK            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ДИСТАНЦИОННАЯ ЗАНЯТОСТЬ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ТЕЛЕРАБОТА</a:t>
            </a:r>
          </a:p>
          <a:p>
            <a:pPr indent="0" algn="just">
              <a:spcBef>
                <a:spcPts val="0"/>
              </a:spcBef>
              <a:buNone/>
            </a:pP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E-WORK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-ВОРК</a:t>
            </a:r>
          </a:p>
          <a:p>
            <a:pPr indent="0" algn="just">
              <a:spcBef>
                <a:spcPts val="0"/>
              </a:spcBef>
              <a:buNone/>
            </a:pP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HH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ХА.ХА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sz="3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US" sz="3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VIRTUAL TUTOR      </a:t>
            </a:r>
            <a:r>
              <a:rPr lang="ru-RU" sz="3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ВИРТУАЛЬНЫЙ ТЬЮТОР</a:t>
            </a:r>
            <a:endParaRPr lang="ru-RU" sz="3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78D623-3AC1-4916-B6AB-CBAC9B3AD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638" y="1109420"/>
            <a:ext cx="5938019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27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3226</TotalTime>
  <Words>432</Words>
  <Application>Microsoft Office PowerPoint</Application>
  <PresentationFormat>Экран (4:3)</PresentationFormat>
  <Paragraphs>116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Constantia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ВОПРОСЫ</vt:lpstr>
      <vt:lpstr>   Флоренский  П.А.                                                                                 Реформатский А.А.  (1882 – 1937)                                                         (1900 – 1978) </vt:lpstr>
      <vt:lpstr>СЛОВО       vs       ТЕРМИН</vt:lpstr>
      <vt:lpstr>Требования к термину</vt:lpstr>
      <vt:lpstr>LSP (Language For Specific Purposes) –  структура и функции</vt:lpstr>
      <vt:lpstr>Презентация PowerPoint</vt:lpstr>
      <vt:lpstr>Портмонентные  заимствования</vt:lpstr>
      <vt:lpstr>Гиг—экономика Gig economy (gig – англ. разг. работа, должность, занятие)</vt:lpstr>
      <vt:lpstr>   -ING                  - TION</vt:lpstr>
      <vt:lpstr>ТЕРМИНОЛОГИЧЕСКИЕ ЭКВИВАЛЕНТЫ</vt:lpstr>
      <vt:lpstr>Агнонимы (Лексические или фразеологические единицы языка, которые неизвестны, непонятны или малопонятны одному или многим его носителям. Многие агнонимы являются специальными терминами)</vt:lpstr>
      <vt:lpstr>Макароническая речь (макаронизмы) –  перенасыщение иноязычными словами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Julia</cp:lastModifiedBy>
  <cp:revision>169</cp:revision>
  <dcterms:modified xsi:type="dcterms:W3CDTF">2021-10-01T17:01:21Z</dcterms:modified>
</cp:coreProperties>
</file>