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2" r:id="rId4"/>
    <p:sldId id="265" r:id="rId5"/>
    <p:sldId id="266" r:id="rId6"/>
    <p:sldId id="267" r:id="rId7"/>
    <p:sldId id="268" r:id="rId8"/>
    <p:sldId id="269" r:id="rId9"/>
    <p:sldId id="270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3" d="100"/>
          <a:sy n="83" d="100"/>
        </p:scale>
        <p:origin x="614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2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Прямоугольник 23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Прямоугольник 24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Прямоугольник 25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Прямоугольник 26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 useBgFill="1">
        <p:nvSpPr>
          <p:cNvPr id="11" name="Скругленный прямоугольник 29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 useBgFill="1">
        <p:nvSpPr>
          <p:cNvPr id="12" name="Скругленный прямоугольник 30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3" name="Прямоугольник 6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4" name="Прямоугольник 9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5" name="Прямоугольник 10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6" name="Прямоугольник 18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>
          <a:xfrm>
            <a:off x="8940800" y="4206875"/>
            <a:ext cx="1280584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020032-898F-4909-921A-3CCFF1ECB3F7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6FC32CA5-E707-4F82-BE06-F2185C1DEE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075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F1F3C0-80B7-4138-AECC-EBC2EC1CA2DD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B80A8-4237-4906-9154-A93363C98A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8452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86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86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AC103-4103-4432-ABD2-400AEDC6EF8A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E73A60-815C-4216-9007-A60B9A8744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709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0DDCB-3B14-43BB-A403-44900EA4FFE3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82485-3F0C-4FDE-8B2E-20BBFF3717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05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0E808-D0D9-4697-B675-345D7430DA03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D113E-9215-47B4-BBAA-DD99FC7A92A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331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4CE06-6E02-4ACB-B8F7-EAEF2B70F280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DE33A-2E72-4E6E-8090-335AE63188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213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6654A22-BBDD-4390-B65B-1BA0D6EB549A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17972B7-6BC9-4E02-B167-005ECFD6FA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026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5FEF8-3730-4EF2-AC9F-9DA09FD9B3CF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B954D7-4BEE-4FF2-A3D8-0EECECC99E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202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077BB-4C53-4920-9A03-3ACE221CBA88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6010D-7B19-4A5D-8905-A23E5E7BC8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9069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89E866-9FB0-4B43-84DF-D52E989AEDA3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CB1AC-D3C5-4365-8577-A1D5BC1EED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100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A581D-E763-402E-88D0-3C0D4EB3E301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FF5E0-B053-449D-A9C7-CC0E2874E6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7441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039" name="Заголовок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40" name="Текст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2C5742FC-1ABB-4726-9882-FE794929DE2F}" type="datetimeFigureOut">
              <a:rPr lang="ru-RU"/>
              <a:pPr>
                <a:defRPr/>
              </a:pPr>
              <a:t>03.11.2017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27DBBA87-EA24-4D33-9028-CC64B9F931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9905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gkalyagin@yandex.r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981200" y="2401889"/>
            <a:ext cx="8458200" cy="1470025"/>
          </a:xfrm>
        </p:spPr>
        <p:txBody>
          <a:bodyPr/>
          <a:lstStyle/>
          <a:p>
            <a:pPr algn="ctr" eaLnBrk="1" hangingPunct="1"/>
            <a:r>
              <a:rPr lang="ru-RU"/>
              <a:t>ЭКОНОМИЧЕСКИЙ АНАЛИЗ ПРАВА</a:t>
            </a: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95688" y="4286250"/>
            <a:ext cx="4953000" cy="870942"/>
          </a:xfrm>
        </p:spPr>
        <p:txBody>
          <a:bodyPr/>
          <a:lstStyle/>
          <a:p>
            <a:pPr marL="63500" algn="ctr" eaLnBrk="1" hangingPunct="1"/>
            <a:r>
              <a:rPr lang="ru-RU" dirty="0" err="1"/>
              <a:t>к.э.н</a:t>
            </a:r>
            <a:r>
              <a:rPr lang="ru-RU" dirty="0"/>
              <a:t>., доцент Г.В. Калягин</a:t>
            </a:r>
          </a:p>
          <a:p>
            <a:pPr marL="63500" algn="ctr" eaLnBrk="1" hangingPunct="1"/>
            <a:r>
              <a:rPr lang="en-US" dirty="0">
                <a:hlinkClick r:id="rId2"/>
              </a:rPr>
              <a:t>gkalyagin@yandex.ru</a:t>
            </a:r>
            <a:endParaRPr lang="en-US" dirty="0"/>
          </a:p>
          <a:p>
            <a:pPr marL="63500" algn="ctr" eaLnBrk="1" hangingPunct="1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2021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1881188" y="504826"/>
            <a:ext cx="8229600" cy="475903"/>
          </a:xfrm>
        </p:spPr>
        <p:txBody>
          <a:bodyPr/>
          <a:lstStyle/>
          <a:p>
            <a:pPr algn="ctr" eaLnBrk="1" hangingPunct="1"/>
            <a:r>
              <a:rPr lang="ru-RU" dirty="0"/>
              <a:t>Содержание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75520" y="1124745"/>
            <a:ext cx="8712968" cy="5544615"/>
          </a:xfrm>
        </p:spPr>
        <p:txBody>
          <a:bodyPr/>
          <a:lstStyle/>
          <a:p>
            <a:pPr marL="623887" indent="-514350" eaLnBrk="1" hangingPunct="1">
              <a:spcBef>
                <a:spcPts val="1200"/>
              </a:spcBef>
              <a:buFont typeface="+mj-lt"/>
              <a:buAutoNum type="arabicPeriod"/>
            </a:pPr>
            <a:r>
              <a:rPr lang="ru-RU" sz="3000" dirty="0"/>
              <a:t>Экономический подход к анализу права.</a:t>
            </a:r>
          </a:p>
          <a:p>
            <a:pPr marL="623887" indent="-514350" eaLnBrk="1" hangingPunct="1">
              <a:spcBef>
                <a:spcPts val="1200"/>
              </a:spcBef>
              <a:buFont typeface="+mj-lt"/>
              <a:buAutoNum type="arabicPeriod"/>
            </a:pPr>
            <a:r>
              <a:rPr lang="ru-RU" sz="3000" dirty="0"/>
              <a:t>Экономический анализ ответственности за неумышленное причинение ущерба.</a:t>
            </a:r>
          </a:p>
          <a:p>
            <a:pPr marL="623887" indent="-514350" eaLnBrk="1" hangingPunct="1">
              <a:spcBef>
                <a:spcPts val="1200"/>
              </a:spcBef>
              <a:buFont typeface="+mj-lt"/>
              <a:buAutoNum type="arabicPeriod"/>
            </a:pPr>
            <a:r>
              <a:rPr lang="ru-RU" sz="3000" dirty="0"/>
              <a:t>Экономический анализ прав собственности</a:t>
            </a:r>
            <a:r>
              <a:rPr lang="en-US" sz="3000" dirty="0"/>
              <a:t>.</a:t>
            </a:r>
            <a:endParaRPr lang="ru-RU" sz="3000" dirty="0"/>
          </a:p>
          <a:p>
            <a:pPr marL="623887" indent="-514350" eaLnBrk="1" hangingPunct="1">
              <a:spcBef>
                <a:spcPts val="1200"/>
              </a:spcBef>
              <a:buFont typeface="+mj-lt"/>
              <a:buAutoNum type="arabicPeriod"/>
            </a:pPr>
            <a:r>
              <a:rPr lang="ru-RU" sz="3000" dirty="0"/>
              <a:t>Экономический анализ контрактного права.</a:t>
            </a:r>
          </a:p>
          <a:p>
            <a:pPr marL="623887" indent="-514350" eaLnBrk="1" hangingPunct="1">
              <a:spcBef>
                <a:spcPts val="1200"/>
              </a:spcBef>
              <a:buFont typeface="+mj-lt"/>
              <a:buAutoNum type="arabicPeriod"/>
            </a:pPr>
            <a:r>
              <a:rPr lang="ru-RU" sz="3000" dirty="0"/>
              <a:t>Экономический анализ уголовного права и общественное </a:t>
            </a:r>
            <a:r>
              <a:rPr lang="ru-RU" sz="3000" dirty="0" err="1"/>
              <a:t>правоприменение</a:t>
            </a:r>
            <a:r>
              <a:rPr lang="ru-RU" sz="3000" dirty="0"/>
              <a:t>.</a:t>
            </a:r>
          </a:p>
          <a:p>
            <a:pPr marL="623887" indent="-514350" eaLnBrk="1" hangingPunct="1">
              <a:spcBef>
                <a:spcPts val="1200"/>
              </a:spcBef>
              <a:buFont typeface="+mj-lt"/>
              <a:buAutoNum type="arabicPeriod"/>
            </a:pPr>
            <a:r>
              <a:rPr lang="ru-RU" sz="3000" dirty="0"/>
              <a:t>Экономический анализ судебного процесса.</a:t>
            </a:r>
          </a:p>
          <a:p>
            <a:pPr marL="623887" indent="-514350" eaLnBrk="1" hangingPunct="1">
              <a:spcBef>
                <a:spcPts val="1200"/>
              </a:spcBef>
              <a:buFont typeface="+mj-lt"/>
              <a:buAutoNum type="arabicPeriod"/>
            </a:pPr>
            <a:r>
              <a:rPr lang="ru-RU" sz="3000" dirty="0"/>
              <a:t>Право и неформальные нормы.</a:t>
            </a:r>
          </a:p>
          <a:p>
            <a:pPr marL="623887" indent="-514350" eaLnBrk="1" hangingPunct="1">
              <a:spcBef>
                <a:spcPts val="1200"/>
              </a:spcBef>
              <a:buFont typeface="+mj-lt"/>
              <a:buAutoNum type="arabicPeriod"/>
            </a:pPr>
            <a:endParaRPr lang="en-US" sz="3200" dirty="0"/>
          </a:p>
          <a:p>
            <a:pPr eaLnBrk="1" hangingPunct="1"/>
            <a:endParaRPr lang="ru-RU" sz="3000" dirty="0"/>
          </a:p>
        </p:txBody>
      </p:sp>
    </p:spTree>
    <p:extLst>
      <p:ext uri="{BB962C8B-B14F-4D97-AF65-F5344CB8AC3E}">
        <p14:creationId xmlns:p14="http://schemas.microsoft.com/office/powerpoint/2010/main" val="2745804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508000" y="877456"/>
            <a:ext cx="11166764" cy="5696384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endParaRPr lang="ru-RU" sz="3600" dirty="0"/>
          </a:p>
          <a:p>
            <a:pPr algn="ctr" eaLnBrk="1" hangingPunct="1">
              <a:spcBef>
                <a:spcPts val="1200"/>
              </a:spcBef>
              <a:buNone/>
            </a:pPr>
            <a:r>
              <a:rPr lang="ru-RU" sz="4400" dirty="0"/>
              <a:t>Экономический анализ права (</a:t>
            </a:r>
            <a:r>
              <a:rPr lang="en-US" sz="4400" dirty="0"/>
              <a:t>Law and Economics) – </a:t>
            </a:r>
            <a:r>
              <a:rPr lang="ru-RU" sz="4400" dirty="0"/>
              <a:t>анализ законодательных и судебных решений экономическими методами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991988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1062188" y="932873"/>
            <a:ext cx="10095346" cy="54771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200" dirty="0">
                <a:solidFill>
                  <a:prstClr val="white"/>
                </a:solidFill>
                <a:latin typeface="Georgia"/>
              </a:rPr>
              <a:t>Правовые нормы = система неявных цен, которая создает для индивидов соответствующие стимулы</a:t>
            </a:r>
          </a:p>
        </p:txBody>
      </p:sp>
    </p:spTree>
    <p:extLst>
      <p:ext uri="{BB962C8B-B14F-4D97-AF65-F5344CB8AC3E}">
        <p14:creationId xmlns:p14="http://schemas.microsoft.com/office/powerpoint/2010/main" val="1725122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508001" y="387934"/>
            <a:ext cx="4992060" cy="5696384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endParaRPr lang="ru-RU" sz="3600" dirty="0"/>
          </a:p>
          <a:p>
            <a:pPr algn="ctr" eaLnBrk="1" hangingPunct="1">
              <a:spcBef>
                <a:spcPts val="1200"/>
              </a:spcBef>
              <a:buNone/>
            </a:pPr>
            <a:r>
              <a:rPr lang="ru-RU" sz="3600" dirty="0"/>
              <a:t>Кто, причинитель вреда или жертва, должен нести ответственность в односторонних и двусторонних несчастных случаях?</a:t>
            </a:r>
            <a:endParaRPr lang="en-US" sz="36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22C75B7-8D50-4653-8094-16F3673639D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0060" y="1347571"/>
            <a:ext cx="6691940" cy="4162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53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254000" y="406400"/>
            <a:ext cx="11683999" cy="134851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sz="3600" dirty="0"/>
              <a:t>В чем экономическое обоснование неотчуждаемости </a:t>
            </a:r>
            <a:r>
              <a:rPr lang="ru-RU" sz="3600" dirty="0" err="1"/>
              <a:t>неотчуждаемости</a:t>
            </a:r>
            <a:r>
              <a:rPr lang="ru-RU" sz="3600" dirty="0"/>
              <a:t> некоторых правомочий?</a:t>
            </a:r>
            <a:endParaRPr lang="en-US" sz="36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49EF2A5-7680-4245-A73B-F5132437C0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212" y="1628198"/>
            <a:ext cx="8377384" cy="5204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739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254001" y="969825"/>
            <a:ext cx="5842000" cy="4812148"/>
          </a:xfrm>
        </p:spPr>
        <p:txBody>
          <a:bodyPr/>
          <a:lstStyle/>
          <a:p>
            <a:pPr marL="109538" indent="0" algn="ctr" eaLnBrk="1" hangingPunct="1">
              <a:lnSpc>
                <a:spcPct val="90000"/>
              </a:lnSpc>
              <a:spcBef>
                <a:spcPts val="600"/>
              </a:spcBef>
              <a:buNone/>
              <a:defRPr/>
            </a:pPr>
            <a:r>
              <a:rPr lang="ru-RU" sz="3600" dirty="0"/>
              <a:t>Является ли тот факт, что одна из сторон договора придерживается ошибочного предположения о его сути, являться достаточным основанием для признания договора недействительным?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18B0835-E71E-45AA-B2B7-66EB50A7B5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4448" y="1122215"/>
            <a:ext cx="6052897" cy="4539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850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254000" y="406400"/>
            <a:ext cx="11683999" cy="134851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sz="3600" dirty="0"/>
              <a:t>Что такое «рынок преступлений» и зачем общество наказывает преступников?</a:t>
            </a:r>
            <a:endParaRPr lang="en-US" sz="3600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95B7301-34C6-49AC-A711-BB4BCDA5DB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2152" y="1635847"/>
            <a:ext cx="7675415" cy="5096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7505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Содержимое 2"/>
          <p:cNvSpPr>
            <a:spLocks noGrp="1"/>
          </p:cNvSpPr>
          <p:nvPr>
            <p:ph idx="1"/>
          </p:nvPr>
        </p:nvSpPr>
        <p:spPr>
          <a:xfrm>
            <a:off x="272478" y="3205018"/>
            <a:ext cx="11683999" cy="1219200"/>
          </a:xfrm>
        </p:spPr>
        <p:txBody>
          <a:bodyPr/>
          <a:lstStyle/>
          <a:p>
            <a:pPr algn="ctr" eaLnBrk="1" hangingPunct="1">
              <a:spcBef>
                <a:spcPts val="1200"/>
              </a:spcBef>
              <a:buNone/>
            </a:pPr>
            <a:r>
              <a:rPr lang="ru-RU" sz="6800" dirty="0"/>
              <a:t>Ждем вас на нашем курсе!</a:t>
            </a:r>
            <a:endParaRPr lang="en-US" sz="6800" dirty="0"/>
          </a:p>
        </p:txBody>
      </p:sp>
    </p:spTree>
    <p:extLst>
      <p:ext uri="{BB962C8B-B14F-4D97-AF65-F5344CB8AC3E}">
        <p14:creationId xmlns:p14="http://schemas.microsoft.com/office/powerpoint/2010/main" val="11594796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161</Words>
  <Application>Microsoft Office PowerPoint</Application>
  <PresentationFormat>Широкоэкранный</PresentationFormat>
  <Paragraphs>20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Georgia</vt:lpstr>
      <vt:lpstr>Trebuchet MS</vt:lpstr>
      <vt:lpstr>Wingdings 2</vt:lpstr>
      <vt:lpstr>Городская</vt:lpstr>
      <vt:lpstr>ЭКОНОМИЧЕСКИЙ АНАЛИЗ ПРАВА</vt:lpstr>
      <vt:lpstr>Содержание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ЭКОНОМИЧЕСКИЙ АНАЛИЗ ПРАВА</dc:title>
  <dc:creator>Григорий Калягин</dc:creator>
  <cp:lastModifiedBy>Григорий Калягин</cp:lastModifiedBy>
  <cp:revision>5</cp:revision>
  <dcterms:created xsi:type="dcterms:W3CDTF">2017-11-03T11:09:44Z</dcterms:created>
  <dcterms:modified xsi:type="dcterms:W3CDTF">2017-11-03T12:01:48Z</dcterms:modified>
</cp:coreProperties>
</file>