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0" r:id="rId6"/>
    <p:sldId id="260" r:id="rId7"/>
    <p:sldId id="266" r:id="rId8"/>
    <p:sldId id="264" r:id="rId9"/>
    <p:sldId id="269" r:id="rId10"/>
    <p:sldId id="267" r:id="rId11"/>
    <p:sldId id="265" r:id="rId12"/>
    <p:sldId id="262" r:id="rId13"/>
    <p:sldId id="263" r:id="rId14"/>
    <p:sldId id="268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4B6EA3-9CD5-481B-99DA-89A464BF5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37385B2-E063-4AAF-900E-3CD15E05D1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99378D-89DD-458F-B165-EC188520C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6C89E-6B33-415A-8C59-37D9BD8141D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C60287-BE67-4647-9F99-DE569A7EA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294EC5-CC50-45BA-B250-7397B464C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BEA4-1727-4603-9E96-4CE5A3308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073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CA1A30-7F22-47C8-B1D9-9A0889840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340EFA5-58BE-4537-952B-9363562138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95482E-E517-4C45-ADDB-F6B60A5F9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6C89E-6B33-415A-8C59-37D9BD8141D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4D7C30-C7C4-4F3F-BA18-99AB95BBF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53A3AB-B48D-4D22-89F2-DB309911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BEA4-1727-4603-9E96-4CE5A3308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183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305170E-E4E4-48C5-A0BD-997CFBBA92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FD3C3FC-13BB-49D3-A492-80949414A3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04D845-8715-4D5E-9AAA-5D2B51601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6C89E-6B33-415A-8C59-37D9BD8141D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ACEE623-E730-4393-86C0-68D83123E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4070DF-2DA8-4ABA-9B78-AD551BEA8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BEA4-1727-4603-9E96-4CE5A3308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626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6027A3-9F32-4CB1-A4FA-7E6C09753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5253A0-CF62-46E3-9D5E-2C4FB999C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788D51-EAA1-41CB-8D47-5D8E991E2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6C89E-6B33-415A-8C59-37D9BD8141D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E0225B-D740-458E-98F9-C184102CE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8E33E6-6073-4635-8302-AC497AAD0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BEA4-1727-4603-9E96-4CE5A3308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617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26E367-4D72-4B4A-BE6E-AFA0AC3FC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7E96FCD-26B8-46B0-A5F5-A5AE1EA69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06AFDF-D255-4EB5-9846-5E08BB8EF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6C89E-6B33-415A-8C59-37D9BD8141D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2591FF-4241-4AD9-A61D-3D73E41CF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814ED6-2225-4BC3-A546-AD7F42A7F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BEA4-1727-4603-9E96-4CE5A3308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296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640B9E-B50C-4FE9-A6CF-DBC87044E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C9227D-330C-47ED-B514-B217D84A09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D2C5B54-C02A-4F07-9D68-196F007BF0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69097E-D732-4F88-9284-DCDC965B1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6C89E-6B33-415A-8C59-37D9BD8141D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E139D01-FB83-458A-A59C-F27F858D4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905A20-F48B-46AB-B344-92DC9A5D6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BEA4-1727-4603-9E96-4CE5A3308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24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CBBD64-7BEB-4974-943A-2D37A68CA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E7C67F7-0BE4-4175-96EC-33FCD0800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537C614-2079-4E3B-B2DB-E30D677B2F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BB9D061-C98B-4716-9466-0C3CB5F1DD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587E7F6-39EE-490C-A9B9-1E688FF184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42E09DC-361B-4F5B-B698-FCDEF2C92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6C89E-6B33-415A-8C59-37D9BD8141D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27F8DA3-22AD-4251-8699-C9D40D5BE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EC354E4-4FD0-484A-A52D-9A3BD2B1A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BEA4-1727-4603-9E96-4CE5A3308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782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D5C1D7-2135-48A0-BC95-DA9F81668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D795AD1-2A04-4CDE-8BD3-2489C3169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6C89E-6B33-415A-8C59-37D9BD8141D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584CDD3-152C-448C-B457-0F2A4FC71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DF5DE51-8875-426C-ACCB-A6C6240D0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BEA4-1727-4603-9E96-4CE5A3308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467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F472A94-76E4-42F9-A14E-83269DD05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6C89E-6B33-415A-8C59-37D9BD8141D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9251F34-34D2-4E59-AC8B-5A5F22374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06A15B0-142F-4C31-B3AA-B4988D8CD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BEA4-1727-4603-9E96-4CE5A3308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022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4EECEF-2FED-450A-A262-63B4A0D4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77A060-D3B5-41B7-AD94-45AF7F34B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00A1AF6-67B2-4BE4-B0CA-C168954FDD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04BB1AF-DF53-423D-84A9-61D149795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6C89E-6B33-415A-8C59-37D9BD8141D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E89AB55-CC38-4678-8D0E-0DDC23047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9BAAF2B-4964-483B-921E-E2A8104A9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BEA4-1727-4603-9E96-4CE5A3308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600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422337-965E-4DF7-A678-FDC34CE86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26A6AB1-56FE-4F88-B16D-8053B35A2C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EFBDE40-9A74-4BE0-A38A-8F7D69285F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01F6C55-E9E0-437A-BE62-1D6C460E7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6C89E-6B33-415A-8C59-37D9BD8141D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FB0A1FC-1D9A-47D5-989A-97200223D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FACC4E6-240A-4840-8DF7-59FB08C68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BEA4-1727-4603-9E96-4CE5A3308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757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2FDC33-3FD1-4474-ACC1-568EAC87F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99CE8DE-5160-4EAA-8EB6-9C3E491FA4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B471C9-F918-4441-BE69-68EC30E43A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D0E6C89E-6B33-415A-8C59-37D9BD8141DD}" type="datetimeFigureOut">
              <a:rPr lang="ru-RU" smtClean="0"/>
              <a:pPr/>
              <a:t>27.04.2022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087738-0006-40DE-B9AB-1100BD9C8A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DD1927-D16F-4E69-8686-4AF1993EB1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7731BEA4-1727-4603-9E96-4CE5A3308EC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6585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cyberleninka.ru/article/n/filosofiya-meditsiny-i-meditsinskiy-vzglyad-na-filosofiyu" TargetMode="External"/><Relationship Id="rId2" Type="http://schemas.openxmlformats.org/officeDocument/2006/relationships/hyperlink" Target="http://rep.bsmu.by/handle/BSMU/33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yberleninka.ru/article/n/filosofsko-metodologicheskie-paradigmy-v-nauke-o-zdorovie-cheloveka" TargetMode="External"/><Relationship Id="rId5" Type="http://schemas.openxmlformats.org/officeDocument/2006/relationships/hyperlink" Target="https://iphras.ru/uplfile/root/biblio/2001/Phil_zdor_1.pdf" TargetMode="External"/><Relationship Id="rId4" Type="http://schemas.openxmlformats.org/officeDocument/2006/relationships/hyperlink" Target="https://ec.europa.eu/programmes/erasmus-plus/project-result-content/0afb0c8a-5ad3-411e-b281-9f7f0006a4f4/Public%20Health%20and%20Management%20of%20Healthcare_printed_FINAL2_c%20KZ.pdf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057/s41599-020-0420-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pmh.org/about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7B9E27-2D32-47A6-BA91-0E0CE24E63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Философия здравоохранения: основные направления исследования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B93484E-CCCB-4CCE-9FB4-4131EF7A34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Рогожникова В.Н., к.ф.н., доцент</a:t>
            </a:r>
          </a:p>
          <a:p>
            <a:r>
              <a:rPr lang="ru-RU" dirty="0"/>
              <a:t>Кафедра философии и методологии экономики</a:t>
            </a:r>
          </a:p>
          <a:p>
            <a:r>
              <a:rPr lang="ru-RU" dirty="0"/>
              <a:t>Экономический факультет МГУ имени М.В. Ломоносова</a:t>
            </a:r>
          </a:p>
        </p:txBody>
      </p:sp>
    </p:spTree>
    <p:extLst>
      <p:ext uri="{BB962C8B-B14F-4D97-AF65-F5344CB8AC3E}">
        <p14:creationId xmlns:p14="http://schemas.microsoft.com/office/powerpoint/2010/main" val="3177119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618F57-E8E9-4AA2-B069-0FF16F1DE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8694"/>
            <a:ext cx="10515600" cy="87774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Основные направления </a:t>
            </a:r>
            <a:br>
              <a:rPr lang="ru-RU" dirty="0"/>
            </a:br>
            <a:r>
              <a:rPr lang="ru-RU" dirty="0"/>
              <a:t>философии здравоохранения</a:t>
            </a:r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8B865E00-23AD-469F-BA10-863C670908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014971"/>
              </p:ext>
            </p:extLst>
          </p:nvPr>
        </p:nvGraphicFramePr>
        <p:xfrm>
          <a:off x="0" y="1056443"/>
          <a:ext cx="12192000" cy="57912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>
                  <a:extLst>
                    <a:ext uri="{9D8B030D-6E8A-4147-A177-3AD203B41FA5}">
                      <a16:colId xmlns:a16="http://schemas.microsoft.com/office/drawing/2014/main" val="634138990"/>
                    </a:ext>
                  </a:extLst>
                </a:gridCol>
              </a:tblGrid>
              <a:tr h="43928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Times New Roman" panose="02020603050405020304" pitchFamily="18" charset="0"/>
                        </a:rPr>
                        <a:t>Проблемы философии медицины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68048"/>
                  </a:ext>
                </a:extLst>
              </a:tr>
              <a:tr h="439286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Здоровье как целостное явление и ценность (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Dowie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2021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904"/>
                  </a:ext>
                </a:extLst>
              </a:tr>
              <a:tr h="439286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Природа хорошего доказательства (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Bluhm, 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33918"/>
                  </a:ext>
                </a:extLst>
              </a:tr>
              <a:tr h="439286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Концепты, модели, доказательства и выводы, ценности и политика (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Stegenga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2018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0543581"/>
                  </a:ext>
                </a:extLst>
              </a:tr>
              <a:tr h="1493573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Основные концепции здравоохранения. 2) Организмы. 3) Пациенты. 4) Клинические учреждения и медицинский персонал. 5) Медицинское знание. 6) Нозология (учение о болезнях). 7) Здоровье как социальная и политическая проблема (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Handbook…, 2017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4104570"/>
                  </a:ext>
                </a:extLst>
              </a:tr>
              <a:tr h="790715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Клинические исследования, лабораторные исследования и модели (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Thompson, Upshur, 2018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176860"/>
                  </a:ext>
                </a:extLst>
              </a:tr>
              <a:tr h="790715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Философские основания медицинского знания, предназначение системы здравоохранения (Кудашов, 2010)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6066396"/>
                  </a:ext>
                </a:extLst>
              </a:tr>
              <a:tr h="790715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Философских основания, этические принципы и ценности здравоохранения (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Bielecki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Nieszporska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2017)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33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3304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926C1C-72C0-46A4-B83F-6B4D725CA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Перспективы философии здравоохранения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818F2A-9CC4-4A5B-A73A-2296EFC64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Существуют философские подходы к организации и развитию системы здравоохранения и ФЗ в целом:</a:t>
            </a:r>
          </a:p>
          <a:p>
            <a:pPr marL="514350" indent="-514350">
              <a:buAutoNum type="arabicPeriod"/>
            </a:pPr>
            <a:r>
              <a:rPr lang="ru-RU" b="1" dirty="0" err="1"/>
              <a:t>Персоналистский</a:t>
            </a:r>
            <a:r>
              <a:rPr lang="ru-RU" dirty="0"/>
              <a:t> – в центре достоинство человека.</a:t>
            </a:r>
          </a:p>
          <a:p>
            <a:pPr marL="514350" indent="-514350">
              <a:buAutoNum type="arabicPeriod"/>
            </a:pPr>
            <a:r>
              <a:rPr lang="ru-RU" b="1" dirty="0"/>
              <a:t>Феноменологический</a:t>
            </a:r>
            <a:r>
              <a:rPr lang="ru-RU" dirty="0"/>
              <a:t> – в центре качественные подходы к созданию и использованию знания в медицине. </a:t>
            </a:r>
          </a:p>
          <a:p>
            <a:pPr marL="514350" indent="-514350">
              <a:buAutoNum type="arabicPeriod"/>
            </a:pPr>
            <a:r>
              <a:rPr lang="ru-RU" b="1" dirty="0"/>
              <a:t>Диалектический</a:t>
            </a:r>
            <a:r>
              <a:rPr lang="ru-RU" dirty="0"/>
              <a:t> – в центре мысль о здоровья и болезни как двух противоположных, но взаимосвязанных состояниях человека. </a:t>
            </a:r>
          </a:p>
          <a:p>
            <a:r>
              <a:rPr lang="ru-RU" dirty="0"/>
              <a:t>Много работ связано с (дескриптивным) переосмыслением теории здоровья в ВОЗ (</a:t>
            </a:r>
            <a:r>
              <a:rPr lang="en-US" dirty="0"/>
              <a:t>Bickenbach, 2017</a:t>
            </a:r>
            <a:r>
              <a:rPr lang="ru-RU" dirty="0"/>
              <a:t>; </a:t>
            </a:r>
            <a:r>
              <a:rPr lang="en-US" dirty="0"/>
              <a:t>Bielecki, </a:t>
            </a:r>
            <a:r>
              <a:rPr lang="en-US" dirty="0" err="1"/>
              <a:t>Nieszporska</a:t>
            </a:r>
            <a:r>
              <a:rPr lang="ru-RU" dirty="0"/>
              <a:t>, 2017;</a:t>
            </a:r>
            <a:r>
              <a:rPr lang="en-US" dirty="0"/>
              <a:t> Saad, Prochaska, 2020; </a:t>
            </a:r>
            <a:r>
              <a:rPr lang="ru-RU" dirty="0"/>
              <a:t>Щедрина, 2009).</a:t>
            </a:r>
          </a:p>
          <a:p>
            <a:r>
              <a:rPr lang="ru-RU" dirty="0"/>
              <a:t>Ряд авторов стремятся философски осмыслить доказательную медицину (</a:t>
            </a:r>
            <a:r>
              <a:rPr lang="en-US" dirty="0"/>
              <a:t>Howick, 2011; Worrall, 2010</a:t>
            </a:r>
            <a:r>
              <a:rPr lang="ru-RU" dirty="0"/>
              <a:t>) и даже выделить ее в отдельную область – философию доказательной медицины.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9871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B3D204-C8E4-432A-AFD7-CBBD16ECD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Заключение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199DD1-974F-4834-9590-60A1C3DC2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Развитие философии здравоохранения зависит от:</a:t>
            </a:r>
          </a:p>
          <a:p>
            <a:pPr>
              <a:buFontTx/>
              <a:buChar char="-"/>
            </a:pPr>
            <a:r>
              <a:rPr lang="ru-RU" dirty="0"/>
              <a:t>состояния и принципов организации и реформирования системы медицинской помощи, </a:t>
            </a:r>
          </a:p>
          <a:p>
            <a:pPr>
              <a:buFontTx/>
              <a:buChar char="-"/>
            </a:pPr>
            <a:r>
              <a:rPr lang="ru-RU" dirty="0"/>
              <a:t>развития философской мысли о здоровье и болезни,</a:t>
            </a:r>
          </a:p>
          <a:p>
            <a:pPr>
              <a:buFontTx/>
              <a:buChar char="-"/>
            </a:pPr>
            <a:r>
              <a:rPr lang="ru-RU" dirty="0"/>
              <a:t>развития медицинской науки.</a:t>
            </a:r>
          </a:p>
          <a:p>
            <a:r>
              <a:rPr lang="ru-RU" dirty="0"/>
              <a:t>С нашей точки зрения, перспективы философии здравоохранения связаны не с философией науки, а с философией как наукой об истине и с диалектическим методом осмысления здоровья.</a:t>
            </a:r>
          </a:p>
        </p:txBody>
      </p:sp>
    </p:spTree>
    <p:extLst>
      <p:ext uri="{BB962C8B-B14F-4D97-AF65-F5344CB8AC3E}">
        <p14:creationId xmlns:p14="http://schemas.microsoft.com/office/powerpoint/2010/main" val="2156913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9BB39D-B07E-4650-A79C-0AD4A78DD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Литература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7B9CBB-6D57-4AF9-8937-99483548C3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Абаев Ю.К. Философия и медицинское образование // Медицинский журнал. 2008. №2. – С.124-126. </a:t>
            </a:r>
            <a:r>
              <a:rPr lang="ru-RU" dirty="0">
                <a:hlinkClick r:id="rId2"/>
              </a:rPr>
              <a:t>http://rep.bsmu.by/handle/BSMU/3399</a:t>
            </a:r>
            <a:r>
              <a:rPr lang="ru-RU" dirty="0"/>
              <a:t> </a:t>
            </a:r>
          </a:p>
          <a:p>
            <a:r>
              <a:rPr lang="ru-RU" dirty="0"/>
              <a:t>Кудашов В.И. Философия медицины и медицинский взгляд на философию // Сибирское медицинское обозрение. 2010. Т.61. №1. – С.84-88. </a:t>
            </a:r>
            <a:r>
              <a:rPr lang="en-US" dirty="0">
                <a:hlinkClick r:id="rId3"/>
              </a:rPr>
              <a:t>https://cyberleninka.ru/article/n/filosofiya-meditsiny-i-meditsinskiy-vzglyad-na-filosofiyu</a:t>
            </a:r>
            <a:r>
              <a:rPr lang="ru-RU" dirty="0"/>
              <a:t> </a:t>
            </a:r>
          </a:p>
          <a:p>
            <a:r>
              <a:rPr lang="ru-RU" dirty="0"/>
              <a:t>Общественное здоровье и управление здравоохранением. Ташкент: </a:t>
            </a:r>
            <a:r>
              <a:rPr lang="en-US" dirty="0" err="1"/>
              <a:t>NisoPoligraf</a:t>
            </a:r>
            <a:r>
              <a:rPr lang="ru-RU" dirty="0"/>
              <a:t>, 2018. </a:t>
            </a:r>
            <a:r>
              <a:rPr lang="en-US" dirty="0">
                <a:hlinkClick r:id="rId4"/>
              </a:rPr>
              <a:t>https://ec.europa.eu/programmes/erasmus-plus/project-result-content/0afb0c8a-5ad3-411e-b281-9f7f0006a4f4/Public%20Health%20and%20Management%20of%20Healthcare_printed_FINAL2_c%20KZ.pdf</a:t>
            </a:r>
            <a:r>
              <a:rPr lang="ru-RU" dirty="0"/>
              <a:t> </a:t>
            </a:r>
          </a:p>
          <a:p>
            <a:r>
              <a:rPr lang="ru-RU" dirty="0"/>
              <a:t>Розин В.М. Здоровье как философская и социально-психологическая проблема // Философия здоровья. М.: ИФ РАН, 2001. – С.34-60. </a:t>
            </a:r>
            <a:r>
              <a:rPr lang="en-US" dirty="0">
                <a:hlinkClick r:id="rId5"/>
              </a:rPr>
              <a:t>https://iphras.ru/uplfile/root/biblio/2001/Phil_zdor_1.pdf</a:t>
            </a:r>
            <a:r>
              <a:rPr lang="ru-RU" dirty="0"/>
              <a:t> </a:t>
            </a:r>
            <a:r>
              <a:rPr lang="en-US" dirty="0"/>
              <a:t> </a:t>
            </a:r>
          </a:p>
          <a:p>
            <a:r>
              <a:rPr lang="ru-RU" dirty="0"/>
              <a:t>Устав ВОЗ. 2022. </a:t>
            </a:r>
            <a:r>
              <a:rPr lang="en-US" dirty="0"/>
              <a:t>https://www.who.int/ru/about/governance/constitution </a:t>
            </a:r>
          </a:p>
          <a:p>
            <a:r>
              <a:rPr lang="ru-RU" dirty="0"/>
              <a:t>Щедрина А.Г. Философско-методологические парадигмы в науке о здоровье человека // </a:t>
            </a:r>
            <a:r>
              <a:rPr lang="en-US" dirty="0"/>
              <a:t>Journal of Siberian Medical Sciences</a:t>
            </a:r>
            <a:r>
              <a:rPr lang="ru-RU" dirty="0"/>
              <a:t>. 2009. №5. </a:t>
            </a:r>
            <a:r>
              <a:rPr lang="en-US" dirty="0">
                <a:hlinkClick r:id="rId6"/>
              </a:rPr>
              <a:t>https://cyberleninka.ru/article/n/filosofsko-metodologicheskie-paradigmy-v-nauke-o-zdorovie-cheloveka</a:t>
            </a:r>
            <a:r>
              <a:rPr lang="ru-RU" dirty="0"/>
              <a:t> </a:t>
            </a:r>
          </a:p>
          <a:p>
            <a:r>
              <a:rPr lang="en-US" dirty="0"/>
              <a:t>Bickenbach J. WHO’s Definition of Health: Philosophical Analysis // Handbook of the Philosophy of Medicine. Ed. by T. </a:t>
            </a:r>
            <a:r>
              <a:rPr lang="en-US" dirty="0" err="1"/>
              <a:t>Schramme</a:t>
            </a:r>
            <a:r>
              <a:rPr lang="en-US" dirty="0"/>
              <a:t>, S. Edwards. Springer Science: Business Media: Dordrecht, 2017. – pp.961-974.</a:t>
            </a:r>
          </a:p>
          <a:p>
            <a:r>
              <a:rPr lang="en-US" dirty="0"/>
              <a:t>Bielecki A., </a:t>
            </a:r>
            <a:r>
              <a:rPr lang="en-US" dirty="0" err="1"/>
              <a:t>Nieszporska</a:t>
            </a:r>
            <a:r>
              <a:rPr lang="en-US" dirty="0"/>
              <a:t> S. The proposal of philosophical basis of the health care system // Medicine, Heal Care, and Philosophy. 2017. Vol.20, Iss.1, pp.23–35. DOI: 10.1007/s11019-016-9717-2 </a:t>
            </a:r>
          </a:p>
          <a:p>
            <a:r>
              <a:rPr lang="en-US" dirty="0"/>
              <a:t>Broadbent A., Fuller J. Philosophy of Medicine: A Dedicated Journal for an Emerging Field // Philosophy of Medicine. 2020. Vol.1, No.1, pp.1-5. DOI: 10.5195/philmed.2020.6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46291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8B329F-FE28-40EE-9094-966F55B2B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Литература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6BF4B8-72EC-4086-81E4-E0F42198C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Caplan, A. L. (1992). Does the philosophy of medicine exist? Theoretical Medicine, 13(1), 67–77. doi:10.1007/bf00489220 </a:t>
            </a:r>
          </a:p>
          <a:p>
            <a:r>
              <a:rPr lang="en-US" dirty="0" err="1"/>
              <a:t>Dowie</a:t>
            </a:r>
            <a:r>
              <a:rPr lang="en-US" dirty="0"/>
              <a:t> A. The enigma of health: cultural, health political, and philosophical aspects // Journal of the Royal College of Physicians of Edinburgh. 2021. Vol.51, Iss.1, pp.37-42.  </a:t>
            </a:r>
          </a:p>
          <a:p>
            <a:r>
              <a:rPr lang="en-US" dirty="0"/>
              <a:t>Public health in England. The report of the Committee of Inquiry into the Future Development of the Public Health Function. London, HMSO, 1988.</a:t>
            </a:r>
          </a:p>
          <a:p>
            <a:r>
              <a:rPr lang="en-US" dirty="0"/>
              <a:t>Saad J.M., Prochaska J.O. A philosophy of health: life as reality, health as a universal value // Palgrave Communications. 2020. </a:t>
            </a:r>
            <a:r>
              <a:rPr lang="en-US" dirty="0">
                <a:hlinkClick r:id="rId2"/>
              </a:rPr>
              <a:t>https://doi.org/10.1057/s41599-020-0420-9</a:t>
            </a:r>
            <a:endParaRPr lang="ru-RU" dirty="0"/>
          </a:p>
          <a:p>
            <a:r>
              <a:rPr lang="en-US" dirty="0"/>
              <a:t> </a:t>
            </a:r>
            <a:r>
              <a:rPr lang="en-US" dirty="0" err="1"/>
              <a:t>Stegenga</a:t>
            </a:r>
            <a:r>
              <a:rPr lang="en-US" dirty="0"/>
              <a:t> J. An Introduction to Philosophy of Medicine. The University of Chicago Press, Chicago, 2018. </a:t>
            </a:r>
          </a:p>
          <a:p>
            <a:r>
              <a:rPr lang="en-US" dirty="0" err="1"/>
              <a:t>Stempsey</a:t>
            </a:r>
            <a:r>
              <a:rPr lang="en-US" dirty="0"/>
              <a:t> W.E. The philosophy of medicine: Development of a discipline // Medicine, Health Care and Philosophy. 2004. Vol. 7, pp.243–251. </a:t>
            </a:r>
          </a:p>
          <a:p>
            <a:r>
              <a:rPr lang="en-US" dirty="0"/>
              <a:t>Thompson R.P., Upshur R.E.G. Philosophy of Medicine. An Introduction. Routledge, New-York, 2018.</a:t>
            </a:r>
          </a:p>
          <a:p>
            <a:r>
              <a:rPr lang="en-US" dirty="0"/>
              <a:t>Valles S.A. Philosophy of Population Health. Philosophy for a New Public Health Era. Routledge, 2018.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0396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3109A-1639-4B84-85D9-E6F8C9FEC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Актуальность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92761D-6E04-4B50-A4B1-513A06ADF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Переосмысление теории здоровья ВОЗ. </a:t>
            </a:r>
          </a:p>
          <a:p>
            <a:r>
              <a:rPr lang="ru-RU" dirty="0"/>
              <a:t>Развитие философии науки и философии медицины в частности. </a:t>
            </a:r>
          </a:p>
          <a:p>
            <a:r>
              <a:rPr lang="ru-RU" dirty="0"/>
              <a:t>Потребность медицинских работников в переосмыслении философских оснований медицины.</a:t>
            </a:r>
          </a:p>
          <a:p>
            <a:r>
              <a:rPr lang="ru-RU" b="1" dirty="0"/>
              <a:t>Основная проблема</a:t>
            </a:r>
            <a:r>
              <a:rPr lang="ru-RU" dirty="0"/>
              <a:t>: можно ли в настоящее время говорить о философии здравоохранения как самостоятельной области исследований?</a:t>
            </a:r>
          </a:p>
        </p:txBody>
      </p:sp>
    </p:spTree>
    <p:extLst>
      <p:ext uri="{BB962C8B-B14F-4D97-AF65-F5344CB8AC3E}">
        <p14:creationId xmlns:p14="http://schemas.microsoft.com/office/powerpoint/2010/main" val="2022359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2ABCBA-2C1E-41CA-9B30-CA2E4CDD6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Цель и задачи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E1F303-D1D9-4EE6-89DE-AFD544311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Цель</a:t>
            </a:r>
            <a:r>
              <a:rPr lang="ru-RU" dirty="0"/>
              <a:t> – определить перспективы философии здравоохранения. </a:t>
            </a:r>
          </a:p>
          <a:p>
            <a:r>
              <a:rPr lang="ru-RU" b="1" dirty="0"/>
              <a:t>Задачи</a:t>
            </a:r>
            <a:r>
              <a:rPr lang="ru-RU" dirty="0"/>
              <a:t>: </a:t>
            </a:r>
          </a:p>
          <a:p>
            <a:pPr marL="514350" indent="-514350">
              <a:buAutoNum type="arabicParenR"/>
            </a:pPr>
            <a:r>
              <a:rPr lang="ru-RU" dirty="0"/>
              <a:t>Описать предметную область философии медицины и указать место в ней философии здравоохранения. </a:t>
            </a:r>
          </a:p>
          <a:p>
            <a:pPr marL="514350" indent="-514350">
              <a:buAutoNum type="arabicParenR"/>
            </a:pPr>
            <a:r>
              <a:rPr lang="ru-RU" dirty="0"/>
              <a:t>Выявить основные направления исследования в рамках философии здравоохранения. </a:t>
            </a:r>
          </a:p>
          <a:p>
            <a:pPr marL="514350" indent="-514350">
              <a:buAutoNum type="arabicParenR"/>
            </a:pPr>
            <a:r>
              <a:rPr lang="ru-RU" dirty="0"/>
              <a:t>Определить перспективы философии здравоохранения как области научных исследований.</a:t>
            </a:r>
          </a:p>
        </p:txBody>
      </p:sp>
    </p:spTree>
    <p:extLst>
      <p:ext uri="{BB962C8B-B14F-4D97-AF65-F5344CB8AC3E}">
        <p14:creationId xmlns:p14="http://schemas.microsoft.com/office/powerpoint/2010/main" val="3097716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88AF02-64A6-443D-9A1E-EA7F3856F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Основные понятия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1FF412-AAF5-49CC-998F-307E7616C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Философия – наука об истине, рациональное познание всеобщих взаимоотношений человека и мира.</a:t>
            </a:r>
          </a:p>
          <a:p>
            <a:r>
              <a:rPr lang="ru-RU" dirty="0"/>
              <a:t>Медицина – наука о здоровье.</a:t>
            </a:r>
          </a:p>
          <a:p>
            <a:r>
              <a:rPr lang="ru-RU" dirty="0"/>
              <a:t>Здоровье – «состояние полного физического, духовного и социального благополучия, а не только отсутствием болезней и физических дефектов» (Устав ВОЗ, 2022).</a:t>
            </a:r>
          </a:p>
        </p:txBody>
      </p:sp>
    </p:spTree>
    <p:extLst>
      <p:ext uri="{BB962C8B-B14F-4D97-AF65-F5344CB8AC3E}">
        <p14:creationId xmlns:p14="http://schemas.microsoft.com/office/powerpoint/2010/main" val="3730078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88AF02-64A6-443D-9A1E-EA7F3856F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Основные понятия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1FF412-AAF5-49CC-998F-307E7616C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Общественное здоровье – это «наука и искусство предотвращения болезней, продления жизни и укрепления здоровья посредством организованных усилий и осознанного выбора общества, организаций, коллективов и индивидуумов» (Общественное здоровье, 2018, 9).</a:t>
            </a:r>
          </a:p>
          <a:p>
            <a:r>
              <a:rPr lang="ru-RU" dirty="0"/>
              <a:t>Здравоохранение – «наука и практика предупреждения болезней, продления жизни и укрепления здоровья посредством организованных действий, предпринимаемых обществом» (Public </a:t>
            </a:r>
            <a:r>
              <a:rPr lang="ru-RU" dirty="0" err="1"/>
              <a:t>health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England</a:t>
            </a:r>
            <a:r>
              <a:rPr lang="ru-RU" dirty="0"/>
              <a:t>, 1988).</a:t>
            </a:r>
          </a:p>
        </p:txBody>
      </p:sp>
    </p:spTree>
    <p:extLst>
      <p:ext uri="{BB962C8B-B14F-4D97-AF65-F5344CB8AC3E}">
        <p14:creationId xmlns:p14="http://schemas.microsoft.com/office/powerpoint/2010/main" val="1544523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6DABD2-49B8-4905-A610-303233B2C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Философия медицины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572E50-1EF4-4A30-8CFC-5539E72C2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Середина 1970-х – начало формирования предметной области (</a:t>
            </a:r>
            <a:r>
              <a:rPr lang="nl-NL" dirty="0"/>
              <a:t>Dekkers, Gordijn, 2007; Stempsey, 2005</a:t>
            </a:r>
            <a:r>
              <a:rPr lang="ru-RU" dirty="0"/>
              <a:t>).</a:t>
            </a:r>
          </a:p>
          <a:p>
            <a:r>
              <a:rPr lang="ru-RU" dirty="0"/>
              <a:t>1990-е – споры о предметном поле философии медицины. </a:t>
            </a:r>
          </a:p>
          <a:p>
            <a:r>
              <a:rPr lang="ru-RU" dirty="0"/>
              <a:t>ФМ – «высшая форма познания медицины» (Кудашов, 2010), она формирует «способность к анализу и синтезу фактов, логическому моделированию конкретной ситуации и системному мышлению», совершенствует понятийный аппарат медицины, «развивает научно-мировоззренческие взгляды и эвристический (творческий) потенциал врача», повышает имидж медицины и «является методологическим фундаментом медицинского знания» (Абаев, 2008).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435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618F57-E8E9-4AA2-B069-0FF16F1DE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8694"/>
            <a:ext cx="10515600" cy="877749"/>
          </a:xfrm>
        </p:spPr>
        <p:txBody>
          <a:bodyPr/>
          <a:lstStyle/>
          <a:p>
            <a:pPr algn="ctr"/>
            <a:r>
              <a:rPr lang="ru-RU" dirty="0"/>
              <a:t>Предметное поле философии медицины</a:t>
            </a:r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A4B07728-0551-4245-80EC-A6795B93A4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4389726"/>
              </p:ext>
            </p:extLst>
          </p:nvPr>
        </p:nvGraphicFramePr>
        <p:xfrm>
          <a:off x="1056443" y="1108723"/>
          <a:ext cx="9978501" cy="3747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78501">
                  <a:extLst>
                    <a:ext uri="{9D8B030D-6E8A-4147-A177-3AD203B41FA5}">
                      <a16:colId xmlns:a16="http://schemas.microsoft.com/office/drawing/2014/main" val="4001442603"/>
                    </a:ext>
                  </a:extLst>
                </a:gridCol>
              </a:tblGrid>
              <a:tr h="85186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Разделы философии медицины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9143916"/>
                  </a:ext>
                </a:extLst>
              </a:tr>
              <a:tr h="690958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Эпистемология, метафизика, логика, этика (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Thompson, Upshur, 2018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1726854"/>
                  </a:ext>
                </a:extLst>
              </a:tr>
              <a:tr h="690958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ru-RU" sz="2400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философия психиатрии, политическая философия 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Broadbent, Fuller, 2020)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038396"/>
                  </a:ext>
                </a:extLst>
              </a:tr>
              <a:tr h="690958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Биоэтика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+ </a:t>
                      </a:r>
                      <a:r>
                        <a:rPr lang="ru-RU" sz="2400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методология медицинских исследований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Caplan, 1992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237137"/>
                  </a:ext>
                </a:extLst>
              </a:tr>
              <a:tr h="690958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ru-RU" sz="2400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антропология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Giordano, 2009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Mergenthaler, 2004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14849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ED5FC3D-DE16-4CC8-92C3-2783E2E053D4}"/>
              </a:ext>
            </a:extLst>
          </p:cNvPr>
          <p:cNvSpPr txBox="1"/>
          <p:nvPr/>
        </p:nvSpPr>
        <p:spPr>
          <a:xfrm>
            <a:off x="372862" y="5007006"/>
            <a:ext cx="113989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</a:rPr>
              <a:t>У. </a:t>
            </a:r>
            <a:r>
              <a:rPr lang="ru-RU" dirty="0" err="1">
                <a:latin typeface="Times New Roman" panose="02020603050405020304" pitchFamily="18" charset="0"/>
              </a:rPr>
              <a:t>Стемпси</a:t>
            </a:r>
            <a:r>
              <a:rPr lang="ru-RU" dirty="0">
                <a:latin typeface="Times New Roman" panose="02020603050405020304" pitchFamily="18" charset="0"/>
              </a:rPr>
              <a:t> выделяет </a:t>
            </a:r>
            <a:r>
              <a:rPr lang="ru-RU" b="1" dirty="0">
                <a:latin typeface="Times New Roman" panose="02020603050405020304" pitchFamily="18" charset="0"/>
              </a:rPr>
              <a:t>узкий и широкий взгляд на предмет и границы философии медицины</a:t>
            </a:r>
            <a:r>
              <a:rPr lang="ru-RU" dirty="0">
                <a:latin typeface="Times New Roman" panose="02020603050405020304" pitchFamily="18" charset="0"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</a:rPr>
              <a:t>Философия медицины рассматривает только клиническую практику и «исследует концептуальные основы и идеологию клинической встречи врача и пациента, а также философские основы медицинской этики» (</a:t>
            </a:r>
            <a:r>
              <a:rPr lang="ru-RU" dirty="0" err="1">
                <a:latin typeface="Times New Roman" panose="02020603050405020304" pitchFamily="18" charset="0"/>
              </a:rPr>
              <a:t>Stempsey</a:t>
            </a:r>
            <a:r>
              <a:rPr lang="ru-RU" dirty="0">
                <a:latin typeface="Times New Roman" panose="02020603050405020304" pitchFamily="18" charset="0"/>
              </a:rPr>
              <a:t>, 2005, 244).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</a:rPr>
              <a:t>Философия медицины рассматривается как пространство исследования «медицинских языков» (</a:t>
            </a:r>
            <a:r>
              <a:rPr lang="ru-RU" dirty="0" err="1">
                <a:latin typeface="Times New Roman" panose="02020603050405020304" pitchFamily="18" charset="0"/>
              </a:rPr>
              <a:t>Stempsey</a:t>
            </a:r>
            <a:r>
              <a:rPr lang="ru-RU" dirty="0">
                <a:latin typeface="Times New Roman" panose="02020603050405020304" pitchFamily="18" charset="0"/>
              </a:rPr>
              <a:t>, 2005, 245).</a:t>
            </a:r>
          </a:p>
        </p:txBody>
      </p:sp>
    </p:spTree>
    <p:extLst>
      <p:ext uri="{BB962C8B-B14F-4D97-AF65-F5344CB8AC3E}">
        <p14:creationId xmlns:p14="http://schemas.microsoft.com/office/powerpoint/2010/main" val="357676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0355A2-8D65-4F92-ADB6-97FB29920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Философия здравоохранения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457224-33D8-4F0B-8323-F83520CF1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ru-RU" dirty="0"/>
              <a:t>Отождествление философии медицины и философии здравоохранения.</a:t>
            </a:r>
          </a:p>
          <a:p>
            <a:pPr marL="514350" indent="-514350">
              <a:buAutoNum type="arabicParenR"/>
            </a:pPr>
            <a:r>
              <a:rPr lang="ru-RU" dirty="0"/>
              <a:t>Философия здравоохранения как подраздел философии медицины, обычно связанный с проблемами социально-экономической политики. </a:t>
            </a:r>
          </a:p>
          <a:p>
            <a:r>
              <a:rPr lang="ru-RU" dirty="0"/>
              <a:t>Четкого описания предметной области ФЗ на данный момент нет. </a:t>
            </a:r>
          </a:p>
          <a:p>
            <a:r>
              <a:rPr lang="ru-RU" b="1" dirty="0"/>
              <a:t>Базовые понятия </a:t>
            </a:r>
            <a:r>
              <a:rPr lang="ru-RU" dirty="0"/>
              <a:t>и для ФМ, и для ФЗ – это понятия </a:t>
            </a:r>
            <a:r>
              <a:rPr lang="ru-RU" b="1" dirty="0"/>
              <a:t>здоровья и болезни</a:t>
            </a:r>
            <a:r>
              <a:rPr lang="ru-RU" dirty="0"/>
              <a:t>. </a:t>
            </a:r>
          </a:p>
          <a:p>
            <a:r>
              <a:rPr lang="en-US" dirty="0"/>
              <a:t>The European Society For Philosophy Of Medicine And Healthcare</a:t>
            </a:r>
            <a:r>
              <a:rPr lang="ru-RU" dirty="0"/>
              <a:t>: </a:t>
            </a:r>
            <a:r>
              <a:rPr lang="en-US" dirty="0">
                <a:hlinkClick r:id="rId2"/>
              </a:rPr>
              <a:t>https://www.espmh.org/about/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28594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E4A674-A8A1-4022-968C-A4F9C2AF1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Философия здравоохранения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6291E1-A448-4854-B68F-537629960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dirty="0"/>
              <a:t>Цель науки о здоровье населения – «понять весь спектр причин здоровья и болезни населения… и улучшить здоровье через сотрудничество множества сфер общества» (</a:t>
            </a:r>
            <a:r>
              <a:rPr lang="ru-RU" dirty="0" err="1"/>
              <a:t>Valles</a:t>
            </a:r>
            <a:r>
              <a:rPr lang="ru-RU" dirty="0"/>
              <a:t>, 2018, 1).</a:t>
            </a:r>
          </a:p>
          <a:p>
            <a:pPr algn="just"/>
            <a:r>
              <a:rPr lang="ru-RU" dirty="0"/>
              <a:t>Соответственно, ФЗ может быть «философией для здоровья народонаселения – философией с позиции служения» (</a:t>
            </a:r>
            <a:r>
              <a:rPr lang="ru-RU" dirty="0" err="1"/>
              <a:t>Valles</a:t>
            </a:r>
            <a:r>
              <a:rPr lang="ru-RU" dirty="0"/>
              <a:t>, 2018, 197), то есть междисциплинарной разработкой принципов организации общей деятельности. </a:t>
            </a:r>
          </a:p>
          <a:p>
            <a:pPr algn="just"/>
            <a:r>
              <a:rPr lang="ru-RU" dirty="0"/>
              <a:t>Основные уровни изучения системы здравоохранения: философский, кибернетический, социальный, правовой, экономический, уровень стандартов и правил медицинского лечения, уровень практики медицинской защиты (</a:t>
            </a:r>
            <a:r>
              <a:rPr lang="ru-RU" dirty="0" err="1"/>
              <a:t>Bielecki</a:t>
            </a:r>
            <a:r>
              <a:rPr lang="ru-RU" dirty="0"/>
              <a:t>, </a:t>
            </a:r>
            <a:r>
              <a:rPr lang="ru-RU" dirty="0" err="1"/>
              <a:t>Nieszporska</a:t>
            </a:r>
            <a:r>
              <a:rPr lang="ru-RU" dirty="0"/>
              <a:t>, 2017, 24). </a:t>
            </a:r>
          </a:p>
        </p:txBody>
      </p:sp>
    </p:spTree>
    <p:extLst>
      <p:ext uri="{BB962C8B-B14F-4D97-AF65-F5344CB8AC3E}">
        <p14:creationId xmlns:p14="http://schemas.microsoft.com/office/powerpoint/2010/main" val="24339727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1526</Words>
  <Application>Microsoft Office PowerPoint</Application>
  <PresentationFormat>Широкоэкранный</PresentationFormat>
  <Paragraphs>86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Times New Roman</vt:lpstr>
      <vt:lpstr>Тема Office</vt:lpstr>
      <vt:lpstr>Философия здравоохранения: основные направления исследования</vt:lpstr>
      <vt:lpstr>Актуальность</vt:lpstr>
      <vt:lpstr>Цель и задачи</vt:lpstr>
      <vt:lpstr>Основные понятия</vt:lpstr>
      <vt:lpstr>Основные понятия</vt:lpstr>
      <vt:lpstr>Философия медицины</vt:lpstr>
      <vt:lpstr>Предметное поле философии медицины</vt:lpstr>
      <vt:lpstr>Философия здравоохранения</vt:lpstr>
      <vt:lpstr>Философия здравоохранения</vt:lpstr>
      <vt:lpstr>Основные направления  философии здравоохранения</vt:lpstr>
      <vt:lpstr>Перспективы философии здравоохранения</vt:lpstr>
      <vt:lpstr>Заключение</vt:lpstr>
      <vt:lpstr>Литература</vt:lpstr>
      <vt:lpstr>Литература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Философия здравоохранения: основные направления исследования</dc:title>
  <dc:creator>Rogozhnikova Varvara Nikolaevna</dc:creator>
  <cp:lastModifiedBy>Rogozhnikova Varvara Nikolaevna</cp:lastModifiedBy>
  <cp:revision>17</cp:revision>
  <dcterms:created xsi:type="dcterms:W3CDTF">2022-04-19T07:43:49Z</dcterms:created>
  <dcterms:modified xsi:type="dcterms:W3CDTF">2022-04-27T11:11:28Z</dcterms:modified>
</cp:coreProperties>
</file>