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7" r:id="rId5"/>
    <p:sldId id="258" r:id="rId6"/>
    <p:sldId id="259" r:id="rId7"/>
    <p:sldId id="260" r:id="rId8"/>
    <p:sldId id="261" r:id="rId9"/>
    <p:sldId id="262" r:id="rId10"/>
    <p:sldId id="268" r:id="rId11"/>
    <p:sldId id="269" r:id="rId12"/>
    <p:sldId id="263" r:id="rId13"/>
    <p:sldId id="270" r:id="rId14"/>
    <p:sldId id="271" r:id="rId15"/>
    <p:sldId id="272" r:id="rId16"/>
    <p:sldId id="264" r:id="rId17"/>
    <p:sldId id="265" r:id="rId18"/>
  </p:sldIdLst>
  <p:sldSz cx="9906000" cy="6858000" type="A4"/>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F9933"/>
    <a:srgbClr val="FF9900"/>
    <a:srgbClr val="FF5050"/>
    <a:srgbClr val="9C943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70" d="100"/>
          <a:sy n="70" d="100"/>
        </p:scale>
        <p:origin x="-1012" y="-4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6EA7F7-5923-4E50-BE29-C995A69BE0AE}" type="datetimeFigureOut">
              <a:rPr lang="ru-RU" smtClean="0"/>
              <a:t>25.06.2021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6D3658-BF13-49B9-B83F-FCC31F9A68B3}" type="slidenum">
              <a:rPr lang="ru-RU" smtClean="0"/>
              <a:t>‹#›</a:t>
            </a:fld>
            <a:endParaRPr lang="ru-RU"/>
          </a:p>
        </p:txBody>
      </p:sp>
    </p:spTree>
    <p:extLst>
      <p:ext uri="{BB962C8B-B14F-4D97-AF65-F5344CB8AC3E}">
        <p14:creationId xmlns:p14="http://schemas.microsoft.com/office/powerpoint/2010/main" val="1369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6EA7F7-5923-4E50-BE29-C995A69BE0AE}" type="datetimeFigureOut">
              <a:rPr lang="ru-RU" smtClean="0"/>
              <a:t>25.06.2021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6D3658-BF13-49B9-B83F-FCC31F9A68B3}" type="slidenum">
              <a:rPr lang="ru-RU" smtClean="0"/>
              <a:t>‹#›</a:t>
            </a:fld>
            <a:endParaRPr lang="ru-RU"/>
          </a:p>
        </p:txBody>
      </p:sp>
    </p:spTree>
    <p:extLst>
      <p:ext uri="{BB962C8B-B14F-4D97-AF65-F5344CB8AC3E}">
        <p14:creationId xmlns:p14="http://schemas.microsoft.com/office/powerpoint/2010/main" val="302692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8981" y="365125"/>
            <a:ext cx="2135981"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1037"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6EA7F7-5923-4E50-BE29-C995A69BE0AE}" type="datetimeFigureOut">
              <a:rPr lang="ru-RU" smtClean="0"/>
              <a:t>25.06.2021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6D3658-BF13-49B9-B83F-FCC31F9A68B3}" type="slidenum">
              <a:rPr lang="ru-RU" smtClean="0"/>
              <a:t>‹#›</a:t>
            </a:fld>
            <a:endParaRPr lang="ru-RU"/>
          </a:p>
        </p:txBody>
      </p:sp>
    </p:spTree>
    <p:extLst>
      <p:ext uri="{BB962C8B-B14F-4D97-AF65-F5344CB8AC3E}">
        <p14:creationId xmlns:p14="http://schemas.microsoft.com/office/powerpoint/2010/main" val="66495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6EA7F7-5923-4E50-BE29-C995A69BE0AE}" type="datetimeFigureOut">
              <a:rPr lang="ru-RU" smtClean="0"/>
              <a:t>25.06.2021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6D3658-BF13-49B9-B83F-FCC31F9A68B3}" type="slidenum">
              <a:rPr lang="ru-RU" smtClean="0"/>
              <a:t>‹#›</a:t>
            </a:fld>
            <a:endParaRPr lang="ru-RU"/>
          </a:p>
        </p:txBody>
      </p:sp>
    </p:spTree>
    <p:extLst>
      <p:ext uri="{BB962C8B-B14F-4D97-AF65-F5344CB8AC3E}">
        <p14:creationId xmlns:p14="http://schemas.microsoft.com/office/powerpoint/2010/main" val="428397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78" y="1709739"/>
            <a:ext cx="8543925"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6EA7F7-5923-4E50-BE29-C995A69BE0AE}" type="datetimeFigureOut">
              <a:rPr lang="ru-RU" smtClean="0"/>
              <a:t>25.06.2021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6D3658-BF13-49B9-B83F-FCC31F9A68B3}" type="slidenum">
              <a:rPr lang="ru-RU" smtClean="0"/>
              <a:t>‹#›</a:t>
            </a:fld>
            <a:endParaRPr lang="ru-RU"/>
          </a:p>
        </p:txBody>
      </p:sp>
    </p:spTree>
    <p:extLst>
      <p:ext uri="{BB962C8B-B14F-4D97-AF65-F5344CB8AC3E}">
        <p14:creationId xmlns:p14="http://schemas.microsoft.com/office/powerpoint/2010/main" val="408213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6EA7F7-5923-4E50-BE29-C995A69BE0AE}" type="datetimeFigureOut">
              <a:rPr lang="ru-RU" smtClean="0"/>
              <a:t>25.06.2021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6D3658-BF13-49B9-B83F-FCC31F9A68B3}" type="slidenum">
              <a:rPr lang="ru-RU" smtClean="0"/>
              <a:t>‹#›</a:t>
            </a:fld>
            <a:endParaRPr lang="ru-RU"/>
          </a:p>
        </p:txBody>
      </p:sp>
    </p:spTree>
    <p:extLst>
      <p:ext uri="{BB962C8B-B14F-4D97-AF65-F5344CB8AC3E}">
        <p14:creationId xmlns:p14="http://schemas.microsoft.com/office/powerpoint/2010/main" val="97233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365126"/>
            <a:ext cx="8543925"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82328"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6EA7F7-5923-4E50-BE29-C995A69BE0AE}" type="datetimeFigureOut">
              <a:rPr lang="ru-RU" smtClean="0"/>
              <a:t>25.06.2021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26D3658-BF13-49B9-B83F-FCC31F9A68B3}" type="slidenum">
              <a:rPr lang="ru-RU" smtClean="0"/>
              <a:t>‹#›</a:t>
            </a:fld>
            <a:endParaRPr lang="ru-RU"/>
          </a:p>
        </p:txBody>
      </p:sp>
    </p:spTree>
    <p:extLst>
      <p:ext uri="{BB962C8B-B14F-4D97-AF65-F5344CB8AC3E}">
        <p14:creationId xmlns:p14="http://schemas.microsoft.com/office/powerpoint/2010/main" val="121840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6EA7F7-5923-4E50-BE29-C995A69BE0AE}" type="datetimeFigureOut">
              <a:rPr lang="ru-RU" smtClean="0"/>
              <a:t>25.06.2021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26D3658-BF13-49B9-B83F-FCC31F9A68B3}" type="slidenum">
              <a:rPr lang="ru-RU" smtClean="0"/>
              <a:t>‹#›</a:t>
            </a:fld>
            <a:endParaRPr lang="ru-RU"/>
          </a:p>
        </p:txBody>
      </p:sp>
    </p:spTree>
    <p:extLst>
      <p:ext uri="{BB962C8B-B14F-4D97-AF65-F5344CB8AC3E}">
        <p14:creationId xmlns:p14="http://schemas.microsoft.com/office/powerpoint/2010/main" val="297376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6EA7F7-5923-4E50-BE29-C995A69BE0AE}" type="datetimeFigureOut">
              <a:rPr lang="ru-RU" smtClean="0"/>
              <a:t>25.06.2021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26D3658-BF13-49B9-B83F-FCC31F9A68B3}" type="slidenum">
              <a:rPr lang="ru-RU" smtClean="0"/>
              <a:t>‹#›</a:t>
            </a:fld>
            <a:endParaRPr lang="ru-RU"/>
          </a:p>
        </p:txBody>
      </p:sp>
    </p:spTree>
    <p:extLst>
      <p:ext uri="{BB962C8B-B14F-4D97-AF65-F5344CB8AC3E}">
        <p14:creationId xmlns:p14="http://schemas.microsoft.com/office/powerpoint/2010/main" val="374144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36EA7F7-5923-4E50-BE29-C995A69BE0AE}" type="datetimeFigureOut">
              <a:rPr lang="ru-RU" smtClean="0"/>
              <a:t>25.06.2021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6D3658-BF13-49B9-B83F-FCC31F9A68B3}" type="slidenum">
              <a:rPr lang="ru-RU" smtClean="0"/>
              <a:t>‹#›</a:t>
            </a:fld>
            <a:endParaRPr lang="ru-RU"/>
          </a:p>
        </p:txBody>
      </p:sp>
    </p:spTree>
    <p:extLst>
      <p:ext uri="{BB962C8B-B14F-4D97-AF65-F5344CB8AC3E}">
        <p14:creationId xmlns:p14="http://schemas.microsoft.com/office/powerpoint/2010/main" val="156980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36EA7F7-5923-4E50-BE29-C995A69BE0AE}" type="datetimeFigureOut">
              <a:rPr lang="ru-RU" smtClean="0"/>
              <a:t>25.06.2021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6D3658-BF13-49B9-B83F-FCC31F9A68B3}" type="slidenum">
              <a:rPr lang="ru-RU" smtClean="0"/>
              <a:t>‹#›</a:t>
            </a:fld>
            <a:endParaRPr lang="ru-RU"/>
          </a:p>
        </p:txBody>
      </p:sp>
    </p:spTree>
    <p:extLst>
      <p:ext uri="{BB962C8B-B14F-4D97-AF65-F5344CB8AC3E}">
        <p14:creationId xmlns:p14="http://schemas.microsoft.com/office/powerpoint/2010/main" val="417683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EA7F7-5923-4E50-BE29-C995A69BE0AE}" type="datetimeFigureOut">
              <a:rPr lang="ru-RU" smtClean="0"/>
              <a:t>25.06.2021</a:t>
            </a:fld>
            <a:endParaRPr lang="ru-RU"/>
          </a:p>
        </p:txBody>
      </p:sp>
      <p:sp>
        <p:nvSpPr>
          <p:cNvPr id="5" name="Нижний колонтитул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D3658-BF13-49B9-B83F-FCC31F9A68B3}" type="slidenum">
              <a:rPr lang="ru-RU" smtClean="0"/>
              <a:t>‹#›</a:t>
            </a:fld>
            <a:endParaRPr lang="ru-RU"/>
          </a:p>
        </p:txBody>
      </p:sp>
    </p:spTree>
    <p:extLst>
      <p:ext uri="{BB962C8B-B14F-4D97-AF65-F5344CB8AC3E}">
        <p14:creationId xmlns:p14="http://schemas.microsoft.com/office/powerpoint/2010/main" val="2088321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6308" y="545911"/>
            <a:ext cx="6175015" cy="3104041"/>
          </a:xfrm>
        </p:spPr>
        <p:txBody>
          <a:bodyPr>
            <a:normAutofit fontScale="90000"/>
          </a:bodyPr>
          <a:lstStyle/>
          <a:p>
            <a:pPr>
              <a:lnSpc>
                <a:spcPct val="70000"/>
              </a:lnSpc>
            </a:pPr>
            <a:r>
              <a:rPr lang="ru-RU" b="1" dirty="0">
                <a:solidFill>
                  <a:schemeClr val="accent1">
                    <a:lumMod val="75000"/>
                  </a:schemeClr>
                </a:solidFill>
                <a:effectLst>
                  <a:outerShdw blurRad="38100" dist="38100" dir="2700000" algn="tl">
                    <a:srgbClr val="000000">
                      <a:alpha val="43137"/>
                    </a:srgbClr>
                  </a:outerShdw>
                </a:effectLst>
              </a:rPr>
              <a:t>Российский медицинский туризм во время пандемии </a:t>
            </a:r>
            <a:r>
              <a:rPr lang="ru-RU" b="1" dirty="0" err="1">
                <a:solidFill>
                  <a:schemeClr val="accent1">
                    <a:lumMod val="75000"/>
                  </a:schemeClr>
                </a:solidFill>
                <a:effectLst>
                  <a:outerShdw blurRad="38100" dist="38100" dir="2700000" algn="tl">
                    <a:srgbClr val="000000">
                      <a:alpha val="43137"/>
                    </a:srgbClr>
                  </a:outerShdw>
                </a:effectLst>
              </a:rPr>
              <a:t>covid</a:t>
            </a:r>
            <a:r>
              <a:rPr lang="ru-RU" b="1" dirty="0">
                <a:solidFill>
                  <a:schemeClr val="accent1">
                    <a:lumMod val="75000"/>
                  </a:schemeClr>
                </a:solidFill>
                <a:effectLst>
                  <a:outerShdw blurRad="38100" dist="38100" dir="2700000" algn="tl">
                    <a:srgbClr val="000000">
                      <a:alpha val="43137"/>
                    </a:srgbClr>
                  </a:outerShdw>
                </a:effectLst>
              </a:rPr>
              <a:t> – 19 и </a:t>
            </a:r>
            <a:r>
              <a:rPr lang="ru-RU" b="1" dirty="0" smtClean="0">
                <a:solidFill>
                  <a:schemeClr val="accent1">
                    <a:lumMod val="75000"/>
                  </a:schemeClr>
                </a:solidFill>
                <a:effectLst>
                  <a:outerShdw blurRad="38100" dist="38100" dir="2700000" algn="tl">
                    <a:srgbClr val="000000">
                      <a:alpha val="43137"/>
                    </a:srgbClr>
                  </a:outerShdw>
                </a:effectLst>
              </a:rPr>
              <a:t>начало </a:t>
            </a:r>
            <a:r>
              <a:rPr lang="ru-RU" b="1" dirty="0">
                <a:solidFill>
                  <a:schemeClr val="accent1">
                    <a:lumMod val="75000"/>
                  </a:schemeClr>
                </a:solidFill>
                <a:effectLst>
                  <a:outerShdw blurRad="38100" dist="38100" dir="2700000" algn="tl">
                    <a:srgbClr val="000000">
                      <a:alpha val="43137"/>
                    </a:srgbClr>
                  </a:outerShdw>
                </a:effectLst>
              </a:rPr>
              <a:t>«Великой перезагрузки».</a:t>
            </a:r>
          </a:p>
        </p:txBody>
      </p:sp>
      <p:sp>
        <p:nvSpPr>
          <p:cNvPr id="3" name="Подзаголовок 2"/>
          <p:cNvSpPr>
            <a:spLocks noGrp="1"/>
          </p:cNvSpPr>
          <p:nvPr>
            <p:ph type="subTitle" idx="1"/>
          </p:nvPr>
        </p:nvSpPr>
        <p:spPr>
          <a:xfrm>
            <a:off x="255967" y="4230807"/>
            <a:ext cx="9367988" cy="2027857"/>
          </a:xfrm>
        </p:spPr>
        <p:txBody>
          <a:bodyPr>
            <a:normAutofit fontScale="92500" lnSpcReduction="20000"/>
          </a:bodyPr>
          <a:lstStyle/>
          <a:p>
            <a:r>
              <a:rPr lang="ru-RU" b="1" dirty="0"/>
              <a:t>Коваленко Владимир Викторович, МГУ имени </a:t>
            </a:r>
            <a:r>
              <a:rPr lang="ru-RU" b="1" dirty="0" err="1"/>
              <a:t>М.В.Ломоносова</a:t>
            </a:r>
            <a:r>
              <a:rPr lang="ru-RU" b="1" dirty="0"/>
              <a:t> экономический факультет кафедра философии и методологии экономики, ведущий инженер кандидат экономических наук, старший научный сотрудник.</a:t>
            </a:r>
          </a:p>
          <a:p>
            <a:r>
              <a:rPr lang="ru-RU" b="1" dirty="0" smtClean="0"/>
              <a:t>Давыдова </a:t>
            </a:r>
            <a:r>
              <a:rPr lang="ru-RU" b="1" dirty="0"/>
              <a:t>Лидия Анатольевна, МГУ имени      М.В. Ломоносова экономический факультет кафедра философии и методологии </a:t>
            </a:r>
            <a:r>
              <a:rPr lang="ru-RU" b="1" dirty="0" smtClean="0"/>
              <a:t>экономики, инженер 1 категории</a:t>
            </a:r>
            <a:endParaRPr lang="ru-RU" b="1" dirty="0"/>
          </a:p>
        </p:txBody>
      </p:sp>
      <p:pic>
        <p:nvPicPr>
          <p:cNvPr id="7" name="Рисунок 6"/>
          <p:cNvPicPr>
            <a:picLocks noChangeAspect="1"/>
          </p:cNvPicPr>
          <p:nvPr/>
        </p:nvPicPr>
        <p:blipFill>
          <a:blip r:embed="rId2"/>
          <a:stretch>
            <a:fillRect/>
          </a:stretch>
        </p:blipFill>
        <p:spPr>
          <a:xfrm>
            <a:off x="6271323" y="726821"/>
            <a:ext cx="3405079" cy="2792165"/>
          </a:xfrm>
          <a:prstGeom prst="rect">
            <a:avLst/>
          </a:prstGeom>
        </p:spPr>
      </p:pic>
    </p:spTree>
    <p:extLst>
      <p:ext uri="{BB962C8B-B14F-4D97-AF65-F5344CB8AC3E}">
        <p14:creationId xmlns:p14="http://schemas.microsoft.com/office/powerpoint/2010/main" val="2495185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730" y="191070"/>
            <a:ext cx="8759233" cy="764274"/>
          </a:xfrm>
        </p:spPr>
        <p:txBody>
          <a:bodyPr>
            <a:normAutofit/>
          </a:bodyPr>
          <a:lstStyle/>
          <a:p>
            <a:r>
              <a:rPr lang="ru-RU" b="1" dirty="0" smtClean="0">
                <a:solidFill>
                  <a:srgbClr val="FF9900"/>
                </a:solidFill>
                <a:effectLst>
                  <a:outerShdw blurRad="38100" dist="38100" dir="2700000" algn="tl">
                    <a:srgbClr val="000000">
                      <a:alpha val="43137"/>
                    </a:srgbClr>
                  </a:outerShdw>
                </a:effectLst>
              </a:rPr>
              <a:t>МЕДИЦИНСКИЙ ТУРИЗМ</a:t>
            </a:r>
            <a:endParaRPr lang="ru-RU" b="1" dirty="0">
              <a:solidFill>
                <a:srgbClr val="FF99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63773" y="873458"/>
            <a:ext cx="9608024" cy="5636525"/>
          </a:xfrm>
        </p:spPr>
        <p:txBody>
          <a:bodyPr>
            <a:noAutofit/>
          </a:bodyPr>
          <a:lstStyle/>
          <a:p>
            <a:pPr marL="0" indent="0">
              <a:buNone/>
            </a:pPr>
            <a:r>
              <a:rPr lang="ru-RU" sz="1800" b="1" dirty="0">
                <a:latin typeface="Times New Roman" pitchFamily="18" charset="0"/>
                <a:cs typeface="Times New Roman" pitchFamily="18" charset="0"/>
              </a:rPr>
              <a:t>После открытия некоторыми странами своих границ, медицинский туризм в России сегодня стал постепенно  восстанавливать темпы своего развития как на внутреннем, так и на въездном и выездном направлениях</a:t>
            </a:r>
            <a:r>
              <a:rPr lang="ru-RU" sz="1800" b="1" dirty="0" smtClean="0">
                <a:latin typeface="Times New Roman" pitchFamily="18" charset="0"/>
                <a:cs typeface="Times New Roman" pitchFamily="18" charset="0"/>
              </a:rPr>
              <a:t>. </a:t>
            </a:r>
            <a:r>
              <a:rPr lang="ru-RU" sz="1800" b="1" dirty="0">
                <a:latin typeface="Times New Roman" pitchFamily="18" charset="0"/>
                <a:cs typeface="Times New Roman" pitchFamily="18" charset="0"/>
              </a:rPr>
              <a:t>Большой толчок в стимулировании российского внутреннего медицинского туризма оказала внедренная для граждан России акция по возвращению им части расходов за покупку туров по России и бронирования билетов (туристский </a:t>
            </a:r>
            <a:r>
              <a:rPr lang="ru-RU" sz="1800" b="1" dirty="0" err="1">
                <a:latin typeface="Times New Roman" pitchFamily="18" charset="0"/>
                <a:cs typeface="Times New Roman" pitchFamily="18" charset="0"/>
              </a:rPr>
              <a:t>кэшбэк</a:t>
            </a:r>
            <a:r>
              <a:rPr lang="ru-RU" sz="1800" b="1" dirty="0">
                <a:latin typeface="Times New Roman" pitchFamily="18" charset="0"/>
                <a:cs typeface="Times New Roman" pitchFamily="18" charset="0"/>
              </a:rPr>
              <a:t>). На эту программу правительство России выделило 15 млрд. рублей. [Бюллетень…,</a:t>
            </a:r>
            <a:r>
              <a:rPr lang="ru-RU" sz="1800" b="1" dirty="0" smtClean="0">
                <a:latin typeface="Times New Roman" pitchFamily="18" charset="0"/>
                <a:cs typeface="Times New Roman" pitchFamily="18" charset="0"/>
              </a:rPr>
              <a:t>с.3] </a:t>
            </a:r>
            <a:r>
              <a:rPr lang="ru-RU" sz="1800" b="1" dirty="0">
                <a:latin typeface="Times New Roman" pitchFamily="18" charset="0"/>
                <a:cs typeface="Times New Roman" pitchFamily="18" charset="0"/>
              </a:rPr>
              <a:t>Первый этап программы длился с 21 по 28 августа 2020года. На этом этапе возвращенная туристам часть расходов составила 1,4 млрд рублей. [Бюллетень…,с.10 ]  </a:t>
            </a:r>
            <a:r>
              <a:rPr lang="ru-RU" sz="1800" b="1" dirty="0" err="1">
                <a:latin typeface="Times New Roman" pitchFamily="18" charset="0"/>
                <a:cs typeface="Times New Roman" pitchFamily="18" charset="0"/>
              </a:rPr>
              <a:t>Кэшбэком</a:t>
            </a:r>
            <a:r>
              <a:rPr lang="ru-RU" sz="1800" b="1" dirty="0">
                <a:latin typeface="Times New Roman" pitchFamily="18" charset="0"/>
                <a:cs typeface="Times New Roman" pitchFamily="18" charset="0"/>
              </a:rPr>
              <a:t> воспользовались 60 тыс. граждан. [Бюллетень…,с.9]  В рамках первого этапа </a:t>
            </a:r>
            <a:r>
              <a:rPr lang="ru-RU" sz="1800" b="1" dirty="0" err="1">
                <a:latin typeface="Times New Roman" pitchFamily="18" charset="0"/>
                <a:cs typeface="Times New Roman" pitchFamily="18" charset="0"/>
              </a:rPr>
              <a:t>кэшбэк</a:t>
            </a:r>
            <a:r>
              <a:rPr lang="ru-RU" sz="1800" b="1" dirty="0">
                <a:latin typeface="Times New Roman" pitchFamily="18" charset="0"/>
                <a:cs typeface="Times New Roman" pitchFamily="18" charset="0"/>
              </a:rPr>
              <a:t> составлял 15 тыс. рублей если турист покупал тур от 75 тыс. рублей , если покупал  тур от 50 тыс. рублей до 74,9 тыс. рублей возврат составлял10 тыс. рублей, тур от25тыс.рублей  до 49,9 </a:t>
            </a:r>
            <a:r>
              <a:rPr lang="ru-RU" sz="1800" b="1" dirty="0" err="1">
                <a:latin typeface="Times New Roman" pitchFamily="18" charset="0"/>
                <a:cs typeface="Times New Roman" pitchFamily="18" charset="0"/>
              </a:rPr>
              <a:t>тыс</a:t>
            </a:r>
            <a:r>
              <a:rPr lang="ru-RU" sz="1800" b="1" dirty="0">
                <a:latin typeface="Times New Roman" pitchFamily="18" charset="0"/>
                <a:cs typeface="Times New Roman" pitchFamily="18" charset="0"/>
              </a:rPr>
              <a:t> .рублей – 5тыс.рублей. [Бюллетень…,с9]  Вторым этапом акции  </a:t>
            </a:r>
            <a:r>
              <a:rPr lang="ru-RU" sz="1800" b="1" dirty="0" err="1">
                <a:latin typeface="Times New Roman" pitchFamily="18" charset="0"/>
                <a:cs typeface="Times New Roman" pitchFamily="18" charset="0"/>
              </a:rPr>
              <a:t>кэшбэк</a:t>
            </a:r>
            <a:r>
              <a:rPr lang="ru-RU" sz="1800" b="1" dirty="0">
                <a:latin typeface="Times New Roman" pitchFamily="18" charset="0"/>
                <a:cs typeface="Times New Roman" pitchFamily="18" charset="0"/>
              </a:rPr>
              <a:t>, который проходил с 15 октября по5 декабря 2020 года воспользовались 300 тыс. человек [Бюллетень...,с.10 ] Максимальный возврат денежных средств составил 20% стоимости тура, но не более 20 тыс. рублей, а минимальный размер стоимости тура не ограничивался. [Бюллетень..., с.10] Сумма возвращенных средств достигла 1,2 млрд. рублей.[Бюллетень...с.10]  В 2021 году программа стартовала 18 марта и закончилась 15 июня этого года. Еще большую поддержку внутренний медицинский туризм получил после апрельского 2021года послания Президента Российской Федерации Федеральному Собранию РФ, в котором он предложил: «Чтобы как можно больше людей смогли укрепить здоровье в санаториях и на курортах, предлагаю по меньше мере до конца года продлить программу по которой гражданину возвращаются 20 процентов его затрат на туристские поездки по России». [«Послание Президента </a:t>
            </a:r>
            <a:r>
              <a:rPr lang="ru-RU" sz="1800" b="1" dirty="0" smtClean="0">
                <a:latin typeface="Times New Roman" pitchFamily="18" charset="0"/>
                <a:cs typeface="Times New Roman" pitchFamily="18" charset="0"/>
              </a:rPr>
              <a:t>РФ…»</a:t>
            </a:r>
            <a:r>
              <a:rPr lang="en-US" sz="1800" b="1" dirty="0" smtClean="0">
                <a:latin typeface="Times New Roman" pitchFamily="18" charset="0"/>
                <a:cs typeface="Times New Roman" pitchFamily="18" charset="0"/>
              </a:rPr>
              <a:t>]</a:t>
            </a:r>
            <a:endParaRPr lang="ru-RU"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4058457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6904" y="73471"/>
            <a:ext cx="8389400" cy="772690"/>
          </a:xfrm>
        </p:spPr>
        <p:txBody>
          <a:bodyPr/>
          <a:lstStyle/>
          <a:p>
            <a:r>
              <a:rPr lang="ru-RU" b="1" dirty="0" smtClean="0">
                <a:solidFill>
                  <a:srgbClr val="FF9933"/>
                </a:solidFill>
                <a:effectLst>
                  <a:outerShdw blurRad="38100" dist="38100" dir="2700000" algn="tl">
                    <a:srgbClr val="000000">
                      <a:alpha val="43137"/>
                    </a:srgbClr>
                  </a:outerShdw>
                </a:effectLst>
              </a:rPr>
              <a:t>МЕДИЦИНСКИЙ ТУРИЗМ</a:t>
            </a:r>
            <a:endParaRPr lang="ru-RU" b="1" dirty="0">
              <a:solidFill>
                <a:srgbClr val="FF9933"/>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36477" y="723331"/>
            <a:ext cx="8011235" cy="6005015"/>
          </a:xfrm>
        </p:spPr>
        <p:txBody>
          <a:bodyPr>
            <a:noAutofit/>
          </a:bodyPr>
          <a:lstStyle/>
          <a:p>
            <a:pPr marL="0" indent="0">
              <a:spcBef>
                <a:spcPts val="0"/>
              </a:spcBef>
              <a:buNone/>
            </a:pPr>
            <a:r>
              <a:rPr lang="ru-RU" sz="1600" dirty="0" smtClean="0"/>
              <a:t> </a:t>
            </a:r>
            <a:r>
              <a:rPr lang="ru-RU" sz="1600" b="1" dirty="0">
                <a:latin typeface="Times New Roman" pitchFamily="18" charset="0"/>
                <a:cs typeface="Times New Roman" pitchFamily="18" charset="0"/>
              </a:rPr>
              <a:t>Благодаря акции </a:t>
            </a:r>
            <a:r>
              <a:rPr lang="ru-RU" sz="1600" b="1" dirty="0" err="1">
                <a:latin typeface="Times New Roman" pitchFamily="18" charset="0"/>
                <a:cs typeface="Times New Roman" pitchFamily="18" charset="0"/>
              </a:rPr>
              <a:t>кэшбэк</a:t>
            </a:r>
            <a:r>
              <a:rPr lang="ru-RU" sz="1600" b="1" dirty="0">
                <a:latin typeface="Times New Roman" pitchFamily="18" charset="0"/>
                <a:cs typeface="Times New Roman" pitchFamily="18" charset="0"/>
              </a:rPr>
              <a:t> в туризме и снятия ограничений </a:t>
            </a:r>
            <a:r>
              <a:rPr lang="ru-RU" sz="1600" b="1" dirty="0" smtClean="0">
                <a:latin typeface="Times New Roman" pitchFamily="18" charset="0"/>
                <a:cs typeface="Times New Roman" pitchFamily="18" charset="0"/>
              </a:rPr>
              <a:t>по</a:t>
            </a:r>
          </a:p>
          <a:p>
            <a:pPr marL="0" indent="0">
              <a:spcBef>
                <a:spcPts val="0"/>
              </a:spcBef>
              <a:buNone/>
            </a:pPr>
            <a:r>
              <a:rPr lang="ru-RU" sz="1600" b="1" dirty="0" smtClean="0">
                <a:latin typeface="Times New Roman" pitchFamily="18" charset="0"/>
                <a:cs typeface="Times New Roman" pitchFamily="18" charset="0"/>
              </a:rPr>
              <a:t>перемещению </a:t>
            </a:r>
            <a:r>
              <a:rPr lang="ru-RU" sz="1600" b="1" dirty="0">
                <a:latin typeface="Times New Roman" pitchFamily="18" charset="0"/>
                <a:cs typeface="Times New Roman" pitchFamily="18" charset="0"/>
              </a:rPr>
              <a:t>населения, во многих районах России </a:t>
            </a:r>
            <a:r>
              <a:rPr lang="ru-RU" sz="1600" b="1" dirty="0" smtClean="0">
                <a:latin typeface="Times New Roman" pitchFamily="18" charset="0"/>
                <a:cs typeface="Times New Roman" pitchFamily="18" charset="0"/>
              </a:rPr>
              <a:t>стал</a:t>
            </a:r>
          </a:p>
          <a:p>
            <a:pPr marL="0" indent="0">
              <a:spcBef>
                <a:spcPts val="0"/>
              </a:spcBef>
              <a:buNone/>
            </a:pPr>
            <a:r>
              <a:rPr lang="ru-RU" sz="1600" b="1" dirty="0" smtClean="0">
                <a:latin typeface="Times New Roman" pitchFamily="18" charset="0"/>
                <a:cs typeface="Times New Roman" pitchFamily="18" charset="0"/>
              </a:rPr>
              <a:t>восстанавливаться поток отдыхающих </a:t>
            </a:r>
            <a:r>
              <a:rPr lang="ru-RU" sz="1600" b="1" dirty="0">
                <a:latin typeface="Times New Roman" pitchFamily="18" charset="0"/>
                <a:cs typeface="Times New Roman" pitchFamily="18" charset="0"/>
              </a:rPr>
              <a:t>и туристов, прибывающих </a:t>
            </a:r>
            <a:endParaRPr lang="ru-RU" sz="1600" b="1" dirty="0" smtClean="0">
              <a:latin typeface="Times New Roman" pitchFamily="18" charset="0"/>
              <a:cs typeface="Times New Roman" pitchFamily="18" charset="0"/>
            </a:endParaRPr>
          </a:p>
          <a:p>
            <a:pPr marL="0" indent="0">
              <a:spcBef>
                <a:spcPts val="0"/>
              </a:spcBef>
              <a:buNone/>
            </a:pPr>
            <a:r>
              <a:rPr lang="ru-RU" sz="1600" b="1" dirty="0" smtClean="0">
                <a:latin typeface="Times New Roman" pitchFamily="18" charset="0"/>
                <a:cs typeface="Times New Roman" pitchFamily="18" charset="0"/>
              </a:rPr>
              <a:t>на </a:t>
            </a:r>
            <a:r>
              <a:rPr lang="ru-RU" sz="1600" b="1" dirty="0">
                <a:latin typeface="Times New Roman" pitchFamily="18" charset="0"/>
                <a:cs typeface="Times New Roman" pitchFamily="18" charset="0"/>
              </a:rPr>
              <a:t>лечение в </a:t>
            </a:r>
            <a:r>
              <a:rPr lang="ru-RU" sz="1600" b="1" dirty="0" smtClean="0">
                <a:latin typeface="Times New Roman" pitchFamily="18" charset="0"/>
                <a:cs typeface="Times New Roman" pitchFamily="18" charset="0"/>
              </a:rPr>
              <a:t>санаторно-курортных </a:t>
            </a:r>
            <a:r>
              <a:rPr lang="ru-RU" sz="1600" b="1" dirty="0">
                <a:latin typeface="Times New Roman" pitchFamily="18" charset="0"/>
                <a:cs typeface="Times New Roman" pitchFamily="18" charset="0"/>
              </a:rPr>
              <a:t>учреждениях(СКУ), которые </a:t>
            </a:r>
            <a:endParaRPr lang="ru-RU" sz="1600" b="1" dirty="0" smtClean="0">
              <a:latin typeface="Times New Roman" pitchFamily="18" charset="0"/>
              <a:cs typeface="Times New Roman" pitchFamily="18" charset="0"/>
            </a:endParaRPr>
          </a:p>
          <a:p>
            <a:pPr marL="0" indent="0">
              <a:spcBef>
                <a:spcPts val="0"/>
              </a:spcBef>
              <a:buNone/>
            </a:pPr>
            <a:r>
              <a:rPr lang="ru-RU" sz="1600" b="1" dirty="0" smtClean="0">
                <a:latin typeface="Times New Roman" pitchFamily="18" charset="0"/>
                <a:cs typeface="Times New Roman" pitchFamily="18" charset="0"/>
              </a:rPr>
              <a:t>оказывают медицинскую </a:t>
            </a:r>
            <a:r>
              <a:rPr lang="ru-RU" sz="1600" b="1" dirty="0">
                <a:latin typeface="Times New Roman" pitchFamily="18" charset="0"/>
                <a:cs typeface="Times New Roman" pitchFamily="18" charset="0"/>
              </a:rPr>
              <a:t>помощь россиянам и иностранным </a:t>
            </a:r>
            <a:endParaRPr lang="ru-RU" sz="1600" b="1" dirty="0" smtClean="0">
              <a:latin typeface="Times New Roman" pitchFamily="18" charset="0"/>
              <a:cs typeface="Times New Roman" pitchFamily="18" charset="0"/>
            </a:endParaRPr>
          </a:p>
          <a:p>
            <a:pPr marL="0" indent="0">
              <a:spcBef>
                <a:spcPts val="0"/>
              </a:spcBef>
              <a:buNone/>
            </a:pPr>
            <a:r>
              <a:rPr lang="ru-RU" sz="1600" b="1" dirty="0" smtClean="0">
                <a:latin typeface="Times New Roman" pitchFamily="18" charset="0"/>
                <a:cs typeface="Times New Roman" pitchFamily="18" charset="0"/>
              </a:rPr>
              <a:t>гражданам</a:t>
            </a:r>
            <a:r>
              <a:rPr lang="ru-RU" sz="1600" b="1" dirty="0">
                <a:latin typeface="Times New Roman" pitchFamily="18" charset="0"/>
                <a:cs typeface="Times New Roman" pitchFamily="18" charset="0"/>
              </a:rPr>
              <a:t>. </a:t>
            </a:r>
            <a:r>
              <a:rPr lang="ru-RU" sz="1600" b="1" dirty="0" smtClean="0">
                <a:latin typeface="Times New Roman" pitchFamily="18" charset="0"/>
                <a:cs typeface="Times New Roman" pitchFamily="18" charset="0"/>
              </a:rPr>
              <a:t>Медицинская </a:t>
            </a:r>
            <a:r>
              <a:rPr lang="ru-RU" sz="1600" b="1" dirty="0">
                <a:latin typeface="Times New Roman" pitchFamily="18" charset="0"/>
                <a:cs typeface="Times New Roman" pitchFamily="18" charset="0"/>
              </a:rPr>
              <a:t>помощь в них осуществляется в </a:t>
            </a:r>
            <a:endParaRPr lang="ru-RU" sz="1600" b="1" dirty="0" smtClean="0">
              <a:latin typeface="Times New Roman" pitchFamily="18" charset="0"/>
              <a:cs typeface="Times New Roman" pitchFamily="18" charset="0"/>
            </a:endParaRPr>
          </a:p>
          <a:p>
            <a:pPr marL="0" indent="0">
              <a:spcBef>
                <a:spcPts val="0"/>
              </a:spcBef>
              <a:buNone/>
            </a:pPr>
            <a:r>
              <a:rPr lang="ru-RU" sz="1600" b="1" dirty="0" smtClean="0">
                <a:latin typeface="Times New Roman" pitchFamily="18" charset="0"/>
                <a:cs typeface="Times New Roman" pitchFamily="18" charset="0"/>
              </a:rPr>
              <a:t>профилактических</a:t>
            </a:r>
            <a:r>
              <a:rPr lang="ru-RU" sz="1600" b="1" dirty="0">
                <a:latin typeface="Times New Roman" pitchFamily="18" charset="0"/>
                <a:cs typeface="Times New Roman" pitchFamily="18" charset="0"/>
              </a:rPr>
              <a:t>, </a:t>
            </a:r>
            <a:r>
              <a:rPr lang="ru-RU" sz="1600" b="1" dirty="0" smtClean="0">
                <a:latin typeface="Times New Roman" pitchFamily="18" charset="0"/>
                <a:cs typeface="Times New Roman" pitchFamily="18" charset="0"/>
              </a:rPr>
              <a:t>лечебных </a:t>
            </a:r>
            <a:r>
              <a:rPr lang="ru-RU" sz="1600" b="1" dirty="0">
                <a:latin typeface="Times New Roman" pitchFamily="18" charset="0"/>
                <a:cs typeface="Times New Roman" pitchFamily="18" charset="0"/>
              </a:rPr>
              <a:t>и реабилитационных целях на </a:t>
            </a:r>
            <a:endParaRPr lang="ru-RU" sz="1600" b="1" dirty="0" smtClean="0">
              <a:latin typeface="Times New Roman" pitchFamily="18" charset="0"/>
              <a:cs typeface="Times New Roman" pitchFamily="18" charset="0"/>
            </a:endParaRPr>
          </a:p>
          <a:p>
            <a:pPr marL="0" indent="0">
              <a:spcBef>
                <a:spcPts val="0"/>
              </a:spcBef>
              <a:buNone/>
            </a:pPr>
            <a:r>
              <a:rPr lang="ru-RU" sz="1600" b="1" dirty="0" smtClean="0">
                <a:latin typeface="Times New Roman" pitchFamily="18" charset="0"/>
                <a:cs typeface="Times New Roman" pitchFamily="18" charset="0"/>
              </a:rPr>
              <a:t>основе использования природных</a:t>
            </a:r>
            <a:r>
              <a:rPr lang="ru-RU" sz="1600" b="1" dirty="0">
                <a:latin typeface="Times New Roman" pitchFamily="18" charset="0"/>
                <a:cs typeface="Times New Roman" pitchFamily="18" charset="0"/>
              </a:rPr>
              <a:t>, лечебных ресурсов. До </a:t>
            </a:r>
            <a:endParaRPr lang="ru-RU" sz="1600" b="1" dirty="0" smtClean="0">
              <a:latin typeface="Times New Roman" pitchFamily="18" charset="0"/>
              <a:cs typeface="Times New Roman" pitchFamily="18" charset="0"/>
            </a:endParaRPr>
          </a:p>
          <a:p>
            <a:pPr marL="0" indent="0">
              <a:spcBef>
                <a:spcPts val="0"/>
              </a:spcBef>
              <a:buNone/>
            </a:pPr>
            <a:r>
              <a:rPr lang="ru-RU" sz="1600" b="1" dirty="0" smtClean="0">
                <a:latin typeface="Times New Roman" pitchFamily="18" charset="0"/>
                <a:cs typeface="Times New Roman" pitchFamily="18" charset="0"/>
              </a:rPr>
              <a:t>пандемии </a:t>
            </a:r>
            <a:r>
              <a:rPr lang="ru-RU" sz="1600" b="1" dirty="0">
                <a:latin typeface="Times New Roman" pitchFamily="18" charset="0"/>
                <a:cs typeface="Times New Roman" pitchFamily="18" charset="0"/>
              </a:rPr>
              <a:t>covid-19 в </a:t>
            </a:r>
            <a:r>
              <a:rPr lang="ru-RU" sz="1600" b="1" dirty="0" smtClean="0">
                <a:latin typeface="Times New Roman" pitchFamily="18" charset="0"/>
                <a:cs typeface="Times New Roman" pitchFamily="18" charset="0"/>
              </a:rPr>
              <a:t>январе-феврале </a:t>
            </a:r>
            <a:r>
              <a:rPr lang="ru-RU" sz="1600" b="1" dirty="0">
                <a:latin typeface="Times New Roman" pitchFamily="18" charset="0"/>
                <a:cs typeface="Times New Roman" pitchFamily="18" charset="0"/>
              </a:rPr>
              <a:t>2020 года загрузка </a:t>
            </a:r>
            <a:endParaRPr lang="ru-RU" sz="1600" b="1" dirty="0" smtClean="0">
              <a:latin typeface="Times New Roman" pitchFamily="18" charset="0"/>
              <a:cs typeface="Times New Roman" pitchFamily="18" charset="0"/>
            </a:endParaRPr>
          </a:p>
          <a:p>
            <a:pPr marL="0" indent="0">
              <a:spcBef>
                <a:spcPts val="0"/>
              </a:spcBef>
              <a:buNone/>
            </a:pPr>
            <a:r>
              <a:rPr lang="ru-RU" sz="1600" b="1" dirty="0" smtClean="0">
                <a:latin typeface="Times New Roman" pitchFamily="18" charset="0"/>
                <a:cs typeface="Times New Roman" pitchFamily="18" charset="0"/>
              </a:rPr>
              <a:t>пациентами </a:t>
            </a:r>
            <a:r>
              <a:rPr lang="ru-RU" sz="1600" b="1" dirty="0">
                <a:latin typeface="Times New Roman" pitchFamily="18" charset="0"/>
                <a:cs typeface="Times New Roman" pitchFamily="18" charset="0"/>
              </a:rPr>
              <a:t>СКУ превысила этот показатель за тот же </a:t>
            </a:r>
            <a:endParaRPr lang="ru-RU" sz="1600" b="1" dirty="0" smtClean="0">
              <a:latin typeface="Times New Roman" pitchFamily="18" charset="0"/>
              <a:cs typeface="Times New Roman" pitchFamily="18" charset="0"/>
            </a:endParaRPr>
          </a:p>
          <a:p>
            <a:pPr marL="0" indent="0">
              <a:spcBef>
                <a:spcPts val="0"/>
              </a:spcBef>
              <a:buNone/>
            </a:pPr>
            <a:r>
              <a:rPr lang="ru-RU" sz="1600" b="1" dirty="0" smtClean="0">
                <a:latin typeface="Times New Roman" pitchFamily="18" charset="0"/>
                <a:cs typeface="Times New Roman" pitchFamily="18" charset="0"/>
              </a:rPr>
              <a:t>период </a:t>
            </a:r>
            <a:r>
              <a:rPr lang="ru-RU" sz="1600" b="1" dirty="0">
                <a:latin typeface="Times New Roman" pitchFamily="18" charset="0"/>
                <a:cs typeface="Times New Roman" pitchFamily="18" charset="0"/>
              </a:rPr>
              <a:t>2019 года, но с марта 2020 года почти все </a:t>
            </a:r>
            <a:endParaRPr lang="ru-RU" sz="1600" b="1" dirty="0" smtClean="0">
              <a:latin typeface="Times New Roman" pitchFamily="18" charset="0"/>
              <a:cs typeface="Times New Roman" pitchFamily="18" charset="0"/>
            </a:endParaRPr>
          </a:p>
          <a:p>
            <a:pPr marL="0" indent="0">
              <a:spcBef>
                <a:spcPts val="0"/>
              </a:spcBef>
              <a:buNone/>
            </a:pPr>
            <a:r>
              <a:rPr lang="ru-RU" sz="1600" b="1" dirty="0" smtClean="0">
                <a:latin typeface="Times New Roman" pitchFamily="18" charset="0"/>
                <a:cs typeface="Times New Roman" pitchFamily="18" charset="0"/>
              </a:rPr>
              <a:t>санаторно-курортные </a:t>
            </a:r>
            <a:r>
              <a:rPr lang="ru-RU" sz="1600" b="1" dirty="0">
                <a:latin typeface="Times New Roman" pitchFamily="18" charset="0"/>
                <a:cs typeface="Times New Roman" pitchFamily="18" charset="0"/>
              </a:rPr>
              <a:t>учреждения были закрыты. Затем </a:t>
            </a:r>
            <a:endParaRPr lang="ru-RU" sz="1600" b="1" dirty="0" smtClean="0">
              <a:latin typeface="Times New Roman" pitchFamily="18" charset="0"/>
              <a:cs typeface="Times New Roman" pitchFamily="18" charset="0"/>
            </a:endParaRPr>
          </a:p>
          <a:p>
            <a:pPr marL="0" indent="0">
              <a:spcBef>
                <a:spcPts val="0"/>
              </a:spcBef>
              <a:buNone/>
            </a:pPr>
            <a:r>
              <a:rPr lang="ru-RU" sz="1600" b="1" dirty="0" smtClean="0">
                <a:latin typeface="Times New Roman" pitchFamily="18" charset="0"/>
                <a:cs typeface="Times New Roman" pitchFamily="18" charset="0"/>
              </a:rPr>
              <a:t>выполнив </a:t>
            </a:r>
            <a:r>
              <a:rPr lang="ru-RU" sz="1600" b="1" dirty="0">
                <a:latin typeface="Times New Roman" pitchFamily="18" charset="0"/>
                <a:cs typeface="Times New Roman" pitchFamily="18" charset="0"/>
              </a:rPr>
              <a:t>все требования </a:t>
            </a:r>
            <a:r>
              <a:rPr lang="ru-RU" sz="1600" b="1" dirty="0" err="1">
                <a:latin typeface="Times New Roman" pitchFamily="18" charset="0"/>
                <a:cs typeface="Times New Roman" pitchFamily="18" charset="0"/>
              </a:rPr>
              <a:t>Роспотребнадзора</a:t>
            </a:r>
            <a:r>
              <a:rPr lang="ru-RU" sz="1600" b="1" dirty="0">
                <a:latin typeface="Times New Roman" pitchFamily="18" charset="0"/>
                <a:cs typeface="Times New Roman" pitchFamily="18" charset="0"/>
              </a:rPr>
              <a:t> по защите </a:t>
            </a:r>
            <a:endParaRPr lang="ru-RU" sz="1600" b="1" dirty="0" smtClean="0">
              <a:latin typeface="Times New Roman" pitchFamily="18" charset="0"/>
              <a:cs typeface="Times New Roman" pitchFamily="18" charset="0"/>
            </a:endParaRPr>
          </a:p>
          <a:p>
            <a:pPr marL="0" indent="0">
              <a:spcBef>
                <a:spcPts val="0"/>
              </a:spcBef>
              <a:buNone/>
            </a:pPr>
            <a:r>
              <a:rPr lang="ru-RU" sz="1600" b="1" dirty="0" smtClean="0">
                <a:latin typeface="Times New Roman" pitchFamily="18" charset="0"/>
                <a:cs typeface="Times New Roman" pitchFamily="18" charset="0"/>
              </a:rPr>
              <a:t>прав </a:t>
            </a:r>
            <a:r>
              <a:rPr lang="ru-RU" sz="1600" b="1" dirty="0">
                <a:latin typeface="Times New Roman" pitchFamily="18" charset="0"/>
                <a:cs typeface="Times New Roman" pitchFamily="18" charset="0"/>
              </a:rPr>
              <a:t>и благополучия пациентов от covid-19 в санаторно-курортных учреждениях, многие СКУ стали открываться. Эти требования были отражены в письме </a:t>
            </a:r>
            <a:r>
              <a:rPr lang="ru-RU" sz="1600" b="1" dirty="0" err="1">
                <a:latin typeface="Times New Roman" pitchFamily="18" charset="0"/>
                <a:cs typeface="Times New Roman" pitchFamily="18" charset="0"/>
              </a:rPr>
              <a:t>Роспотребнадзора</a:t>
            </a:r>
            <a:r>
              <a:rPr lang="ru-RU" sz="1600" b="1" dirty="0">
                <a:latin typeface="Times New Roman" pitchFamily="18" charset="0"/>
                <a:cs typeface="Times New Roman" pitchFamily="18" charset="0"/>
              </a:rPr>
              <a:t> от 20.05.2020№02/9876-2020-23(ред. от23.06.2020 «О результатах рассмотрения предложений Ростуризма в рекомендации по организации работы санаторно-курортных учреждений в условиях сохранения рисков распространения covid-19». [Письмо </a:t>
            </a:r>
            <a:r>
              <a:rPr lang="ru-RU" sz="1600" b="1" dirty="0" err="1">
                <a:latin typeface="Times New Roman" pitchFamily="18" charset="0"/>
                <a:cs typeface="Times New Roman" pitchFamily="18" charset="0"/>
              </a:rPr>
              <a:t>Роспотребнадзора</a:t>
            </a:r>
            <a:r>
              <a:rPr lang="ru-RU" sz="1600" b="1" dirty="0">
                <a:latin typeface="Times New Roman" pitchFamily="18" charset="0"/>
                <a:cs typeface="Times New Roman" pitchFamily="18" charset="0"/>
              </a:rPr>
              <a:t>… от.20.05.2020…] Так, например, к 1 июня 2020 года постепенно стали открываться эти учреждения на Кубани. Большое количество наших граждан, переболевших covid-19, нуждаются в санаторно-курортном лечении., т.к. после болезни многие получают осложнения на сердечно-сосудистую систему, систему верхних дыхательных путей, печени, детородную систему и др.  В настоящее время в России потребность в услугах санаторно-курортных учреждений постепенно растет. По этой причине Ростуризм прорабатывает решения по стимулированию строительства новых санаторно-курортных учреждений и модернизации существующих.</a:t>
            </a:r>
          </a:p>
          <a:p>
            <a:pPr marL="0" indent="0">
              <a:spcAft>
                <a:spcPts val="50"/>
              </a:spcAft>
              <a:buNone/>
            </a:pPr>
            <a:endParaRPr lang="ru-RU" sz="1600" dirty="0"/>
          </a:p>
        </p:txBody>
      </p:sp>
      <p:pic>
        <p:nvPicPr>
          <p:cNvPr id="4" name="Рисунок 3"/>
          <p:cNvPicPr>
            <a:picLocks noChangeAspect="1"/>
          </p:cNvPicPr>
          <p:nvPr/>
        </p:nvPicPr>
        <p:blipFill>
          <a:blip r:embed="rId2"/>
          <a:stretch>
            <a:fillRect/>
          </a:stretch>
        </p:blipFill>
        <p:spPr>
          <a:xfrm>
            <a:off x="6234992" y="1665025"/>
            <a:ext cx="3356631" cy="1905981"/>
          </a:xfrm>
          <a:prstGeom prst="rect">
            <a:avLst/>
          </a:prstGeom>
        </p:spPr>
      </p:pic>
    </p:spTree>
    <p:extLst>
      <p:ext uri="{BB962C8B-B14F-4D97-AF65-F5344CB8AC3E}">
        <p14:creationId xmlns:p14="http://schemas.microsoft.com/office/powerpoint/2010/main" val="1755804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730" y="163774"/>
            <a:ext cx="8759233" cy="1351128"/>
          </a:xfrm>
        </p:spPr>
        <p:txBody>
          <a:bodyPr/>
          <a:lstStyle/>
          <a:p>
            <a:r>
              <a:rPr lang="ru-RU" b="1" dirty="0" smtClean="0">
                <a:solidFill>
                  <a:schemeClr val="accent1">
                    <a:lumMod val="50000"/>
                  </a:schemeClr>
                </a:solidFill>
                <a:effectLst>
                  <a:outerShdw blurRad="38100" dist="38100" dir="2700000" algn="tl">
                    <a:srgbClr val="000000">
                      <a:alpha val="43137"/>
                    </a:srgbClr>
                  </a:outerShdw>
                </a:effectLst>
              </a:rPr>
              <a:t>ВОССТАНОВЛЕНИЕ ВЪЕЗДНОГО МЕДИЦИНСКОГО ТУРИЗМА</a:t>
            </a:r>
            <a:endParaRPr lang="ru-RU" b="1" dirty="0">
              <a:solidFill>
                <a:schemeClr val="accent1">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45660" y="1405718"/>
            <a:ext cx="5464049" cy="5063320"/>
          </a:xfrm>
        </p:spPr>
        <p:txBody>
          <a:bodyPr>
            <a:noAutofit/>
          </a:bodyPr>
          <a:lstStyle/>
          <a:p>
            <a:pPr marL="0" indent="0">
              <a:buNone/>
            </a:pPr>
            <a:r>
              <a:rPr lang="ru-RU" sz="1800" b="1" dirty="0" smtClean="0">
                <a:latin typeface="Times New Roman" pitchFamily="18" charset="0"/>
                <a:cs typeface="Times New Roman" pitchFamily="18" charset="0"/>
              </a:rPr>
              <a:t>В связи с открытием наших границ для стран, не находящихся в красной зоне, постепенно стал возрождаться въездной медицинский туризм. </a:t>
            </a:r>
            <a:r>
              <a:rPr lang="ru-RU" sz="1800" b="1" dirty="0">
                <a:latin typeface="Times New Roman" pitchFamily="18" charset="0"/>
                <a:cs typeface="Times New Roman" pitchFamily="18" charset="0"/>
              </a:rPr>
              <a:t>Существует международный индекс медицинского туризма, который отражает привлекательность той или иной страны для иностранцев, ищущих лечение за рубежом. В 2020 году по индексу медицинского туризма первое место занимала Канада с показателем 76,47, на втором месте Сингапур-76,43, третье место занимает Япония -74,23.  Россия находится на 41 месте – 60,17. [Индекс медицинского…] в некоторых средствах массовой информации сообщалось о возможном появлении нового проекта российского туризма - вакцинном туризме, т.к. в западных странах нет необходимого количества вакцин от covid-19. Так, итальянское издание </a:t>
            </a:r>
            <a:r>
              <a:rPr lang="ru-RU" sz="1800" b="1" dirty="0" err="1">
                <a:latin typeface="Times New Roman" pitchFamily="18" charset="0"/>
                <a:cs typeface="Times New Roman" pitchFamily="18" charset="0"/>
              </a:rPr>
              <a:t>La</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Nazion</a:t>
            </a:r>
            <a:r>
              <a:rPr lang="ru-RU" sz="1800" b="1" dirty="0">
                <a:latin typeface="Times New Roman" pitchFamily="18" charset="0"/>
                <a:cs typeface="Times New Roman" pitchFamily="18" charset="0"/>
              </a:rPr>
              <a:t> сообщает, что владелец итальянского туристического агентства </a:t>
            </a:r>
            <a:r>
              <a:rPr lang="ru-RU" sz="1800" b="1" dirty="0" err="1">
                <a:latin typeface="Times New Roman" pitchFamily="18" charset="0"/>
                <a:cs typeface="Times New Roman" pitchFamily="18" charset="0"/>
              </a:rPr>
              <a:t>Eurasion</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Travel</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Пьeтрo</a:t>
            </a:r>
            <a:r>
              <a:rPr lang="ru-RU" sz="1800" b="1" dirty="0">
                <a:latin typeface="Times New Roman" pitchFamily="18" charset="0"/>
                <a:cs typeface="Times New Roman" pitchFamily="18" charset="0"/>
              </a:rPr>
              <a:t> – </a:t>
            </a:r>
            <a:r>
              <a:rPr lang="ru-RU" sz="1800" b="1" dirty="0" err="1">
                <a:latin typeface="Times New Roman" pitchFamily="18" charset="0"/>
                <a:cs typeface="Times New Roman" pitchFamily="18" charset="0"/>
              </a:rPr>
              <a:t>Ди</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Фебо</a:t>
            </a:r>
            <a:r>
              <a:rPr lang="ru-RU" sz="1800" b="1" dirty="0">
                <a:latin typeface="Times New Roman" pitchFamily="18" charset="0"/>
                <a:cs typeface="Times New Roman" pitchFamily="18" charset="0"/>
              </a:rPr>
              <a:t> предполагает, что туры в Россию с целью вакцинации станут пользоваться </a:t>
            </a:r>
            <a:r>
              <a:rPr lang="ru-RU" sz="1800" b="1" dirty="0" smtClean="0">
                <a:latin typeface="Times New Roman" pitchFamily="18" charset="0"/>
                <a:cs typeface="Times New Roman" pitchFamily="18" charset="0"/>
              </a:rPr>
              <a:t>успехом.</a:t>
            </a:r>
            <a:endParaRPr lang="ru-RU" sz="1800" b="1" dirty="0">
              <a:latin typeface="Times New Roman" pitchFamily="18" charset="0"/>
              <a:cs typeface="Times New Roman" pitchFamily="18" charset="0"/>
            </a:endParaRPr>
          </a:p>
        </p:txBody>
      </p:sp>
      <p:pic>
        <p:nvPicPr>
          <p:cNvPr id="5" name="Рисунок 4"/>
          <p:cNvPicPr>
            <a:picLocks noChangeAspect="1"/>
          </p:cNvPicPr>
          <p:nvPr/>
        </p:nvPicPr>
        <p:blipFill>
          <a:blip r:embed="rId2"/>
          <a:stretch>
            <a:fillRect/>
          </a:stretch>
        </p:blipFill>
        <p:spPr>
          <a:xfrm>
            <a:off x="5709709" y="2176272"/>
            <a:ext cx="4118883" cy="2848356"/>
          </a:xfrm>
          <a:prstGeom prst="rect">
            <a:avLst/>
          </a:prstGeom>
        </p:spPr>
      </p:pic>
    </p:spTree>
    <p:extLst>
      <p:ext uri="{BB962C8B-B14F-4D97-AF65-F5344CB8AC3E}">
        <p14:creationId xmlns:p14="http://schemas.microsoft.com/office/powerpoint/2010/main" val="2901316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5">
                    <a:lumMod val="75000"/>
                  </a:schemeClr>
                </a:solidFill>
                <a:effectLst>
                  <a:outerShdw blurRad="38100" dist="38100" dir="2700000" algn="tl">
                    <a:srgbClr val="000000">
                      <a:alpha val="43137"/>
                    </a:srgbClr>
                  </a:outerShdw>
                </a:effectLst>
              </a:rPr>
              <a:t>ВОССТАНОВЛЕНИЕ ВЪЕЗДНОГО МЕДИЦИНСКОГО ТУРИЗМА</a:t>
            </a:r>
          </a:p>
        </p:txBody>
      </p:sp>
      <p:sp>
        <p:nvSpPr>
          <p:cNvPr id="3" name="Объект 2"/>
          <p:cNvSpPr>
            <a:spLocks noGrp="1"/>
          </p:cNvSpPr>
          <p:nvPr>
            <p:ph idx="1"/>
          </p:nvPr>
        </p:nvSpPr>
        <p:spPr/>
        <p:txBody>
          <a:bodyPr>
            <a:normAutofit fontScale="92500" lnSpcReduction="20000"/>
          </a:bodyPr>
          <a:lstStyle/>
          <a:p>
            <a:pPr marL="0" indent="0">
              <a:buNone/>
            </a:pPr>
            <a:r>
              <a:rPr lang="ru-RU" sz="2400" b="1" dirty="0" smtClean="0">
                <a:latin typeface="Times New Roman" pitchFamily="18" charset="0"/>
                <a:cs typeface="Times New Roman" pitchFamily="18" charset="0"/>
              </a:rPr>
              <a:t>Для </a:t>
            </a:r>
            <a:r>
              <a:rPr lang="ru-RU" sz="2400" b="1" dirty="0">
                <a:latin typeface="Times New Roman" pitchFamily="18" charset="0"/>
                <a:cs typeface="Times New Roman" pitchFamily="18" charset="0"/>
              </a:rPr>
              <a:t>этого можно организовать двадцатидневные туры, в стоимость которых войдут: перелет, проживание, медобслуживание перед прививкой, двух инъекции «Спутник V» и экскурсии. Некоторые и российские операторы проявляют такую же инициативу. Для решения этого вопроса необходимо объединение многих сил туристкой отрасли, медицинской отрасли, законодательных органов, страховых компаний и др. Многие операторы не понимают всей сложности «вакцинного туризма». Например, кто будет брать на себя ответственность за возможные проблемы, возникшие до, в процессе и после вакцинации иностранных пациентов, кто возьмет на себя ответственность за нарушение противопоказаний к вакцинации у туристов, возможных у них осложнениях организма или получения клиниками неполной или недостоверной информации, от приезжающих пациентов? Организаторам «вакцинного туризма» необходимо согласовать свои действия с Правительством России и получить разрешение на вакцинацию иностранцев нашей вакциной от </a:t>
            </a:r>
            <a:r>
              <a:rPr lang="ru-RU" sz="2400" b="1" dirty="0" err="1">
                <a:latin typeface="Times New Roman" pitchFamily="18" charset="0"/>
                <a:cs typeface="Times New Roman" pitchFamily="18" charset="0"/>
              </a:rPr>
              <a:t>коронавируса</a:t>
            </a:r>
            <a:r>
              <a:rPr lang="ru-RU" sz="2400" b="1" dirty="0">
                <a:latin typeface="Times New Roman" pitchFamily="18" charset="0"/>
                <a:cs typeface="Times New Roman" pitchFamily="18" charset="0"/>
              </a:rPr>
              <a:t>. </a:t>
            </a:r>
          </a:p>
          <a:p>
            <a:pPr marL="0" indent="0">
              <a:buNone/>
            </a:pPr>
            <a:endParaRPr lang="ru-RU" dirty="0"/>
          </a:p>
        </p:txBody>
      </p:sp>
    </p:spTree>
    <p:extLst>
      <p:ext uri="{BB962C8B-B14F-4D97-AF65-F5344CB8AC3E}">
        <p14:creationId xmlns:p14="http://schemas.microsoft.com/office/powerpoint/2010/main" val="40764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1"/>
            <a:ext cx="8543925" cy="1323832"/>
          </a:xfrm>
        </p:spPr>
        <p:txBody>
          <a:bodyPr>
            <a:normAutofit/>
          </a:bodyPr>
          <a:lstStyle/>
          <a:p>
            <a:r>
              <a:rPr lang="ru-RU" b="1" dirty="0" smtClean="0">
                <a:solidFill>
                  <a:srgbClr val="33CCCC"/>
                </a:solidFill>
                <a:effectLst>
                  <a:outerShdw blurRad="38100" dist="38100" dir="2700000" algn="tl">
                    <a:srgbClr val="000000">
                      <a:alpha val="43137"/>
                    </a:srgbClr>
                  </a:outerShdw>
                </a:effectLst>
              </a:rPr>
              <a:t>ВОССТАНОВЛЕНИЕ ВЫЕЗДОГО МЕДИЦИНСКОГО ТУРИЗМА</a:t>
            </a:r>
            <a:endParaRPr lang="ru-RU" b="1" dirty="0">
              <a:solidFill>
                <a:srgbClr val="33CCCC"/>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22829" y="1201002"/>
            <a:ext cx="6550927" cy="5500048"/>
          </a:xfrm>
        </p:spPr>
        <p:txBody>
          <a:bodyPr>
            <a:noAutofit/>
          </a:bodyPr>
          <a:lstStyle/>
          <a:p>
            <a:pPr marL="0" indent="0">
              <a:buNone/>
            </a:pPr>
            <a:r>
              <a:rPr lang="ru-RU" sz="1800" b="1" dirty="0" smtClean="0">
                <a:latin typeface="Times New Roman" pitchFamily="18" charset="0"/>
                <a:cs typeface="Times New Roman" pitchFamily="18" charset="0"/>
              </a:rPr>
              <a:t>В </a:t>
            </a:r>
            <a:r>
              <a:rPr lang="ru-RU" sz="1800" b="1" dirty="0">
                <a:latin typeface="Times New Roman" pitchFamily="18" charset="0"/>
                <a:cs typeface="Times New Roman" pitchFamily="18" charset="0"/>
              </a:rPr>
              <a:t>последнее время в России после частичного открытия границ некоторыми странами в России идет постепенное восстановление выездного медицинского туризма. С августа 2020 года наши туристы могли выезжать на лечение в Швейцарию, а с декабря 2020года в Австрию, Беларусь, Германию, Турцию, Италию, Израиль, Южную Корею и др. В первую очередь эти страны принимают тех туристов, которые серьезно больны или болезнь угрожает их жизни.  Каждая принимающая страна вводит свои условия прибытия туристов на лечение. Более лояльные условия для туристов въезжающих для получения медицинских услуг предоставляли власти Швейцарии. По прибытию в эту страну таким туристам не надо проходить карантин, достаточно иметь при себе справку с отрицательным результатом ПЦР –теста на covid-19, который сдан не ранее чем за 72 часа до вылета, приглашение со стороны местной клиники, разрешение консула Швейцарии в России и предоплату. В начале июня 2020 года Германия постепенно стала открывать свои границы и восстанавливать свой въездной медицинский туризм. Для поездки на лечение в Германию пациенту необходимо об этом уведомить органы Здравоохранения этой страны о своем адресе самоизоляции. </a:t>
            </a:r>
          </a:p>
        </p:txBody>
      </p:sp>
      <p:pic>
        <p:nvPicPr>
          <p:cNvPr id="4" name="Рисунок 3"/>
          <p:cNvPicPr>
            <a:picLocks noChangeAspect="1"/>
          </p:cNvPicPr>
          <p:nvPr/>
        </p:nvPicPr>
        <p:blipFill>
          <a:blip r:embed="rId2"/>
          <a:stretch>
            <a:fillRect/>
          </a:stretch>
        </p:blipFill>
        <p:spPr>
          <a:xfrm>
            <a:off x="6660106" y="1929238"/>
            <a:ext cx="3144515" cy="2910495"/>
          </a:xfrm>
          <a:prstGeom prst="rect">
            <a:avLst/>
          </a:prstGeom>
        </p:spPr>
      </p:pic>
    </p:spTree>
    <p:extLst>
      <p:ext uri="{BB962C8B-B14F-4D97-AF65-F5344CB8AC3E}">
        <p14:creationId xmlns:p14="http://schemas.microsoft.com/office/powerpoint/2010/main" val="3470854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33CCCC"/>
                </a:solidFill>
                <a:effectLst>
                  <a:outerShdw blurRad="38100" dist="38100" dir="2700000" algn="tl">
                    <a:srgbClr val="000000">
                      <a:alpha val="43137"/>
                    </a:srgbClr>
                  </a:outerShdw>
                </a:effectLst>
              </a:rPr>
              <a:t>ВОССТАНОВЛЕНИЕ ВЫЕЗДОГО МЕДИЦИНСКОГО ТУРИЗМА</a:t>
            </a:r>
          </a:p>
        </p:txBody>
      </p:sp>
      <p:sp>
        <p:nvSpPr>
          <p:cNvPr id="3" name="Объект 2"/>
          <p:cNvSpPr>
            <a:spLocks noGrp="1"/>
          </p:cNvSpPr>
          <p:nvPr>
            <p:ph idx="1"/>
          </p:nvPr>
        </p:nvSpPr>
        <p:spPr>
          <a:xfrm>
            <a:off x="681038" y="1675497"/>
            <a:ext cx="8543925" cy="4351338"/>
          </a:xfrm>
        </p:spPr>
        <p:txBody>
          <a:bodyPr>
            <a:noAutofit/>
          </a:bodyPr>
          <a:lstStyle/>
          <a:p>
            <a:pPr marL="0" indent="0">
              <a:buNone/>
            </a:pPr>
            <a:r>
              <a:rPr lang="ru-RU" sz="1800" b="1" dirty="0">
                <a:latin typeface="Times New Roman" pitchFamily="18" charset="0"/>
                <a:cs typeface="Times New Roman" pitchFamily="18" charset="0"/>
              </a:rPr>
              <a:t>За 10 дней до поездки выезжающий турист должен пройти электронную регистрацию на сайте, где он получит подтверждение с QR-кодом, который предъявляется                  при регистрации на рейс. По прибытию в страну по месту жительства турист должен соблюдать карантин. На пятый день карантина он делает тест на covid-19, если тест отрицательный, то карантин заканчивается, а за нарушение карантина выписывается большой штраф. При срочном лечении турист освобождается от карантина, в этом случае достаточно справки с отрицательным результатом теста на covid-19, сделанным не ранее чем за 48 часов до поездки. Для лечения в Израиле перед туристом ставятся более сложные условия поездки. Сначала он должен пройти дистанционную, платную консультацию со специалистом. Если врач считает целесообразным лечение пациента в израильском медицинском центре, то в этом случае подается заявка на разрешение поездки в Министерство здравоохранения Израиля, которое выдается от 3 до14 дней. По прибытию в Израиль турист на специальной машине скорой помощи доезжает до квартиры, где он будет проводить двух недельный карантин. Квартира должна находиться рядом с медицинским учреждением на случай экстренной помощи пациенту. Стоимость дистанционной консультации у специалиста-650 дол. США, трансфер-670 дол. США, сутки пребывания в изоляторе – 75 дол. США.[Медицинский туризм…]</a:t>
            </a:r>
          </a:p>
        </p:txBody>
      </p:sp>
    </p:spTree>
    <p:extLst>
      <p:ext uri="{BB962C8B-B14F-4D97-AF65-F5344CB8AC3E}">
        <p14:creationId xmlns:p14="http://schemas.microsoft.com/office/powerpoint/2010/main" val="787664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105814"/>
            <a:ext cx="8543925" cy="1325563"/>
          </a:xfrm>
        </p:spPr>
        <p:txBody>
          <a:bodyPr/>
          <a:lstStyle/>
          <a:p>
            <a:r>
              <a:rPr lang="ru-RU" b="1" dirty="0" smtClean="0">
                <a:solidFill>
                  <a:schemeClr val="accent2">
                    <a:lumMod val="75000"/>
                  </a:schemeClr>
                </a:solidFill>
                <a:effectLst>
                  <a:outerShdw blurRad="38100" dist="38100" dir="2700000" algn="tl">
                    <a:srgbClr val="000000">
                      <a:alpha val="43137"/>
                    </a:srgbClr>
                  </a:outerShdw>
                </a:effectLst>
              </a:rPr>
              <a:t>ОБСТАНОВКА В РОССИИ</a:t>
            </a:r>
            <a:endParaRPr lang="ru-RU" b="1" dirty="0">
              <a:solidFill>
                <a:schemeClr val="accent2">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17005" y="1102281"/>
            <a:ext cx="7780772" cy="4351338"/>
          </a:xfrm>
        </p:spPr>
        <p:txBody>
          <a:bodyPr/>
          <a:lstStyle/>
          <a:p>
            <a:pPr marL="0" indent="0">
              <a:spcBef>
                <a:spcPts val="0"/>
              </a:spcBef>
              <a:buNone/>
            </a:pPr>
            <a:r>
              <a:rPr lang="ru-RU" dirty="0" smtClean="0"/>
              <a:t> </a:t>
            </a:r>
            <a:r>
              <a:rPr lang="ru-RU" sz="2000" b="1" dirty="0" smtClean="0">
                <a:latin typeface="Times New Roman" pitchFamily="18" charset="0"/>
                <a:cs typeface="Times New Roman" pitchFamily="18" charset="0"/>
              </a:rPr>
              <a:t>Как показало наше исследование начался процесс восстановления российского медицинского туризма. Руководством России были проведены определенные меры поддержки туризма , которые смягчили отрицательное влияние пандемии Covid-19 на состояние всего российского туризма и медицинского, в частности. «Великая перезагрузка» кардинально повлияла на все отрасли мирового </a:t>
            </a:r>
          </a:p>
          <a:p>
            <a:pPr marL="0" indent="0">
              <a:spcBef>
                <a:spcPts val="0"/>
              </a:spcBef>
              <a:buNone/>
            </a:pPr>
            <a:r>
              <a:rPr lang="ru-RU" sz="2000" b="1" dirty="0" smtClean="0">
                <a:latin typeface="Times New Roman" pitchFamily="18" charset="0"/>
                <a:cs typeface="Times New Roman" pitchFamily="18" charset="0"/>
              </a:rPr>
              <a:t>хозяйства, в том числе, и на туризм. </a:t>
            </a:r>
          </a:p>
          <a:p>
            <a:pPr marL="0" indent="0">
              <a:spcBef>
                <a:spcPts val="0"/>
              </a:spcBef>
              <a:buNone/>
            </a:pPr>
            <a:r>
              <a:rPr lang="ru-RU" sz="2000" b="1" dirty="0" smtClean="0">
                <a:latin typeface="Times New Roman" pitchFamily="18" charset="0"/>
                <a:cs typeface="Times New Roman" pitchFamily="18" charset="0"/>
              </a:rPr>
              <a:t>Восстановление туристской отрасли, </a:t>
            </a:r>
          </a:p>
          <a:p>
            <a:pPr marL="0" indent="0">
              <a:spcBef>
                <a:spcPts val="0"/>
              </a:spcBef>
              <a:buNone/>
            </a:pPr>
            <a:r>
              <a:rPr lang="ru-RU" sz="2000" b="1" dirty="0" smtClean="0">
                <a:latin typeface="Times New Roman" pitchFamily="18" charset="0"/>
                <a:cs typeface="Times New Roman" pitchFamily="18" charset="0"/>
              </a:rPr>
              <a:t>с одной стороны, зависит от смежных </a:t>
            </a:r>
          </a:p>
          <a:p>
            <a:pPr marL="0" indent="0">
              <a:spcBef>
                <a:spcPts val="0"/>
              </a:spcBef>
              <a:buNone/>
            </a:pPr>
            <a:r>
              <a:rPr lang="ru-RU" sz="2000" b="1" dirty="0" smtClean="0">
                <a:latin typeface="Times New Roman" pitchFamily="18" charset="0"/>
                <a:cs typeface="Times New Roman" pitchFamily="18" charset="0"/>
              </a:rPr>
              <a:t>отраслей, с другой, влияет на </a:t>
            </a:r>
          </a:p>
          <a:p>
            <a:pPr marL="0" indent="0">
              <a:spcBef>
                <a:spcPts val="0"/>
              </a:spcBef>
              <a:buNone/>
            </a:pPr>
            <a:r>
              <a:rPr lang="ru-RU" sz="2000" b="1" dirty="0" smtClean="0">
                <a:latin typeface="Times New Roman" pitchFamily="18" charset="0"/>
                <a:cs typeface="Times New Roman" pitchFamily="18" charset="0"/>
              </a:rPr>
              <a:t>их развитие. «Великая перезагрузка» </a:t>
            </a:r>
          </a:p>
          <a:p>
            <a:pPr marL="0" indent="0">
              <a:spcBef>
                <a:spcPts val="0"/>
              </a:spcBef>
              <a:buNone/>
            </a:pPr>
            <a:r>
              <a:rPr lang="ru-RU" sz="2000" b="1" dirty="0" smtClean="0">
                <a:latin typeface="Times New Roman" pitchFamily="18" charset="0"/>
                <a:cs typeface="Times New Roman" pitchFamily="18" charset="0"/>
              </a:rPr>
              <a:t>так радикально повлияла на </a:t>
            </a:r>
          </a:p>
          <a:p>
            <a:pPr marL="0" indent="0">
              <a:spcBef>
                <a:spcPts val="0"/>
              </a:spcBef>
              <a:buNone/>
            </a:pPr>
            <a:r>
              <a:rPr lang="ru-RU" sz="2000" b="1" dirty="0" smtClean="0">
                <a:latin typeface="Times New Roman" pitchFamily="18" charset="0"/>
                <a:cs typeface="Times New Roman" pitchFamily="18" charset="0"/>
              </a:rPr>
              <a:t>развитие мирового хозяйства, что трудно </a:t>
            </a:r>
          </a:p>
          <a:p>
            <a:pPr marL="0" indent="0">
              <a:spcBef>
                <a:spcPts val="0"/>
              </a:spcBef>
              <a:buNone/>
            </a:pPr>
            <a:r>
              <a:rPr lang="ru-RU" sz="2000" b="1" dirty="0" smtClean="0">
                <a:latin typeface="Times New Roman" pitchFamily="18" charset="0"/>
                <a:cs typeface="Times New Roman" pitchFamily="18" charset="0"/>
              </a:rPr>
              <a:t>предположить когда оно восстановиться</a:t>
            </a:r>
            <a:r>
              <a:rPr lang="ru-RU" sz="2000" b="1" dirty="0" smtClean="0"/>
              <a:t>.</a:t>
            </a:r>
            <a:r>
              <a:rPr lang="ru-RU" sz="2000" dirty="0" smtClean="0"/>
              <a:t> </a:t>
            </a:r>
            <a:endParaRPr lang="ru-RU" sz="2000" dirty="0"/>
          </a:p>
        </p:txBody>
      </p:sp>
      <p:pic>
        <p:nvPicPr>
          <p:cNvPr id="4" name="Рисунок 3"/>
          <p:cNvPicPr>
            <a:picLocks noChangeAspect="1"/>
          </p:cNvPicPr>
          <p:nvPr/>
        </p:nvPicPr>
        <p:blipFill rotWithShape="1">
          <a:blip r:embed="rId2"/>
          <a:srcRect l="18567" t="894" r="7" b="-894"/>
          <a:stretch/>
        </p:blipFill>
        <p:spPr>
          <a:xfrm>
            <a:off x="5188952" y="3275462"/>
            <a:ext cx="4419071" cy="2448523"/>
          </a:xfrm>
          <a:prstGeom prst="rect">
            <a:avLst/>
          </a:prstGeom>
        </p:spPr>
      </p:pic>
    </p:spTree>
    <p:extLst>
      <p:ext uri="{BB962C8B-B14F-4D97-AF65-F5344CB8AC3E}">
        <p14:creationId xmlns:p14="http://schemas.microsoft.com/office/powerpoint/2010/main" val="877695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СПИСОК ЛИТЕРАТУРЫ</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a:bodyPr>
          <a:lstStyle/>
          <a:p>
            <a:pPr marL="0" indent="0" algn="just">
              <a:buNone/>
            </a:pPr>
            <a:r>
              <a:rPr lang="ru-RU" sz="2000" b="1" dirty="0" smtClean="0">
                <a:latin typeface="Times New Roman" pitchFamily="18" charset="0"/>
                <a:cs typeface="Times New Roman" pitchFamily="18" charset="0"/>
              </a:rPr>
              <a:t>1. Клаус Шваб, Тьерри </a:t>
            </a:r>
            <a:r>
              <a:rPr lang="ru-RU" sz="2000" b="1" dirty="0" err="1" smtClean="0">
                <a:latin typeface="Times New Roman" pitchFamily="18" charset="0"/>
                <a:cs typeface="Times New Roman" pitchFamily="18" charset="0"/>
              </a:rPr>
              <a:t>Маллере</a:t>
            </a:r>
            <a:r>
              <a:rPr lang="ru-RU" sz="2000" b="1" dirty="0" smtClean="0">
                <a:latin typeface="Times New Roman" pitchFamily="18" charset="0"/>
                <a:cs typeface="Times New Roman" pitchFamily="18" charset="0"/>
              </a:rPr>
              <a:t> «COVID-19: Великая перезагрузка» . Издательство :Форум .Выпуск 1.0. Всемирный экономический Форум .СH-1223 </a:t>
            </a:r>
            <a:r>
              <a:rPr lang="ru-RU" sz="2000" b="1" dirty="0" err="1" smtClean="0">
                <a:latin typeface="Times New Roman" pitchFamily="18" charset="0"/>
                <a:cs typeface="Times New Roman" pitchFamily="18" charset="0"/>
              </a:rPr>
              <a:t>Колоньи</a:t>
            </a:r>
            <a:r>
              <a:rPr lang="ru-RU" sz="2000" b="1" dirty="0" smtClean="0">
                <a:latin typeface="Times New Roman" pitchFamily="18" charset="0"/>
                <a:cs typeface="Times New Roman" pitchFamily="18" charset="0"/>
              </a:rPr>
              <a:t>/ Женева. Швейцария . www.wefarum.org/                  ISBN 978-2-940631-11-7,  стр.1-282.</a:t>
            </a:r>
          </a:p>
          <a:p>
            <a:pPr marL="0" indent="0" algn="just">
              <a:buNone/>
            </a:pPr>
            <a:r>
              <a:rPr lang="ru-RU" sz="2000" b="1" dirty="0" smtClean="0">
                <a:latin typeface="Times New Roman" pitchFamily="18" charset="0"/>
                <a:cs typeface="Times New Roman" pitchFamily="18" charset="0"/>
              </a:rPr>
              <a:t>2. Бюллетень о текущих тенденциях российской экономики. Выпуск № 68 от декабря 2020 г.  «Динамика спроса на туристические услуги в России на фоне пандемии COVID-19». Издательство: Аналитический центр при правительстве Российской Федерации ,стр.3.</a:t>
            </a:r>
          </a:p>
          <a:p>
            <a:pPr marL="0" indent="0" algn="just">
              <a:buNone/>
            </a:pPr>
            <a:r>
              <a:rPr lang="ru-RU" sz="2000" b="1" dirty="0" smtClean="0">
                <a:latin typeface="Times New Roman" pitchFamily="18" charset="0"/>
                <a:cs typeface="Times New Roman" pitchFamily="18" charset="0"/>
              </a:rPr>
              <a:t>3. Концептуальная записка: COVID-19 и перестройка сектора туризма А В Г УС Т  2020.</a:t>
            </a:r>
          </a:p>
          <a:p>
            <a:pPr marL="0" indent="0" algn="just">
              <a:buNone/>
            </a:pPr>
            <a:r>
              <a:rPr lang="ru-RU" sz="2000" b="1" dirty="0" smtClean="0">
                <a:latin typeface="Times New Roman" pitchFamily="18" charset="0"/>
                <a:cs typeface="Times New Roman" pitchFamily="18" charset="0"/>
              </a:rPr>
              <a:t>4. РБК «Ростуризм оценил убытки отрасли по итогам года в 2,1 трлн </a:t>
            </a:r>
            <a:r>
              <a:rPr lang="ru-RU" sz="2000" b="1" dirty="0" err="1" smtClean="0">
                <a:latin typeface="Times New Roman" pitchFamily="18" charset="0"/>
                <a:cs typeface="Times New Roman" pitchFamily="18" charset="0"/>
              </a:rPr>
              <a:t>руб</a:t>
            </a:r>
            <a:r>
              <a:rPr lang="ru-RU" sz="2000" b="1" dirty="0" smtClean="0">
                <a:latin typeface="Times New Roman" pitchFamily="18" charset="0"/>
                <a:cs typeface="Times New Roman" pitchFamily="18" charset="0"/>
              </a:rPr>
              <a:t>».  Выпуск от 21 декабря 2021 г.</a:t>
            </a:r>
          </a:p>
          <a:p>
            <a:pPr marL="0" indent="0">
              <a:buNone/>
            </a:pPr>
            <a:endParaRPr lang="ru-RU" sz="2000" dirty="0"/>
          </a:p>
        </p:txBody>
      </p:sp>
    </p:spTree>
    <p:extLst>
      <p:ext uri="{BB962C8B-B14F-4D97-AF65-F5344CB8AC3E}">
        <p14:creationId xmlns:p14="http://schemas.microsoft.com/office/powerpoint/2010/main" val="4220059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324115"/>
            <a:ext cx="8543925" cy="1325563"/>
          </a:xfrm>
        </p:spPr>
        <p:txBody>
          <a:bodyPr/>
          <a:lstStyle/>
          <a:p>
            <a:r>
              <a:rPr lang="ru-RU" b="1" dirty="0" smtClean="0">
                <a:solidFill>
                  <a:srgbClr val="FF5050"/>
                </a:solidFill>
                <a:effectLst>
                  <a:outerShdw blurRad="38100" dist="38100" dir="2700000" algn="tl">
                    <a:srgbClr val="000000">
                      <a:alpha val="43137"/>
                    </a:srgbClr>
                  </a:outerShdw>
                </a:effectLst>
              </a:rPr>
              <a:t>ПАНДЕМИЯ</a:t>
            </a:r>
            <a:endParaRPr lang="ru-RU" b="1" dirty="0">
              <a:solidFill>
                <a:srgbClr val="FF505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10687" y="1323833"/>
            <a:ext cx="5027111" cy="4853130"/>
          </a:xfrm>
        </p:spPr>
        <p:txBody>
          <a:bodyPr>
            <a:normAutofit lnSpcReduction="10000"/>
          </a:bodyPr>
          <a:lstStyle/>
          <a:p>
            <a:pPr marL="0" indent="0">
              <a:buNone/>
            </a:pPr>
            <a:r>
              <a:rPr lang="ru-RU" sz="2000" b="1" dirty="0">
                <a:latin typeface="Times New Roman" pitchFamily="18" charset="0"/>
                <a:cs typeface="Times New Roman" pitchFamily="18" charset="0"/>
              </a:rPr>
              <a:t>За время пандемии covid-19 весь мир потрясают ее последствия. </a:t>
            </a:r>
            <a:endParaRPr lang="ru-RU" sz="2000" b="1" dirty="0" smtClean="0">
              <a:latin typeface="Times New Roman" pitchFamily="18" charset="0"/>
              <a:cs typeface="Times New Roman" pitchFamily="18" charset="0"/>
            </a:endParaRPr>
          </a:p>
          <a:p>
            <a:pPr marL="0" indent="0">
              <a:buNone/>
            </a:pPr>
            <a:r>
              <a:rPr lang="ru-RU" sz="2000" b="1" dirty="0" smtClean="0">
                <a:latin typeface="Times New Roman" pitchFamily="18" charset="0"/>
                <a:cs typeface="Times New Roman" pitchFamily="18" charset="0"/>
              </a:rPr>
              <a:t>Во </a:t>
            </a:r>
            <a:r>
              <a:rPr lang="ru-RU" sz="2000" b="1" dirty="0">
                <a:latin typeface="Times New Roman" pitchFamily="18" charset="0"/>
                <a:cs typeface="Times New Roman" pitchFamily="18" charset="0"/>
              </a:rPr>
              <a:t>всем </a:t>
            </a:r>
            <a:r>
              <a:rPr lang="ru-RU" sz="2000" b="1" dirty="0" smtClean="0">
                <a:latin typeface="Times New Roman" pitchFamily="18" charset="0"/>
                <a:cs typeface="Times New Roman" pitchFamily="18" charset="0"/>
              </a:rPr>
              <a:t>мире люди </a:t>
            </a:r>
            <a:r>
              <a:rPr lang="ru-RU" sz="2000" b="1" dirty="0">
                <a:latin typeface="Times New Roman" pitchFamily="18" charset="0"/>
                <a:cs typeface="Times New Roman" pitchFamily="18" charset="0"/>
              </a:rPr>
              <a:t>устали от ограничительных мер во время противостояния вирусу. </a:t>
            </a:r>
            <a:endParaRPr lang="ru-RU" sz="2000" b="1" dirty="0" smtClean="0">
              <a:latin typeface="Times New Roman" pitchFamily="18" charset="0"/>
              <a:cs typeface="Times New Roman" pitchFamily="18" charset="0"/>
            </a:endParaRPr>
          </a:p>
          <a:p>
            <a:pPr marL="0" indent="0">
              <a:buNone/>
            </a:pPr>
            <a:r>
              <a:rPr lang="ru-RU" sz="2000" b="1" dirty="0" smtClean="0">
                <a:latin typeface="Times New Roman" pitchFamily="18" charset="0"/>
                <a:cs typeface="Times New Roman" pitchFamily="18" charset="0"/>
              </a:rPr>
              <a:t>Сегодня </a:t>
            </a:r>
            <a:r>
              <a:rPr lang="ru-RU" sz="2000" b="1" dirty="0">
                <a:latin typeface="Times New Roman" pitchFamily="18" charset="0"/>
                <a:cs typeface="Times New Roman" pitchFamily="18" charset="0"/>
              </a:rPr>
              <a:t>в </a:t>
            </a:r>
            <a:r>
              <a:rPr lang="ru-RU" sz="2000" b="1" dirty="0" smtClean="0">
                <a:latin typeface="Times New Roman" pitchFamily="18" charset="0"/>
                <a:cs typeface="Times New Roman" pitchFamily="18" charset="0"/>
              </a:rPr>
              <a:t>разных странах мира нет скоординированных </a:t>
            </a:r>
            <a:r>
              <a:rPr lang="ru-RU" sz="2000" b="1" dirty="0">
                <a:latin typeface="Times New Roman" pitchFamily="18" charset="0"/>
                <a:cs typeface="Times New Roman" pitchFamily="18" charset="0"/>
              </a:rPr>
              <a:t>подходов борьбы с вирусом covid-19, нет </a:t>
            </a:r>
            <a:r>
              <a:rPr lang="ru-RU" sz="2000" b="1" dirty="0" smtClean="0">
                <a:latin typeface="Times New Roman" pitchFamily="18" charset="0"/>
                <a:cs typeface="Times New Roman" pitchFamily="18" charset="0"/>
              </a:rPr>
              <a:t>методов прогнозирования </a:t>
            </a:r>
            <a:r>
              <a:rPr lang="ru-RU" sz="2000" b="1" dirty="0">
                <a:latin typeface="Times New Roman" pitchFamily="18" charset="0"/>
                <a:cs typeface="Times New Roman" pitchFamily="18" charset="0"/>
              </a:rPr>
              <a:t>развития пандемии в едином мировом пространстве, </a:t>
            </a:r>
            <a:r>
              <a:rPr lang="ru-RU" sz="2000" b="1" dirty="0" smtClean="0">
                <a:latin typeface="Times New Roman" pitchFamily="18" charset="0"/>
                <a:cs typeface="Times New Roman" pitchFamily="18" charset="0"/>
              </a:rPr>
              <a:t>устанавливать сроки </a:t>
            </a:r>
            <a:r>
              <a:rPr lang="ru-RU" sz="2000" b="1" dirty="0">
                <a:latin typeface="Times New Roman" pitchFamily="18" charset="0"/>
                <a:cs typeface="Times New Roman" pitchFamily="18" charset="0"/>
              </a:rPr>
              <a:t>введения и снятия ограничительных мер. </a:t>
            </a:r>
            <a:endParaRPr lang="ru-RU" sz="2000" b="1" dirty="0" smtClean="0">
              <a:latin typeface="Times New Roman" pitchFamily="18" charset="0"/>
              <a:cs typeface="Times New Roman" pitchFamily="18" charset="0"/>
            </a:endParaRPr>
          </a:p>
          <a:p>
            <a:pPr marL="0" indent="0">
              <a:buNone/>
            </a:pPr>
            <a:r>
              <a:rPr lang="ru-RU" sz="2000" b="1" dirty="0" smtClean="0">
                <a:latin typeface="Times New Roman" pitchFamily="18" charset="0"/>
                <a:cs typeface="Times New Roman" pitchFamily="18" charset="0"/>
              </a:rPr>
              <a:t>Эти </a:t>
            </a:r>
            <a:r>
              <a:rPr lang="ru-RU" sz="2000" b="1" dirty="0">
                <a:latin typeface="Times New Roman" pitchFamily="18" charset="0"/>
                <a:cs typeface="Times New Roman" pitchFamily="18" charset="0"/>
              </a:rPr>
              <a:t>меры парализуют </a:t>
            </a:r>
            <a:r>
              <a:rPr lang="ru-RU" sz="2000" b="1" dirty="0" smtClean="0">
                <a:latin typeface="Times New Roman" pitchFamily="18" charset="0"/>
                <a:cs typeface="Times New Roman" pitchFamily="18" charset="0"/>
              </a:rPr>
              <a:t>экономику, уничтожают </a:t>
            </a:r>
            <a:r>
              <a:rPr lang="ru-RU" sz="2000" b="1" dirty="0">
                <a:latin typeface="Times New Roman" pitchFamily="18" charset="0"/>
                <a:cs typeface="Times New Roman" pitchFamily="18" charset="0"/>
              </a:rPr>
              <a:t>бизнес, останавливают производства целых отраслей, оставляют без </a:t>
            </a:r>
            <a:r>
              <a:rPr lang="ru-RU" sz="2000" b="1" dirty="0" smtClean="0">
                <a:latin typeface="Times New Roman" pitchFamily="18" charset="0"/>
                <a:cs typeface="Times New Roman" pitchFamily="18" charset="0"/>
              </a:rPr>
              <a:t>работы миллионы </a:t>
            </a:r>
            <a:r>
              <a:rPr lang="ru-RU" sz="2000" b="1" dirty="0">
                <a:latin typeface="Times New Roman" pitchFamily="18" charset="0"/>
                <a:cs typeface="Times New Roman" pitchFamily="18" charset="0"/>
              </a:rPr>
              <a:t>людей.</a:t>
            </a:r>
          </a:p>
        </p:txBody>
      </p:sp>
      <p:pic>
        <p:nvPicPr>
          <p:cNvPr id="5" name="Рисунок 4"/>
          <p:cNvPicPr>
            <a:picLocks noChangeAspect="1"/>
          </p:cNvPicPr>
          <p:nvPr/>
        </p:nvPicPr>
        <p:blipFill>
          <a:blip r:embed="rId2"/>
          <a:stretch>
            <a:fillRect/>
          </a:stretch>
        </p:blipFill>
        <p:spPr>
          <a:xfrm>
            <a:off x="5237798" y="2177521"/>
            <a:ext cx="4440606" cy="3139546"/>
          </a:xfrm>
          <a:prstGeom prst="rect">
            <a:avLst/>
          </a:prstGeom>
        </p:spPr>
      </p:pic>
    </p:spTree>
    <p:extLst>
      <p:ext uri="{BB962C8B-B14F-4D97-AF65-F5344CB8AC3E}">
        <p14:creationId xmlns:p14="http://schemas.microsoft.com/office/powerpoint/2010/main" val="1456958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687" y="365126"/>
            <a:ext cx="9014276" cy="1325563"/>
          </a:xfrm>
        </p:spPr>
        <p:txBody>
          <a:bodyPr>
            <a:normAutofit fontScale="90000"/>
          </a:bodyPr>
          <a:lstStyle/>
          <a:p>
            <a:r>
              <a:rPr lang="ru-RU" b="1" dirty="0" smtClean="0">
                <a:solidFill>
                  <a:srgbClr val="00B050"/>
                </a:solidFill>
                <a:effectLst>
                  <a:outerShdw blurRad="38100" dist="38100" dir="2700000" algn="tl">
                    <a:srgbClr val="000000">
                      <a:alpha val="43137"/>
                    </a:srgbClr>
                  </a:outerShdw>
                </a:effectLst>
              </a:rPr>
              <a:t>ВЕРСИИ </a:t>
            </a:r>
            <a:br>
              <a:rPr lang="ru-RU" b="1" dirty="0" smtClean="0">
                <a:solidFill>
                  <a:srgbClr val="00B050"/>
                </a:solidFill>
                <a:effectLst>
                  <a:outerShdw blurRad="38100" dist="38100" dir="2700000" algn="tl">
                    <a:srgbClr val="000000">
                      <a:alpha val="43137"/>
                    </a:srgbClr>
                  </a:outerShdw>
                </a:effectLst>
              </a:rPr>
            </a:br>
            <a:r>
              <a:rPr lang="ru-RU" b="1" dirty="0" smtClean="0">
                <a:solidFill>
                  <a:srgbClr val="00B050"/>
                </a:solidFill>
                <a:effectLst>
                  <a:outerShdw blurRad="38100" dist="38100" dir="2700000" algn="tl">
                    <a:srgbClr val="000000">
                      <a:alpha val="43137"/>
                    </a:srgbClr>
                  </a:outerShdw>
                </a:effectLst>
              </a:rPr>
              <a:t>ПРОИСХОЖДЕНИЯ </a:t>
            </a:r>
            <a:br>
              <a:rPr lang="ru-RU" b="1" dirty="0" smtClean="0">
                <a:solidFill>
                  <a:srgbClr val="00B050"/>
                </a:solidFill>
                <a:effectLst>
                  <a:outerShdw blurRad="38100" dist="38100" dir="2700000" algn="tl">
                    <a:srgbClr val="000000">
                      <a:alpha val="43137"/>
                    </a:srgbClr>
                  </a:outerShdw>
                </a:effectLst>
              </a:rPr>
            </a:br>
            <a:r>
              <a:rPr lang="en-US" b="1" dirty="0" smtClean="0">
                <a:solidFill>
                  <a:srgbClr val="00B050"/>
                </a:solidFill>
                <a:effectLst>
                  <a:outerShdw blurRad="38100" dist="38100" dir="2700000" algn="tl">
                    <a:srgbClr val="000000">
                      <a:alpha val="43137"/>
                    </a:srgbClr>
                  </a:outerShdw>
                </a:effectLst>
              </a:rPr>
              <a:t>COVID-19</a:t>
            </a:r>
            <a:endParaRPr lang="ru-RU" b="1" dirty="0">
              <a:solidFill>
                <a:srgbClr val="00B05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326334" y="232010"/>
            <a:ext cx="5558367" cy="5687184"/>
          </a:xfrm>
        </p:spPr>
        <p:txBody>
          <a:bodyPr>
            <a:noAutofit/>
          </a:bodyPr>
          <a:lstStyle/>
          <a:p>
            <a:pPr marL="0" indent="0">
              <a:buNone/>
            </a:pPr>
            <a:r>
              <a:rPr lang="ru-RU" sz="2000" b="1" dirty="0">
                <a:latin typeface="Times New Roman" pitchFamily="18" charset="0"/>
                <a:cs typeface="Times New Roman" pitchFamily="18" charset="0"/>
              </a:rPr>
              <a:t>В мире существуют разные версии происхождения covid-19. </a:t>
            </a:r>
            <a:r>
              <a:rPr lang="ru-RU" sz="2000" b="1" dirty="0" err="1">
                <a:latin typeface="Times New Roman" pitchFamily="18" charset="0"/>
                <a:cs typeface="Times New Roman" pitchFamily="18" charset="0"/>
              </a:rPr>
              <a:t>Коронавирус</a:t>
            </a:r>
            <a:r>
              <a:rPr lang="ru-RU" sz="2000" b="1" dirty="0">
                <a:latin typeface="Times New Roman" pitchFamily="18" charset="0"/>
                <a:cs typeface="Times New Roman" pitchFamily="18" charset="0"/>
              </a:rPr>
              <a:t> впервые был обнаружен в </a:t>
            </a:r>
            <a:r>
              <a:rPr lang="ru-RU" sz="2000" b="1" dirty="0" smtClean="0">
                <a:latin typeface="Times New Roman" pitchFamily="18" charset="0"/>
                <a:cs typeface="Times New Roman" pitchFamily="18" charset="0"/>
              </a:rPr>
              <a:t>1965 году. </a:t>
            </a:r>
            <a:r>
              <a:rPr lang="ru-RU" sz="2000" b="1" dirty="0" err="1" smtClean="0">
                <a:latin typeface="Times New Roman" pitchFamily="18" charset="0"/>
                <a:cs typeface="Times New Roman" pitchFamily="18" charset="0"/>
              </a:rPr>
              <a:t>Коронавирусы</a:t>
            </a: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 это семейство вирусов, включающие на май 2020 года 43 вида PHК содержащих вирусов и объединенных в два подсемейства. </a:t>
            </a:r>
            <a:r>
              <a:rPr lang="ru-RU" sz="2000" b="1" dirty="0" smtClean="0">
                <a:latin typeface="Times New Roman" pitchFamily="18" charset="0"/>
                <a:cs typeface="Times New Roman" pitchFamily="18" charset="0"/>
              </a:rPr>
              <a:t>На </a:t>
            </a:r>
            <a:r>
              <a:rPr lang="ru-RU" sz="2000" b="1" dirty="0">
                <a:latin typeface="Times New Roman" pitchFamily="18" charset="0"/>
                <a:cs typeface="Times New Roman" pitchFamily="18" charset="0"/>
              </a:rPr>
              <a:t>долю </a:t>
            </a:r>
            <a:r>
              <a:rPr lang="ru-RU" sz="2000" b="1" dirty="0" err="1">
                <a:latin typeface="Times New Roman" pitchFamily="18" charset="0"/>
                <a:cs typeface="Times New Roman" pitchFamily="18" charset="0"/>
              </a:rPr>
              <a:t>коронавирусной</a:t>
            </a:r>
            <a:r>
              <a:rPr lang="ru-RU" sz="2000" b="1" dirty="0">
                <a:latin typeface="Times New Roman" pitchFamily="18" charset="0"/>
                <a:cs typeface="Times New Roman" pitchFamily="18" charset="0"/>
              </a:rPr>
              <a:t> инфекции приходится до 20% всех случаев ОРВИ в мире. </a:t>
            </a:r>
            <a:r>
              <a:rPr lang="ru-RU" sz="2000" b="1" dirty="0" err="1">
                <a:latin typeface="Times New Roman" pitchFamily="18" charset="0"/>
                <a:cs typeface="Times New Roman" pitchFamily="18" charset="0"/>
              </a:rPr>
              <a:t>Covid</a:t>
            </a:r>
            <a:r>
              <a:rPr lang="ru-RU" sz="2000" b="1" dirty="0">
                <a:latin typeface="Times New Roman" pitchFamily="18" charset="0"/>
                <a:cs typeface="Times New Roman" pitchFamily="18" charset="0"/>
              </a:rPr>
              <a:t> – 19 - инфекционное заболевание, вызванное новыми видами </a:t>
            </a:r>
            <a:r>
              <a:rPr lang="ru-RU" sz="2000" b="1" dirty="0" err="1">
                <a:latin typeface="Times New Roman" pitchFamily="18" charset="0"/>
                <a:cs typeface="Times New Roman" pitchFamily="18" charset="0"/>
              </a:rPr>
              <a:t>коронавирусов</a:t>
            </a:r>
            <a:r>
              <a:rPr lang="ru-RU" sz="2000" b="1" dirty="0">
                <a:latin typeface="Times New Roman" pitchFamily="18" charset="0"/>
                <a:cs typeface="Times New Roman" pitchFamily="18" charset="0"/>
              </a:rPr>
              <a:t>. Вначале пандемии одной из версий было естественное происхождение covid-19, якобы в Китае люди заразились от летучих мышей. Позже было объявлено, что утечка  covid-19 произошла из лаборатории г. Ухань (Китай). Для расследования этой версии в </a:t>
            </a:r>
            <a:r>
              <a:rPr lang="ru-RU" sz="2000" b="1" dirty="0" err="1">
                <a:latin typeface="Times New Roman" pitchFamily="18" charset="0"/>
                <a:cs typeface="Times New Roman" pitchFamily="18" charset="0"/>
              </a:rPr>
              <a:t>г.Ухань</a:t>
            </a:r>
            <a:r>
              <a:rPr lang="ru-RU" sz="2000" b="1" dirty="0">
                <a:latin typeface="Times New Roman" pitchFamily="18" charset="0"/>
                <a:cs typeface="Times New Roman" pitchFamily="18" charset="0"/>
              </a:rPr>
              <a:t> прибыла делегация ВОЗ. Выводы делегации: утечка вируса covid-19 из лаборатории </a:t>
            </a:r>
            <a:r>
              <a:rPr lang="ru-RU" sz="2000" b="1" dirty="0" err="1">
                <a:latin typeface="Times New Roman" pitchFamily="18" charset="0"/>
                <a:cs typeface="Times New Roman" pitchFamily="18" charset="0"/>
              </a:rPr>
              <a:t>г.Ухани</a:t>
            </a:r>
            <a:r>
              <a:rPr lang="ru-RU" sz="2000" b="1" dirty="0">
                <a:latin typeface="Times New Roman" pitchFamily="18" charset="0"/>
                <a:cs typeface="Times New Roman" pitchFamily="18" charset="0"/>
              </a:rPr>
              <a:t> практически невозможна. Другая версия - covid-19 был создан в США в 2015 году. В секретной лаборатории Пентагона – армейском НИИ </a:t>
            </a:r>
            <a:r>
              <a:rPr lang="ru-RU" sz="2000" b="1" dirty="0" err="1">
                <a:latin typeface="Times New Roman" pitchFamily="18" charset="0"/>
                <a:cs typeface="Times New Roman" pitchFamily="18" charset="0"/>
              </a:rPr>
              <a:t>Уолтора</a:t>
            </a:r>
            <a:r>
              <a:rPr lang="ru-RU" sz="2000" b="1" dirty="0">
                <a:latin typeface="Times New Roman" pitchFamily="18" charset="0"/>
                <a:cs typeface="Times New Roman" pitchFamily="18" charset="0"/>
              </a:rPr>
              <a:t> Рида в Форте </a:t>
            </a:r>
            <a:r>
              <a:rPr lang="ru-RU" sz="2000" b="1" dirty="0" err="1">
                <a:latin typeface="Times New Roman" pitchFamily="18" charset="0"/>
                <a:cs typeface="Times New Roman" pitchFamily="18" charset="0"/>
              </a:rPr>
              <a:t>Детри</a:t>
            </a:r>
            <a:r>
              <a:rPr lang="ru-RU" sz="2000" b="1" dirty="0">
                <a:latin typeface="Times New Roman" pitchFamily="18" charset="0"/>
                <a:cs typeface="Times New Roman" pitchFamily="18" charset="0"/>
              </a:rPr>
              <a:t>. </a:t>
            </a:r>
          </a:p>
        </p:txBody>
      </p:sp>
      <p:pic>
        <p:nvPicPr>
          <p:cNvPr id="4" name="Рисунок 3"/>
          <p:cNvPicPr>
            <a:picLocks noChangeAspect="1"/>
          </p:cNvPicPr>
          <p:nvPr/>
        </p:nvPicPr>
        <p:blipFill>
          <a:blip r:embed="rId2"/>
          <a:stretch>
            <a:fillRect/>
          </a:stretch>
        </p:blipFill>
        <p:spPr>
          <a:xfrm>
            <a:off x="127945" y="2015067"/>
            <a:ext cx="3926463" cy="3198283"/>
          </a:xfrm>
          <a:prstGeom prst="rect">
            <a:avLst/>
          </a:prstGeom>
        </p:spPr>
      </p:pic>
    </p:spTree>
    <p:extLst>
      <p:ext uri="{BB962C8B-B14F-4D97-AF65-F5344CB8AC3E}">
        <p14:creationId xmlns:p14="http://schemas.microsoft.com/office/powerpoint/2010/main" val="3173148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C66FF"/>
                </a:solidFill>
                <a:effectLst>
                  <a:outerShdw blurRad="38100" dist="38100" dir="2700000" algn="tl">
                    <a:srgbClr val="000000">
                      <a:alpha val="43137"/>
                    </a:srgbClr>
                  </a:outerShdw>
                </a:effectLst>
              </a:rPr>
              <a:t>«ВЕЛИКАЯ ПЕРЕЗАГРУЗКА»</a:t>
            </a:r>
            <a:endParaRPr lang="ru-RU" b="1" dirty="0">
              <a:solidFill>
                <a:srgbClr val="CC66FF"/>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81038" y="1825625"/>
            <a:ext cx="8667750" cy="1349375"/>
          </a:xfrm>
        </p:spPr>
        <p:txBody>
          <a:bodyPr>
            <a:normAutofit lnSpcReduction="10000"/>
          </a:bodyPr>
          <a:lstStyle/>
          <a:p>
            <a:pPr marL="0" indent="0">
              <a:buNone/>
            </a:pPr>
            <a:r>
              <a:rPr lang="ru-RU" sz="2000" b="1" dirty="0" smtClean="0">
                <a:latin typeface="Times New Roman" pitchFamily="18" charset="0"/>
                <a:cs typeface="Times New Roman" pitchFamily="18" charset="0"/>
              </a:rPr>
              <a:t>Одно из предположений о возникновении вируса рассматривается в опубликованной книге «COVID-19: «Великая перезагрузка» (июль 2020г.), написанной основателем Всемирного Экономического Форума Клаусом Швабе и журналистом Тьерри Малере. В книге отмечается взаимосвязь пандемии </a:t>
            </a:r>
            <a:r>
              <a:rPr lang="ru-RU" sz="2000" b="1" dirty="0" err="1" smtClean="0">
                <a:latin typeface="Times New Roman" pitchFamily="18" charset="0"/>
                <a:cs typeface="Times New Roman" pitchFamily="18" charset="0"/>
              </a:rPr>
              <a:t>коронавируса</a:t>
            </a:r>
            <a:r>
              <a:rPr lang="ru-RU" sz="2000" b="1" dirty="0" smtClean="0">
                <a:latin typeface="Times New Roman" pitchFamily="18" charset="0"/>
                <a:cs typeface="Times New Roman" pitchFamily="18" charset="0"/>
              </a:rPr>
              <a:t> и «Великой перезагрузки». </a:t>
            </a:r>
            <a:endParaRPr lang="ru-RU" sz="2000" b="1" dirty="0">
              <a:latin typeface="Times New Roman" pitchFamily="18" charset="0"/>
              <a:cs typeface="Times New Roman" pitchFamily="18" charset="0"/>
            </a:endParaRPr>
          </a:p>
        </p:txBody>
      </p:sp>
      <p:pic>
        <p:nvPicPr>
          <p:cNvPr id="4" name="Рисунок 3"/>
          <p:cNvPicPr>
            <a:picLocks noChangeAspect="1"/>
          </p:cNvPicPr>
          <p:nvPr/>
        </p:nvPicPr>
        <p:blipFill>
          <a:blip r:embed="rId2"/>
          <a:stretch>
            <a:fillRect/>
          </a:stretch>
        </p:blipFill>
        <p:spPr>
          <a:xfrm>
            <a:off x="953161" y="3354918"/>
            <a:ext cx="3335487" cy="2310606"/>
          </a:xfrm>
          <a:prstGeom prst="rect">
            <a:avLst/>
          </a:prstGeom>
        </p:spPr>
      </p:pic>
      <p:pic>
        <p:nvPicPr>
          <p:cNvPr id="5" name="Рисунок 4"/>
          <p:cNvPicPr>
            <a:picLocks noChangeAspect="1"/>
          </p:cNvPicPr>
          <p:nvPr/>
        </p:nvPicPr>
        <p:blipFill>
          <a:blip r:embed="rId3"/>
          <a:stretch>
            <a:fillRect/>
          </a:stretch>
        </p:blipFill>
        <p:spPr>
          <a:xfrm>
            <a:off x="5861050" y="3174999"/>
            <a:ext cx="2347730" cy="2889514"/>
          </a:xfrm>
          <a:prstGeom prst="rect">
            <a:avLst/>
          </a:prstGeom>
        </p:spPr>
      </p:pic>
    </p:spTree>
    <p:extLst>
      <p:ext uri="{BB962C8B-B14F-4D97-AF65-F5344CB8AC3E}">
        <p14:creationId xmlns:p14="http://schemas.microsoft.com/office/powerpoint/2010/main" val="3924975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351" y="365126"/>
            <a:ext cx="8681611" cy="1325563"/>
          </a:xfrm>
        </p:spPr>
        <p:txBody>
          <a:bodyPr/>
          <a:lstStyle/>
          <a:p>
            <a:r>
              <a:rPr lang="ru-RU" b="1" dirty="0" smtClean="0">
                <a:solidFill>
                  <a:schemeClr val="accent6">
                    <a:lumMod val="75000"/>
                  </a:schemeClr>
                </a:solidFill>
                <a:effectLst>
                  <a:outerShdw blurRad="38100" dist="38100" dir="2700000" algn="tl">
                    <a:srgbClr val="000000">
                      <a:alpha val="43137"/>
                    </a:srgbClr>
                  </a:outerShdw>
                </a:effectLst>
              </a:rPr>
              <a:t>ОТКАЗ ОТ ПРЕЖНЕГО КАПИТАЛИЗМА</a:t>
            </a:r>
            <a:endParaRPr lang="ru-RU" b="1" dirty="0">
              <a:solidFill>
                <a:schemeClr val="accent6">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lnSpcReduction="10000"/>
          </a:bodyPr>
          <a:lstStyle/>
          <a:p>
            <a:pPr marL="0" indent="0" algn="just">
              <a:buNone/>
            </a:pPr>
            <a:r>
              <a:rPr lang="ru-RU" sz="2000" b="1" dirty="0" smtClean="0">
                <a:latin typeface="Times New Roman" pitchFamily="18" charset="0"/>
                <a:cs typeface="Times New Roman" pitchFamily="18" charset="0"/>
              </a:rPr>
              <a:t>В последние десятилетие некоторыми экономистами высказывалась мысль о том, что модель рыночного капитализма окончательно себя дискредитировала. Их мысль подтверждается  рядом  экономических кризисов мирового хозяйства, особенно финансовым кризисом 2007-2008 годов. Все чаще возникает потребность жесткого регулирования экономики, применяя административно- командные методы управления. Клаус Шваб и Тьерри Малере высказали идею отказа от прежнего капитализма и перехода через «Великую перезагрузку» к корпоративному капитализму, в котором управление мировым хозяйством осуществляется несколькими десятками суперкорпорациями, контролирующих мировую  экономику, управляемую командно-административными методами. Как рассуждают авторы книги, что для радикального изменения мироустройства была организована пандемия СOVID-19, которая явилась как бы «спусковым курком» начала этого процесса. [  Клаус,2020 ,стр.17  ]</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607617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819" y="365126"/>
            <a:ext cx="8748144" cy="1325563"/>
          </a:xfrm>
        </p:spPr>
        <p:txBody>
          <a:bodyPr/>
          <a:lstStyle/>
          <a:p>
            <a:r>
              <a:rPr lang="ru-RU" b="1" dirty="0" smtClean="0">
                <a:solidFill>
                  <a:srgbClr val="9C9430"/>
                </a:solidFill>
                <a:effectLst>
                  <a:outerShdw blurRad="38100" dist="38100" dir="2700000" algn="tl">
                    <a:srgbClr val="000000">
                      <a:alpha val="43137"/>
                    </a:srgbClr>
                  </a:outerShdw>
                </a:effectLst>
              </a:rPr>
              <a:t>РАДИКАЛЬНЫЕ ПРЕОБРАЗОВАНИЯ И ИХ ПОСЛЕДСТВИЯ</a:t>
            </a:r>
            <a:endParaRPr lang="ru-RU" b="1" dirty="0">
              <a:solidFill>
                <a:srgbClr val="9C943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43951" y="1808692"/>
            <a:ext cx="6484392" cy="4863042"/>
          </a:xfrm>
        </p:spPr>
        <p:txBody>
          <a:bodyPr>
            <a:normAutofit fontScale="92500" lnSpcReduction="20000"/>
          </a:bodyPr>
          <a:lstStyle/>
          <a:p>
            <a:pPr marL="0" indent="0">
              <a:spcBef>
                <a:spcPts val="0"/>
              </a:spcBef>
              <a:buNone/>
            </a:pPr>
            <a:r>
              <a:rPr lang="ru-RU" sz="2000" dirty="0" smtClean="0"/>
              <a:t> </a:t>
            </a:r>
            <a:r>
              <a:rPr lang="ru-RU" sz="2000" b="1" dirty="0" smtClean="0">
                <a:latin typeface="Times New Roman" pitchFamily="18" charset="0"/>
                <a:cs typeface="Times New Roman" pitchFamily="18" charset="0"/>
              </a:rPr>
              <a:t>« Великая перезагрузка»  предполагает радикальные </a:t>
            </a:r>
          </a:p>
          <a:p>
            <a:pPr marL="0" indent="0">
              <a:spcBef>
                <a:spcPts val="0"/>
              </a:spcBef>
              <a:buNone/>
            </a:pPr>
            <a:r>
              <a:rPr lang="ru-RU" sz="2000" b="1" dirty="0" smtClean="0">
                <a:latin typeface="Times New Roman" pitchFamily="18" charset="0"/>
                <a:cs typeface="Times New Roman" pitchFamily="18" charset="0"/>
              </a:rPr>
              <a:t>перемены мирового хозяйства и жизни людей. Пандемия</a:t>
            </a:r>
          </a:p>
          <a:p>
            <a:pPr marL="0" indent="0">
              <a:spcBef>
                <a:spcPts val="0"/>
              </a:spcBef>
              <a:buNone/>
            </a:pPr>
            <a:r>
              <a:rPr lang="ru-RU" sz="2000" b="1" dirty="0" err="1" smtClean="0">
                <a:latin typeface="Times New Roman" pitchFamily="18" charset="0"/>
                <a:cs typeface="Times New Roman" pitchFamily="18" charset="0"/>
              </a:rPr>
              <a:t>коронавируса</a:t>
            </a:r>
            <a:r>
              <a:rPr lang="ru-RU" sz="2000" b="1" dirty="0" smtClean="0">
                <a:latin typeface="Times New Roman" pitchFamily="18" charset="0"/>
                <a:cs typeface="Times New Roman" pitchFamily="18" charset="0"/>
              </a:rPr>
              <a:t> -19 спровоцировала небывалый мировой </a:t>
            </a:r>
          </a:p>
          <a:p>
            <a:pPr marL="0" indent="0">
              <a:spcBef>
                <a:spcPts val="0"/>
              </a:spcBef>
              <a:buNone/>
            </a:pPr>
            <a:r>
              <a:rPr lang="ru-RU" sz="2000" b="1" dirty="0" smtClean="0">
                <a:latin typeface="Times New Roman" pitchFamily="18" charset="0"/>
                <a:cs typeface="Times New Roman" pitchFamily="18" charset="0"/>
              </a:rPr>
              <a:t>экономический кризис. Клаус Шваб и Тьерри Малере</a:t>
            </a:r>
          </a:p>
          <a:p>
            <a:pPr marL="0" indent="0">
              <a:spcBef>
                <a:spcPts val="0"/>
              </a:spcBef>
              <a:buNone/>
            </a:pPr>
            <a:r>
              <a:rPr lang="ru-RU" sz="2000" b="1" dirty="0" smtClean="0">
                <a:latin typeface="Times New Roman" pitchFamily="18" charset="0"/>
                <a:cs typeface="Times New Roman" pitchFamily="18" charset="0"/>
              </a:rPr>
              <a:t>утверждают, что пандемия </a:t>
            </a:r>
            <a:r>
              <a:rPr lang="ru-RU" sz="2000" b="1" dirty="0" err="1" smtClean="0">
                <a:latin typeface="Times New Roman" pitchFamily="18" charset="0"/>
                <a:cs typeface="Times New Roman" pitchFamily="18" charset="0"/>
              </a:rPr>
              <a:t>коронавируса</a:t>
            </a:r>
            <a:r>
              <a:rPr lang="ru-RU" sz="2000" b="1" dirty="0" smtClean="0">
                <a:latin typeface="Times New Roman" pitchFamily="18" charset="0"/>
                <a:cs typeface="Times New Roman" pitchFamily="18" charset="0"/>
              </a:rPr>
              <a:t> ускорит </a:t>
            </a:r>
          </a:p>
          <a:p>
            <a:pPr marL="0" indent="0">
              <a:spcBef>
                <a:spcPts val="0"/>
              </a:spcBef>
              <a:buNone/>
            </a:pPr>
            <a:r>
              <a:rPr lang="ru-RU" sz="2000" b="1" dirty="0" smtClean="0">
                <a:latin typeface="Times New Roman" pitchFamily="18" charset="0"/>
                <a:cs typeface="Times New Roman" pitchFamily="18" charset="0"/>
              </a:rPr>
              <a:t>назревшие до кризиса изменения: частичный отход от</a:t>
            </a:r>
          </a:p>
          <a:p>
            <a:pPr marL="0" indent="0">
              <a:spcBef>
                <a:spcPts val="0"/>
              </a:spcBef>
              <a:buNone/>
            </a:pPr>
            <a:r>
              <a:rPr lang="ru-RU" sz="2000" b="1" dirty="0" smtClean="0">
                <a:latin typeface="Times New Roman" pitchFamily="18" charset="0"/>
                <a:cs typeface="Times New Roman" pitchFamily="18" charset="0"/>
              </a:rPr>
              <a:t>глобализации ,усиливающие разногласия между США и </a:t>
            </a:r>
          </a:p>
          <a:p>
            <a:pPr marL="0" indent="0">
              <a:spcBef>
                <a:spcPts val="0"/>
              </a:spcBef>
              <a:buNone/>
            </a:pPr>
            <a:r>
              <a:rPr lang="ru-RU" sz="2000" b="1" dirty="0" smtClean="0">
                <a:latin typeface="Times New Roman" pitchFamily="18" charset="0"/>
                <a:cs typeface="Times New Roman" pitchFamily="18" charset="0"/>
              </a:rPr>
              <a:t>Китаем, рост национализма, нарастающий страх перед</a:t>
            </a:r>
          </a:p>
          <a:p>
            <a:pPr marL="0" indent="0">
              <a:spcBef>
                <a:spcPts val="0"/>
              </a:spcBef>
              <a:buNone/>
            </a:pPr>
            <a:r>
              <a:rPr lang="ru-RU" sz="2000" b="1" dirty="0" smtClean="0">
                <a:latin typeface="Times New Roman" pitchFamily="18" charset="0"/>
                <a:cs typeface="Times New Roman" pitchFamily="18" charset="0"/>
              </a:rPr>
              <a:t>эмиграцией из Африки, Ближнего Востока и др. [Клаус,2020,стр.17] Радикальные преобразования в мире могут привести к экономическому разрушению мироздания, создавая неопределенность и нестабильность в экономическом развитии , социальном, геополитическом ,экологическом, технологическом и др. .Ни одна мировая отрасль, бизнес  не могут быть защищены от этих изменений.   В процессе перемен формируется новый уклад жизни, который будет кардинально отличаться от прежнего</a:t>
            </a:r>
            <a:r>
              <a:rPr lang="ru-RU" sz="2000" b="1" dirty="0">
                <a:latin typeface="Times New Roman" pitchFamily="18" charset="0"/>
                <a:cs typeface="Times New Roman" pitchFamily="18" charset="0"/>
              </a:rPr>
              <a:t>. В книге также анализируются возможные влияния «Великой перезагрузки» на конкретные отрасли и компании. В процессе перемен формируется новый уклад жизни, который будет кардинально отличаться от прежнего. </a:t>
            </a:r>
          </a:p>
        </p:txBody>
      </p:sp>
      <p:pic>
        <p:nvPicPr>
          <p:cNvPr id="4" name="Рисунок 3"/>
          <p:cNvPicPr>
            <a:picLocks noChangeAspect="1"/>
          </p:cNvPicPr>
          <p:nvPr/>
        </p:nvPicPr>
        <p:blipFill>
          <a:blip r:embed="rId2"/>
          <a:stretch>
            <a:fillRect/>
          </a:stretch>
        </p:blipFill>
        <p:spPr>
          <a:xfrm>
            <a:off x="6627979" y="1131130"/>
            <a:ext cx="2854853" cy="2338184"/>
          </a:xfrm>
          <a:prstGeom prst="rect">
            <a:avLst/>
          </a:prstGeom>
        </p:spPr>
      </p:pic>
    </p:spTree>
    <p:extLst>
      <p:ext uri="{BB962C8B-B14F-4D97-AF65-F5344CB8AC3E}">
        <p14:creationId xmlns:p14="http://schemas.microsoft.com/office/powerpoint/2010/main" val="2789648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2">
                    <a:lumMod val="75000"/>
                  </a:schemeClr>
                </a:solidFill>
                <a:effectLst>
                  <a:outerShdw blurRad="38100" dist="38100" dir="2700000" algn="tl">
                    <a:srgbClr val="000000">
                      <a:alpha val="43137"/>
                    </a:srgbClr>
                  </a:outerShdw>
                </a:effectLst>
              </a:rPr>
              <a:t>ЦЕЛЬ КНИГИ</a:t>
            </a:r>
            <a:endParaRPr lang="ru-RU" b="1" dirty="0">
              <a:solidFill>
                <a:schemeClr val="accent2">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784225" y="1825625"/>
            <a:ext cx="8310033" cy="4351338"/>
          </a:xfrm>
        </p:spPr>
        <p:txBody>
          <a:bodyPr>
            <a:normAutofit/>
          </a:bodyPr>
          <a:lstStyle/>
          <a:p>
            <a:pPr marL="0" indent="0">
              <a:buNone/>
            </a:pPr>
            <a:r>
              <a:rPr lang="ru-RU" sz="2000" b="1" dirty="0" smtClean="0">
                <a:latin typeface="Times New Roman" pitchFamily="18" charset="0"/>
                <a:cs typeface="Times New Roman" pitchFamily="18" charset="0"/>
              </a:rPr>
              <a:t>Цель книги показать варианты возможных изменений. Философия «Великой перезагрузки» состоит в замене старой рыночной модели капитализма на новую модель мирового хозяйства - корпоративного капитализма.</a:t>
            </a:r>
          </a:p>
          <a:p>
            <a:pPr marL="0" indent="0">
              <a:buNone/>
            </a:pPr>
            <a:r>
              <a:rPr lang="ru-RU" sz="2000" b="1" dirty="0" smtClean="0">
                <a:latin typeface="Times New Roman" pitchFamily="18" charset="0"/>
                <a:cs typeface="Times New Roman" pitchFamily="18" charset="0"/>
              </a:rPr>
              <a:t>Методология строительства корпоративного капитализма заключается в создании нескольких десятков мировых корпораций разными методами, которые будут управлять мировым хозяйством, жизнью миллиардов людей, при этом используя командно-административные методы управления. На сегодняшний день прототипом таких компаний можно назвать </a:t>
            </a:r>
            <a:r>
              <a:rPr lang="ru-RU" sz="2000" b="1" dirty="0" err="1" smtClean="0">
                <a:latin typeface="Times New Roman" pitchFamily="18" charset="0"/>
                <a:cs typeface="Times New Roman" pitchFamily="18" charset="0"/>
              </a:rPr>
              <a:t>Am</a:t>
            </a:r>
            <a:r>
              <a:rPr lang="en-US" sz="2000" b="1" dirty="0" smtClean="0">
                <a:latin typeface="Times New Roman" pitchFamily="18" charset="0"/>
                <a:cs typeface="Times New Roman" pitchFamily="18" charset="0"/>
              </a:rPr>
              <a:t>a</a:t>
            </a:r>
            <a:r>
              <a:rPr lang="ru-RU" sz="2000" b="1" dirty="0" err="1" smtClean="0">
                <a:latin typeface="Times New Roman" pitchFamily="18" charset="0"/>
                <a:cs typeface="Times New Roman" pitchFamily="18" charset="0"/>
              </a:rPr>
              <a:t>zon</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Apple</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Google</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Microsoft</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Facebook</a:t>
            </a:r>
            <a:r>
              <a:rPr lang="ru-RU" sz="2000" b="1" dirty="0" smtClean="0">
                <a:latin typeface="Times New Roman" pitchFamily="18" charset="0"/>
                <a:cs typeface="Times New Roman" pitchFamily="18" charset="0"/>
              </a:rPr>
              <a:t> и др.</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83184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33CCCC"/>
                </a:solidFill>
                <a:effectLst>
                  <a:outerShdw blurRad="38100" dist="38100" dir="2700000" algn="tl">
                    <a:srgbClr val="000000">
                      <a:alpha val="43137"/>
                    </a:srgbClr>
                  </a:outerShdw>
                </a:effectLst>
              </a:rPr>
              <a:t>СОПРОТИВЛЕНИЕ</a:t>
            </a:r>
            <a:endParaRPr lang="ru-RU" b="1" dirty="0">
              <a:solidFill>
                <a:srgbClr val="33CCCC"/>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81037" y="2413000"/>
            <a:ext cx="4891088" cy="3763963"/>
          </a:xfrm>
        </p:spPr>
        <p:txBody>
          <a:bodyPr>
            <a:normAutofit/>
          </a:bodyPr>
          <a:lstStyle/>
          <a:p>
            <a:pPr marL="0" indent="0">
              <a:buNone/>
            </a:pPr>
            <a:r>
              <a:rPr lang="ru-RU" sz="2000" b="1" dirty="0" smtClean="0">
                <a:latin typeface="Times New Roman" pitchFamily="18" charset="0"/>
                <a:cs typeface="Times New Roman" pitchFamily="18" charset="0"/>
              </a:rPr>
              <a:t>Планам «Великой перезагрузки» будет оказываться сильное сопротивление со стороны обычных людей, людей малого, среднего и большого бизнеса, чьи компании не входят в категории гигантских транснациональных корпораций. «Великая перезагрузка», которая взяла старт после начала пандемии СOVID-19 уже серьезно повлияла и продолжает влиять на социально-экономическое устройство мира.</a:t>
            </a:r>
            <a:endParaRPr lang="ru-RU" sz="2000" b="1" dirty="0">
              <a:latin typeface="Times New Roman" pitchFamily="18" charset="0"/>
              <a:cs typeface="Times New Roman" pitchFamily="18" charset="0"/>
            </a:endParaRPr>
          </a:p>
        </p:txBody>
      </p:sp>
      <p:pic>
        <p:nvPicPr>
          <p:cNvPr id="4" name="Рисунок 3"/>
          <p:cNvPicPr>
            <a:picLocks noChangeAspect="1"/>
          </p:cNvPicPr>
          <p:nvPr/>
        </p:nvPicPr>
        <p:blipFill>
          <a:blip r:embed="rId2"/>
          <a:stretch>
            <a:fillRect/>
          </a:stretch>
        </p:blipFill>
        <p:spPr>
          <a:xfrm>
            <a:off x="5675314" y="1825626"/>
            <a:ext cx="3781391" cy="3486023"/>
          </a:xfrm>
          <a:prstGeom prst="rect">
            <a:avLst/>
          </a:prstGeom>
        </p:spPr>
      </p:pic>
    </p:spTree>
    <p:extLst>
      <p:ext uri="{BB962C8B-B14F-4D97-AF65-F5344CB8AC3E}">
        <p14:creationId xmlns:p14="http://schemas.microsoft.com/office/powerpoint/2010/main" val="267882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9933"/>
                </a:solidFill>
                <a:effectLst>
                  <a:outerShdw blurRad="38100" dist="38100" dir="2700000" algn="tl">
                    <a:srgbClr val="000000">
                      <a:alpha val="43137"/>
                    </a:srgbClr>
                  </a:outerShdw>
                </a:effectLst>
              </a:rPr>
              <a:t>ПЕРВОИСПЫТАТЕЛЬ ПОСЛЕДСТВИЙ «ВЕЛИКОЙ ПЕРЕЗАГРУЗКИ»</a:t>
            </a:r>
            <a:endParaRPr lang="ru-RU" b="1" dirty="0">
              <a:solidFill>
                <a:srgbClr val="FF9933"/>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81038" y="2024535"/>
            <a:ext cx="8633354" cy="4351338"/>
          </a:xfrm>
        </p:spPr>
        <p:txBody>
          <a:bodyPr>
            <a:normAutofit fontScale="92500" lnSpcReduction="10000"/>
          </a:bodyPr>
          <a:lstStyle/>
          <a:p>
            <a:pPr marL="0" indent="0">
              <a:spcBef>
                <a:spcPts val="0"/>
              </a:spcBef>
              <a:buNone/>
            </a:pPr>
            <a:r>
              <a:rPr lang="ru-RU" sz="2000" b="1" dirty="0" smtClean="0">
                <a:latin typeface="Times New Roman" pitchFamily="18" charset="0"/>
                <a:cs typeface="Times New Roman" pitchFamily="18" charset="0"/>
              </a:rPr>
              <a:t>Одна из первых отраслей, которая испытала на себе последствия «Великой перезагрузки» является туристская отрасль.  Рассмотрим влияние пандемии СOVID-19 на один из быстроразвивающихся сегментов туризма-медицинский туризм. </a:t>
            </a:r>
            <a:r>
              <a:rPr lang="ru-RU" sz="2000" b="1" dirty="0">
                <a:latin typeface="Times New Roman" pitchFamily="18" charset="0"/>
                <a:cs typeface="Times New Roman" pitchFamily="18" charset="0"/>
              </a:rPr>
              <a:t>До пандемии в России медицинский туризм развивался ускоренными темпами. Так согласно информации Министерства здравоохранения Российской Федерации за 2016-2017г.г. число иностранных туристов, прибывших на лечение в российские медицинские </a:t>
            </a:r>
            <a:r>
              <a:rPr lang="ru-RU" sz="2000" b="1" dirty="0" err="1">
                <a:latin typeface="Times New Roman" pitchFamily="18" charset="0"/>
                <a:cs typeface="Times New Roman" pitchFamily="18" charset="0"/>
              </a:rPr>
              <a:t>учреждеия</a:t>
            </a:r>
            <a:r>
              <a:rPr lang="ru-RU" sz="2000" b="1" dirty="0">
                <a:latin typeface="Times New Roman" pitchFamily="18" charset="0"/>
                <a:cs typeface="Times New Roman" pitchFamily="18" charset="0"/>
              </a:rPr>
              <a:t> увеличилось с 20 тысяч человек до 110 тысяч человек. [Распоряжение Правительства РФ от14.08.2019г</a:t>
            </a:r>
            <a:r>
              <a:rPr lang="ru-RU"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Этому способствовал вышедший Указ Президента РФ №204 «О национальных целях и стратегических задачах развития Российской Федерации на период до 2024года» от 7 мая 2016г., в котором одним из важных направлений является национальный проект «Здравоохранение». В этом проекте особое внимание уделяется развитию экспорта медицинских услуг в России и планируется к 2024 году увеличить объем экспорта медицинских услуг в четыре раза по сравнению с 2017 годом и довести до 1 </a:t>
            </a:r>
            <a:r>
              <a:rPr lang="ru-RU" sz="2000" b="1" dirty="0" err="1">
                <a:latin typeface="Times New Roman" pitchFamily="18" charset="0"/>
                <a:cs typeface="Times New Roman" pitchFamily="18" charset="0"/>
              </a:rPr>
              <a:t>млрд.дол.США</a:t>
            </a:r>
            <a:r>
              <a:rPr lang="ru-RU" sz="2000" b="1" dirty="0">
                <a:latin typeface="Times New Roman" pitchFamily="18" charset="0"/>
                <a:cs typeface="Times New Roman" pitchFamily="18" charset="0"/>
              </a:rPr>
              <a:t> в год. [Федеральная целевая программа « Развитие</a:t>
            </a:r>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713056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8531</TotalTime>
  <Words>2410</Words>
  <Application>Microsoft Office PowerPoint</Application>
  <PresentationFormat>Лист A4 (210x297 мм)</PresentationFormat>
  <Paragraphs>71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Российский медицинский туризм во время пандемии covid – 19 и начало «Великой перезагрузки».</vt:lpstr>
      <vt:lpstr>ПАНДЕМИЯ</vt:lpstr>
      <vt:lpstr>ВЕРСИИ  ПРОИСХОЖДЕНИЯ  COVID-19</vt:lpstr>
      <vt:lpstr>«ВЕЛИКАЯ ПЕРЕЗАГРУЗКА»</vt:lpstr>
      <vt:lpstr>ОТКАЗ ОТ ПРЕЖНЕГО КАПИТАЛИЗМА</vt:lpstr>
      <vt:lpstr>РАДИКАЛЬНЫЕ ПРЕОБРАЗОВАНИЯ И ИХ ПОСЛЕДСТВИЯ</vt:lpstr>
      <vt:lpstr>ЦЕЛЬ КНИГИ</vt:lpstr>
      <vt:lpstr>СОПРОТИВЛЕНИЕ</vt:lpstr>
      <vt:lpstr>ПЕРВОИСПЫТАТЕЛЬ ПОСЛЕДСТВИЙ «ВЕЛИКОЙ ПЕРЕЗАГРУЗКИ»</vt:lpstr>
      <vt:lpstr>МЕДИЦИНСКИЙ ТУРИЗМ</vt:lpstr>
      <vt:lpstr>МЕДИЦИНСКИЙ ТУРИЗМ</vt:lpstr>
      <vt:lpstr>ВОССТАНОВЛЕНИЕ ВЪЕЗДНОГО МЕДИЦИНСКОГО ТУРИЗМА</vt:lpstr>
      <vt:lpstr>ВОССТАНОВЛЕНИЕ ВЪЕЗДНОГО МЕДИЦИНСКОГО ТУРИЗМА</vt:lpstr>
      <vt:lpstr>ВОССТАНОВЛЕНИЕ ВЫЕЗДОГО МЕДИЦИНСКОГО ТУРИЗМА</vt:lpstr>
      <vt:lpstr>ВОССТАНОВЛЕНИЕ ВЫЕЗДОГО МЕДИЦИНСКОГО ТУРИЗМА</vt:lpstr>
      <vt:lpstr>ОБСТАНОВКА В РОССИИ</vt:lpstr>
      <vt:lpstr>СПИСОК ЛИТЕРАТУРЫ</vt:lpstr>
    </vt:vector>
  </TitlesOfParts>
  <Company>ОАО "НК "Нефтиса"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Медицинский туризм и «Великая перезагрузка»: вопросы методологии.</dc:title>
  <dc:creator>User</dc:creator>
  <cp:lastModifiedBy>User</cp:lastModifiedBy>
  <cp:revision>25</cp:revision>
  <cp:lastPrinted>2021-06-16T19:12:59Z</cp:lastPrinted>
  <dcterms:created xsi:type="dcterms:W3CDTF">2021-04-09T08:31:45Z</dcterms:created>
  <dcterms:modified xsi:type="dcterms:W3CDTF">2021-06-25T13:55:57Z</dcterms:modified>
</cp:coreProperties>
</file>