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60" r:id="rId5"/>
    <p:sldId id="265" r:id="rId6"/>
    <p:sldId id="258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i/jigsaw-palapeli-osat-peli-leikki%C3%A4-146378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ntech konzultÃ¡ciÃ³val indÃ­tja az Ã©vet az MNB">
            <a:extLst>
              <a:ext uri="{FF2B5EF4-FFF2-40B4-BE49-F238E27FC236}">
                <a16:creationId xmlns:a16="http://schemas.microsoft.com/office/drawing/2014/main" id="{A11B5FE7-32EB-4E49-BD37-03962D6EB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79822"/>
            <a:ext cx="12192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348081"/>
            <a:ext cx="12191999" cy="1449537"/>
          </a:xfrm>
        </p:spPr>
        <p:txBody>
          <a:bodyPr/>
          <a:lstStyle/>
          <a:p>
            <a:r>
              <a:rPr lang="ru-RU" sz="4800" b="1" dirty="0">
                <a:solidFill>
                  <a:srgbClr val="000000"/>
                </a:solidFill>
              </a:rPr>
              <a:t>Управление Инновационным процессом</a:t>
            </a:r>
            <a:endParaRPr lang="ru-RU" sz="4800" dirty="0">
              <a:solidFill>
                <a:srgbClr val="0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0327" y="6410518"/>
            <a:ext cx="6831673" cy="447482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>
                <a:solidFill>
                  <a:schemeClr val="tx1"/>
                </a:solidFill>
              </a:rPr>
              <a:t>к.э.н., доц., Семушкина С.Р.</a:t>
            </a:r>
          </a:p>
        </p:txBody>
      </p:sp>
    </p:spTree>
    <p:extLst>
      <p:ext uri="{BB962C8B-B14F-4D97-AF65-F5344CB8AC3E}">
        <p14:creationId xmlns:p14="http://schemas.microsoft.com/office/powerpoint/2010/main" val="351593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 преподавателе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lum contrast="-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4129"/>
            <a:ext cx="2511600" cy="355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475010" y="1984129"/>
            <a:ext cx="6096000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tabLst>
                <a:tab pos="266700" algn="l"/>
                <a:tab pos="355600" algn="l"/>
              </a:tabLst>
            </a:pPr>
            <a:r>
              <a:rPr lang="ru-RU" altLang="ru-RU" sz="2800" b="1" dirty="0" err="1"/>
              <a:t>Сёмушкина</a:t>
            </a:r>
            <a:r>
              <a:rPr lang="ru-RU" altLang="ru-RU" sz="2800" b="1" dirty="0"/>
              <a:t> Светлана Рафаиловна</a:t>
            </a:r>
            <a:endParaRPr lang="ru-RU" altLang="ru-RU" sz="2800" dirty="0"/>
          </a:p>
          <a:p>
            <a:pPr>
              <a:lnSpc>
                <a:spcPct val="80000"/>
              </a:lnSpc>
              <a:tabLst>
                <a:tab pos="266700" algn="l"/>
                <a:tab pos="355600" algn="l"/>
              </a:tabLst>
            </a:pPr>
            <a:endParaRPr lang="ru-RU" altLang="ru-RU" dirty="0"/>
          </a:p>
          <a:p>
            <a:pPr>
              <a:lnSpc>
                <a:spcPct val="80000"/>
              </a:lnSpc>
              <a:tabLst>
                <a:tab pos="266700" algn="l"/>
                <a:tab pos="355600" algn="l"/>
              </a:tabLst>
            </a:pPr>
            <a:r>
              <a:rPr lang="ru-RU" altLang="ru-RU" dirty="0"/>
              <a:t>Доцент кафедры управления производством экономического факультета МГУ имени М. В. Ломоносова, кандидат экономических наук. </a:t>
            </a:r>
          </a:p>
          <a:p>
            <a:pPr>
              <a:lnSpc>
                <a:spcPct val="80000"/>
              </a:lnSpc>
              <a:tabLst>
                <a:tab pos="266700" algn="l"/>
                <a:tab pos="355600" algn="l"/>
              </a:tabLst>
            </a:pPr>
            <a:endParaRPr lang="ru-RU" altLang="ru-RU" dirty="0"/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266700" algn="l"/>
                <a:tab pos="355600" algn="l"/>
              </a:tabLst>
            </a:pPr>
            <a:r>
              <a:rPr lang="ru-RU" altLang="ru-RU" b="1" dirty="0"/>
              <a:t>Области</a:t>
            </a:r>
            <a:r>
              <a:rPr lang="en-US" altLang="ru-RU" b="1" dirty="0"/>
              <a:t> </a:t>
            </a:r>
            <a:r>
              <a:rPr lang="ru-RU" altLang="ru-RU" b="1" dirty="0"/>
              <a:t>научных</a:t>
            </a:r>
            <a:r>
              <a:rPr lang="en-US" altLang="ru-RU" b="1" dirty="0"/>
              <a:t> </a:t>
            </a:r>
            <a:r>
              <a:rPr lang="ru-RU" altLang="ru-RU" b="1" dirty="0"/>
              <a:t>интересов</a:t>
            </a:r>
            <a:r>
              <a:rPr lang="en-US" altLang="ru-RU" b="1" dirty="0"/>
              <a:t>: </a:t>
            </a:r>
            <a:endParaRPr lang="ru-RU" altLang="ru-RU" b="1" dirty="0"/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266700" algn="l"/>
                <a:tab pos="355600" algn="l"/>
              </a:tabLst>
            </a:pPr>
            <a:r>
              <a:rPr lang="ru-RU" altLang="ru-RU" dirty="0"/>
              <a:t>управление человеческими ресурсами</a:t>
            </a:r>
            <a:r>
              <a:rPr lang="en-US" altLang="ru-RU" dirty="0"/>
              <a:t>, </a:t>
            </a:r>
            <a:endParaRPr lang="ru-RU" altLang="ru-RU" dirty="0"/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266700" algn="l"/>
                <a:tab pos="355600" algn="l"/>
              </a:tabLst>
            </a:pPr>
            <a:r>
              <a:rPr lang="en-US" altLang="ru-RU" dirty="0"/>
              <a:t>Learning Organizations</a:t>
            </a:r>
            <a:r>
              <a:rPr lang="ru-RU" altLang="ru-RU" dirty="0"/>
              <a:t>, 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266700" algn="l"/>
                <a:tab pos="355600" algn="l"/>
              </a:tabLst>
            </a:pPr>
            <a:r>
              <a:rPr lang="ru-RU" altLang="ru-RU" dirty="0"/>
              <a:t>управление изменениями, </a:t>
            </a:r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266700" algn="l"/>
                <a:tab pos="355600" algn="l"/>
              </a:tabLst>
            </a:pPr>
            <a:r>
              <a:rPr lang="ru-RU" altLang="ru-RU" dirty="0"/>
              <a:t>внедрение инновационных процессов в организации</a:t>
            </a:r>
            <a:r>
              <a:rPr lang="en-US" altLang="ru-RU" dirty="0"/>
              <a:t>.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45472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Практическая польза курса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0610" y="1656224"/>
            <a:ext cx="9601200" cy="3581400"/>
          </a:xfrm>
        </p:spPr>
        <p:txBody>
          <a:bodyPr>
            <a:normAutofit/>
          </a:bodyPr>
          <a:lstStyle/>
          <a:p>
            <a:pPr marL="0" lvl="0" indent="0" fontAlgn="base">
              <a:buNone/>
            </a:pPr>
            <a:r>
              <a:rPr lang="ru-RU" sz="1800" b="1" dirty="0"/>
              <a:t>Курс будет полезен студентам, которые хотят:</a:t>
            </a:r>
            <a:endParaRPr lang="ru-RU" sz="1800" dirty="0"/>
          </a:p>
          <a:p>
            <a:pPr lvl="0" fontAlgn="base"/>
            <a:r>
              <a:rPr lang="ru-RU" sz="1800" dirty="0"/>
              <a:t>сформировать понимание современных условий функционирования бизнеса</a:t>
            </a:r>
          </a:p>
          <a:p>
            <a:pPr lvl="0" fontAlgn="base"/>
            <a:r>
              <a:rPr lang="ru-RU" sz="1800" dirty="0">
                <a:solidFill>
                  <a:srgbClr val="000000"/>
                </a:solidFill>
              </a:rPr>
              <a:t>научиться гибко реагировать на реализацию рисков в условиях внедрения инноваций</a:t>
            </a:r>
          </a:p>
          <a:p>
            <a:pPr lvl="0" fontAlgn="base"/>
            <a:r>
              <a:rPr lang="ru-RU" sz="1800" dirty="0"/>
              <a:t>применять современные подходы мотивации и управления персоналом в условиях внедрения инноваций в компании</a:t>
            </a:r>
          </a:p>
          <a:p>
            <a:pPr lvl="0" fontAlgn="base"/>
            <a:r>
              <a:rPr lang="ru-RU" sz="1800" dirty="0"/>
              <a:t>быть лидерами управления инновациями</a:t>
            </a:r>
          </a:p>
          <a:p>
            <a:pPr lvl="0" fontAlgn="base"/>
            <a:r>
              <a:rPr lang="ru-RU" sz="1800" dirty="0"/>
              <a:t>освоить приемы повышения личной эффективности в условиях внедрения инноваций</a:t>
            </a:r>
          </a:p>
          <a:p>
            <a:pPr lvl="0" fontAlgn="base"/>
            <a:r>
              <a:rPr lang="ru-RU" sz="1800" dirty="0"/>
              <a:t>Кто хочет развивать себя в инновационной сфере</a:t>
            </a:r>
          </a:p>
          <a:p>
            <a:pPr marL="0" lvl="0" indent="0" fontAlgn="base">
              <a:buNone/>
            </a:pP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50610" y="4997212"/>
            <a:ext cx="9882631" cy="1174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Программа включает в себя практический опыт и экспертизу:</a:t>
            </a:r>
            <a:endParaRPr lang="ru-RU" dirty="0"/>
          </a:p>
          <a:p>
            <a:pPr marL="384048" indent="-384048" defTabSz="914400" fontAlgn="base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ru-RU" dirty="0">
                <a:solidFill>
                  <a:srgbClr val="000000"/>
                </a:solidFill>
              </a:rPr>
              <a:t>бизнес-практиков</a:t>
            </a:r>
          </a:p>
          <a:p>
            <a:pPr marL="384048" indent="-384048" defTabSz="914400" fontAlgn="base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ru-RU" dirty="0">
                <a:solidFill>
                  <a:srgbClr val="000000"/>
                </a:solidFill>
              </a:rPr>
              <a:t>бизнес-консультантов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063462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Изображение выглядит как внутренний, колесо&#10;&#10;Описание создано автоматически">
            <a:extLst>
              <a:ext uri="{FF2B5EF4-FFF2-40B4-BE49-F238E27FC236}">
                <a16:creationId xmlns:a16="http://schemas.microsoft.com/office/drawing/2014/main" id="{0BB382A1-B9FD-4DB6-88F2-57A881AE3FB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59000"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500009" y="0"/>
            <a:ext cx="9691991" cy="685257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83E71C9-F349-4AAB-B9C0-80801F520AAC}"/>
              </a:ext>
            </a:extLst>
          </p:cNvPr>
          <p:cNvSpPr txBox="1"/>
          <p:nvPr/>
        </p:nvSpPr>
        <p:spPr>
          <a:xfrm>
            <a:off x="3959158" y="2077134"/>
            <a:ext cx="213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1. Инновационная деятельность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77C437-27AE-495A-AD8D-69446D536DE1}"/>
              </a:ext>
            </a:extLst>
          </p:cNvPr>
          <p:cNvSpPr txBox="1"/>
          <p:nvPr/>
        </p:nvSpPr>
        <p:spPr>
          <a:xfrm>
            <a:off x="7519481" y="828585"/>
            <a:ext cx="17795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2. Инструменты реализации инноваций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49EF772-13ED-4BFC-BB80-5C09C13D570D}"/>
              </a:ext>
            </a:extLst>
          </p:cNvPr>
          <p:cNvSpPr/>
          <p:nvPr/>
        </p:nvSpPr>
        <p:spPr>
          <a:xfrm>
            <a:off x="5604652" y="4224636"/>
            <a:ext cx="23525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3. Особенности организационных структур инновационных компаний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D89322EE-C7AF-4E16-91C6-DB6630D2490D}"/>
              </a:ext>
            </a:extLst>
          </p:cNvPr>
          <p:cNvSpPr/>
          <p:nvPr/>
        </p:nvSpPr>
        <p:spPr>
          <a:xfrm>
            <a:off x="8762899" y="3066325"/>
            <a:ext cx="2352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4. Факторы успешных инноваций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</a:rPr>
              <a:t>Структура курса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87043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</a:rPr>
              <a:t>Основные темы курса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0114" y="1449238"/>
            <a:ext cx="10415006" cy="4722961"/>
          </a:xfrm>
        </p:spPr>
        <p:txBody>
          <a:bodyPr>
            <a:noAutofit/>
          </a:bodyPr>
          <a:lstStyle/>
          <a:p>
            <a:pPr marL="0" indent="0">
              <a:spcBef>
                <a:spcPts val="1600"/>
              </a:spcBef>
              <a:buNone/>
            </a:pPr>
            <a:r>
              <a:rPr lang="ru-RU" sz="1600" dirty="0"/>
              <a:t>1. Инновационная деятельность и особенности управления инновационными процессами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ru-RU" sz="1600" dirty="0"/>
              <a:t>2. Предпринимательская инновация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ru-RU" sz="1600" dirty="0"/>
              <a:t>3. Факторы процесса инноваций.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ru-RU" sz="1600" dirty="0"/>
              <a:t>4. Корпоративные стратегии управления инновациями.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ru-RU" sz="1600" dirty="0"/>
              <a:t>5. Инструменты реализации инноваций.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ru-RU" sz="1600" dirty="0"/>
              <a:t>6. Инновационная часть стратегий роста.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ru-RU" sz="1600" dirty="0"/>
              <a:t>7. Управленческий аспект повышения инновационной активности предприятия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ru-RU" sz="1600" dirty="0"/>
              <a:t>8. Особенности организационных структур инновационных предприятий 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ru-RU" sz="1600" dirty="0"/>
              <a:t>9. Маркетинговая стратегия в инновационной деятельности предприятий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ru-RU" sz="1600" dirty="0"/>
              <a:t>10. Оценка экономической эффективности инновационного процесса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ru-RU" sz="1600" dirty="0"/>
              <a:t>11. Условия и факторы успешных инноваций</a:t>
            </a:r>
          </a:p>
        </p:txBody>
      </p:sp>
    </p:spTree>
    <p:extLst>
      <p:ext uri="{BB962C8B-B14F-4D97-AF65-F5344CB8AC3E}">
        <p14:creationId xmlns:p14="http://schemas.microsoft.com/office/powerpoint/2010/main" val="218714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5676"/>
          </a:xfrm>
        </p:spPr>
        <p:txBody>
          <a:bodyPr/>
          <a:lstStyle/>
          <a:p>
            <a:r>
              <a:rPr lang="ru-RU" b="1" dirty="0"/>
              <a:t>Результаты прохождения курса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533933"/>
            <a:ext cx="9601200" cy="3999592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800" b="1" dirty="0"/>
              <a:t>Пройдя курс вы сможете:</a:t>
            </a:r>
            <a:endParaRPr lang="ru-RU" sz="1800" dirty="0"/>
          </a:p>
          <a:p>
            <a:pPr fontAlgn="base"/>
            <a:r>
              <a:rPr lang="ru-RU" sz="1800" dirty="0"/>
              <a:t>узнать про современные и будущие тенденции развития бизнеса</a:t>
            </a:r>
          </a:p>
          <a:p>
            <a:pPr fontAlgn="base"/>
            <a:r>
              <a:rPr lang="ru-RU" sz="1800" dirty="0"/>
              <a:t>научиться навыкам анализа инновационного процесса в роли инструмента формирования стратегии предприятия</a:t>
            </a:r>
          </a:p>
          <a:p>
            <a:pPr fontAlgn="base"/>
            <a:r>
              <a:rPr lang="ru-RU" sz="1800" dirty="0"/>
              <a:t>научится первичным навыкам оценки экономической эффективности инновационного процесса</a:t>
            </a:r>
          </a:p>
          <a:p>
            <a:pPr fontAlgn="base"/>
            <a:r>
              <a:rPr lang="ru-RU" sz="1800" dirty="0"/>
              <a:t>изучить управленческие процессы, направленные на повышение инновационной активности предприятия </a:t>
            </a:r>
          </a:p>
          <a:p>
            <a:pPr fontAlgn="base"/>
            <a:r>
              <a:rPr lang="ru-RU" sz="1800" dirty="0"/>
              <a:t>научиться планировать и действовать в условиях инновационной деятельности</a:t>
            </a:r>
          </a:p>
          <a:p>
            <a:pPr lvl="0" fontAlgn="base"/>
            <a:r>
              <a:rPr lang="ru-RU" sz="1800" dirty="0"/>
              <a:t>научиться мотивировать людей независимо от имеющихся у вас ресурсов</a:t>
            </a:r>
          </a:p>
          <a:p>
            <a:pPr fontAlgn="base"/>
            <a:r>
              <a:rPr lang="ru-RU" sz="1800" dirty="0"/>
              <a:t>поработать в мини-группах над примерами из реальной бизнес-практики и почувствовать себя в роли менеджера по внедрению инноваций</a:t>
            </a:r>
          </a:p>
          <a:p>
            <a:pPr fontAlgn="base"/>
            <a:endParaRPr lang="ru-RU" sz="1800" dirty="0"/>
          </a:p>
          <a:p>
            <a:pPr marL="0" indent="0" fontAlgn="base">
              <a:buNone/>
            </a:pPr>
            <a:r>
              <a:rPr lang="ru-RU" sz="1800" dirty="0"/>
              <a:t>Успешное прохождение курса позволит получить возможность пройти стажировку в Сколково!</a:t>
            </a:r>
          </a:p>
          <a:p>
            <a:endParaRPr lang="ru-RU" sz="1800" dirty="0"/>
          </a:p>
        </p:txBody>
      </p:sp>
      <p:pic>
        <p:nvPicPr>
          <p:cNvPr id="2050" name="Picture 2" descr="ÐÐ°ÑÑÐ¸Ð½ÐºÐ¸ Ð¿Ð¾ Ð·Ð°Ð¿ÑÐ¾ÑÑ ÑÐºÐ¾Ð»ÐºÐ¾Ð²Ð¾">
            <a:extLst>
              <a:ext uri="{FF2B5EF4-FFF2-40B4-BE49-F238E27FC236}">
                <a16:creationId xmlns:a16="http://schemas.microsoft.com/office/drawing/2014/main" id="{DE998AD5-A6D0-43F5-ADC1-3999EA87A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13" y="6116128"/>
            <a:ext cx="879056" cy="627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562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163110" cy="14859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Место дисциплины в структуре основной образовательной программы, продолжительность обучения и итоговая аттестация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2096" y="3167686"/>
            <a:ext cx="9601200" cy="2605262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/>
              <a:t>Дисциплина опирается на знания, полученными студентами в курсах «Менеджмент».</a:t>
            </a:r>
          </a:p>
          <a:p>
            <a:r>
              <a:rPr lang="ru-RU" sz="1800" dirty="0"/>
              <a:t>Знания и навыки, полученные студентами в ходе изучения дисциплины, могут быть использованы при изучении курсов: «Основы менеджмента», «Теория организации», «История управленческой мысли», «Маркетинг».</a:t>
            </a:r>
          </a:p>
          <a:p>
            <a:r>
              <a:rPr lang="ru-RU" sz="1800" dirty="0"/>
              <a:t>В курсе представлены модели, технологии и инструменты, которые помогут эффективно выстроить управление инновационным процессом в любой организации.</a:t>
            </a:r>
          </a:p>
          <a:p>
            <a:r>
              <a:rPr lang="ru-RU" sz="1800" dirty="0"/>
              <a:t>Курс включает в себя 12 занятий по 4 акад. часа и 54 акад. час самостоятельной практико-ориентированной работы. </a:t>
            </a:r>
          </a:p>
          <a:p>
            <a:r>
              <a:rPr lang="ru-RU" sz="1800" dirty="0"/>
              <a:t>На последнем занятии проводится дифференцированный зачёт.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59807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b="1" dirty="0">
                <a:solidFill>
                  <a:schemeClr val="tx1"/>
                </a:solidFill>
              </a:rPr>
              <a:t>Будем рады вас видеть  у нас на курсе!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632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Восприятие.thmx</Template>
  <TotalTime>160</TotalTime>
  <Words>437</Words>
  <Application>Microsoft Office PowerPoint</Application>
  <PresentationFormat>Широкоэкранный</PresentationFormat>
  <Paragraphs>58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Franklin Gothic Book</vt:lpstr>
      <vt:lpstr>Crop</vt:lpstr>
      <vt:lpstr>Управление Инновационным процессом</vt:lpstr>
      <vt:lpstr>О преподавателе</vt:lpstr>
      <vt:lpstr>Практическая польза курса </vt:lpstr>
      <vt:lpstr>Структура курса</vt:lpstr>
      <vt:lpstr>Основные темы курса</vt:lpstr>
      <vt:lpstr>Результаты прохождения курса</vt:lpstr>
      <vt:lpstr>Место дисциплины в структуре основной образовательной программы, продолжительность обучения и итоговая аттестация</vt:lpstr>
      <vt:lpstr>Будем рады вас видеть  у нас на курсе!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бизнес-процессами в условиях динамических изменений</dc:title>
  <dc:creator>Трифонов Марк Александрович</dc:creator>
  <cp:lastModifiedBy>Валерия</cp:lastModifiedBy>
  <cp:revision>24</cp:revision>
  <dcterms:created xsi:type="dcterms:W3CDTF">2018-11-14T08:16:57Z</dcterms:created>
  <dcterms:modified xsi:type="dcterms:W3CDTF">2019-04-14T16:41:29Z</dcterms:modified>
</cp:coreProperties>
</file>