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73" r:id="rId1"/>
  </p:sldMasterIdLst>
  <p:notesMasterIdLst>
    <p:notesMasterId r:id="rId17"/>
  </p:notesMasterIdLst>
  <p:sldIdLst>
    <p:sldId id="365" r:id="rId2"/>
    <p:sldId id="351" r:id="rId3"/>
    <p:sldId id="329" r:id="rId4"/>
    <p:sldId id="407" r:id="rId5"/>
    <p:sldId id="406" r:id="rId6"/>
    <p:sldId id="413" r:id="rId7"/>
    <p:sldId id="401" r:id="rId8"/>
    <p:sldId id="408" r:id="rId9"/>
    <p:sldId id="367" r:id="rId10"/>
    <p:sldId id="366" r:id="rId11"/>
    <p:sldId id="411" r:id="rId12"/>
    <p:sldId id="414" r:id="rId13"/>
    <p:sldId id="409" r:id="rId14"/>
    <p:sldId id="415" r:id="rId15"/>
    <p:sldId id="3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819"/>
    <a:srgbClr val="FFFFFF"/>
    <a:srgbClr val="7030A0"/>
    <a:srgbClr val="60ABF7"/>
    <a:srgbClr val="929292"/>
    <a:srgbClr val="F23D23"/>
    <a:srgbClr val="FFC000"/>
    <a:srgbClr val="A57F0D"/>
    <a:srgbClr val="4C82B6"/>
    <a:srgbClr val="B4BF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66" autoAdjust="0"/>
    <p:restoredTop sz="89647"/>
  </p:normalViewPr>
  <p:slideViewPr>
    <p:cSldViewPr snapToGrid="0" snapToObjects="1">
      <p:cViewPr varScale="1">
        <p:scale>
          <a:sx n="66" d="100"/>
          <a:sy n="66" d="100"/>
        </p:scale>
        <p:origin x="1397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Цифровизация бизнес-процессов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Отрасль ИТ</c:v>
                </c:pt>
                <c:pt idx="1">
                  <c:v>Информация и связь</c:v>
                </c:pt>
                <c:pt idx="2">
                  <c:v>Высшее образование</c:v>
                </c:pt>
                <c:pt idx="3">
                  <c:v>Финансовый сектор</c:v>
                </c:pt>
                <c:pt idx="4">
                  <c:v>Оптовая и розничная торговля</c:v>
                </c:pt>
                <c:pt idx="5">
                  <c:v>Обрабатывающая промышленность</c:v>
                </c:pt>
                <c:pt idx="6">
                  <c:v>Обеспечение энергией</c:v>
                </c:pt>
                <c:pt idx="7">
                  <c:v>Здравоохранение и предоставление социальных услуг</c:v>
                </c:pt>
                <c:pt idx="8">
                  <c:v>Профессиональная, научная и техническая деятельность</c:v>
                </c:pt>
                <c:pt idx="9">
                  <c:v>Транспортировка и хранение</c:v>
                </c:pt>
                <c:pt idx="10">
                  <c:v>Гостиницы и общественное питание</c:v>
                </c:pt>
                <c:pt idx="11">
                  <c:v>Добыча полезных ископаемых</c:v>
                </c:pt>
                <c:pt idx="12">
                  <c:v>Государственное управление, социальное обеспечение</c:v>
                </c:pt>
                <c:pt idx="13">
                  <c:v>Водоснабжение, водоотведение, утилизация отходов</c:v>
                </c:pt>
                <c:pt idx="14">
                  <c:v>Культура и спорт</c:v>
                </c:pt>
                <c:pt idx="15">
                  <c:v>Сельское хозяйство</c:v>
                </c:pt>
                <c:pt idx="16">
                  <c:v>Строительство</c:v>
                </c:pt>
                <c:pt idx="17">
                  <c:v>Операции с недвижимым имуществом</c:v>
                </c:pt>
              </c:strCache>
            </c:strRef>
          </c:cat>
          <c:val>
            <c:numRef>
              <c:f>Лист1!$B$2:$B$19</c:f>
              <c:numCache>
                <c:formatCode>General</c:formatCode>
                <c:ptCount val="18"/>
                <c:pt idx="0">
                  <c:v>6.39</c:v>
                </c:pt>
                <c:pt idx="1">
                  <c:v>6.28</c:v>
                </c:pt>
                <c:pt idx="2">
                  <c:v>6.54</c:v>
                </c:pt>
                <c:pt idx="3">
                  <c:v>6.87</c:v>
                </c:pt>
                <c:pt idx="4">
                  <c:v>7.61</c:v>
                </c:pt>
                <c:pt idx="5">
                  <c:v>6.36</c:v>
                </c:pt>
                <c:pt idx="6">
                  <c:v>5.32</c:v>
                </c:pt>
                <c:pt idx="7">
                  <c:v>5.08</c:v>
                </c:pt>
                <c:pt idx="8">
                  <c:v>3.76</c:v>
                </c:pt>
                <c:pt idx="9">
                  <c:v>4.95</c:v>
                </c:pt>
                <c:pt idx="10">
                  <c:v>5.18</c:v>
                </c:pt>
                <c:pt idx="11">
                  <c:v>4.53</c:v>
                </c:pt>
                <c:pt idx="12">
                  <c:v>3.88</c:v>
                </c:pt>
                <c:pt idx="13">
                  <c:v>4.2300000000000004</c:v>
                </c:pt>
                <c:pt idx="14">
                  <c:v>3.26</c:v>
                </c:pt>
                <c:pt idx="15">
                  <c:v>3.95</c:v>
                </c:pt>
                <c:pt idx="16">
                  <c:v>3.43</c:v>
                </c:pt>
                <c:pt idx="17">
                  <c:v>3.22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85-4B4E-8BD0-F52038F93CF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Кибербезопасность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Отрасль ИТ</c:v>
                </c:pt>
                <c:pt idx="1">
                  <c:v>Информация и связь</c:v>
                </c:pt>
                <c:pt idx="2">
                  <c:v>Высшее образование</c:v>
                </c:pt>
                <c:pt idx="3">
                  <c:v>Финансовый сектор</c:v>
                </c:pt>
                <c:pt idx="4">
                  <c:v>Оптовая и розничная торговля</c:v>
                </c:pt>
                <c:pt idx="5">
                  <c:v>Обрабатывающая промышленность</c:v>
                </c:pt>
                <c:pt idx="6">
                  <c:v>Обеспечение энергией</c:v>
                </c:pt>
                <c:pt idx="7">
                  <c:v>Здравоохранение и предоставление социальных услуг</c:v>
                </c:pt>
                <c:pt idx="8">
                  <c:v>Профессиональная, научная и техническая деятельность</c:v>
                </c:pt>
                <c:pt idx="9">
                  <c:v>Транспортировка и хранение</c:v>
                </c:pt>
                <c:pt idx="10">
                  <c:v>Гостиницы и общественное питание</c:v>
                </c:pt>
                <c:pt idx="11">
                  <c:v>Добыча полезных ископаемых</c:v>
                </c:pt>
                <c:pt idx="12">
                  <c:v>Государственное управление, социальное обеспечение</c:v>
                </c:pt>
                <c:pt idx="13">
                  <c:v>Водоснабжение, водоотведение, утилизация отходов</c:v>
                </c:pt>
                <c:pt idx="14">
                  <c:v>Культура и спорт</c:v>
                </c:pt>
                <c:pt idx="15">
                  <c:v>Сельское хозяйство</c:v>
                </c:pt>
                <c:pt idx="16">
                  <c:v>Строительство</c:v>
                </c:pt>
                <c:pt idx="17">
                  <c:v>Операции с недвижимым имуществом</c:v>
                </c:pt>
              </c:strCache>
            </c:strRef>
          </c:cat>
          <c:val>
            <c:numRef>
              <c:f>Лист1!$C$2:$C$19</c:f>
              <c:numCache>
                <c:formatCode>General</c:formatCode>
                <c:ptCount val="18"/>
                <c:pt idx="0">
                  <c:v>6.51</c:v>
                </c:pt>
                <c:pt idx="1">
                  <c:v>5.85</c:v>
                </c:pt>
                <c:pt idx="2">
                  <c:v>6.45</c:v>
                </c:pt>
                <c:pt idx="3">
                  <c:v>6.87</c:v>
                </c:pt>
                <c:pt idx="4">
                  <c:v>5.9</c:v>
                </c:pt>
                <c:pt idx="5">
                  <c:v>5.7</c:v>
                </c:pt>
                <c:pt idx="6">
                  <c:v>5.56</c:v>
                </c:pt>
                <c:pt idx="7">
                  <c:v>5.84</c:v>
                </c:pt>
                <c:pt idx="8">
                  <c:v>4.26</c:v>
                </c:pt>
                <c:pt idx="9">
                  <c:v>5.2</c:v>
                </c:pt>
                <c:pt idx="10">
                  <c:v>4.58</c:v>
                </c:pt>
                <c:pt idx="11">
                  <c:v>4.84</c:v>
                </c:pt>
                <c:pt idx="12">
                  <c:v>4.8600000000000003</c:v>
                </c:pt>
                <c:pt idx="13">
                  <c:v>4.1500000000000004</c:v>
                </c:pt>
                <c:pt idx="14">
                  <c:v>3.58</c:v>
                </c:pt>
                <c:pt idx="15">
                  <c:v>4.07</c:v>
                </c:pt>
                <c:pt idx="16">
                  <c:v>3.8</c:v>
                </c:pt>
                <c:pt idx="17">
                  <c:v>3.63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85-4B4E-8BD0-F52038F93CF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Использование цифровых технологий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Отрасль ИТ</c:v>
                </c:pt>
                <c:pt idx="1">
                  <c:v>Информация и связь</c:v>
                </c:pt>
                <c:pt idx="2">
                  <c:v>Высшее образование</c:v>
                </c:pt>
                <c:pt idx="3">
                  <c:v>Финансовый сектор</c:v>
                </c:pt>
                <c:pt idx="4">
                  <c:v>Оптовая и розничная торговля</c:v>
                </c:pt>
                <c:pt idx="5">
                  <c:v>Обрабатывающая промышленность</c:v>
                </c:pt>
                <c:pt idx="6">
                  <c:v>Обеспечение энергией</c:v>
                </c:pt>
                <c:pt idx="7">
                  <c:v>Здравоохранение и предоставление социальных услуг</c:v>
                </c:pt>
                <c:pt idx="8">
                  <c:v>Профессиональная, научная и техническая деятельность</c:v>
                </c:pt>
                <c:pt idx="9">
                  <c:v>Транспортировка и хранение</c:v>
                </c:pt>
                <c:pt idx="10">
                  <c:v>Гостиницы и общественное питание</c:v>
                </c:pt>
                <c:pt idx="11">
                  <c:v>Добыча полезных ископаемых</c:v>
                </c:pt>
                <c:pt idx="12">
                  <c:v>Государственное управление, социальное обеспечение</c:v>
                </c:pt>
                <c:pt idx="13">
                  <c:v>Водоснабжение, водоотведение, утилизация отходов</c:v>
                </c:pt>
                <c:pt idx="14">
                  <c:v>Культура и спорт</c:v>
                </c:pt>
                <c:pt idx="15">
                  <c:v>Сельское хозяйство</c:v>
                </c:pt>
                <c:pt idx="16">
                  <c:v>Строительство</c:v>
                </c:pt>
                <c:pt idx="17">
                  <c:v>Операции с недвижимым имуществом</c:v>
                </c:pt>
              </c:strCache>
            </c:strRef>
          </c:cat>
          <c:val>
            <c:numRef>
              <c:f>Лист1!$D$2:$D$19</c:f>
              <c:numCache>
                <c:formatCode>General</c:formatCode>
                <c:ptCount val="18"/>
                <c:pt idx="0">
                  <c:v>3.91</c:v>
                </c:pt>
                <c:pt idx="1">
                  <c:v>3.98</c:v>
                </c:pt>
                <c:pt idx="2">
                  <c:v>5.65</c:v>
                </c:pt>
                <c:pt idx="3">
                  <c:v>4.49</c:v>
                </c:pt>
                <c:pt idx="4">
                  <c:v>5.33</c:v>
                </c:pt>
                <c:pt idx="5">
                  <c:v>5.23</c:v>
                </c:pt>
                <c:pt idx="6">
                  <c:v>3.72</c:v>
                </c:pt>
                <c:pt idx="7">
                  <c:v>3.25</c:v>
                </c:pt>
                <c:pt idx="8">
                  <c:v>2.4900000000000002</c:v>
                </c:pt>
                <c:pt idx="9">
                  <c:v>3.22</c:v>
                </c:pt>
                <c:pt idx="10">
                  <c:v>3.55</c:v>
                </c:pt>
                <c:pt idx="11">
                  <c:v>3.85</c:v>
                </c:pt>
                <c:pt idx="12">
                  <c:v>2.09</c:v>
                </c:pt>
                <c:pt idx="13">
                  <c:v>3.1</c:v>
                </c:pt>
                <c:pt idx="14">
                  <c:v>1.92</c:v>
                </c:pt>
                <c:pt idx="15">
                  <c:v>2.95</c:v>
                </c:pt>
                <c:pt idx="16">
                  <c:v>2.72</c:v>
                </c:pt>
                <c:pt idx="17">
                  <c:v>2.04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585-4B4E-8BD0-F52038F93CF1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Цифровые навыки персонала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Отрасль ИТ</c:v>
                </c:pt>
                <c:pt idx="1">
                  <c:v>Информация и связь</c:v>
                </c:pt>
                <c:pt idx="2">
                  <c:v>Высшее образование</c:v>
                </c:pt>
                <c:pt idx="3">
                  <c:v>Финансовый сектор</c:v>
                </c:pt>
                <c:pt idx="4">
                  <c:v>Оптовая и розничная торговля</c:v>
                </c:pt>
                <c:pt idx="5">
                  <c:v>Обрабатывающая промышленность</c:v>
                </c:pt>
                <c:pt idx="6">
                  <c:v>Обеспечение энергией</c:v>
                </c:pt>
                <c:pt idx="7">
                  <c:v>Здравоохранение и предоставление социальных услуг</c:v>
                </c:pt>
                <c:pt idx="8">
                  <c:v>Профессиональная, научная и техническая деятельность</c:v>
                </c:pt>
                <c:pt idx="9">
                  <c:v>Транспортировка и хранение</c:v>
                </c:pt>
                <c:pt idx="10">
                  <c:v>Гостиницы и общественное питание</c:v>
                </c:pt>
                <c:pt idx="11">
                  <c:v>Добыча полезных ископаемых</c:v>
                </c:pt>
                <c:pt idx="12">
                  <c:v>Государственное управление, социальное обеспечение</c:v>
                </c:pt>
                <c:pt idx="13">
                  <c:v>Водоснабжение, водоотведение, утилизация отходов</c:v>
                </c:pt>
                <c:pt idx="14">
                  <c:v>Культура и спорт</c:v>
                </c:pt>
                <c:pt idx="15">
                  <c:v>Сельское хозяйство</c:v>
                </c:pt>
                <c:pt idx="16">
                  <c:v>Строительство</c:v>
                </c:pt>
                <c:pt idx="17">
                  <c:v>Операции с недвижимым имуществом</c:v>
                </c:pt>
              </c:strCache>
            </c:strRef>
          </c:cat>
          <c:val>
            <c:numRef>
              <c:f>Лист1!$E$2:$E$19</c:f>
              <c:numCache>
                <c:formatCode>General</c:formatCode>
                <c:ptCount val="18"/>
                <c:pt idx="0">
                  <c:v>13.96</c:v>
                </c:pt>
                <c:pt idx="1">
                  <c:v>9.14</c:v>
                </c:pt>
                <c:pt idx="2">
                  <c:v>4.1100000000000003</c:v>
                </c:pt>
                <c:pt idx="3">
                  <c:v>4.38</c:v>
                </c:pt>
                <c:pt idx="4">
                  <c:v>1.62</c:v>
                </c:pt>
                <c:pt idx="5">
                  <c:v>1.62</c:v>
                </c:pt>
                <c:pt idx="6">
                  <c:v>1.51</c:v>
                </c:pt>
                <c:pt idx="7">
                  <c:v>1.61</c:v>
                </c:pt>
                <c:pt idx="8">
                  <c:v>4.33</c:v>
                </c:pt>
                <c:pt idx="9">
                  <c:v>1.17</c:v>
                </c:pt>
                <c:pt idx="10">
                  <c:v>1.29</c:v>
                </c:pt>
                <c:pt idx="11">
                  <c:v>1.34</c:v>
                </c:pt>
                <c:pt idx="12">
                  <c:v>2.42</c:v>
                </c:pt>
                <c:pt idx="13">
                  <c:v>1.45</c:v>
                </c:pt>
                <c:pt idx="14">
                  <c:v>2.4700000000000002</c:v>
                </c:pt>
                <c:pt idx="15">
                  <c:v>0.53</c:v>
                </c:pt>
                <c:pt idx="16">
                  <c:v>1.23</c:v>
                </c:pt>
                <c:pt idx="17">
                  <c:v>1.98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585-4B4E-8BD0-F52038F93CF1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Затраты на внедрение и использование цифровых технологий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Лист1!$A$2:$A$19</c:f>
              <c:strCache>
                <c:ptCount val="18"/>
                <c:pt idx="0">
                  <c:v>Отрасль ИТ</c:v>
                </c:pt>
                <c:pt idx="1">
                  <c:v>Информация и связь</c:v>
                </c:pt>
                <c:pt idx="2">
                  <c:v>Высшее образование</c:v>
                </c:pt>
                <c:pt idx="3">
                  <c:v>Финансовый сектор</c:v>
                </c:pt>
                <c:pt idx="4">
                  <c:v>Оптовая и розничная торговля</c:v>
                </c:pt>
                <c:pt idx="5">
                  <c:v>Обрабатывающая промышленность</c:v>
                </c:pt>
                <c:pt idx="6">
                  <c:v>Обеспечение энергией</c:v>
                </c:pt>
                <c:pt idx="7">
                  <c:v>Здравоохранение и предоставление социальных услуг</c:v>
                </c:pt>
                <c:pt idx="8">
                  <c:v>Профессиональная, научная и техническая деятельность</c:v>
                </c:pt>
                <c:pt idx="9">
                  <c:v>Транспортировка и хранение</c:v>
                </c:pt>
                <c:pt idx="10">
                  <c:v>Гостиницы и общественное питание</c:v>
                </c:pt>
                <c:pt idx="11">
                  <c:v>Добыча полезных ископаемых</c:v>
                </c:pt>
                <c:pt idx="12">
                  <c:v>Государственное управление, социальное обеспечение</c:v>
                </c:pt>
                <c:pt idx="13">
                  <c:v>Водоснабжение, водоотведение, утилизация отходов</c:v>
                </c:pt>
                <c:pt idx="14">
                  <c:v>Культура и спорт</c:v>
                </c:pt>
                <c:pt idx="15">
                  <c:v>Сельское хозяйство</c:v>
                </c:pt>
                <c:pt idx="16">
                  <c:v>Строительство</c:v>
                </c:pt>
                <c:pt idx="17">
                  <c:v>Операции с недвижимым имуществом</c:v>
                </c:pt>
              </c:strCache>
            </c:strRef>
          </c:cat>
          <c:val>
            <c:numRef>
              <c:f>Лист1!$F$2:$F$19</c:f>
              <c:numCache>
                <c:formatCode>General</c:formatCode>
                <c:ptCount val="18"/>
                <c:pt idx="0">
                  <c:v>3.11</c:v>
                </c:pt>
                <c:pt idx="1">
                  <c:v>3.32</c:v>
                </c:pt>
                <c:pt idx="2">
                  <c:v>1.02</c:v>
                </c:pt>
                <c:pt idx="3">
                  <c:v>1.08</c:v>
                </c:pt>
                <c:pt idx="4">
                  <c:v>0.25</c:v>
                </c:pt>
                <c:pt idx="5">
                  <c:v>0.22</c:v>
                </c:pt>
                <c:pt idx="6">
                  <c:v>0.48</c:v>
                </c:pt>
                <c:pt idx="7">
                  <c:v>0.22</c:v>
                </c:pt>
                <c:pt idx="8">
                  <c:v>0.81</c:v>
                </c:pt>
                <c:pt idx="9">
                  <c:v>0.41</c:v>
                </c:pt>
                <c:pt idx="10">
                  <c:v>0.23</c:v>
                </c:pt>
                <c:pt idx="11">
                  <c:v>0.25</c:v>
                </c:pt>
                <c:pt idx="12">
                  <c:v>0.46</c:v>
                </c:pt>
                <c:pt idx="13">
                  <c:v>0.28000000000000003</c:v>
                </c:pt>
                <c:pt idx="14">
                  <c:v>0.54</c:v>
                </c:pt>
                <c:pt idx="15">
                  <c:v>0.1</c:v>
                </c:pt>
                <c:pt idx="16">
                  <c:v>0.2</c:v>
                </c:pt>
                <c:pt idx="17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585-4B4E-8BD0-F52038F93CF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920091224"/>
        <c:axId val="920090896"/>
      </c:barChart>
      <c:catAx>
        <c:axId val="9200912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20090896"/>
        <c:crosses val="autoZero"/>
        <c:auto val="1"/>
        <c:lblAlgn val="ctr"/>
        <c:lblOffset val="100"/>
        <c:noMultiLvlLbl val="0"/>
      </c:catAx>
      <c:valAx>
        <c:axId val="920090896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20091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5669034377695799"/>
          <c:w val="0.99559476361751076"/>
          <c:h val="0.2230531125129827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CDCA30-412D-4990-B193-5D3038F56FE9}" type="doc">
      <dgm:prSet loTypeId="urn:microsoft.com/office/officeart/2005/8/layout/radial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E0C73A38-B81B-46E8-B8F5-97B404ADF55C}">
      <dgm:prSet phldrT="[Text]" custT="1"/>
      <dgm:spPr/>
      <dgm:t>
        <a:bodyPr/>
        <a:lstStyle/>
        <a:p>
          <a:r>
            <a:rPr lang="en-US" sz="2400" b="0" dirty="0"/>
            <a:t>Industry 4.0</a:t>
          </a:r>
          <a:endParaRPr lang="en-IN" sz="2400" b="0" dirty="0"/>
        </a:p>
      </dgm:t>
    </dgm:pt>
    <dgm:pt modelId="{48715DA3-88F7-4DF9-886A-4A014DA05A15}" type="parTrans" cxnId="{76886799-D58F-434D-A94A-F68BCC966898}">
      <dgm:prSet/>
      <dgm:spPr/>
      <dgm:t>
        <a:bodyPr/>
        <a:lstStyle/>
        <a:p>
          <a:endParaRPr lang="en-IN" sz="3600" b="1"/>
        </a:p>
      </dgm:t>
    </dgm:pt>
    <dgm:pt modelId="{C1D64499-50EC-45B0-9A8C-136E8C386A7C}" type="sibTrans" cxnId="{76886799-D58F-434D-A94A-F68BCC966898}">
      <dgm:prSet/>
      <dgm:spPr/>
      <dgm:t>
        <a:bodyPr/>
        <a:lstStyle/>
        <a:p>
          <a:endParaRPr lang="en-IN" sz="3600" b="1"/>
        </a:p>
      </dgm:t>
    </dgm:pt>
    <dgm:pt modelId="{7ECE611C-A0D3-4845-A229-5394F7FAD63D}">
      <dgm:prSet phldrT="[Text]" custT="1"/>
      <dgm:spPr/>
      <dgm:t>
        <a:bodyPr/>
        <a:lstStyle/>
        <a:p>
          <a:r>
            <a:rPr lang="en-US" sz="1400" b="1" dirty="0"/>
            <a:t>Autonomous Robots</a:t>
          </a:r>
          <a:endParaRPr lang="en-IN" sz="1400" b="1" dirty="0"/>
        </a:p>
      </dgm:t>
    </dgm:pt>
    <dgm:pt modelId="{D94A8BF9-FF56-470C-933D-7B7B0623D84C}" type="parTrans" cxnId="{F78EA137-705F-4009-9BD0-1DF0B163C7C0}">
      <dgm:prSet custT="1"/>
      <dgm:spPr/>
      <dgm:t>
        <a:bodyPr/>
        <a:lstStyle/>
        <a:p>
          <a:endParaRPr lang="en-IN" sz="1000" b="1"/>
        </a:p>
      </dgm:t>
    </dgm:pt>
    <dgm:pt modelId="{1115934C-195B-4B7F-B252-6218200F79B2}" type="sibTrans" cxnId="{F78EA137-705F-4009-9BD0-1DF0B163C7C0}">
      <dgm:prSet/>
      <dgm:spPr/>
      <dgm:t>
        <a:bodyPr/>
        <a:lstStyle/>
        <a:p>
          <a:endParaRPr lang="en-IN" sz="3600" b="1"/>
        </a:p>
      </dgm:t>
    </dgm:pt>
    <dgm:pt modelId="{D50D5996-10E3-4946-9886-083A9EDA8456}">
      <dgm:prSet phldrT="[Text]" custT="1"/>
      <dgm:spPr/>
      <dgm:t>
        <a:bodyPr/>
        <a:lstStyle/>
        <a:p>
          <a:r>
            <a:rPr lang="en-US" sz="1400" b="1" dirty="0"/>
            <a:t>Simulation</a:t>
          </a:r>
          <a:endParaRPr lang="en-IN" sz="1400" b="1" dirty="0"/>
        </a:p>
      </dgm:t>
    </dgm:pt>
    <dgm:pt modelId="{EEC72665-3B8B-440C-91AC-8C1514B75B38}" type="parTrans" cxnId="{D4FF5D23-7C68-4879-8D06-E72769FE1F0A}">
      <dgm:prSet custT="1"/>
      <dgm:spPr/>
      <dgm:t>
        <a:bodyPr/>
        <a:lstStyle/>
        <a:p>
          <a:endParaRPr lang="en-IN" sz="1000" b="1"/>
        </a:p>
      </dgm:t>
    </dgm:pt>
    <dgm:pt modelId="{C1D27899-8776-4019-A0A1-754568344BC3}" type="sibTrans" cxnId="{D4FF5D23-7C68-4879-8D06-E72769FE1F0A}">
      <dgm:prSet/>
      <dgm:spPr/>
      <dgm:t>
        <a:bodyPr/>
        <a:lstStyle/>
        <a:p>
          <a:endParaRPr lang="en-IN" sz="3600" b="1"/>
        </a:p>
      </dgm:t>
    </dgm:pt>
    <dgm:pt modelId="{B3123B04-1BC4-4AFC-B4B3-0358DE88019C}">
      <dgm:prSet phldrT="[Text]" custT="1"/>
      <dgm:spPr/>
      <dgm:t>
        <a:bodyPr/>
        <a:lstStyle/>
        <a:p>
          <a:r>
            <a:rPr lang="en-US" sz="1400" b="1" dirty="0"/>
            <a:t>Horizontal and vertical system integration</a:t>
          </a:r>
          <a:endParaRPr lang="en-IN" sz="1400" b="1" dirty="0"/>
        </a:p>
      </dgm:t>
    </dgm:pt>
    <dgm:pt modelId="{16038D7A-5BD2-4909-A4F8-827CF6CBB1A6}" type="parTrans" cxnId="{0EEC4EED-B0E4-401C-8054-59664D2A1759}">
      <dgm:prSet custT="1"/>
      <dgm:spPr/>
      <dgm:t>
        <a:bodyPr/>
        <a:lstStyle/>
        <a:p>
          <a:endParaRPr lang="en-IN" sz="1000" b="1"/>
        </a:p>
      </dgm:t>
    </dgm:pt>
    <dgm:pt modelId="{E45F5BE1-5BF9-4507-AC50-87746071106F}" type="sibTrans" cxnId="{0EEC4EED-B0E4-401C-8054-59664D2A1759}">
      <dgm:prSet/>
      <dgm:spPr/>
      <dgm:t>
        <a:bodyPr/>
        <a:lstStyle/>
        <a:p>
          <a:endParaRPr lang="en-IN" sz="3600" b="1"/>
        </a:p>
      </dgm:t>
    </dgm:pt>
    <dgm:pt modelId="{F13D8F6B-04DB-4A60-8C6A-DE60DB10A7A4}">
      <dgm:prSet phldrT="[Text]" custT="1"/>
      <dgm:spPr/>
      <dgm:t>
        <a:bodyPr/>
        <a:lstStyle/>
        <a:p>
          <a:r>
            <a:rPr lang="en-US" sz="1400" b="1" dirty="0"/>
            <a:t>Additive </a:t>
          </a:r>
          <a:r>
            <a:rPr lang="en-US" sz="1400" b="1" dirty="0" err="1"/>
            <a:t>Mfg</a:t>
          </a:r>
          <a:endParaRPr lang="en-IN" sz="1400" b="1" dirty="0"/>
        </a:p>
      </dgm:t>
    </dgm:pt>
    <dgm:pt modelId="{DBE86913-CF11-42D5-A859-2E047834F6DF}" type="parTrans" cxnId="{ED4091B6-CE34-4109-9978-82F839F5A644}">
      <dgm:prSet custT="1"/>
      <dgm:spPr/>
      <dgm:t>
        <a:bodyPr/>
        <a:lstStyle/>
        <a:p>
          <a:endParaRPr lang="en-IN" sz="1000" b="1"/>
        </a:p>
      </dgm:t>
    </dgm:pt>
    <dgm:pt modelId="{B3EAD190-D7AB-4B8D-B785-DBCE1D918421}" type="sibTrans" cxnId="{ED4091B6-CE34-4109-9978-82F839F5A644}">
      <dgm:prSet/>
      <dgm:spPr/>
      <dgm:t>
        <a:bodyPr/>
        <a:lstStyle/>
        <a:p>
          <a:endParaRPr lang="en-IN" sz="3600" b="1"/>
        </a:p>
      </dgm:t>
    </dgm:pt>
    <dgm:pt modelId="{54647F84-C79B-447B-B77A-9006062532FF}">
      <dgm:prSet phldrT="[Text]" custT="1"/>
      <dgm:spPr/>
      <dgm:t>
        <a:bodyPr/>
        <a:lstStyle/>
        <a:p>
          <a:r>
            <a:rPr lang="en-US" sz="1400" b="1" dirty="0"/>
            <a:t>Industrial Internet of Things</a:t>
          </a:r>
        </a:p>
      </dgm:t>
    </dgm:pt>
    <dgm:pt modelId="{4F470782-2369-4102-8AFE-FDD8450E9D6E}" type="parTrans" cxnId="{8A17E750-993D-4024-B7E1-C40F5A292188}">
      <dgm:prSet custT="1"/>
      <dgm:spPr/>
      <dgm:t>
        <a:bodyPr/>
        <a:lstStyle/>
        <a:p>
          <a:endParaRPr lang="en-IN" sz="1000" b="1"/>
        </a:p>
      </dgm:t>
    </dgm:pt>
    <dgm:pt modelId="{240340BD-DD21-40A5-99E0-06C2ACCBC522}" type="sibTrans" cxnId="{8A17E750-993D-4024-B7E1-C40F5A292188}">
      <dgm:prSet/>
      <dgm:spPr/>
      <dgm:t>
        <a:bodyPr/>
        <a:lstStyle/>
        <a:p>
          <a:endParaRPr lang="en-IN" sz="3600" b="1"/>
        </a:p>
      </dgm:t>
    </dgm:pt>
    <dgm:pt modelId="{EFE771FD-2AB3-4D93-8C3B-A0D707A7B195}">
      <dgm:prSet phldrT="[Text]" custT="1"/>
      <dgm:spPr/>
      <dgm:t>
        <a:bodyPr/>
        <a:lstStyle/>
        <a:p>
          <a:r>
            <a:rPr lang="en-US" sz="1400" b="1" dirty="0"/>
            <a:t>Augmented reality</a:t>
          </a:r>
        </a:p>
      </dgm:t>
    </dgm:pt>
    <dgm:pt modelId="{B30E7B8E-BE67-4FB4-B1E1-92FA416AE78B}" type="parTrans" cxnId="{82EB483E-B791-4A66-9DD7-6CE223FDB61F}">
      <dgm:prSet custT="1"/>
      <dgm:spPr/>
      <dgm:t>
        <a:bodyPr/>
        <a:lstStyle/>
        <a:p>
          <a:endParaRPr lang="en-IN" sz="1000" b="1"/>
        </a:p>
      </dgm:t>
    </dgm:pt>
    <dgm:pt modelId="{19D061DB-515E-4761-B8CE-B6B29ABEA3C7}" type="sibTrans" cxnId="{82EB483E-B791-4A66-9DD7-6CE223FDB61F}">
      <dgm:prSet/>
      <dgm:spPr/>
      <dgm:t>
        <a:bodyPr/>
        <a:lstStyle/>
        <a:p>
          <a:endParaRPr lang="en-IN" sz="3600" b="1"/>
        </a:p>
      </dgm:t>
    </dgm:pt>
    <dgm:pt modelId="{E693BE9B-54B8-41E0-85FF-5490FED8BDB2}">
      <dgm:prSet phldrT="[Text]" custT="1"/>
      <dgm:spPr/>
      <dgm:t>
        <a:bodyPr/>
        <a:lstStyle/>
        <a:p>
          <a:r>
            <a:rPr lang="en-US" sz="1400" b="1" dirty="0"/>
            <a:t>Big data analytics</a:t>
          </a:r>
        </a:p>
      </dgm:t>
    </dgm:pt>
    <dgm:pt modelId="{0733B29A-95B6-41DD-97E8-BC6C1A365939}" type="parTrans" cxnId="{02268701-004C-401F-9A1D-302247ABB06E}">
      <dgm:prSet custT="1"/>
      <dgm:spPr/>
      <dgm:t>
        <a:bodyPr/>
        <a:lstStyle/>
        <a:p>
          <a:endParaRPr lang="en-IN" sz="1000" b="1"/>
        </a:p>
      </dgm:t>
    </dgm:pt>
    <dgm:pt modelId="{33AC9A80-F58A-490D-BA3B-525EBEDA1850}" type="sibTrans" cxnId="{02268701-004C-401F-9A1D-302247ABB06E}">
      <dgm:prSet/>
      <dgm:spPr/>
      <dgm:t>
        <a:bodyPr/>
        <a:lstStyle/>
        <a:p>
          <a:endParaRPr lang="en-IN" sz="3600" b="1"/>
        </a:p>
      </dgm:t>
    </dgm:pt>
    <dgm:pt modelId="{B89E3D54-DCDC-41CF-B1EF-D7595CEA1675}">
      <dgm:prSet phldrT="[Text]" custT="1"/>
      <dgm:spPr/>
      <dgm:t>
        <a:bodyPr/>
        <a:lstStyle/>
        <a:p>
          <a:r>
            <a:rPr lang="en-US" sz="1400" b="1"/>
            <a:t>Cyber </a:t>
          </a:r>
          <a:r>
            <a:rPr lang="en-US" sz="1400" b="1" dirty="0"/>
            <a:t>Security</a:t>
          </a:r>
        </a:p>
      </dgm:t>
    </dgm:pt>
    <dgm:pt modelId="{1336F9A0-6ABA-4E0F-907B-91CF4FAE909E}" type="parTrans" cxnId="{B81831A1-2CF1-4682-9760-8EE7FF693752}">
      <dgm:prSet/>
      <dgm:spPr/>
      <dgm:t>
        <a:bodyPr/>
        <a:lstStyle/>
        <a:p>
          <a:endParaRPr lang="en-IN" sz="2000"/>
        </a:p>
      </dgm:t>
    </dgm:pt>
    <dgm:pt modelId="{1B03DA99-8DAC-4962-B4D1-74D11AD27506}" type="sibTrans" cxnId="{B81831A1-2CF1-4682-9760-8EE7FF693752}">
      <dgm:prSet/>
      <dgm:spPr/>
      <dgm:t>
        <a:bodyPr/>
        <a:lstStyle/>
        <a:p>
          <a:endParaRPr lang="en-IN" sz="2000"/>
        </a:p>
      </dgm:t>
    </dgm:pt>
    <dgm:pt modelId="{C56B6F1D-631F-4DF1-BF2F-429AB61402ED}" type="pres">
      <dgm:prSet presAssocID="{DDCDCA30-412D-4990-B193-5D3038F56FE9}" presName="composite" presStyleCnt="0">
        <dgm:presLayoutVars>
          <dgm:chMax val="1"/>
          <dgm:dir/>
          <dgm:resizeHandles val="exact"/>
        </dgm:presLayoutVars>
      </dgm:prSet>
      <dgm:spPr/>
    </dgm:pt>
    <dgm:pt modelId="{1BCE78DE-8E69-4DEE-91B0-1E20947C957C}" type="pres">
      <dgm:prSet presAssocID="{DDCDCA30-412D-4990-B193-5D3038F56FE9}" presName="radial" presStyleCnt="0">
        <dgm:presLayoutVars>
          <dgm:animLvl val="ctr"/>
        </dgm:presLayoutVars>
      </dgm:prSet>
      <dgm:spPr/>
    </dgm:pt>
    <dgm:pt modelId="{F6D2AF64-F223-45B0-B6FC-2F3519C864CE}" type="pres">
      <dgm:prSet presAssocID="{E0C73A38-B81B-46E8-B8F5-97B404ADF55C}" presName="centerShape" presStyleLbl="vennNode1" presStyleIdx="0" presStyleCnt="9"/>
      <dgm:spPr/>
    </dgm:pt>
    <dgm:pt modelId="{2C724CD5-A883-4A0B-939B-74E48280E9DE}" type="pres">
      <dgm:prSet presAssocID="{7ECE611C-A0D3-4845-A229-5394F7FAD63D}" presName="node" presStyleLbl="vennNode1" presStyleIdx="1" presStyleCnt="9">
        <dgm:presLayoutVars>
          <dgm:bulletEnabled val="1"/>
        </dgm:presLayoutVars>
      </dgm:prSet>
      <dgm:spPr/>
    </dgm:pt>
    <dgm:pt modelId="{68C56F5E-FA53-432F-ABD1-632F5BCE2AB2}" type="pres">
      <dgm:prSet presAssocID="{D50D5996-10E3-4946-9886-083A9EDA8456}" presName="node" presStyleLbl="vennNode1" presStyleIdx="2" presStyleCnt="9">
        <dgm:presLayoutVars>
          <dgm:bulletEnabled val="1"/>
        </dgm:presLayoutVars>
      </dgm:prSet>
      <dgm:spPr/>
    </dgm:pt>
    <dgm:pt modelId="{2FF59370-9608-417A-9294-962D51F532B7}" type="pres">
      <dgm:prSet presAssocID="{B3123B04-1BC4-4AFC-B4B3-0358DE88019C}" presName="node" presStyleLbl="vennNode1" presStyleIdx="3" presStyleCnt="9">
        <dgm:presLayoutVars>
          <dgm:bulletEnabled val="1"/>
        </dgm:presLayoutVars>
      </dgm:prSet>
      <dgm:spPr/>
    </dgm:pt>
    <dgm:pt modelId="{AED29216-0EC1-4437-8115-CA691B1D7981}" type="pres">
      <dgm:prSet presAssocID="{54647F84-C79B-447B-B77A-9006062532FF}" presName="node" presStyleLbl="vennNode1" presStyleIdx="4" presStyleCnt="9">
        <dgm:presLayoutVars>
          <dgm:bulletEnabled val="1"/>
        </dgm:presLayoutVars>
      </dgm:prSet>
      <dgm:spPr/>
    </dgm:pt>
    <dgm:pt modelId="{6F0FE19E-C208-411D-A264-41A84BABA8C9}" type="pres">
      <dgm:prSet presAssocID="{B89E3D54-DCDC-41CF-B1EF-D7595CEA1675}" presName="node" presStyleLbl="vennNode1" presStyleIdx="5" presStyleCnt="9">
        <dgm:presLayoutVars>
          <dgm:bulletEnabled val="1"/>
        </dgm:presLayoutVars>
      </dgm:prSet>
      <dgm:spPr/>
    </dgm:pt>
    <dgm:pt modelId="{AA272936-F9B3-40CA-B7BB-08AA5F5B562A}" type="pres">
      <dgm:prSet presAssocID="{F13D8F6B-04DB-4A60-8C6A-DE60DB10A7A4}" presName="node" presStyleLbl="vennNode1" presStyleIdx="6" presStyleCnt="9">
        <dgm:presLayoutVars>
          <dgm:bulletEnabled val="1"/>
        </dgm:presLayoutVars>
      </dgm:prSet>
      <dgm:spPr/>
    </dgm:pt>
    <dgm:pt modelId="{E1BB4D84-B716-4CF3-8D54-A8E6D4BF3955}" type="pres">
      <dgm:prSet presAssocID="{EFE771FD-2AB3-4D93-8C3B-A0D707A7B195}" presName="node" presStyleLbl="vennNode1" presStyleIdx="7" presStyleCnt="9">
        <dgm:presLayoutVars>
          <dgm:bulletEnabled val="1"/>
        </dgm:presLayoutVars>
      </dgm:prSet>
      <dgm:spPr/>
    </dgm:pt>
    <dgm:pt modelId="{7AC9405D-2050-486C-8C37-8E9C1D1B7313}" type="pres">
      <dgm:prSet presAssocID="{E693BE9B-54B8-41E0-85FF-5490FED8BDB2}" presName="node" presStyleLbl="vennNode1" presStyleIdx="8" presStyleCnt="9">
        <dgm:presLayoutVars>
          <dgm:bulletEnabled val="1"/>
        </dgm:presLayoutVars>
      </dgm:prSet>
      <dgm:spPr/>
    </dgm:pt>
  </dgm:ptLst>
  <dgm:cxnLst>
    <dgm:cxn modelId="{02268701-004C-401F-9A1D-302247ABB06E}" srcId="{E0C73A38-B81B-46E8-B8F5-97B404ADF55C}" destId="{E693BE9B-54B8-41E0-85FF-5490FED8BDB2}" srcOrd="7" destOrd="0" parTransId="{0733B29A-95B6-41DD-97E8-BC6C1A365939}" sibTransId="{33AC9A80-F58A-490D-BA3B-525EBEDA1850}"/>
    <dgm:cxn modelId="{B94CFA06-B166-4B0E-8638-A975A005FA65}" type="presOf" srcId="{54647F84-C79B-447B-B77A-9006062532FF}" destId="{AED29216-0EC1-4437-8115-CA691B1D7981}" srcOrd="0" destOrd="0" presId="urn:microsoft.com/office/officeart/2005/8/layout/radial3"/>
    <dgm:cxn modelId="{814DE10E-D6C0-4231-AB6A-7DC90F05DEF6}" type="presOf" srcId="{E693BE9B-54B8-41E0-85FF-5490FED8BDB2}" destId="{7AC9405D-2050-486C-8C37-8E9C1D1B7313}" srcOrd="0" destOrd="0" presId="urn:microsoft.com/office/officeart/2005/8/layout/radial3"/>
    <dgm:cxn modelId="{D4FF5D23-7C68-4879-8D06-E72769FE1F0A}" srcId="{E0C73A38-B81B-46E8-B8F5-97B404ADF55C}" destId="{D50D5996-10E3-4946-9886-083A9EDA8456}" srcOrd="1" destOrd="0" parTransId="{EEC72665-3B8B-440C-91AC-8C1514B75B38}" sibTransId="{C1D27899-8776-4019-A0A1-754568344BC3}"/>
    <dgm:cxn modelId="{28449D2E-4D1D-4591-92C9-B2840A049593}" type="presOf" srcId="{B89E3D54-DCDC-41CF-B1EF-D7595CEA1675}" destId="{6F0FE19E-C208-411D-A264-41A84BABA8C9}" srcOrd="0" destOrd="0" presId="urn:microsoft.com/office/officeart/2005/8/layout/radial3"/>
    <dgm:cxn modelId="{F78EA137-705F-4009-9BD0-1DF0B163C7C0}" srcId="{E0C73A38-B81B-46E8-B8F5-97B404ADF55C}" destId="{7ECE611C-A0D3-4845-A229-5394F7FAD63D}" srcOrd="0" destOrd="0" parTransId="{D94A8BF9-FF56-470C-933D-7B7B0623D84C}" sibTransId="{1115934C-195B-4B7F-B252-6218200F79B2}"/>
    <dgm:cxn modelId="{82EB483E-B791-4A66-9DD7-6CE223FDB61F}" srcId="{E0C73A38-B81B-46E8-B8F5-97B404ADF55C}" destId="{EFE771FD-2AB3-4D93-8C3B-A0D707A7B195}" srcOrd="6" destOrd="0" parTransId="{B30E7B8E-BE67-4FB4-B1E1-92FA416AE78B}" sibTransId="{19D061DB-515E-4761-B8CE-B6B29ABEA3C7}"/>
    <dgm:cxn modelId="{E2EB7C40-84AB-4368-BC24-FF56E5014D19}" type="presOf" srcId="{E0C73A38-B81B-46E8-B8F5-97B404ADF55C}" destId="{F6D2AF64-F223-45B0-B6FC-2F3519C864CE}" srcOrd="0" destOrd="0" presId="urn:microsoft.com/office/officeart/2005/8/layout/radial3"/>
    <dgm:cxn modelId="{4051DE45-3F63-471B-BDD6-7F1310C76187}" type="presOf" srcId="{7ECE611C-A0D3-4845-A229-5394F7FAD63D}" destId="{2C724CD5-A883-4A0B-939B-74E48280E9DE}" srcOrd="0" destOrd="0" presId="urn:microsoft.com/office/officeart/2005/8/layout/radial3"/>
    <dgm:cxn modelId="{55A2D64A-06BD-4CE1-BAD3-2BDB0F7F5BAB}" type="presOf" srcId="{F13D8F6B-04DB-4A60-8C6A-DE60DB10A7A4}" destId="{AA272936-F9B3-40CA-B7BB-08AA5F5B562A}" srcOrd="0" destOrd="0" presId="urn:microsoft.com/office/officeart/2005/8/layout/radial3"/>
    <dgm:cxn modelId="{8A17E750-993D-4024-B7E1-C40F5A292188}" srcId="{E0C73A38-B81B-46E8-B8F5-97B404ADF55C}" destId="{54647F84-C79B-447B-B77A-9006062532FF}" srcOrd="3" destOrd="0" parTransId="{4F470782-2369-4102-8AFE-FDD8450E9D6E}" sibTransId="{240340BD-DD21-40A5-99E0-06C2ACCBC522}"/>
    <dgm:cxn modelId="{4D832058-B8C3-4FE1-A295-D793749DB488}" type="presOf" srcId="{EFE771FD-2AB3-4D93-8C3B-A0D707A7B195}" destId="{E1BB4D84-B716-4CF3-8D54-A8E6D4BF3955}" srcOrd="0" destOrd="0" presId="urn:microsoft.com/office/officeart/2005/8/layout/radial3"/>
    <dgm:cxn modelId="{BAFF3F5A-F700-4509-B257-F80B6661D1EE}" type="presOf" srcId="{D50D5996-10E3-4946-9886-083A9EDA8456}" destId="{68C56F5E-FA53-432F-ABD1-632F5BCE2AB2}" srcOrd="0" destOrd="0" presId="urn:microsoft.com/office/officeart/2005/8/layout/radial3"/>
    <dgm:cxn modelId="{21CEC098-ACE2-4A9F-B1B4-3E82459A6998}" type="presOf" srcId="{B3123B04-1BC4-4AFC-B4B3-0358DE88019C}" destId="{2FF59370-9608-417A-9294-962D51F532B7}" srcOrd="0" destOrd="0" presId="urn:microsoft.com/office/officeart/2005/8/layout/radial3"/>
    <dgm:cxn modelId="{76886799-D58F-434D-A94A-F68BCC966898}" srcId="{DDCDCA30-412D-4990-B193-5D3038F56FE9}" destId="{E0C73A38-B81B-46E8-B8F5-97B404ADF55C}" srcOrd="0" destOrd="0" parTransId="{48715DA3-88F7-4DF9-886A-4A014DA05A15}" sibTransId="{C1D64499-50EC-45B0-9A8C-136E8C386A7C}"/>
    <dgm:cxn modelId="{B81831A1-2CF1-4682-9760-8EE7FF693752}" srcId="{E0C73A38-B81B-46E8-B8F5-97B404ADF55C}" destId="{B89E3D54-DCDC-41CF-B1EF-D7595CEA1675}" srcOrd="4" destOrd="0" parTransId="{1336F9A0-6ABA-4E0F-907B-91CF4FAE909E}" sibTransId="{1B03DA99-8DAC-4962-B4D1-74D11AD27506}"/>
    <dgm:cxn modelId="{ED4091B6-CE34-4109-9978-82F839F5A644}" srcId="{E0C73A38-B81B-46E8-B8F5-97B404ADF55C}" destId="{F13D8F6B-04DB-4A60-8C6A-DE60DB10A7A4}" srcOrd="5" destOrd="0" parTransId="{DBE86913-CF11-42D5-A859-2E047834F6DF}" sibTransId="{B3EAD190-D7AB-4B8D-B785-DBCE1D918421}"/>
    <dgm:cxn modelId="{972CF8D5-ADF3-4BFD-9072-0DA24F333A59}" type="presOf" srcId="{DDCDCA30-412D-4990-B193-5D3038F56FE9}" destId="{C56B6F1D-631F-4DF1-BF2F-429AB61402ED}" srcOrd="0" destOrd="0" presId="urn:microsoft.com/office/officeart/2005/8/layout/radial3"/>
    <dgm:cxn modelId="{0EEC4EED-B0E4-401C-8054-59664D2A1759}" srcId="{E0C73A38-B81B-46E8-B8F5-97B404ADF55C}" destId="{B3123B04-1BC4-4AFC-B4B3-0358DE88019C}" srcOrd="2" destOrd="0" parTransId="{16038D7A-5BD2-4909-A4F8-827CF6CBB1A6}" sibTransId="{E45F5BE1-5BF9-4507-AC50-87746071106F}"/>
    <dgm:cxn modelId="{49052A2F-89F4-434E-9FD8-B9E00CCF6EB2}" type="presParOf" srcId="{C56B6F1D-631F-4DF1-BF2F-429AB61402ED}" destId="{1BCE78DE-8E69-4DEE-91B0-1E20947C957C}" srcOrd="0" destOrd="0" presId="urn:microsoft.com/office/officeart/2005/8/layout/radial3"/>
    <dgm:cxn modelId="{CC7988CA-A534-4E47-BD3E-1A19DD7D52A3}" type="presParOf" srcId="{1BCE78DE-8E69-4DEE-91B0-1E20947C957C}" destId="{F6D2AF64-F223-45B0-B6FC-2F3519C864CE}" srcOrd="0" destOrd="0" presId="urn:microsoft.com/office/officeart/2005/8/layout/radial3"/>
    <dgm:cxn modelId="{36AA4B9D-31BC-464F-9B30-7CFB62C7E4D1}" type="presParOf" srcId="{1BCE78DE-8E69-4DEE-91B0-1E20947C957C}" destId="{2C724CD5-A883-4A0B-939B-74E48280E9DE}" srcOrd="1" destOrd="0" presId="urn:microsoft.com/office/officeart/2005/8/layout/radial3"/>
    <dgm:cxn modelId="{770175A1-3F50-450A-B895-C4960BE7BF0D}" type="presParOf" srcId="{1BCE78DE-8E69-4DEE-91B0-1E20947C957C}" destId="{68C56F5E-FA53-432F-ABD1-632F5BCE2AB2}" srcOrd="2" destOrd="0" presId="urn:microsoft.com/office/officeart/2005/8/layout/radial3"/>
    <dgm:cxn modelId="{27AF7E15-DB48-4965-9A82-39FDD9F7DED7}" type="presParOf" srcId="{1BCE78DE-8E69-4DEE-91B0-1E20947C957C}" destId="{2FF59370-9608-417A-9294-962D51F532B7}" srcOrd="3" destOrd="0" presId="urn:microsoft.com/office/officeart/2005/8/layout/radial3"/>
    <dgm:cxn modelId="{C7B35B6C-1C31-4266-96BC-7E4D8B4FA74B}" type="presParOf" srcId="{1BCE78DE-8E69-4DEE-91B0-1E20947C957C}" destId="{AED29216-0EC1-4437-8115-CA691B1D7981}" srcOrd="4" destOrd="0" presId="urn:microsoft.com/office/officeart/2005/8/layout/radial3"/>
    <dgm:cxn modelId="{B0B73F6A-223F-45A5-809A-5FD524157236}" type="presParOf" srcId="{1BCE78DE-8E69-4DEE-91B0-1E20947C957C}" destId="{6F0FE19E-C208-411D-A264-41A84BABA8C9}" srcOrd="5" destOrd="0" presId="urn:microsoft.com/office/officeart/2005/8/layout/radial3"/>
    <dgm:cxn modelId="{6A0F72A3-D4AA-4BAC-AB58-F4514AFD12BA}" type="presParOf" srcId="{1BCE78DE-8E69-4DEE-91B0-1E20947C957C}" destId="{AA272936-F9B3-40CA-B7BB-08AA5F5B562A}" srcOrd="6" destOrd="0" presId="urn:microsoft.com/office/officeart/2005/8/layout/radial3"/>
    <dgm:cxn modelId="{AE2F647F-5C6A-44D2-B1CD-B29202195C36}" type="presParOf" srcId="{1BCE78DE-8E69-4DEE-91B0-1E20947C957C}" destId="{E1BB4D84-B716-4CF3-8D54-A8E6D4BF3955}" srcOrd="7" destOrd="0" presId="urn:microsoft.com/office/officeart/2005/8/layout/radial3"/>
    <dgm:cxn modelId="{93C42E8D-7546-4877-BE27-0B9DC17B3400}" type="presParOf" srcId="{1BCE78DE-8E69-4DEE-91B0-1E20947C957C}" destId="{7AC9405D-2050-486C-8C37-8E9C1D1B7313}" srcOrd="8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2AF64-F223-45B0-B6FC-2F3519C864CE}">
      <dsp:nvSpPr>
        <dsp:cNvPr id="0" name=""/>
        <dsp:cNvSpPr/>
      </dsp:nvSpPr>
      <dsp:spPr>
        <a:xfrm>
          <a:off x="2818774" y="1063701"/>
          <a:ext cx="2649924" cy="264992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/>
            <a:t>Industry 4.0</a:t>
          </a:r>
          <a:endParaRPr lang="en-IN" sz="2400" b="0" kern="1200" dirty="0"/>
        </a:p>
      </dsp:txBody>
      <dsp:txXfrm>
        <a:off x="3206846" y="1451773"/>
        <a:ext cx="1873780" cy="1873780"/>
      </dsp:txXfrm>
    </dsp:sp>
    <dsp:sp modelId="{2C724CD5-A883-4A0B-939B-74E48280E9DE}">
      <dsp:nvSpPr>
        <dsp:cNvPr id="0" name=""/>
        <dsp:cNvSpPr/>
      </dsp:nvSpPr>
      <dsp:spPr>
        <a:xfrm>
          <a:off x="3481255" y="472"/>
          <a:ext cx="1324962" cy="1324962"/>
        </a:xfrm>
        <a:prstGeom prst="ellipse">
          <a:avLst/>
        </a:prstGeom>
        <a:solidFill>
          <a:schemeClr val="accent2">
            <a:alpha val="50000"/>
            <a:hueOff val="-917641"/>
            <a:satOff val="4049"/>
            <a:lumOff val="-68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Autonomous Robots</a:t>
          </a:r>
          <a:endParaRPr lang="en-IN" sz="1400" b="1" kern="1200" dirty="0"/>
        </a:p>
      </dsp:txBody>
      <dsp:txXfrm>
        <a:off x="3675291" y="194508"/>
        <a:ext cx="936890" cy="936890"/>
      </dsp:txXfrm>
    </dsp:sp>
    <dsp:sp modelId="{68C56F5E-FA53-432F-ABD1-632F5BCE2AB2}">
      <dsp:nvSpPr>
        <dsp:cNvPr id="0" name=""/>
        <dsp:cNvSpPr/>
      </dsp:nvSpPr>
      <dsp:spPr>
        <a:xfrm>
          <a:off x="4701517" y="505921"/>
          <a:ext cx="1324962" cy="1324962"/>
        </a:xfrm>
        <a:prstGeom prst="ellipse">
          <a:avLst/>
        </a:prstGeom>
        <a:solidFill>
          <a:schemeClr val="accent2">
            <a:alpha val="50000"/>
            <a:hueOff val="-1835281"/>
            <a:satOff val="8098"/>
            <a:lumOff val="-137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Simulation</a:t>
          </a:r>
          <a:endParaRPr lang="en-IN" sz="1400" b="1" kern="1200" dirty="0"/>
        </a:p>
      </dsp:txBody>
      <dsp:txXfrm>
        <a:off x="4895553" y="699957"/>
        <a:ext cx="936890" cy="936890"/>
      </dsp:txXfrm>
    </dsp:sp>
    <dsp:sp modelId="{2FF59370-9608-417A-9294-962D51F532B7}">
      <dsp:nvSpPr>
        <dsp:cNvPr id="0" name=""/>
        <dsp:cNvSpPr/>
      </dsp:nvSpPr>
      <dsp:spPr>
        <a:xfrm>
          <a:off x="5206965" y="1726182"/>
          <a:ext cx="1324962" cy="1324962"/>
        </a:xfrm>
        <a:prstGeom prst="ellipse">
          <a:avLst/>
        </a:prstGeom>
        <a:solidFill>
          <a:schemeClr val="accent2">
            <a:alpha val="50000"/>
            <a:hueOff val="-2752922"/>
            <a:satOff val="12147"/>
            <a:lumOff val="-205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Horizontal and vertical system integration</a:t>
          </a:r>
          <a:endParaRPr lang="en-IN" sz="1400" b="1" kern="1200" dirty="0"/>
        </a:p>
      </dsp:txBody>
      <dsp:txXfrm>
        <a:off x="5401001" y="1920218"/>
        <a:ext cx="936890" cy="936890"/>
      </dsp:txXfrm>
    </dsp:sp>
    <dsp:sp modelId="{AED29216-0EC1-4437-8115-CA691B1D7981}">
      <dsp:nvSpPr>
        <dsp:cNvPr id="0" name=""/>
        <dsp:cNvSpPr/>
      </dsp:nvSpPr>
      <dsp:spPr>
        <a:xfrm>
          <a:off x="4701517" y="2946444"/>
          <a:ext cx="1324962" cy="1324962"/>
        </a:xfrm>
        <a:prstGeom prst="ellipse">
          <a:avLst/>
        </a:prstGeom>
        <a:solidFill>
          <a:schemeClr val="accent2">
            <a:alpha val="50000"/>
            <a:hueOff val="-3670562"/>
            <a:satOff val="16196"/>
            <a:lumOff val="-274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Industrial Internet of Things</a:t>
          </a:r>
        </a:p>
      </dsp:txBody>
      <dsp:txXfrm>
        <a:off x="4895553" y="3140480"/>
        <a:ext cx="936890" cy="936890"/>
      </dsp:txXfrm>
    </dsp:sp>
    <dsp:sp modelId="{6F0FE19E-C208-411D-A264-41A84BABA8C9}">
      <dsp:nvSpPr>
        <dsp:cNvPr id="0" name=""/>
        <dsp:cNvSpPr/>
      </dsp:nvSpPr>
      <dsp:spPr>
        <a:xfrm>
          <a:off x="3481255" y="3451892"/>
          <a:ext cx="1324962" cy="1324962"/>
        </a:xfrm>
        <a:prstGeom prst="ellipse">
          <a:avLst/>
        </a:prstGeom>
        <a:solidFill>
          <a:schemeClr val="accent2">
            <a:alpha val="50000"/>
            <a:hueOff val="-4588203"/>
            <a:satOff val="20246"/>
            <a:lumOff val="-34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Cyber </a:t>
          </a:r>
          <a:r>
            <a:rPr lang="en-US" sz="1400" b="1" kern="1200" dirty="0"/>
            <a:t>Security</a:t>
          </a:r>
        </a:p>
      </dsp:txBody>
      <dsp:txXfrm>
        <a:off x="3675291" y="3645928"/>
        <a:ext cx="936890" cy="936890"/>
      </dsp:txXfrm>
    </dsp:sp>
    <dsp:sp modelId="{AA272936-F9B3-40CA-B7BB-08AA5F5B562A}">
      <dsp:nvSpPr>
        <dsp:cNvPr id="0" name=""/>
        <dsp:cNvSpPr/>
      </dsp:nvSpPr>
      <dsp:spPr>
        <a:xfrm>
          <a:off x="2260994" y="2946444"/>
          <a:ext cx="1324962" cy="1324962"/>
        </a:xfrm>
        <a:prstGeom prst="ellipse">
          <a:avLst/>
        </a:prstGeom>
        <a:solidFill>
          <a:schemeClr val="accent2">
            <a:alpha val="50000"/>
            <a:hueOff val="-5505844"/>
            <a:satOff val="24295"/>
            <a:lumOff val="-411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Additive </a:t>
          </a:r>
          <a:r>
            <a:rPr lang="en-US" sz="1400" b="1" kern="1200" dirty="0" err="1"/>
            <a:t>Mfg</a:t>
          </a:r>
          <a:endParaRPr lang="en-IN" sz="1400" b="1" kern="1200" dirty="0"/>
        </a:p>
      </dsp:txBody>
      <dsp:txXfrm>
        <a:off x="2455030" y="3140480"/>
        <a:ext cx="936890" cy="936890"/>
      </dsp:txXfrm>
    </dsp:sp>
    <dsp:sp modelId="{E1BB4D84-B716-4CF3-8D54-A8E6D4BF3955}">
      <dsp:nvSpPr>
        <dsp:cNvPr id="0" name=""/>
        <dsp:cNvSpPr/>
      </dsp:nvSpPr>
      <dsp:spPr>
        <a:xfrm>
          <a:off x="1755545" y="1726182"/>
          <a:ext cx="1324962" cy="1324962"/>
        </a:xfrm>
        <a:prstGeom prst="ellipse">
          <a:avLst/>
        </a:prstGeom>
        <a:solidFill>
          <a:schemeClr val="accent2">
            <a:alpha val="50000"/>
            <a:hueOff val="-6423484"/>
            <a:satOff val="28344"/>
            <a:lumOff val="-480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Augmented reality</a:t>
          </a:r>
        </a:p>
      </dsp:txBody>
      <dsp:txXfrm>
        <a:off x="1949581" y="1920218"/>
        <a:ext cx="936890" cy="936890"/>
      </dsp:txXfrm>
    </dsp:sp>
    <dsp:sp modelId="{7AC9405D-2050-486C-8C37-8E9C1D1B7313}">
      <dsp:nvSpPr>
        <dsp:cNvPr id="0" name=""/>
        <dsp:cNvSpPr/>
      </dsp:nvSpPr>
      <dsp:spPr>
        <a:xfrm>
          <a:off x="2260994" y="505921"/>
          <a:ext cx="1324962" cy="1324962"/>
        </a:xfrm>
        <a:prstGeom prst="ellipse">
          <a:avLst/>
        </a:prstGeom>
        <a:solidFill>
          <a:schemeClr val="accent2">
            <a:alpha val="50000"/>
            <a:hueOff val="-7341125"/>
            <a:satOff val="32393"/>
            <a:lumOff val="-549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Big data analytics</a:t>
          </a:r>
        </a:p>
      </dsp:txBody>
      <dsp:txXfrm>
        <a:off x="2455030" y="699957"/>
        <a:ext cx="936890" cy="936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C5F61-C737-A84F-906E-EB3055C9A2D1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3DEBA-2512-7240-A263-C6F37E2D8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948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23DEBA-2512-7240-A263-C6F37E2D84E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399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463C059-B62B-454B-8D4C-1B70EF6D2250}" type="datetime1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9986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9829-1510-4C82-83E4-C67036AE4B9C}" type="datetime1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615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D38-898A-441B-A82C-4D5185229DD9}" type="datetime1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971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9EDB4-15E3-4552-830D-3484DBEFBB9C}" type="datetime1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234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A6F8E-2658-446C-8A2A-84E638038C9F}" type="datetime1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8551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2CA3B-AA35-42CA-837C-9E36D53048A0}" type="datetime1">
              <a:rPr lang="ru-RU" smtClean="0"/>
              <a:t>06.03.2024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4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8C78-78A0-4405-9E18-2A76E867C8B2}" type="datetime1">
              <a:rPr lang="ru-RU" smtClean="0"/>
              <a:t>06.03.2024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63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157A9-828F-4F32-A5A0-FC03128097ED}" type="datetime1">
              <a:rPr lang="ru-RU" smtClean="0"/>
              <a:t>06.03.2024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329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4EEBB-89A7-41F6-ACDD-2AE979A5842E}" type="datetime1">
              <a:rPr lang="ru-RU" smtClean="0"/>
              <a:t>06.03.2024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64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DFDED-8C17-41FA-B8EB-6B0984A9F25A}" type="datetime1">
              <a:rPr lang="ru-RU" smtClean="0"/>
              <a:t>06.03.2024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119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949F-208A-4D9B-979F-A0CCE452A84D}" type="datetime1">
              <a:rPr lang="ru-RU" smtClean="0"/>
              <a:t>06.03.2024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6923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3D7D9163-2A0D-4FD8-8475-12EED063BF5B}" type="datetime1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62E3C9A6-F3DD-B646-91FD-05B88D074E19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152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6391A38-2C65-2793-B25C-C167B94CE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10013" y="2123419"/>
            <a:ext cx="6228052" cy="1463040"/>
          </a:xfrm>
        </p:spPr>
        <p:txBody>
          <a:bodyPr>
            <a:noAutofit/>
          </a:bodyPr>
          <a:lstStyle/>
          <a:p>
            <a:r>
              <a:rPr lang="ru-RU" cap="none" dirty="0">
                <a:solidFill>
                  <a:schemeClr val="bg1"/>
                </a:solidFill>
                <a:latin typeface="Century Gothic" panose="020B0502020202020204" pitchFamily="34" charset="0"/>
              </a:rPr>
              <a:t>Новые акценты промышленной политики в условиях цифровизации</a:t>
            </a:r>
          </a:p>
        </p:txBody>
      </p:sp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2C2A31B8-785F-4F8D-774D-B41889A15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65266" y="4969019"/>
            <a:ext cx="3245734" cy="1463040"/>
          </a:xfrm>
        </p:spPr>
        <p:txBody>
          <a:bodyPr>
            <a:normAutofit/>
          </a:bodyPr>
          <a:lstStyle/>
          <a:p>
            <a:r>
              <a:rPr lang="ru-RU" i="1" dirty="0"/>
              <a:t>Александр Курдин</a:t>
            </a:r>
          </a:p>
          <a:p>
            <a:r>
              <a:rPr lang="ru-RU" i="1" dirty="0"/>
              <a:t>Старший научный сотрудник, зам. декана экономического факультета МГУ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53B2C79-1BCC-05A7-4359-B854CE147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1</a:t>
            </a:fld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926165-6022-42B1-DFC4-F13523EEA2B9}"/>
              </a:ext>
            </a:extLst>
          </p:cNvPr>
          <p:cNvSpPr txBox="1"/>
          <p:nvPr/>
        </p:nvSpPr>
        <p:spPr>
          <a:xfrm>
            <a:off x="1166814" y="5285040"/>
            <a:ext cx="68268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Семинар по исследованиям цифровой экономики ЭФ МГУ, 6 марта 2024 г.</a:t>
            </a:r>
          </a:p>
        </p:txBody>
      </p:sp>
    </p:spTree>
    <p:extLst>
      <p:ext uri="{BB962C8B-B14F-4D97-AF65-F5344CB8AC3E}">
        <p14:creationId xmlns:p14="http://schemas.microsoft.com/office/powerpoint/2010/main" val="1926772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0E455F-C40C-B1E5-345E-6644C8E2E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cap="none" dirty="0">
                <a:latin typeface="Century Gothic" panose="020B0502020202020204" pitchFamily="34" charset="0"/>
              </a:rPr>
              <a:t>Технологический суверенитет</a:t>
            </a:r>
            <a:r>
              <a:rPr lang="en-US" sz="4000" cap="none" dirty="0">
                <a:latin typeface="Century Gothic" panose="020B0502020202020204" pitchFamily="34" charset="0"/>
              </a:rPr>
              <a:t> – </a:t>
            </a:r>
            <a:r>
              <a:rPr lang="ru-RU" sz="4000" cap="none" dirty="0">
                <a:latin typeface="Century Gothic" panose="020B0502020202020204" pitchFamily="34" charset="0"/>
              </a:rPr>
              <a:t>обострение проблемы с 2022 года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168E4C-7DDF-6B70-63BD-D643D09B3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32062"/>
            <a:ext cx="9720071" cy="4400232"/>
          </a:xfrm>
        </p:spPr>
        <p:txBody>
          <a:bodyPr>
            <a:normAutofit fontScale="92500" lnSpcReduction="10000"/>
          </a:bodyPr>
          <a:lstStyle/>
          <a:p>
            <a:pPr marL="90488" indent="811213">
              <a:buFont typeface="Wingdings" panose="05000000000000000000" pitchFamily="2" charset="2"/>
              <a:buChar char="v"/>
            </a:pPr>
            <a:r>
              <a:rPr lang="ru-RU" sz="2400" dirty="0"/>
              <a:t>Сложные внешнеполитические обстоятельства глобально обострили проблему «технологического суверенитета», в частности – «цифрового суверенитета»</a:t>
            </a:r>
          </a:p>
          <a:p>
            <a:pPr marL="90488" indent="811213">
              <a:buFont typeface="Wingdings" panose="05000000000000000000" pitchFamily="2" charset="2"/>
              <a:buChar char="v"/>
            </a:pPr>
            <a:r>
              <a:rPr lang="ru-RU" sz="2400" dirty="0"/>
              <a:t>Это далеко не только российский сюжет</a:t>
            </a:r>
          </a:p>
          <a:p>
            <a:pPr marL="264224" lvl="1" indent="811213">
              <a:buFont typeface="Wingdings" panose="05000000000000000000" pitchFamily="2" charset="2"/>
              <a:buChar char="v"/>
            </a:pPr>
            <a:r>
              <a:rPr lang="en-US" sz="2000" dirty="0"/>
              <a:t>C</a:t>
            </a:r>
            <a:r>
              <a:rPr lang="ru-RU" sz="2000" dirty="0"/>
              <a:t>м., например, </a:t>
            </a:r>
            <a:r>
              <a:rPr lang="en-US" sz="2000" dirty="0"/>
              <a:t>(</a:t>
            </a:r>
            <a:r>
              <a:rPr lang="en-US" sz="2000" dirty="0" err="1"/>
              <a:t>Cantner</a:t>
            </a:r>
            <a:r>
              <a:rPr lang="en-US" sz="2000" dirty="0"/>
              <a:t>, 2023) </a:t>
            </a:r>
            <a:r>
              <a:rPr lang="ru-RU" sz="2000" dirty="0"/>
              <a:t>с детализацией проблем технологического суверенитета для ЕС</a:t>
            </a:r>
          </a:p>
          <a:p>
            <a:pPr marL="90488" indent="811213">
              <a:buFont typeface="Wingdings" panose="05000000000000000000" pitchFamily="2" charset="2"/>
              <a:buChar char="v"/>
            </a:pPr>
            <a:r>
              <a:rPr lang="ru-RU" sz="2400" dirty="0"/>
              <a:t>Яркий пример из настоящего – полупроводниковые изделия (микрочипы)</a:t>
            </a:r>
          </a:p>
          <a:p>
            <a:pPr marL="264224" lvl="1" indent="811213">
              <a:buFont typeface="Wingdings" panose="05000000000000000000" pitchFamily="2" charset="2"/>
              <a:buChar char="v"/>
            </a:pPr>
            <a:r>
              <a:rPr lang="ru-RU" sz="2000" dirty="0"/>
              <a:t>Производство на Тайване (в основном – </a:t>
            </a:r>
            <a:r>
              <a:rPr lang="en-US" sz="2000" dirty="0"/>
              <a:t>TSMC)</a:t>
            </a:r>
            <a:endParaRPr lang="ru-RU" sz="2000" dirty="0"/>
          </a:p>
          <a:p>
            <a:pPr marL="264224" lvl="1" indent="811213">
              <a:buFont typeface="Wingdings" panose="05000000000000000000" pitchFamily="2" charset="2"/>
              <a:buChar char="v"/>
            </a:pPr>
            <a:r>
              <a:rPr lang="ru-RU" sz="2000" dirty="0"/>
              <a:t>Кто может чувствовать себя в безопасности, когда 60% полупроводниковых приборов и 90% наиболее современных чипов локализованы на Тайване? </a:t>
            </a:r>
            <a:endParaRPr lang="en-US" sz="2000" dirty="0"/>
          </a:p>
          <a:p>
            <a:pPr marL="264224" lvl="1" indent="811213">
              <a:buFont typeface="Wingdings" panose="05000000000000000000" pitchFamily="2" charset="2"/>
              <a:buChar char="v"/>
            </a:pPr>
            <a:r>
              <a:rPr lang="ru-RU" sz="2000" dirty="0"/>
              <a:t>И, например,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 CHIPS and Science Act </a:t>
            </a:r>
            <a:r>
              <a:rPr lang="ru-RU" sz="2000" dirty="0"/>
              <a:t>направил 52 млрд долл. на развитие этих производств, а ЕС – 43 млрд евро в рамках </a:t>
            </a:r>
            <a:r>
              <a:rPr lang="en-US" sz="2000" dirty="0"/>
              <a:t>Chips Act</a:t>
            </a:r>
            <a:endParaRPr lang="ru-RU" sz="2000" dirty="0"/>
          </a:p>
          <a:p>
            <a:pPr marL="264224" lvl="1" indent="811213">
              <a:buFont typeface="Wingdings" panose="05000000000000000000" pitchFamily="2" charset="2"/>
              <a:buChar char="v"/>
            </a:pPr>
            <a:r>
              <a:rPr lang="ru-RU" sz="2000" dirty="0"/>
              <a:t>В России запланировано выделить около 100 млрд рублей за 3 года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039948D-B7F6-351D-D484-985DDEE6D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773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CD793E-4F57-1006-8A47-6B3D201C9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555" y="548640"/>
            <a:ext cx="9720072" cy="1499616"/>
          </a:xfrm>
        </p:spPr>
        <p:txBody>
          <a:bodyPr/>
          <a:lstStyle/>
          <a:p>
            <a:r>
              <a:rPr lang="ru-RU" sz="4000" cap="none" dirty="0">
                <a:latin typeface="Century Gothic" panose="020B0502020202020204" pitchFamily="34" charset="0"/>
              </a:rPr>
              <a:t>Рабочие места </a:t>
            </a:r>
            <a:r>
              <a:rPr lang="en-US" sz="4000" cap="none" dirty="0">
                <a:latin typeface="Century Gothic" panose="020B0502020202020204" pitchFamily="34" charset="0"/>
              </a:rPr>
              <a:t>/ Good jobs</a:t>
            </a:r>
            <a:endParaRPr lang="ru-RU" sz="4000" cap="none" dirty="0">
              <a:latin typeface="Century Gothic" panose="020B0502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1BD08A-FF36-A457-0AEB-AC1C57323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9720071" cy="3674962"/>
          </a:xfrm>
        </p:spPr>
        <p:txBody>
          <a:bodyPr>
            <a:normAutofit lnSpcReduction="10000"/>
          </a:bodyPr>
          <a:lstStyle/>
          <a:p>
            <a:pPr marL="90488" indent="441325">
              <a:buFont typeface="Wingdings" panose="05000000000000000000" pitchFamily="2" charset="2"/>
              <a:buChar char="v"/>
            </a:pPr>
            <a:r>
              <a:rPr lang="ru-RU" dirty="0"/>
              <a:t>Создание высокопроизводительных рабочих мест или вытеснение рабочих мест – важный выбор</a:t>
            </a:r>
          </a:p>
          <a:p>
            <a:pPr marL="90488" indent="441325">
              <a:buFont typeface="Wingdings" panose="05000000000000000000" pitchFamily="2" charset="2"/>
              <a:buChar char="v"/>
            </a:pPr>
            <a:r>
              <a:rPr lang="ru-RU" dirty="0"/>
              <a:t>На эту проблематику обращают внимание, в частности, </a:t>
            </a:r>
            <a:r>
              <a:rPr lang="en-US" dirty="0"/>
              <a:t>Rodrik (2023), Acemoglu (2023)</a:t>
            </a:r>
            <a:endParaRPr lang="ru-RU" dirty="0"/>
          </a:p>
          <a:p>
            <a:pPr marL="90488" indent="441325">
              <a:buFont typeface="Wingdings" panose="05000000000000000000" pitchFamily="2" charset="2"/>
              <a:buChar char="v"/>
            </a:pPr>
            <a:r>
              <a:rPr lang="ru-RU" dirty="0"/>
              <a:t>Пока </a:t>
            </a:r>
            <a:r>
              <a:rPr lang="en-US" dirty="0"/>
              <a:t>good jobs </a:t>
            </a:r>
            <a:r>
              <a:rPr lang="ru-RU" dirty="0"/>
              <a:t>нередко находятся на периферии внимания регуляторов, но без этого сложно перейти к устойчивому развитию</a:t>
            </a:r>
            <a:endParaRPr lang="en-US" dirty="0"/>
          </a:p>
          <a:p>
            <a:pPr marL="264224" lvl="1" indent="441325">
              <a:buFont typeface="Wingdings" panose="05000000000000000000" pitchFamily="2" charset="2"/>
              <a:buChar char="v"/>
            </a:pPr>
            <a:r>
              <a:rPr lang="ru-RU" dirty="0"/>
              <a:t>Например, в европейском стратегическом пакете промышленной политики акцент на «зеленые» технологии и цифровые инновации, но не на рабочие места</a:t>
            </a:r>
          </a:p>
          <a:p>
            <a:pPr marL="90488" indent="441325">
              <a:buFont typeface="Wingdings" panose="05000000000000000000" pitchFamily="2" charset="2"/>
              <a:buChar char="v"/>
            </a:pPr>
            <a:r>
              <a:rPr lang="ru-RU" dirty="0"/>
              <a:t>Впрочем, у нас пока дефицит работников, а не рабочих мест</a:t>
            </a:r>
          </a:p>
          <a:p>
            <a:pPr marL="264224" lvl="1" indent="441325">
              <a:buFont typeface="Wingdings" panose="05000000000000000000" pitchFamily="2" charset="2"/>
              <a:buChar char="v"/>
            </a:pPr>
            <a:r>
              <a:rPr lang="ru-RU" dirty="0"/>
              <a:t>Геополитические трения приводят к высокому износу не только физического, но и человеческого капитала</a:t>
            </a:r>
          </a:p>
          <a:p>
            <a:pPr marL="90488" indent="441325">
              <a:buFont typeface="Wingdings" panose="05000000000000000000" pitchFamily="2" charset="2"/>
              <a:buChar char="v"/>
            </a:pP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FAA8C40-116D-0EC2-57F9-9B7DF9311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735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49731-7936-4D16-4960-957535B58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cap="none" dirty="0">
                <a:latin typeface="Century Gothic" panose="020B0502020202020204" pitchFamily="34" charset="0"/>
              </a:rPr>
              <a:t>Баланс кооперации и конкуренции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81DD13-5C7E-DAC2-C8CA-F7EED80A3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336" y="2084832"/>
            <a:ext cx="6696186" cy="4023360"/>
          </a:xfrm>
        </p:spPr>
        <p:txBody>
          <a:bodyPr/>
          <a:lstStyle/>
          <a:p>
            <a:pPr marL="90488" indent="360363">
              <a:buFont typeface="Wingdings" panose="05000000000000000000" pitchFamily="2" charset="2"/>
              <a:buChar char="v"/>
            </a:pPr>
            <a:r>
              <a:rPr lang="ru-RU" dirty="0"/>
              <a:t>Цифровые экосистемы – флагманы цифровой экономики</a:t>
            </a:r>
          </a:p>
          <a:p>
            <a:pPr marL="90488" indent="360363">
              <a:buFont typeface="Wingdings" panose="05000000000000000000" pitchFamily="2" charset="2"/>
              <a:buChar char="v"/>
            </a:pPr>
            <a:r>
              <a:rPr lang="ru-RU" dirty="0"/>
              <a:t>Их поддержка = поддержка «национальных чемпионов», и это – важный элемент промышленной политики в цифровой экономике </a:t>
            </a:r>
          </a:p>
          <a:p>
            <a:pPr marL="264224" lvl="1" indent="360363">
              <a:buFont typeface="Wingdings" panose="05000000000000000000" pitchFamily="2" charset="2"/>
              <a:buChar char="v"/>
            </a:pPr>
            <a:r>
              <a:rPr lang="ru-RU" dirty="0"/>
              <a:t>Всегда ли общество в этом заинтересовано?</a:t>
            </a:r>
            <a:endParaRPr lang="en-US" dirty="0"/>
          </a:p>
          <a:p>
            <a:pPr marL="264224" lvl="1" indent="360363">
              <a:buFont typeface="Wingdings" panose="05000000000000000000" pitchFamily="2" charset="2"/>
              <a:buChar char="v"/>
            </a:pPr>
            <a:r>
              <a:rPr lang="ru-RU" dirty="0"/>
              <a:t>Или же они могут стать фактором замедления развития, освобождаясь от конкурентного давления и поглощая своих конкурентов?</a:t>
            </a:r>
          </a:p>
          <a:p>
            <a:pPr marL="264224" lvl="1" indent="360363">
              <a:buFont typeface="Wingdings" panose="05000000000000000000" pitchFamily="2" charset="2"/>
              <a:buChar char="v"/>
            </a:pPr>
            <a:r>
              <a:rPr lang="ru-RU" dirty="0"/>
              <a:t>Это не только в сфере услуг – но и, например, волна поглощений до </a:t>
            </a:r>
            <a:r>
              <a:rPr lang="en-US" dirty="0"/>
              <a:t>COVID </a:t>
            </a:r>
            <a:r>
              <a:rPr lang="ru-RU" dirty="0"/>
              <a:t>наблюдалась в глобальном автопроме, в том числе со скупкой фирм с достижениями в сфере беспилотного транспорта</a:t>
            </a:r>
            <a:endParaRPr lang="en-US" dirty="0"/>
          </a:p>
          <a:p>
            <a:pPr marL="90488" indent="360363">
              <a:buFont typeface="Wingdings" panose="05000000000000000000" pitchFamily="2" charset="2"/>
              <a:buChar char="v"/>
            </a:pP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543FCA-DCAE-4438-1E47-42822B77A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12</a:t>
            </a:fld>
            <a:endParaRPr lang="ru-RU"/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57C41DF5-F8CE-EB02-D802-364D8260D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8026" y="2511176"/>
            <a:ext cx="4503974" cy="2408065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BC80904C-D64B-644C-9351-3CD2ADD7CDEA}"/>
              </a:ext>
            </a:extLst>
          </p:cNvPr>
          <p:cNvSpPr txBox="1"/>
          <p:nvPr/>
        </p:nvSpPr>
        <p:spPr>
          <a:xfrm>
            <a:off x="7076954" y="6118337"/>
            <a:ext cx="473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/>
              <a:t>Источник: </a:t>
            </a:r>
            <a:r>
              <a:rPr lang="en-US" dirty="0"/>
              <a:t>(</a:t>
            </a:r>
            <a:r>
              <a:rPr lang="en-US" dirty="0" err="1"/>
              <a:t>Deschezlespretre</a:t>
            </a:r>
            <a:r>
              <a:rPr lang="en-US" dirty="0"/>
              <a:t> et al., 202</a:t>
            </a:r>
            <a:r>
              <a:rPr lang="ru-RU" dirty="0"/>
              <a:t>3</a:t>
            </a:r>
            <a:r>
              <a:rPr lang="en-US" dirty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3820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49731-7936-4D16-4960-957535B58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cap="none" dirty="0">
                <a:latin typeface="Century Gothic" panose="020B0502020202020204" pitchFamily="34" charset="0"/>
              </a:rPr>
              <a:t>Баланс кооперации и конкуренции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81DD13-5C7E-DAC2-C8CA-F7EED80A3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335" y="2084832"/>
            <a:ext cx="10846298" cy="4023360"/>
          </a:xfrm>
        </p:spPr>
        <p:txBody>
          <a:bodyPr/>
          <a:lstStyle/>
          <a:p>
            <a:pPr marL="90488" indent="360363">
              <a:buFont typeface="Wingdings" panose="05000000000000000000" pitchFamily="2" charset="2"/>
              <a:buChar char="v"/>
            </a:pPr>
            <a:r>
              <a:rPr lang="ru-RU" dirty="0"/>
              <a:t>Один из магистральных вариантов развития событий – не вмешиваться регуляторам в правила экосистем, но позволить им самим разрабатывать нормы для участников системы – </a:t>
            </a:r>
            <a:r>
              <a:rPr lang="ru-RU" dirty="0" err="1"/>
              <a:t>комплементоров</a:t>
            </a:r>
            <a:r>
              <a:rPr lang="ru-RU" dirty="0"/>
              <a:t> (под общим надзором антимонопольной службы)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543FCA-DCAE-4438-1E47-42822B77A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13</a:t>
            </a:fld>
            <a:endParaRPr lang="ru-RU"/>
          </a:p>
        </p:txBody>
      </p:sp>
      <p:grpSp>
        <p:nvGrpSpPr>
          <p:cNvPr id="32" name="Группа 31">
            <a:extLst>
              <a:ext uri="{FF2B5EF4-FFF2-40B4-BE49-F238E27FC236}">
                <a16:creationId xmlns:a16="http://schemas.microsoft.com/office/drawing/2014/main" id="{FF0AB79A-466D-5EAF-7C11-1CF2ED4AE100}"/>
              </a:ext>
            </a:extLst>
          </p:cNvPr>
          <p:cNvGrpSpPr/>
          <p:nvPr/>
        </p:nvGrpSpPr>
        <p:grpSpPr>
          <a:xfrm>
            <a:off x="599367" y="3074032"/>
            <a:ext cx="10846298" cy="3384582"/>
            <a:chOff x="350986" y="2237066"/>
            <a:chExt cx="11002813" cy="3795483"/>
          </a:xfrm>
        </p:grpSpPr>
        <p:grpSp>
          <p:nvGrpSpPr>
            <p:cNvPr id="5" name="Группа 4">
              <a:extLst>
                <a:ext uri="{FF2B5EF4-FFF2-40B4-BE49-F238E27FC236}">
                  <a16:creationId xmlns:a16="http://schemas.microsoft.com/office/drawing/2014/main" id="{0152D2E9-2477-9CEE-7039-222538F19FED}"/>
                </a:ext>
              </a:extLst>
            </p:cNvPr>
            <p:cNvGrpSpPr/>
            <p:nvPr/>
          </p:nvGrpSpPr>
          <p:grpSpPr>
            <a:xfrm>
              <a:off x="3066897" y="2237066"/>
              <a:ext cx="7994793" cy="3795483"/>
              <a:chOff x="2142837" y="1802390"/>
              <a:chExt cx="7994793" cy="3795483"/>
            </a:xfrm>
          </p:grpSpPr>
          <p:sp>
            <p:nvSpPr>
              <p:cNvPr id="6" name="Прямоугольник: скругленные углы 5">
                <a:extLst>
                  <a:ext uri="{FF2B5EF4-FFF2-40B4-BE49-F238E27FC236}">
                    <a16:creationId xmlns:a16="http://schemas.microsoft.com/office/drawing/2014/main" id="{4617251E-4C12-117B-1B17-70102547BD8C}"/>
                  </a:ext>
                </a:extLst>
              </p:cNvPr>
              <p:cNvSpPr/>
              <p:nvPr/>
            </p:nvSpPr>
            <p:spPr>
              <a:xfrm>
                <a:off x="4147446" y="3153103"/>
                <a:ext cx="4695893" cy="132556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/>
                  <a:t>Спонсор / лидер экосистемы</a:t>
                </a:r>
              </a:p>
              <a:p>
                <a:pPr algn="ctr"/>
                <a:r>
                  <a:rPr lang="ru-RU" sz="2400" b="1" dirty="0"/>
                  <a:t>владелец цифровой платформы</a:t>
                </a:r>
              </a:p>
            </p:txBody>
          </p:sp>
          <p:sp>
            <p:nvSpPr>
              <p:cNvPr id="7" name="Прямоугольник: скругленные углы 6">
                <a:extLst>
                  <a:ext uri="{FF2B5EF4-FFF2-40B4-BE49-F238E27FC236}">
                    <a16:creationId xmlns:a16="http://schemas.microsoft.com/office/drawing/2014/main" id="{F60B399E-623A-57E3-1492-450FD8E57F68}"/>
                  </a:ext>
                </a:extLst>
              </p:cNvPr>
              <p:cNvSpPr/>
              <p:nvPr/>
            </p:nvSpPr>
            <p:spPr>
              <a:xfrm>
                <a:off x="4147446" y="1802390"/>
                <a:ext cx="4618182" cy="68349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/>
                  <a:t>Потребители</a:t>
                </a:r>
              </a:p>
            </p:txBody>
          </p:sp>
          <p:sp>
            <p:nvSpPr>
              <p:cNvPr id="8" name="Прямоугольник: скругленные углы 7">
                <a:extLst>
                  <a:ext uri="{FF2B5EF4-FFF2-40B4-BE49-F238E27FC236}">
                    <a16:creationId xmlns:a16="http://schemas.microsoft.com/office/drawing/2014/main" id="{FC8C0AEF-2796-4C0E-561A-866CEC596A0F}"/>
                  </a:ext>
                </a:extLst>
              </p:cNvPr>
              <p:cNvSpPr/>
              <p:nvPr/>
            </p:nvSpPr>
            <p:spPr>
              <a:xfrm>
                <a:off x="2251095" y="4999818"/>
                <a:ext cx="1791855" cy="598055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err="1"/>
                  <a:t>Комплементор</a:t>
                </a:r>
                <a:endParaRPr lang="ru-RU" dirty="0"/>
              </a:p>
            </p:txBody>
          </p:sp>
          <p:sp>
            <p:nvSpPr>
              <p:cNvPr id="9" name="Прямоугольник: скругленные углы 8">
                <a:extLst>
                  <a:ext uri="{FF2B5EF4-FFF2-40B4-BE49-F238E27FC236}">
                    <a16:creationId xmlns:a16="http://schemas.microsoft.com/office/drawing/2014/main" id="{7FEF4F28-260A-4D0C-85EC-6A2E540101D9}"/>
                  </a:ext>
                </a:extLst>
              </p:cNvPr>
              <p:cNvSpPr/>
              <p:nvPr/>
            </p:nvSpPr>
            <p:spPr>
              <a:xfrm>
                <a:off x="4308496" y="4999817"/>
                <a:ext cx="868218" cy="59805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/>
                  <a:t>К2</a:t>
                </a:r>
              </a:p>
            </p:txBody>
          </p:sp>
          <p:sp>
            <p:nvSpPr>
              <p:cNvPr id="10" name="Прямоугольник: скругленные углы 9">
                <a:extLst>
                  <a:ext uri="{FF2B5EF4-FFF2-40B4-BE49-F238E27FC236}">
                    <a16:creationId xmlns:a16="http://schemas.microsoft.com/office/drawing/2014/main" id="{68181BB2-E0B4-03BF-58CA-354619F9002E}"/>
                  </a:ext>
                </a:extLst>
              </p:cNvPr>
              <p:cNvSpPr/>
              <p:nvPr/>
            </p:nvSpPr>
            <p:spPr>
              <a:xfrm>
                <a:off x="5442260" y="4986258"/>
                <a:ext cx="868218" cy="59805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/>
                  <a:t>К3</a:t>
                </a:r>
              </a:p>
            </p:txBody>
          </p:sp>
          <p:sp>
            <p:nvSpPr>
              <p:cNvPr id="11" name="Прямоугольник: скругленные углы 10">
                <a:extLst>
                  <a:ext uri="{FF2B5EF4-FFF2-40B4-BE49-F238E27FC236}">
                    <a16:creationId xmlns:a16="http://schemas.microsoft.com/office/drawing/2014/main" id="{B2CABD8C-70F7-DCD2-B2EE-057C5CE723F3}"/>
                  </a:ext>
                </a:extLst>
              </p:cNvPr>
              <p:cNvSpPr/>
              <p:nvPr/>
            </p:nvSpPr>
            <p:spPr>
              <a:xfrm>
                <a:off x="6576024" y="4999817"/>
                <a:ext cx="868218" cy="598056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/>
                  <a:t>К4</a:t>
                </a:r>
              </a:p>
            </p:txBody>
          </p:sp>
          <p:sp>
            <p:nvSpPr>
              <p:cNvPr id="12" name="Прямоугольник: скругленные углы 11">
                <a:extLst>
                  <a:ext uri="{FF2B5EF4-FFF2-40B4-BE49-F238E27FC236}">
                    <a16:creationId xmlns:a16="http://schemas.microsoft.com/office/drawing/2014/main" id="{7F30F39E-28CA-6DBD-4782-E659F64E71F5}"/>
                  </a:ext>
                </a:extLst>
              </p:cNvPr>
              <p:cNvSpPr/>
              <p:nvPr/>
            </p:nvSpPr>
            <p:spPr>
              <a:xfrm>
                <a:off x="7709788" y="4999817"/>
                <a:ext cx="868218" cy="598056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/>
                  <a:t>…</a:t>
                </a:r>
              </a:p>
            </p:txBody>
          </p:sp>
          <p:sp>
            <p:nvSpPr>
              <p:cNvPr id="13" name="Прямоугольник: скругленные углы 12">
                <a:extLst>
                  <a:ext uri="{FF2B5EF4-FFF2-40B4-BE49-F238E27FC236}">
                    <a16:creationId xmlns:a16="http://schemas.microsoft.com/office/drawing/2014/main" id="{DC906610-B9CA-3F84-FD5C-A15B905BBF5E}"/>
                  </a:ext>
                </a:extLst>
              </p:cNvPr>
              <p:cNvSpPr/>
              <p:nvPr/>
            </p:nvSpPr>
            <p:spPr>
              <a:xfrm>
                <a:off x="8843552" y="4999817"/>
                <a:ext cx="868218" cy="598056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/>
                  <a:t>К</a:t>
                </a:r>
                <a:r>
                  <a:rPr lang="en-US" dirty="0"/>
                  <a:t>n</a:t>
                </a:r>
                <a:endParaRPr lang="ru-RU" dirty="0"/>
              </a:p>
            </p:txBody>
          </p:sp>
          <p:cxnSp>
            <p:nvCxnSpPr>
              <p:cNvPr id="14" name="Прямая со стрелкой 13">
                <a:extLst>
                  <a:ext uri="{FF2B5EF4-FFF2-40B4-BE49-F238E27FC236}">
                    <a16:creationId xmlns:a16="http://schemas.microsoft.com/office/drawing/2014/main" id="{1C14BF82-2A45-12E5-F553-0CA0E3F95A7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680365" y="2485881"/>
                <a:ext cx="0" cy="667222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 стрелкой 14">
                <a:extLst>
                  <a:ext uri="{FF2B5EF4-FFF2-40B4-BE49-F238E27FC236}">
                    <a16:creationId xmlns:a16="http://schemas.microsoft.com/office/drawing/2014/main" id="{739A4D10-3CA5-7BFD-288D-6DD31D7D02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04364" y="2485881"/>
                <a:ext cx="0" cy="667222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 стрелкой 15">
                <a:extLst>
                  <a:ext uri="{FF2B5EF4-FFF2-40B4-BE49-F238E27FC236}">
                    <a16:creationId xmlns:a16="http://schemas.microsoft.com/office/drawing/2014/main" id="{01A1C7E0-D2DF-C285-B29C-6E8AC76694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941872" y="4424608"/>
                <a:ext cx="302303" cy="521151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 стрелкой 16">
                <a:extLst>
                  <a:ext uri="{FF2B5EF4-FFF2-40B4-BE49-F238E27FC236}">
                    <a16:creationId xmlns:a16="http://schemas.microsoft.com/office/drawing/2014/main" id="{B916FCDE-CDF4-C4E9-9B1B-5CF0805EE6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42605" y="4478666"/>
                <a:ext cx="0" cy="49172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 стрелкой 17">
                <a:extLst>
                  <a:ext uri="{FF2B5EF4-FFF2-40B4-BE49-F238E27FC236}">
                    <a16:creationId xmlns:a16="http://schemas.microsoft.com/office/drawing/2014/main" id="{636BC55E-3366-0C5B-5894-11C9A615E26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876369" y="4494529"/>
                <a:ext cx="0" cy="49172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 стрелкой 18">
                <a:extLst>
                  <a:ext uri="{FF2B5EF4-FFF2-40B4-BE49-F238E27FC236}">
                    <a16:creationId xmlns:a16="http://schemas.microsoft.com/office/drawing/2014/main" id="{06B29576-B5BD-EB59-0807-99946FBEBA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010133" y="4494528"/>
                <a:ext cx="0" cy="49172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 стрелкой 19">
                <a:extLst>
                  <a:ext uri="{FF2B5EF4-FFF2-40B4-BE49-F238E27FC236}">
                    <a16:creationId xmlns:a16="http://schemas.microsoft.com/office/drawing/2014/main" id="{1B083C36-212C-C130-FA04-887168ED921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5157" y="4494528"/>
                <a:ext cx="0" cy="49172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 стрелкой 20">
                <a:extLst>
                  <a:ext uri="{FF2B5EF4-FFF2-40B4-BE49-F238E27FC236}">
                    <a16:creationId xmlns:a16="http://schemas.microsoft.com/office/drawing/2014/main" id="{ED467577-A7E4-9942-AD79-0F1B8D4F1DE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765628" y="4478666"/>
                <a:ext cx="539474" cy="50759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9AE70A7-6F79-4356-3DC0-F7C3D1224F98}"/>
                  </a:ext>
                </a:extLst>
              </p:cNvPr>
              <p:cNvSpPr txBox="1"/>
              <p:nvPr/>
            </p:nvSpPr>
            <p:spPr>
              <a:xfrm>
                <a:off x="3168846" y="4435914"/>
                <a:ext cx="91466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гибрид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291C04A-476B-BDAE-36DD-B70B7CADF924}"/>
                  </a:ext>
                </a:extLst>
              </p:cNvPr>
              <p:cNvSpPr txBox="1"/>
              <p:nvPr/>
            </p:nvSpPr>
            <p:spPr>
              <a:xfrm>
                <a:off x="4742605" y="4539864"/>
                <a:ext cx="91466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гибрид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0234C51-EED2-AA59-1571-1F710B71BE4F}"/>
                  </a:ext>
                </a:extLst>
              </p:cNvPr>
              <p:cNvSpPr txBox="1"/>
              <p:nvPr/>
            </p:nvSpPr>
            <p:spPr>
              <a:xfrm>
                <a:off x="9222961" y="4539864"/>
                <a:ext cx="91466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гибрид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25F294C-08B9-7432-C856-2356B77F396C}"/>
                  </a:ext>
                </a:extLst>
              </p:cNvPr>
              <p:cNvSpPr txBox="1"/>
              <p:nvPr/>
            </p:nvSpPr>
            <p:spPr>
              <a:xfrm>
                <a:off x="7110311" y="4544612"/>
                <a:ext cx="91466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гибрид</a:t>
                </a:r>
              </a:p>
            </p:txBody>
          </p:sp>
          <p:sp>
            <p:nvSpPr>
              <p:cNvPr id="26" name="Прямоугольник: скругленные углы 25">
                <a:extLst>
                  <a:ext uri="{FF2B5EF4-FFF2-40B4-BE49-F238E27FC236}">
                    <a16:creationId xmlns:a16="http://schemas.microsoft.com/office/drawing/2014/main" id="{13240B59-0CF0-6267-EC58-0AC791D1042E}"/>
                  </a:ext>
                </a:extLst>
              </p:cNvPr>
              <p:cNvSpPr/>
              <p:nvPr/>
            </p:nvSpPr>
            <p:spPr>
              <a:xfrm>
                <a:off x="2142837" y="4999816"/>
                <a:ext cx="1900114" cy="598055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err="1"/>
                  <a:t>Комплементор</a:t>
                </a:r>
                <a:endParaRPr lang="ru-RU" dirty="0"/>
              </a:p>
            </p:txBody>
          </p:sp>
          <p:sp>
            <p:nvSpPr>
              <p:cNvPr id="27" name="Прямоугольник: скругленные углы 26">
                <a:extLst>
                  <a:ext uri="{FF2B5EF4-FFF2-40B4-BE49-F238E27FC236}">
                    <a16:creationId xmlns:a16="http://schemas.microsoft.com/office/drawing/2014/main" id="{AAD17BE9-4BA0-64CD-8FB6-8BFF276B2744}"/>
                  </a:ext>
                </a:extLst>
              </p:cNvPr>
              <p:cNvSpPr/>
              <p:nvPr/>
            </p:nvSpPr>
            <p:spPr>
              <a:xfrm>
                <a:off x="4308496" y="4999815"/>
                <a:ext cx="868218" cy="598056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/>
                  <a:t>К2</a:t>
                </a:r>
              </a:p>
            </p:txBody>
          </p:sp>
          <p:sp>
            <p:nvSpPr>
              <p:cNvPr id="28" name="Прямоугольник: скругленные углы 27">
                <a:extLst>
                  <a:ext uri="{FF2B5EF4-FFF2-40B4-BE49-F238E27FC236}">
                    <a16:creationId xmlns:a16="http://schemas.microsoft.com/office/drawing/2014/main" id="{8356CA6C-AB28-671D-3D67-7A52C3AF02E0}"/>
                  </a:ext>
                </a:extLst>
              </p:cNvPr>
              <p:cNvSpPr/>
              <p:nvPr/>
            </p:nvSpPr>
            <p:spPr>
              <a:xfrm>
                <a:off x="5442260" y="4986256"/>
                <a:ext cx="868218" cy="598056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/>
                  <a:t>К3</a:t>
                </a:r>
              </a:p>
            </p:txBody>
          </p:sp>
        </p:grpSp>
        <p:sp>
          <p:nvSpPr>
            <p:cNvPr id="29" name="Прямоугольник 28">
              <a:extLst>
                <a:ext uri="{FF2B5EF4-FFF2-40B4-BE49-F238E27FC236}">
                  <a16:creationId xmlns:a16="http://schemas.microsoft.com/office/drawing/2014/main" id="{2CEB42CB-3287-746C-3E63-86647AA34954}"/>
                </a:ext>
              </a:extLst>
            </p:cNvPr>
            <p:cNvSpPr/>
            <p:nvPr/>
          </p:nvSpPr>
          <p:spPr>
            <a:xfrm>
              <a:off x="350986" y="4727457"/>
              <a:ext cx="11002813" cy="838864"/>
            </a:xfrm>
            <a:prstGeom prst="rect">
              <a:avLst/>
            </a:prstGeom>
            <a:noFill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dirty="0"/>
                <a:t>Мезоинституты:</a:t>
              </a:r>
            </a:p>
            <a:p>
              <a:r>
                <a:rPr lang="ru-RU" dirty="0"/>
                <a:t>единые стандартные правила </a:t>
              </a:r>
            </a:p>
            <a:p>
              <a:r>
                <a:rPr lang="ru-RU" dirty="0"/>
                <a:t>для всех </a:t>
              </a:r>
              <a:r>
                <a:rPr lang="ru-RU" dirty="0" err="1"/>
                <a:t>комплементоров</a:t>
              </a:r>
              <a:endParaRPr lang="ru-RU" dirty="0"/>
            </a:p>
          </p:txBody>
        </p:sp>
        <p:sp>
          <p:nvSpPr>
            <p:cNvPr id="30" name="Овал 29">
              <a:extLst>
                <a:ext uri="{FF2B5EF4-FFF2-40B4-BE49-F238E27FC236}">
                  <a16:creationId xmlns:a16="http://schemas.microsoft.com/office/drawing/2014/main" id="{D9F085A1-BA5A-C462-6A24-ACFF4029AD7B}"/>
                </a:ext>
              </a:extLst>
            </p:cNvPr>
            <p:cNvSpPr/>
            <p:nvPr/>
          </p:nvSpPr>
          <p:spPr>
            <a:xfrm>
              <a:off x="1272040" y="3168347"/>
              <a:ext cx="1903115" cy="838864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/>
                <a:t>ФАС</a:t>
              </a:r>
            </a:p>
          </p:txBody>
        </p:sp>
        <p:cxnSp>
          <p:nvCxnSpPr>
            <p:cNvPr id="31" name="Прямая со стрелкой 30">
              <a:extLst>
                <a:ext uri="{FF2B5EF4-FFF2-40B4-BE49-F238E27FC236}">
                  <a16:creationId xmlns:a16="http://schemas.microsoft.com/office/drawing/2014/main" id="{71C577F2-701E-E0B1-67AB-704FC660A8DD}"/>
                </a:ext>
              </a:extLst>
            </p:cNvPr>
            <p:cNvCxnSpPr>
              <a:cxnSpLocks/>
            </p:cNvCxnSpPr>
            <p:nvPr/>
          </p:nvCxnSpPr>
          <p:spPr>
            <a:xfrm>
              <a:off x="2223597" y="4007211"/>
              <a:ext cx="0" cy="667222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78C40F0C-6245-5CEE-268C-405B3F432D56}"/>
              </a:ext>
            </a:extLst>
          </p:cNvPr>
          <p:cNvSpPr txBox="1"/>
          <p:nvPr/>
        </p:nvSpPr>
        <p:spPr>
          <a:xfrm>
            <a:off x="6097711" y="6500466"/>
            <a:ext cx="58786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/>
              <a:t>Источник: </a:t>
            </a:r>
            <a:r>
              <a:rPr lang="en-US" sz="1600" dirty="0"/>
              <a:t>(</a:t>
            </a:r>
            <a:r>
              <a:rPr lang="ru-RU" sz="1600" dirty="0"/>
              <a:t>Шаститко, Курдин, Филиппова,</a:t>
            </a:r>
            <a:r>
              <a:rPr lang="en-US" sz="1600" dirty="0"/>
              <a:t> 202</a:t>
            </a:r>
            <a:r>
              <a:rPr lang="ru-RU" sz="1600" dirty="0"/>
              <a:t>3</a:t>
            </a:r>
            <a:r>
              <a:rPr lang="en-US" sz="1600" dirty="0"/>
              <a:t>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818581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7B94AD-0E1D-9C7B-B3C3-3631AE30D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cap="none" dirty="0">
                <a:latin typeface="Century Gothic" panose="020B0502020202020204" pitchFamily="34" charset="0"/>
              </a:rPr>
              <a:t>Особые проблемы цифровизации промышленности в России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A4165B3-6BD4-07C0-CBFD-5001CF108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14</a:t>
            </a:fld>
            <a:endParaRPr lang="ru-RU"/>
          </a:p>
        </p:txBody>
      </p:sp>
      <p:graphicFrame>
        <p:nvGraphicFramePr>
          <p:cNvPr id="6" name="Таблица 8">
            <a:extLst>
              <a:ext uri="{FF2B5EF4-FFF2-40B4-BE49-F238E27FC236}">
                <a16:creationId xmlns:a16="http://schemas.microsoft.com/office/drawing/2014/main" id="{2B3F909E-D5D7-91FE-2860-32D71BB84D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247769"/>
              </p:ext>
            </p:extLst>
          </p:nvPr>
        </p:nvGraphicFramePr>
        <p:xfrm>
          <a:off x="506508" y="1955032"/>
          <a:ext cx="11178983" cy="45156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6360">
                  <a:extLst>
                    <a:ext uri="{9D8B030D-6E8A-4147-A177-3AD203B41FA5}">
                      <a16:colId xmlns:a16="http://schemas.microsoft.com/office/drawing/2014/main" val="4271476756"/>
                    </a:ext>
                  </a:extLst>
                </a:gridCol>
                <a:gridCol w="9322623">
                  <a:extLst>
                    <a:ext uri="{9D8B030D-6E8A-4147-A177-3AD203B41FA5}">
                      <a16:colId xmlns:a16="http://schemas.microsoft.com/office/drawing/2014/main" val="3541290307"/>
                    </a:ext>
                  </a:extLst>
                </a:gridCol>
              </a:tblGrid>
              <a:tr h="256773">
                <a:tc>
                  <a:txBody>
                    <a:bodyPr/>
                    <a:lstStyle/>
                    <a:p>
                      <a:pPr algn="ctr"/>
                      <a:r>
                        <a:rPr lang="ru-RU" sz="1050" dirty="0"/>
                        <a:t>Направление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/>
                        <a:t>Ключевые проблемы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3442783"/>
                  </a:ext>
                </a:extLst>
              </a:tr>
              <a:tr h="460112">
                <a:tc rowSpan="5">
                  <a:txBody>
                    <a:bodyPr/>
                    <a:lstStyle/>
                    <a:p>
                      <a:r>
                        <a:rPr lang="ru-RU" sz="1200" dirty="0"/>
                        <a:t>Микроэлектроника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/>
                        <a:t>Ограничения на поставки микрочипов из недружественных стран и из нейтральных стран из-за рисков вторичных санкций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1886693"/>
                  </a:ext>
                </a:extLst>
              </a:tr>
              <a:tr h="4601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/>
                        <a:t>Ограничения на доступ к зарубежным производственным мощностям для выпуска проектируемых в России микрочипов при акценте господдержки именно на проектировании в прежние периоды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7396689"/>
                  </a:ext>
                </a:extLst>
              </a:tr>
              <a:tr h="2706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/>
                        <a:t>Отсутствие полной локализации производства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1570510"/>
                  </a:ext>
                </a:extLst>
              </a:tr>
              <a:tr h="2706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/>
                        <a:t>Недостаточность и неоптимальное использование имеющихся в России мощностей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8971839"/>
                  </a:ext>
                </a:extLst>
              </a:tr>
              <a:tr h="27065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err="1"/>
                        <a:t>Неосвоенность</a:t>
                      </a:r>
                      <a:r>
                        <a:rPr lang="ru-RU" sz="1200" dirty="0"/>
                        <a:t> современных техпроцессов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8790272"/>
                  </a:ext>
                </a:extLst>
              </a:tr>
              <a:tr h="460112">
                <a:tc rowSpan="3">
                  <a:txBody>
                    <a:bodyPr/>
                    <a:lstStyle/>
                    <a:p>
                      <a:r>
                        <a:rPr lang="ru-RU" sz="1200" dirty="0"/>
                        <a:t>Телекоммуникации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/>
                        <a:t>Ограничения на поставки телекоммуникационного оборудования из недружественных стран и из нейтральных стран из-за рисков вторичных санкций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9113230"/>
                  </a:ext>
                </a:extLst>
              </a:tr>
              <a:tr h="4601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/>
                        <a:t>Ограничения на доступ к технологиям, в частности из-за исключения из ассоциации разработчиков телеком-оборудования </a:t>
                      </a:r>
                      <a:r>
                        <a:rPr lang="en-US" sz="1200" dirty="0" err="1"/>
                        <a:t>OpenRAN</a:t>
                      </a:r>
                      <a:endParaRPr lang="ru-RU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0343392"/>
                  </a:ext>
                </a:extLst>
              </a:tr>
              <a:tr h="2706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/>
                        <a:t>Сложности обеспечения совместимости отечественного и импортного (действующего) оборудования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9484939"/>
                  </a:ext>
                </a:extLst>
              </a:tr>
              <a:tr h="460112">
                <a:tc rowSpan="2">
                  <a:txBody>
                    <a:bodyPr/>
                    <a:lstStyle/>
                    <a:p>
                      <a:r>
                        <a:rPr lang="ru-RU" sz="1200" dirty="0"/>
                        <a:t>Программное обеспечение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/>
                        <a:t>Уход зарубежных поставщиков при возможности заместить отечественными аналогами лишь около 20% ПО для промышленных предприятий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471200"/>
                  </a:ext>
                </a:extLst>
              </a:tr>
              <a:tr h="2706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/>
                        <a:t>Длительные сроки замещения отечественными аналогами крупных информационных систем (3-5 лет)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7610292"/>
                  </a:ext>
                </a:extLst>
              </a:tr>
              <a:tr h="586739">
                <a:tc>
                  <a:txBody>
                    <a:bodyPr/>
                    <a:lstStyle/>
                    <a:p>
                      <a:r>
                        <a:rPr lang="ru-RU" sz="1200" dirty="0"/>
                        <a:t>Реальный сектор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/>
                        <a:t>Незавершенность цифровой трансформации при значительных инвестициях предшествующих периодов в основанные на импортном оборудовании и ПО цифровые решения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362558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5D72542-F44D-37BC-B24B-7B0E0455B888}"/>
              </a:ext>
            </a:extLst>
          </p:cNvPr>
          <p:cNvSpPr txBox="1"/>
          <p:nvPr/>
        </p:nvSpPr>
        <p:spPr>
          <a:xfrm>
            <a:off x="6097711" y="6500466"/>
            <a:ext cx="58786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/>
              <a:t>Источник: </a:t>
            </a:r>
            <a:r>
              <a:rPr lang="en-US" sz="1600" dirty="0"/>
              <a:t>(</a:t>
            </a:r>
            <a:r>
              <a:rPr lang="ru-RU" sz="1600" dirty="0"/>
              <a:t>ЭФ МГУ,</a:t>
            </a:r>
            <a:r>
              <a:rPr lang="en-US" sz="1600" dirty="0"/>
              <a:t> </a:t>
            </a:r>
            <a:r>
              <a:rPr lang="ru-RU" sz="1600" dirty="0"/>
              <a:t>2023</a:t>
            </a:r>
            <a:r>
              <a:rPr lang="en-US" sz="1600" dirty="0"/>
              <a:t>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32927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661E53-10B1-AE99-5440-3A00E416D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cap="none" dirty="0">
                <a:latin typeface="Century Gothic" panose="020B0502020202020204" pitchFamily="34" charset="0"/>
              </a:rPr>
              <a:t>Итоги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71EDCF-9777-AB37-A550-96C686EFE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4832"/>
            <a:ext cx="9720071" cy="4023360"/>
          </a:xfrm>
        </p:spPr>
        <p:txBody>
          <a:bodyPr/>
          <a:lstStyle/>
          <a:p>
            <a:pPr marL="90488" indent="360363">
              <a:buFont typeface="Wingdings" panose="05000000000000000000" pitchFamily="2" charset="2"/>
              <a:buChar char="v"/>
            </a:pPr>
            <a:r>
              <a:rPr lang="ru-RU" dirty="0"/>
              <a:t>Цифровизация как фактор изменения экономики и как перспективное направление развития промышленности на повестке дня промышленной политики в разных юрисдикциях</a:t>
            </a:r>
          </a:p>
          <a:p>
            <a:pPr marL="90488" indent="360363">
              <a:buFont typeface="Wingdings" panose="05000000000000000000" pitchFamily="2" charset="2"/>
              <a:buChar char="v"/>
            </a:pPr>
            <a:r>
              <a:rPr lang="ru-RU" dirty="0"/>
              <a:t>Усилия и результаты – смешанные</a:t>
            </a:r>
          </a:p>
          <a:p>
            <a:pPr marL="90488" indent="360363">
              <a:buFont typeface="Wingdings" panose="05000000000000000000" pitchFamily="2" charset="2"/>
              <a:buChar char="v"/>
            </a:pPr>
            <a:r>
              <a:rPr lang="ru-RU" dirty="0"/>
              <a:t>Глобальные вызовы: </a:t>
            </a:r>
          </a:p>
          <a:p>
            <a:pPr marL="450850" lvl="1" indent="534988">
              <a:buFont typeface="Wingdings" panose="05000000000000000000" pitchFamily="2" charset="2"/>
              <a:buChar char="v"/>
              <a:tabLst>
                <a:tab pos="358775" algn="l"/>
                <a:tab pos="450850" algn="l"/>
              </a:tabLst>
            </a:pPr>
            <a:r>
              <a:rPr lang="ru-RU" dirty="0"/>
              <a:t>Поддержка «сквозных» технологий</a:t>
            </a:r>
          </a:p>
          <a:p>
            <a:pPr marL="450850" lvl="1" indent="534988">
              <a:buFont typeface="Wingdings" panose="05000000000000000000" pitchFamily="2" charset="2"/>
              <a:buChar char="v"/>
              <a:tabLst>
                <a:tab pos="358775" algn="l"/>
                <a:tab pos="450850" algn="l"/>
              </a:tabLst>
            </a:pPr>
            <a:r>
              <a:rPr lang="ru-RU" dirty="0"/>
              <a:t>Обеспечение технологического суверенитета</a:t>
            </a:r>
          </a:p>
          <a:p>
            <a:pPr marL="450850" lvl="1" indent="534988">
              <a:buFont typeface="Wingdings" panose="05000000000000000000" pitchFamily="2" charset="2"/>
              <a:buChar char="v"/>
              <a:tabLst>
                <a:tab pos="358775" algn="l"/>
                <a:tab pos="450850" algn="l"/>
              </a:tabLst>
            </a:pPr>
            <a:r>
              <a:rPr lang="ru-RU" dirty="0"/>
              <a:t>Поддержка </a:t>
            </a:r>
            <a:r>
              <a:rPr lang="en-US" dirty="0"/>
              <a:t>good jobs</a:t>
            </a:r>
          </a:p>
          <a:p>
            <a:pPr marL="450850" lvl="1" indent="534988">
              <a:buFont typeface="Wingdings" panose="05000000000000000000" pitchFamily="2" charset="2"/>
              <a:buChar char="v"/>
              <a:tabLst>
                <a:tab pos="358775" algn="l"/>
                <a:tab pos="450850" algn="l"/>
              </a:tabLst>
            </a:pPr>
            <a:r>
              <a:rPr lang="ru-RU" dirty="0"/>
              <a:t>Сохранение баланса кооперации и конкуренции</a:t>
            </a:r>
          </a:p>
          <a:p>
            <a:pPr marL="90488" indent="360363">
              <a:buFont typeface="Wingdings" panose="05000000000000000000" pitchFamily="2" charset="2"/>
              <a:buChar char="v"/>
            </a:pPr>
            <a:r>
              <a:rPr lang="ru-RU" dirty="0"/>
              <a:t> В России сверх этого – особая «санкционная» повестка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76EAF7-A259-924F-D653-0AD6C8827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371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8A1BD2-084E-8906-8059-50F39FF41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cap="none" dirty="0">
                <a:latin typeface="Century Gothic" panose="020B0502020202020204" pitchFamily="34" charset="0"/>
              </a:rPr>
              <a:t>Постановка проблемы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4B37BE-BE5E-5F87-7299-8C62465A9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170" y="2097976"/>
            <a:ext cx="11058429" cy="437272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ru-RU" dirty="0"/>
              <a:t>Промышленная политика в широком смысле – не только поддержка промышленности, но меры, направленные </a:t>
            </a:r>
            <a:r>
              <a:rPr lang="ru-RU" dirty="0" err="1"/>
              <a:t>направленные</a:t>
            </a:r>
            <a:r>
              <a:rPr lang="ru-RU" dirty="0"/>
              <a:t> на развитие любой отрасли / сектора экономики и, соответственно, на корректировку</a:t>
            </a:r>
            <a:r>
              <a:rPr lang="en-US" dirty="0"/>
              <a:t> / </a:t>
            </a:r>
            <a:r>
              <a:rPr lang="ru-RU" dirty="0"/>
              <a:t>поддержание структуры экономики за счет изменения </a:t>
            </a:r>
            <a:r>
              <a:rPr lang="ru-RU" dirty="0" err="1"/>
              <a:t>наделенности</a:t>
            </a:r>
            <a:r>
              <a:rPr lang="ru-RU" dirty="0"/>
              <a:t> ее субъектов ресурсами (Шаститко, 2014;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Shastitko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Kurdin, 2020)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dirty="0"/>
              <a:t>  В контексте промышленной политики цифровизация:</a:t>
            </a:r>
          </a:p>
          <a:p>
            <a:pPr marL="542925" lvl="1" indent="-414338" algn="just">
              <a:buFont typeface="Wingdings" panose="05000000000000000000" pitchFamily="2" charset="2"/>
              <a:buChar char="v"/>
            </a:pPr>
            <a:r>
              <a:rPr lang="ru-RU" dirty="0"/>
              <a:t>сама является фактором структурных изменений, на которые государство должно реагировать или хотя бы принимать во внимание</a:t>
            </a:r>
          </a:p>
          <a:p>
            <a:pPr marL="542925" lvl="1" indent="-414338" algn="just">
              <a:buFont typeface="Wingdings" panose="05000000000000000000" pitchFamily="2" charset="2"/>
              <a:buChar char="v"/>
            </a:pPr>
            <a:r>
              <a:rPr lang="ru-RU" dirty="0"/>
              <a:t>предоставляет дополнительные возможности и инструменты для промышленной политики</a:t>
            </a:r>
          </a:p>
          <a:p>
            <a:pPr marL="542925" lvl="1" indent="-414338" algn="just">
              <a:buFont typeface="Wingdings" panose="05000000000000000000" pitchFamily="2" charset="2"/>
              <a:buChar char="v"/>
            </a:pPr>
            <a:r>
              <a:rPr lang="ru-RU" dirty="0"/>
              <a:t>формирует новые ограничения и вызовы для промышленной политики</a:t>
            </a:r>
          </a:p>
          <a:p>
            <a:pPr marL="369189" indent="-414338" algn="just">
              <a:buFont typeface="Wingdings" panose="05000000000000000000" pitchFamily="2" charset="2"/>
              <a:buChar char="v"/>
            </a:pPr>
            <a:r>
              <a:rPr lang="ru-RU" dirty="0"/>
              <a:t>Цифровизация – не первый технологический сдвиг, но каждый такой сдвиг корректирует и промышленную политику</a:t>
            </a:r>
          </a:p>
          <a:p>
            <a:pPr marL="128019" lvl="1" indent="0" algn="just">
              <a:buNone/>
            </a:pPr>
            <a:endParaRPr lang="ru-RU" dirty="0"/>
          </a:p>
          <a:p>
            <a:pPr algn="just">
              <a:buFont typeface="Wingdings" panose="05000000000000000000" pitchFamily="2" charset="2"/>
              <a:buChar char="v"/>
            </a:pPr>
            <a:endParaRPr lang="ru-RU" dirty="0"/>
          </a:p>
          <a:p>
            <a:pPr lvl="1" algn="just">
              <a:buFont typeface="Wingdings" panose="05000000000000000000" pitchFamily="2" charset="2"/>
              <a:buChar char="v"/>
            </a:pP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D13B21F-996C-67D9-81AA-97E2DFEA5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695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62274"/>
            <a:ext cx="10553700" cy="1499616"/>
          </a:xfrm>
        </p:spPr>
        <p:txBody>
          <a:bodyPr>
            <a:noAutofit/>
          </a:bodyPr>
          <a:lstStyle/>
          <a:p>
            <a:r>
              <a:rPr lang="ru-RU" sz="2800" cap="none" dirty="0">
                <a:latin typeface="Century Gothic" panose="020B0502020202020204" pitchFamily="34" charset="0"/>
              </a:rPr>
              <a:t>Типология мер промышленной политики: классификация К. </a:t>
            </a:r>
            <a:r>
              <a:rPr lang="ru-RU" sz="2800" cap="none" dirty="0" err="1">
                <a:latin typeface="Century Gothic" panose="020B0502020202020204" pitchFamily="34" charset="0"/>
              </a:rPr>
              <a:t>Уорвика</a:t>
            </a:r>
            <a:r>
              <a:rPr lang="ru-RU" sz="2800" cap="none" dirty="0">
                <a:latin typeface="Century Gothic" panose="020B0502020202020204" pitchFamily="34" charset="0"/>
              </a:rPr>
              <a:t> (сокращенный вариант</a:t>
            </a:r>
            <a:r>
              <a:rPr lang="ru-RU" sz="2800" dirty="0"/>
              <a:t>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2623878-6629-446F-A1F6-E2367A0DDCE2}" type="slidenum">
              <a:rPr lang="ru-RU" smtClean="0"/>
              <a:pPr/>
              <a:t>3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075498"/>
              </p:ext>
            </p:extLst>
          </p:nvPr>
        </p:nvGraphicFramePr>
        <p:xfrm>
          <a:off x="381000" y="1906209"/>
          <a:ext cx="11591925" cy="4644705"/>
        </p:xfrm>
        <a:graphic>
          <a:graphicData uri="http://schemas.openxmlformats.org/drawingml/2006/table">
            <a:tbl>
              <a:tblPr/>
              <a:tblGrid>
                <a:gridCol w="215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8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64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86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Сфера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Горизонтальная политика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 pitchFamily="34" charset="0"/>
                          <a:ea typeface="Times New Roman"/>
                          <a:cs typeface="Times New Roman"/>
                        </a:rPr>
                        <a:t>Селективная (вертикальная) политика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69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Товарные рынки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Конкурентная / антимонопольная политика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Регулирование рынков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Курсовая политика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Создание и поддержка национальных чемпионов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Национализация или приватизация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Прямые субсидии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Внешнеторговая политика и п</a:t>
                      </a: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оддержка экспорта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Регулирование цен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Государственные закупки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77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Рынок труда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 pitchFamily="34" charset="0"/>
                          <a:ea typeface="Times New Roman"/>
                          <a:cs typeface="Times New Roman"/>
                        </a:rPr>
                        <a:t>Образование и профессиональное обучение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 pitchFamily="34" charset="0"/>
                          <a:ea typeface="Times New Roman"/>
                          <a:cs typeface="Times New Roman"/>
                        </a:rPr>
                        <a:t>Субсидирование зарплат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 pitchFamily="34" charset="0"/>
                          <a:ea typeface="Times New Roman"/>
                          <a:cs typeface="Times New Roman"/>
                        </a:rPr>
                        <a:t>Регулирование рынка труда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 pitchFamily="34" charset="0"/>
                          <a:ea typeface="Times New Roman"/>
                          <a:cs typeface="Times New Roman"/>
                        </a:rPr>
                        <a:t>Налогообложение доходов и ФОТ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Специализированные меры по образованию и профессиональному обучению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3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Рынок капитала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Гарантии по кредитам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Налоговые льготы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Регулирование финансовых рынков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 pitchFamily="34" charset="0"/>
                          <a:ea typeface="Times New Roman"/>
                          <a:cs typeface="Times New Roman"/>
                        </a:rPr>
                        <a:t>Институты развития (государственные инвестиционные банки и фонды)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 pitchFamily="34" charset="0"/>
                          <a:ea typeface="Times New Roman"/>
                          <a:cs typeface="Times New Roman"/>
                        </a:rPr>
                        <a:t>Поддержка внутренних инвестиций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3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 pitchFamily="34" charset="0"/>
                          <a:ea typeface="Times New Roman"/>
                          <a:cs typeface="Times New Roman"/>
                        </a:rPr>
                        <a:t>Рынок земли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 pitchFamily="34" charset="0"/>
                          <a:ea typeface="Times New Roman"/>
                          <a:cs typeface="Times New Roman"/>
                        </a:rPr>
                        <a:t>Планирование землепользования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Создание инфраструктуры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Кластеры или иные особые территориальные образования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0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Технологии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Налоговые вычеты по НИОКР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Научно-техническая политика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Защита интеллектуальной собственности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 pitchFamily="34" charset="0"/>
                          <a:ea typeface="Times New Roman"/>
                          <a:cs typeface="Times New Roman"/>
                        </a:rPr>
                        <a:t>Поддержка определенных технологий (в т. ч. «зеленых»)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 pitchFamily="34" charset="0"/>
                          <a:ea typeface="Times New Roman"/>
                          <a:cs typeface="Times New Roman"/>
                        </a:rPr>
                        <a:t>Госзакупки инновационной продукции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80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 pitchFamily="34" charset="0"/>
                          <a:ea typeface="Times New Roman"/>
                          <a:cs typeface="Times New Roman"/>
                        </a:rPr>
                        <a:t>Институты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Поддержка предпринимательства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Информационная поддержка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Общая стратегия конкурентоспособности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Индикативное планирование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Форсайт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Стратегии конкурентоспособности по секторам</a:t>
                      </a: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71233" y="2738498"/>
            <a:ext cx="5253291" cy="738664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/>
              <a:t>Б</a:t>
            </a:r>
            <a:r>
              <a:rPr lang="el-GR" sz="1400" dirty="0"/>
              <a:t>ό</a:t>
            </a:r>
            <a:r>
              <a:rPr lang="ru-RU" sz="1400" dirty="0" err="1"/>
              <a:t>льшая</a:t>
            </a:r>
            <a:r>
              <a:rPr lang="ru-RU" sz="1400" dirty="0"/>
              <a:t> часть мер государства, связанных с экономическим развитием, может быть рассмотрена  как промышленная политика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631504" y="6611780"/>
            <a:ext cx="903649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0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Источник: </a:t>
            </a:r>
            <a:r>
              <a:rPr lang="en-US" sz="10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</a:t>
            </a:r>
            <a:r>
              <a:rPr lang="en-US" sz="1000" dirty="0" bmk="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arwick K. (2013). Beyond Industrial Policy: Emerging Issues and New Trends, OECD Science, Technology and Industry Policy Papers, No. 2, OECD Publishing.</a:t>
            </a:r>
            <a:endParaRPr lang="en-US" sz="1200" dirty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554AF9-9A0E-5584-ED7A-F16A998E9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cap="none" dirty="0">
                <a:latin typeface="Century Gothic" panose="020B0502020202020204" pitchFamily="34" charset="0"/>
              </a:rPr>
              <a:t>Общая динамика этапов промышленной политики в России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0B59E7F-7FEA-5FE2-DA45-7D268D9DA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2623878-6629-446F-A1F6-E2367A0DDCE2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511CAC4-C55C-D640-0835-605BD92811D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4128" y="2362200"/>
            <a:ext cx="9720071" cy="3327400"/>
          </a:xfrm>
        </p:spPr>
        <p:txBody>
          <a:bodyPr>
            <a:normAutofit lnSpcReduction="10000"/>
          </a:bodyPr>
          <a:lstStyle/>
          <a:p>
            <a:pPr marL="622300" indent="-493713" algn="just">
              <a:buFont typeface="Wingdings" panose="05000000000000000000" pitchFamily="2" charset="2"/>
              <a:buChar char="v"/>
            </a:pPr>
            <a:r>
              <a:rPr lang="ru-RU" sz="2400" dirty="0"/>
              <a:t>Есть ряд подходов к периодизации российской промышленной политики – например (Кузнецов, Симачев, 2014; Идрисов, 2015)</a:t>
            </a:r>
          </a:p>
          <a:p>
            <a:pPr marL="622300" indent="-493713" algn="just">
              <a:buFont typeface="Wingdings" panose="05000000000000000000" pitchFamily="2" charset="2"/>
              <a:buChar char="v"/>
            </a:pPr>
            <a:r>
              <a:rPr lang="ru-RU" sz="2400" dirty="0"/>
              <a:t>Глобально можно выделить некоторую закономерность</a:t>
            </a:r>
          </a:p>
          <a:p>
            <a:pPr marL="622300" indent="-493713" algn="just">
              <a:buFont typeface="Wingdings" panose="05000000000000000000" pitchFamily="2" charset="2"/>
              <a:buChar char="v"/>
            </a:pPr>
            <a:r>
              <a:rPr lang="ru-RU" sz="2400" dirty="0"/>
              <a:t>2008-2009, 2014-2016, 2022 – (отчасти и 2020) – антикризисные меры политики, вертикализация инструментов</a:t>
            </a:r>
          </a:p>
          <a:p>
            <a:pPr marL="805180" lvl="2" indent="-493713" algn="just">
              <a:buFont typeface="Wingdings" panose="05000000000000000000" pitchFamily="2" charset="2"/>
              <a:buChar char="v"/>
            </a:pPr>
            <a:r>
              <a:rPr lang="ru-RU" sz="2000" dirty="0"/>
              <a:t>Приоритеты выживания</a:t>
            </a:r>
          </a:p>
          <a:p>
            <a:pPr marL="622300" indent="-493713" algn="just">
              <a:buFont typeface="Wingdings" panose="05000000000000000000" pitchFamily="2" charset="2"/>
              <a:buChar char="v"/>
            </a:pPr>
            <a:r>
              <a:rPr lang="ru-RU" sz="2400" dirty="0"/>
              <a:t>2010-2013, 2018-2022 – преодоление кризиса, появление горизонтальных черт и стратегических приоритетов</a:t>
            </a:r>
          </a:p>
          <a:p>
            <a:pPr marL="805180" lvl="2" indent="-493713" algn="just">
              <a:buFont typeface="Wingdings" panose="05000000000000000000" pitchFamily="2" charset="2"/>
              <a:buChar char="v"/>
            </a:pPr>
            <a:r>
              <a:rPr lang="ru-RU" sz="2000" dirty="0"/>
              <a:t>Приоритеты развития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875900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AF003D-426E-44D4-34F6-AA0BEF7CC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cap="none" dirty="0">
                <a:latin typeface="Century Gothic" panose="020B0502020202020204" pitchFamily="34" charset="0"/>
              </a:rPr>
              <a:t>Современные этапы промышленной политики России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9DCEFE4-4315-D36D-491F-578D2BE24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2623878-6629-446F-A1F6-E2367A0DDCE2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F91F98D-C2E2-BD98-0E07-AC6A0358F32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4128" y="2286000"/>
            <a:ext cx="10786872" cy="4023360"/>
          </a:xfrm>
        </p:spPr>
        <p:txBody>
          <a:bodyPr>
            <a:normAutofit/>
          </a:bodyPr>
          <a:lstStyle/>
          <a:p>
            <a:pPr marL="622300" indent="-622300">
              <a:buFont typeface="Wingdings" panose="05000000000000000000" pitchFamily="2" charset="2"/>
              <a:buChar char="v"/>
            </a:pPr>
            <a:r>
              <a:rPr lang="ru-RU" sz="2400" dirty="0"/>
              <a:t>С 2018 года в новом политическом цикле – новые цели (Указ №204 и национальные цели развития)</a:t>
            </a:r>
          </a:p>
          <a:p>
            <a:pPr marL="805180" lvl="2" indent="-622300">
              <a:buFont typeface="Wingdings" panose="05000000000000000000" pitchFamily="2" charset="2"/>
              <a:buChar char="v"/>
            </a:pPr>
            <a:r>
              <a:rPr lang="ru-RU" sz="2000" dirty="0"/>
              <a:t>Продолжение импортозамещения</a:t>
            </a:r>
          </a:p>
          <a:p>
            <a:pPr marL="805180" lvl="2" indent="-622300">
              <a:buFont typeface="Wingdings" panose="05000000000000000000" pitchFamily="2" charset="2"/>
              <a:buChar char="v"/>
            </a:pPr>
            <a:r>
              <a:rPr lang="ru-RU" sz="2000" dirty="0">
                <a:solidFill>
                  <a:srgbClr val="FF0000"/>
                </a:solidFill>
              </a:rPr>
              <a:t>+ Цифровая экономика</a:t>
            </a:r>
          </a:p>
          <a:p>
            <a:pPr marL="951484" lvl="3" indent="-622300">
              <a:buFont typeface="Wingdings" panose="05000000000000000000" pitchFamily="2" charset="2"/>
              <a:buChar char="v"/>
            </a:pPr>
            <a:r>
              <a:rPr lang="ru-RU" sz="2000" dirty="0"/>
              <a:t>реальные усилия по внедрению новых технологий или просто популярная тема?</a:t>
            </a:r>
          </a:p>
          <a:p>
            <a:pPr marL="805180" lvl="2" indent="-622300">
              <a:buFont typeface="Wingdings" panose="05000000000000000000" pitchFamily="2" charset="2"/>
              <a:buChar char="v"/>
            </a:pPr>
            <a:r>
              <a:rPr lang="ru-RU" sz="2000" dirty="0"/>
              <a:t>+ Устойчивое развитие, сокращение загрязнений, НДТ (наилучшие доступные технологии</a:t>
            </a:r>
          </a:p>
          <a:p>
            <a:pPr marL="622300" indent="-622300">
              <a:buFont typeface="Wingdings" panose="05000000000000000000" pitchFamily="2" charset="2"/>
              <a:buChar char="v"/>
            </a:pPr>
            <a:r>
              <a:rPr lang="ru-RU" sz="2400" dirty="0"/>
              <a:t>С 2022 года – кардинальное изменение условий в связи с прерыванием многих производственно-сбытовых цепочек – и новый этап ПП</a:t>
            </a:r>
          </a:p>
        </p:txBody>
      </p:sp>
    </p:spTree>
    <p:extLst>
      <p:ext uri="{BB962C8B-B14F-4D97-AF65-F5344CB8AC3E}">
        <p14:creationId xmlns:p14="http://schemas.microsoft.com/office/powerpoint/2010/main" val="3065565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73F8FB-7774-40D9-E0F6-131EC6AF3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09988"/>
            <a:ext cx="9720072" cy="1499616"/>
          </a:xfrm>
        </p:spPr>
        <p:txBody>
          <a:bodyPr>
            <a:normAutofit/>
          </a:bodyPr>
          <a:lstStyle/>
          <a:p>
            <a:r>
              <a:rPr lang="ru-RU" sz="4000" cap="none" dirty="0">
                <a:latin typeface="Century Gothic" panose="020B0502020202020204" pitchFamily="34" charset="0"/>
              </a:rPr>
              <a:t>Характеристики цифровизации российской промышленности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C8D60C-B620-5FDE-3031-586B7F171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6223" y="1926484"/>
            <a:ext cx="4414777" cy="444467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 Обрабатывающая промышленность опережает другие секторы промышленности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Но промышленность уступает ИТ-сектору, торговле, финансам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Цифровизация в российской промышленностью характеризуется неравномерностью и недостаточной интенсивностью (пример: отставание на порядок по удельному числу промышленных роботов)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280FB7A-B4D2-8AF3-F0A4-352833EBB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6</a:t>
            </a:fld>
            <a:endParaRPr lang="ru-RU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6CE90F04-0E6F-E7C1-B85B-129D5A68D4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0353339"/>
              </p:ext>
            </p:extLst>
          </p:nvPr>
        </p:nvGraphicFramePr>
        <p:xfrm>
          <a:off x="744101" y="2290406"/>
          <a:ext cx="6172200" cy="4567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6658C53-6743-DE32-3E09-33B26A6BCB8A}"/>
              </a:ext>
            </a:extLst>
          </p:cNvPr>
          <p:cNvSpPr txBox="1"/>
          <p:nvPr/>
        </p:nvSpPr>
        <p:spPr>
          <a:xfrm>
            <a:off x="1785353" y="1792444"/>
            <a:ext cx="4727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Индекс цифровизации отраслей экономики и социальной сферы России, 2021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44E0E2-B4AC-F359-3856-435BBF51A74B}"/>
              </a:ext>
            </a:extLst>
          </p:cNvPr>
          <p:cNvSpPr txBox="1"/>
          <p:nvPr/>
        </p:nvSpPr>
        <p:spPr>
          <a:xfrm>
            <a:off x="7059055" y="6236267"/>
            <a:ext cx="5132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/>
              <a:t>Источник: </a:t>
            </a:r>
            <a:r>
              <a:rPr lang="en-US" dirty="0"/>
              <a:t>(</a:t>
            </a:r>
            <a:r>
              <a:rPr lang="ru-RU" dirty="0"/>
              <a:t>ИСИЭЗ НИУ ВШЭ, 2022; ЭФ МГУ, 2023</a:t>
            </a:r>
            <a:r>
              <a:rPr lang="en-US" dirty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1997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7DD73BAC-A674-074A-E219-0A6C64749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2623878-6629-446F-A1F6-E2367A0DDCE2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6D05E1-BFBB-5C23-099A-D19325646CA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622300" indent="-493713">
              <a:buFont typeface="Wingdings" panose="05000000000000000000" pitchFamily="2" charset="2"/>
              <a:buChar char="v"/>
            </a:pPr>
            <a:r>
              <a:rPr lang="ru-RU" sz="2400" dirty="0"/>
              <a:t>Основным вызовом для промышленной стратегии Еврокомиссия считает двойную трансформацию: </a:t>
            </a:r>
          </a:p>
          <a:p>
            <a:pPr marL="805180" lvl="2" indent="-493713">
              <a:buFont typeface="Wingdings" panose="05000000000000000000" pitchFamily="2" charset="2"/>
              <a:buChar char="v"/>
            </a:pPr>
            <a:r>
              <a:rPr lang="ru-RU" sz="2000" dirty="0">
                <a:solidFill>
                  <a:srgbClr val="FF0000"/>
                </a:solidFill>
              </a:rPr>
              <a:t>Цифровая трансформация </a:t>
            </a:r>
          </a:p>
          <a:p>
            <a:pPr marL="805180" lvl="2" indent="-493713">
              <a:buFont typeface="Wingdings" panose="05000000000000000000" pitchFamily="2" charset="2"/>
              <a:buChar char="v"/>
            </a:pPr>
            <a:r>
              <a:rPr lang="ru-RU" sz="2000" dirty="0"/>
              <a:t>Экологическая трансформация</a:t>
            </a:r>
          </a:p>
          <a:p>
            <a:pPr marL="622300" indent="-493713">
              <a:buFont typeface="Wingdings" panose="05000000000000000000" pitchFamily="2" charset="2"/>
              <a:buChar char="v"/>
            </a:pPr>
            <a:r>
              <a:rPr lang="ru-RU" sz="2400" dirty="0"/>
              <a:t>Это обосновывает три стратегических приоритета европейской промышленности:</a:t>
            </a:r>
          </a:p>
          <a:p>
            <a:pPr marL="805180" lvl="2" indent="-493713">
              <a:buFont typeface="Wingdings" panose="05000000000000000000" pitchFamily="2" charset="2"/>
              <a:buChar char="v"/>
            </a:pPr>
            <a:r>
              <a:rPr lang="ru-RU" sz="2000" dirty="0"/>
              <a:t>глобальная конкурентоспособность</a:t>
            </a:r>
          </a:p>
          <a:p>
            <a:pPr marL="805180" lvl="2" indent="-493713">
              <a:buFont typeface="Wingdings" panose="05000000000000000000" pitchFamily="2" charset="2"/>
              <a:buChar char="v"/>
            </a:pPr>
            <a:r>
              <a:rPr lang="ru-RU" sz="2000" dirty="0"/>
              <a:t>переход к климатической нейтральности</a:t>
            </a:r>
          </a:p>
          <a:p>
            <a:pPr marL="805180" lvl="2" indent="-493713">
              <a:buFont typeface="Wingdings" panose="05000000000000000000" pitchFamily="2" charset="2"/>
              <a:buChar char="v"/>
            </a:pPr>
            <a:r>
              <a:rPr lang="ru-RU" sz="2000" dirty="0">
                <a:solidFill>
                  <a:srgbClr val="FF0000"/>
                </a:solidFill>
              </a:rPr>
              <a:t>создание промышленной базы для цифровой экономики</a:t>
            </a:r>
            <a:endParaRPr lang="en-US" sz="2000" dirty="0">
              <a:solidFill>
                <a:srgbClr val="FF0000"/>
              </a:solidFill>
            </a:endParaRPr>
          </a:p>
          <a:p>
            <a:pPr marL="622300" lvl="1" indent="-493713">
              <a:buFont typeface="Wingdings" panose="05000000000000000000" pitchFamily="2" charset="2"/>
              <a:buChar char="v"/>
            </a:pPr>
            <a:r>
              <a:rPr lang="ru-RU" sz="2400" dirty="0"/>
              <a:t>Пересмотр – в мае 2021 г., но фокус </a:t>
            </a:r>
            <a:r>
              <a:rPr lang="ru-RU" sz="2400" dirty="0" err="1"/>
              <a:t>промполитики</a:t>
            </a:r>
            <a:r>
              <a:rPr lang="ru-RU" sz="2400" dirty="0"/>
              <a:t> на ключевой сфере цифровых технологий сохранен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E2D6F620-A981-D90F-4A14-EC1C09E35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698500"/>
            <a:ext cx="10786872" cy="990600"/>
          </a:xfrm>
        </p:spPr>
        <p:txBody>
          <a:bodyPr>
            <a:noAutofit/>
          </a:bodyPr>
          <a:lstStyle/>
          <a:p>
            <a:r>
              <a:rPr lang="ru-RU" sz="4000" cap="none" dirty="0">
                <a:latin typeface="Century Gothic" panose="020B0502020202020204" pitchFamily="34" charset="0"/>
              </a:rPr>
              <a:t>Промышленная стратегия ЕС - март 2020 г. (</a:t>
            </a:r>
            <a:r>
              <a:rPr lang="en-US" sz="4000" cap="none" dirty="0">
                <a:latin typeface="Century Gothic" panose="020B0502020202020204" pitchFamily="34" charset="0"/>
              </a:rPr>
              <a:t>European Industrial Strategy</a:t>
            </a:r>
            <a:r>
              <a:rPr lang="ru-RU" sz="4000" cap="none" dirty="0">
                <a:latin typeface="Century Gothic" panose="020B0502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2848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FB2DB9-99AA-117D-D5F8-917E57667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cap="none" dirty="0">
                <a:latin typeface="Century Gothic" panose="020B0502020202020204" pitchFamily="34" charset="0"/>
              </a:rPr>
              <a:t>Но пока цифровым технологиям было не так уж много поддержки в ОЭСР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B3497C-AC43-8B38-755E-E41041DCB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221" y="2286000"/>
            <a:ext cx="5267147" cy="4023360"/>
          </a:xfrm>
        </p:spPr>
        <p:txBody>
          <a:bodyPr/>
          <a:lstStyle/>
          <a:p>
            <a:pPr marL="266700" indent="355600" algn="just">
              <a:buFont typeface="Wingdings" panose="05000000000000000000" pitchFamily="2" charset="2"/>
              <a:buChar char="v"/>
            </a:pPr>
            <a:r>
              <a:rPr lang="ru-RU" dirty="0"/>
              <a:t>Несмотря на популярность темы, реальный уровень господдержки цифрового развития не так велик</a:t>
            </a:r>
          </a:p>
          <a:p>
            <a:pPr marL="266700" indent="355600" algn="just">
              <a:buFont typeface="Wingdings" panose="05000000000000000000" pitchFamily="2" charset="2"/>
              <a:buChar char="v"/>
            </a:pPr>
            <a:endParaRPr lang="ru-RU" dirty="0"/>
          </a:p>
          <a:p>
            <a:pPr marL="266700" indent="355600" algn="just">
              <a:buFont typeface="Wingdings" panose="05000000000000000000" pitchFamily="2" charset="2"/>
              <a:buChar char="v"/>
            </a:pPr>
            <a:r>
              <a:rPr lang="ru-RU" dirty="0"/>
              <a:t>В общей структуре расходов на </a:t>
            </a:r>
            <a:r>
              <a:rPr lang="ru-RU" dirty="0" err="1"/>
              <a:t>промполитику</a:t>
            </a:r>
            <a:r>
              <a:rPr lang="ru-RU" dirty="0"/>
              <a:t> лишь 3% приходится на разработку  и внедрение цифровых технологий</a:t>
            </a:r>
            <a:r>
              <a:rPr lang="en-US" dirty="0"/>
              <a:t> (</a:t>
            </a:r>
            <a:r>
              <a:rPr lang="en-US" dirty="0" err="1"/>
              <a:t>Criscuolo</a:t>
            </a:r>
            <a:r>
              <a:rPr lang="ru-RU" dirty="0"/>
              <a:t>  </a:t>
            </a:r>
            <a:r>
              <a:rPr lang="en-US" dirty="0"/>
              <a:t>et al., 2023)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50EA8E9-3CB3-309D-CFA6-E6A12F157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8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3D51C3A-1367-AE1F-3759-63885B4D7C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8100" y="2187187"/>
            <a:ext cx="5323292" cy="428351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D495617-F0A5-737F-C294-DF33020FEC6E}"/>
              </a:ext>
            </a:extLst>
          </p:cNvPr>
          <p:cNvSpPr txBox="1"/>
          <p:nvPr/>
        </p:nvSpPr>
        <p:spPr>
          <a:xfrm>
            <a:off x="7442522" y="6470704"/>
            <a:ext cx="4706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Источник: (</a:t>
            </a:r>
            <a:r>
              <a:rPr lang="en-US" dirty="0" err="1"/>
              <a:t>Criscuolo</a:t>
            </a:r>
            <a:r>
              <a:rPr lang="en-US" dirty="0"/>
              <a:t> et al., 2023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68620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F4BE1A-0042-CCF2-3CBF-650604A45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075994" cy="1499616"/>
          </a:xfrm>
        </p:spPr>
        <p:txBody>
          <a:bodyPr>
            <a:normAutofit fontScale="90000"/>
          </a:bodyPr>
          <a:lstStyle/>
          <a:p>
            <a:r>
              <a:rPr lang="ru-RU" sz="4000" cap="none" dirty="0">
                <a:latin typeface="Century Gothic" panose="020B0502020202020204" pitchFamily="34" charset="0"/>
              </a:rPr>
              <a:t>Поддержка «сквозных» технологий – важный акцент </a:t>
            </a:r>
            <a:r>
              <a:rPr lang="ru-RU" sz="4000" cap="none" dirty="0" err="1">
                <a:latin typeface="Century Gothic" panose="020B0502020202020204" pitchFamily="34" charset="0"/>
              </a:rPr>
              <a:t>промполитики</a:t>
            </a:r>
            <a:r>
              <a:rPr lang="ru-RU" sz="4000" cap="none" dirty="0">
                <a:latin typeface="Century Gothic" panose="020B0502020202020204" pitchFamily="34" charset="0"/>
              </a:rPr>
              <a:t> теперь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0D050C6-901E-F282-8495-C682B2FE4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C9A6-F3DD-B646-91FD-05B88D074E19}" type="slidenum">
              <a:rPr lang="ru-RU" smtClean="0"/>
              <a:t>9</a:t>
            </a:fld>
            <a:endParaRPr lang="ru-RU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DABD9702-9CB2-90F1-650D-10E4C3B92F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121119"/>
              </p:ext>
            </p:extLst>
          </p:nvPr>
        </p:nvGraphicFramePr>
        <p:xfrm>
          <a:off x="-231493" y="1864747"/>
          <a:ext cx="8287474" cy="477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8C6CD4E-B685-D9E8-6FAA-CEE3473ACEFC}"/>
              </a:ext>
            </a:extLst>
          </p:cNvPr>
          <p:cNvSpPr txBox="1"/>
          <p:nvPr/>
        </p:nvSpPr>
        <p:spPr>
          <a:xfrm>
            <a:off x="-1342895" y="6375692"/>
            <a:ext cx="473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/>
              <a:t>Источник: </a:t>
            </a:r>
            <a:r>
              <a:rPr lang="en-US" dirty="0"/>
              <a:t>(</a:t>
            </a:r>
            <a:r>
              <a:rPr lang="en-US" dirty="0" err="1"/>
              <a:t>Kachiche</a:t>
            </a:r>
            <a:r>
              <a:rPr lang="en-US" dirty="0"/>
              <a:t> et al., 202</a:t>
            </a:r>
            <a:r>
              <a:rPr lang="ru-RU" dirty="0"/>
              <a:t>3</a:t>
            </a:r>
            <a:r>
              <a:rPr lang="en-US" dirty="0"/>
              <a:t>)</a:t>
            </a:r>
            <a:endParaRPr lang="ru-RU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24A152DD-4468-1A39-175B-D12AE3FB1F02}"/>
              </a:ext>
            </a:extLst>
          </p:cNvPr>
          <p:cNvSpPr txBox="1">
            <a:spLocks/>
          </p:cNvSpPr>
          <p:nvPr/>
        </p:nvSpPr>
        <p:spPr>
          <a:xfrm>
            <a:off x="6859558" y="2352332"/>
            <a:ext cx="5267147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58775" algn="just">
              <a:buFont typeface="Wingdings" panose="05000000000000000000" pitchFamily="2" charset="2"/>
              <a:buChar char="v"/>
            </a:pPr>
            <a:r>
              <a:rPr lang="ru-RU" dirty="0"/>
              <a:t>Распространение широкого круга «сквозных» технологий подчеркнуло важность нового подхода к промышленной политике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 От поддержки конкретных отраслей и предприятий – к поддержке технологий, приносящих позитивные </a:t>
            </a:r>
            <a:r>
              <a:rPr lang="ru-RU" dirty="0" err="1"/>
              <a:t>экстерналии</a:t>
            </a:r>
            <a:r>
              <a:rPr lang="ru-RU" dirty="0"/>
              <a:t>, к промышленно-технологической политике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 Это не противоречит «горизонтальным» подходам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225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ВШЭ">
    <a:dk1>
      <a:srgbClr val="000000"/>
    </a:dk1>
    <a:lt1>
      <a:srgbClr val="FFFFFF"/>
    </a:lt1>
    <a:dk2>
      <a:srgbClr val="333333"/>
    </a:dk2>
    <a:lt2>
      <a:srgbClr val="E7E6E6"/>
    </a:lt2>
    <a:accent1>
      <a:srgbClr val="0F2D69"/>
    </a:accent1>
    <a:accent2>
      <a:srgbClr val="374B9B"/>
    </a:accent2>
    <a:accent3>
      <a:srgbClr val="E61E3C"/>
    </a:accent3>
    <a:accent4>
      <a:srgbClr val="EB691E"/>
    </a:accent4>
    <a:accent5>
      <a:srgbClr val="7D50B9"/>
    </a:accent5>
    <a:accent6>
      <a:srgbClr val="009B64"/>
    </a:accent6>
    <a:hlink>
      <a:srgbClr val="374B9B"/>
    </a:hlink>
    <a:folHlink>
      <a:srgbClr val="954F72"/>
    </a:folHlink>
  </a:clrScheme>
  <a:fontScheme name="HSE Sans">
    <a:majorFont>
      <a:latin typeface="HSE Sans"/>
      <a:ea typeface=""/>
      <a:cs typeface=""/>
    </a:majorFont>
    <a:minorFont>
      <a:latin typeface="HSE Sans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6065</TotalTime>
  <Words>1382</Words>
  <Application>Microsoft Office PowerPoint</Application>
  <PresentationFormat>Широкоэкранный</PresentationFormat>
  <Paragraphs>195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Century Gothic</vt:lpstr>
      <vt:lpstr>Tw Cen MT</vt:lpstr>
      <vt:lpstr>Tw Cen MT Condensed</vt:lpstr>
      <vt:lpstr>Wingdings</vt:lpstr>
      <vt:lpstr>Wingdings 3</vt:lpstr>
      <vt:lpstr>Интеграл</vt:lpstr>
      <vt:lpstr>Новые акценты промышленной политики в условиях цифровизации</vt:lpstr>
      <vt:lpstr>Постановка проблемы</vt:lpstr>
      <vt:lpstr>Типология мер промышленной политики: классификация К. Уорвика (сокращенный вариант)</vt:lpstr>
      <vt:lpstr>Общая динамика этапов промышленной политики в России</vt:lpstr>
      <vt:lpstr>Современные этапы промышленной политики России</vt:lpstr>
      <vt:lpstr>Характеристики цифровизации российской промышленности</vt:lpstr>
      <vt:lpstr>Промышленная стратегия ЕС - март 2020 г. (European Industrial Strategy)</vt:lpstr>
      <vt:lpstr>Но пока цифровым технологиям было не так уж много поддержки в ОЭСР</vt:lpstr>
      <vt:lpstr>Поддержка «сквозных» технологий – важный акцент промполитики теперь</vt:lpstr>
      <vt:lpstr>Технологический суверенитет – обострение проблемы с 2022 года</vt:lpstr>
      <vt:lpstr>Рабочие места / Good jobs</vt:lpstr>
      <vt:lpstr>Баланс кооперации и конкуренции</vt:lpstr>
      <vt:lpstr>Баланс кооперации и конкуренции</vt:lpstr>
      <vt:lpstr>Особые проблемы цифровизации промышленности в России</vt:lpstr>
      <vt:lpstr>Итоги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Финансовая грамотность в условиях короновизации экономики</dc:title>
  <dc:creator>Трухачев Сергей Анатольевич</dc:creator>
  <cp:lastModifiedBy>Александр Курдин</cp:lastModifiedBy>
  <cp:revision>285</cp:revision>
  <dcterms:created xsi:type="dcterms:W3CDTF">2020-03-28T18:58:51Z</dcterms:created>
  <dcterms:modified xsi:type="dcterms:W3CDTF">2024-03-06T09:49:12Z</dcterms:modified>
</cp:coreProperties>
</file>