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715000" type="screen16x1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80" y="-9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54889-BB6D-48AB-B079-2907F59DE6EF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DD432-C75A-4ED9-B48F-050276305A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54889-BB6D-48AB-B079-2907F59DE6EF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DD432-C75A-4ED9-B48F-050276305A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406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406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54889-BB6D-48AB-B079-2907F59DE6EF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DD432-C75A-4ED9-B48F-050276305A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54889-BB6D-48AB-B079-2907F59DE6EF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DD432-C75A-4ED9-B48F-050276305A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54889-BB6D-48AB-B079-2907F59DE6EF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DD432-C75A-4ED9-B48F-050276305A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54889-BB6D-48AB-B079-2907F59DE6EF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DD432-C75A-4ED9-B48F-050276305A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54889-BB6D-48AB-B079-2907F59DE6EF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DD432-C75A-4ED9-B48F-050276305A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54889-BB6D-48AB-B079-2907F59DE6EF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DD432-C75A-4ED9-B48F-050276305A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54889-BB6D-48AB-B079-2907F59DE6EF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DD432-C75A-4ED9-B48F-050276305A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54889-BB6D-48AB-B079-2907F59DE6EF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DD432-C75A-4ED9-B48F-050276305A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54889-BB6D-48AB-B079-2907F59DE6EF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DD432-C75A-4ED9-B48F-050276305A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54889-BB6D-48AB-B079-2907F59DE6EF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DD432-C75A-4ED9-B48F-050276305AD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jpeg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kartaev@gmail.com" TargetMode="External"/><Relationship Id="rId2" Type="http://schemas.openxmlformats.org/officeDocument/2006/relationships/hyperlink" Target="https://vk.com/abitur_bak_ef_mg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1@econ.msu.ru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Cambria" pitchFamily="18" charset="0"/>
              </a:rPr>
              <a:t>Первая группа ЭФ МГУ</a:t>
            </a:r>
            <a:endParaRPr lang="ru-RU" dirty="0">
              <a:latin typeface="Cambr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latin typeface="Cambria" pitchFamily="18" charset="0"/>
              </a:rPr>
              <a:t>День открытых дверей</a:t>
            </a:r>
          </a:p>
          <a:p>
            <a:r>
              <a:rPr lang="ru-RU" dirty="0" smtClean="0">
                <a:latin typeface="Cambria" pitchFamily="18" charset="0"/>
              </a:rPr>
              <a:t>08 октября 2017</a:t>
            </a:r>
            <a:endParaRPr lang="ru-RU" dirty="0">
              <a:latin typeface="Cambria" pitchFamily="18" charset="0"/>
            </a:endParaRPr>
          </a:p>
        </p:txBody>
      </p:sp>
      <p:pic>
        <p:nvPicPr>
          <p:cNvPr id="4" name="Picture 1" descr="C:\Users\Иванов\Desktop\техпрезентации\MSU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0"/>
            <a:ext cx="3016437" cy="1857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endParaRPr lang="en-US" sz="3600" dirty="0" smtClean="0">
              <a:latin typeface="Cambria" pitchFamily="18" charset="0"/>
            </a:endParaRPr>
          </a:p>
          <a:p>
            <a:pPr algn="r">
              <a:buNone/>
            </a:pPr>
            <a:r>
              <a:rPr lang="ru-RU" sz="3600" dirty="0" smtClean="0">
                <a:latin typeface="Cambria" pitchFamily="18" charset="0"/>
              </a:rPr>
              <a:t>Университет даст вам столько знаний, сколько вы сможете унести</a:t>
            </a:r>
            <a:endParaRPr lang="ru-RU" sz="36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ambria" pitchFamily="18" charset="0"/>
              </a:rPr>
              <a:t>Что такое Первая группа</a:t>
            </a:r>
            <a:endParaRPr lang="ru-RU" dirty="0"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>
                <a:latin typeface="Cambria" pitchFamily="18" charset="0"/>
              </a:rPr>
              <a:t>Студенты</a:t>
            </a:r>
            <a:r>
              <a:rPr lang="ru-RU" dirty="0" smtClean="0">
                <a:latin typeface="Cambria" pitchFamily="18" charset="0"/>
              </a:rPr>
              <a:t>, готовые учиться гораздо больше остальных</a:t>
            </a:r>
          </a:p>
          <a:p>
            <a:r>
              <a:rPr lang="ru-RU" b="1" dirty="0" smtClean="0">
                <a:latin typeface="Cambria" pitchFamily="18" charset="0"/>
              </a:rPr>
              <a:t>Преподаватели</a:t>
            </a:r>
            <a:r>
              <a:rPr lang="ru-RU" dirty="0" smtClean="0">
                <a:latin typeface="Cambria" pitchFamily="18" charset="0"/>
              </a:rPr>
              <a:t>, готовые рассказывать материал продвинутого уровня</a:t>
            </a:r>
          </a:p>
          <a:p>
            <a:r>
              <a:rPr lang="ru-RU" b="1" dirty="0" err="1" smtClean="0">
                <a:latin typeface="Cambria" pitchFamily="18" charset="0"/>
              </a:rPr>
              <a:t>Тьюторы-старшекурсники</a:t>
            </a:r>
            <a:r>
              <a:rPr lang="ru-RU" dirty="0" smtClean="0">
                <a:latin typeface="Cambria" pitchFamily="18" charset="0"/>
              </a:rPr>
              <a:t>, помогающие осваивать этот материал</a:t>
            </a:r>
          </a:p>
          <a:p>
            <a:r>
              <a:rPr lang="ru-RU" b="1" dirty="0" smtClean="0">
                <a:latin typeface="Cambria" pitchFamily="18" charset="0"/>
              </a:rPr>
              <a:t>Выпускники</a:t>
            </a:r>
            <a:r>
              <a:rPr lang="ru-RU" dirty="0" smtClean="0">
                <a:latin typeface="Cambria" pitchFamily="18" charset="0"/>
              </a:rPr>
              <a:t>, готовые делиться опытом и знаниями</a:t>
            </a:r>
          </a:p>
          <a:p>
            <a:pPr marL="0" indent="0" algn="r">
              <a:buNone/>
            </a:pPr>
            <a:endParaRPr lang="ru-RU" sz="3600" dirty="0" smtClean="0">
              <a:latin typeface="Cambria" pitchFamily="18" charset="0"/>
            </a:endParaRPr>
          </a:p>
          <a:p>
            <a:pPr marL="0" indent="0" algn="r">
              <a:buNone/>
            </a:pPr>
            <a:r>
              <a:rPr lang="ru-RU" dirty="0" smtClean="0">
                <a:latin typeface="Cambria" pitchFamily="18" charset="0"/>
              </a:rPr>
              <a:t>Проект стартовал в 2013 году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2" name="Picture 18" descr="Картинки по запросу яндек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4286240"/>
            <a:ext cx="1428760" cy="142876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ambria" pitchFamily="18" charset="0"/>
              </a:rPr>
              <a:t>Выпуск 2017</a:t>
            </a:r>
            <a:endParaRPr lang="ru-RU" dirty="0"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4"/>
            <a:ext cx="2686040" cy="40005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latin typeface="Cambria" pitchFamily="18" charset="0"/>
              </a:rPr>
              <a:t>PhD-</a:t>
            </a:r>
            <a:r>
              <a:rPr lang="ru-RU" sz="2800" dirty="0" smtClean="0">
                <a:latin typeface="Cambria" pitchFamily="18" charset="0"/>
              </a:rPr>
              <a:t>программы</a:t>
            </a:r>
          </a:p>
          <a:p>
            <a:pPr>
              <a:buNone/>
            </a:pPr>
            <a:endParaRPr lang="ru-RU" sz="2800" dirty="0">
              <a:latin typeface="Cambria" pitchFamily="18" charset="0"/>
            </a:endParaRPr>
          </a:p>
          <a:p>
            <a:pPr>
              <a:buNone/>
            </a:pPr>
            <a:endParaRPr lang="ru-RU" sz="1050" dirty="0" smtClean="0">
              <a:latin typeface="Cambria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Cambria" pitchFamily="18" charset="0"/>
              </a:rPr>
              <a:t>Магистратуры</a:t>
            </a:r>
          </a:p>
          <a:p>
            <a:pPr>
              <a:buNone/>
            </a:pPr>
            <a:endParaRPr lang="ru-RU" sz="2800" dirty="0">
              <a:latin typeface="Cambria" pitchFamily="18" charset="0"/>
            </a:endParaRPr>
          </a:p>
          <a:p>
            <a:pPr>
              <a:buNone/>
            </a:pPr>
            <a:endParaRPr lang="ru-RU" sz="1400" dirty="0" smtClean="0">
              <a:latin typeface="Cambria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Cambria" pitchFamily="18" charset="0"/>
              </a:rPr>
              <a:t>Работа</a:t>
            </a:r>
            <a:endParaRPr lang="ru-RU" sz="2800" dirty="0">
              <a:latin typeface="Cambria" pitchFamily="18" charset="0"/>
            </a:endParaRPr>
          </a:p>
        </p:txBody>
      </p:sp>
      <p:pic>
        <p:nvPicPr>
          <p:cNvPr id="4" name="Picture 4" descr="C:\Users\Иванов\Desktop\Новая папка (2)\UChica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1142988"/>
            <a:ext cx="3286120" cy="1159807"/>
          </a:xfrm>
          <a:prstGeom prst="rect">
            <a:avLst/>
          </a:prstGeom>
          <a:noFill/>
        </p:spPr>
      </p:pic>
      <p:pic>
        <p:nvPicPr>
          <p:cNvPr id="5" name="Picture 8" descr="C:\Users\Иванов\Desktop\Новая папка (2)\10838732_343268992523064_923971744_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16" y="571484"/>
            <a:ext cx="2285984" cy="2285984"/>
          </a:xfrm>
          <a:prstGeom prst="rect">
            <a:avLst/>
          </a:prstGeom>
          <a:noFill/>
        </p:spPr>
      </p:pic>
      <p:pic>
        <p:nvPicPr>
          <p:cNvPr id="6" name="Picture 23" descr="Картинки по запросу bonn university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29058" y="3214690"/>
            <a:ext cx="1857388" cy="660185"/>
          </a:xfrm>
          <a:prstGeom prst="rect">
            <a:avLst/>
          </a:prstGeom>
          <a:noFill/>
        </p:spPr>
      </p:pic>
      <p:pic>
        <p:nvPicPr>
          <p:cNvPr id="7" name="Picture 21" descr="Картинки по запросу ie business school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86314" y="2331716"/>
            <a:ext cx="2071702" cy="662947"/>
          </a:xfrm>
          <a:prstGeom prst="rect">
            <a:avLst/>
          </a:prstGeom>
          <a:noFill/>
        </p:spPr>
      </p:pic>
      <p:pic>
        <p:nvPicPr>
          <p:cNvPr id="1026" name="Picture 2" descr="C:\Users\Иванов\Desktop\Новая папка (2)\Без названия (1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29000" y="2357434"/>
            <a:ext cx="1285876" cy="1285876"/>
          </a:xfrm>
          <a:prstGeom prst="rect">
            <a:avLst/>
          </a:prstGeom>
          <a:noFill/>
        </p:spPr>
      </p:pic>
      <p:pic>
        <p:nvPicPr>
          <p:cNvPr id="1027" name="Picture 3" descr="C:\Users\Иванов\Desktop\Новая папка (2)\download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500958" y="4786326"/>
            <a:ext cx="1495323" cy="928674"/>
          </a:xfrm>
          <a:prstGeom prst="rect">
            <a:avLst/>
          </a:prstGeom>
          <a:noFill/>
        </p:spPr>
      </p:pic>
      <p:pic>
        <p:nvPicPr>
          <p:cNvPr id="11" name="Picture 9" descr="C:\Users\Иванов\Desktop\Новая папка (2)\Рисунок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357818" y="4286260"/>
            <a:ext cx="1275857" cy="1285884"/>
          </a:xfrm>
          <a:prstGeom prst="rect">
            <a:avLst/>
          </a:prstGeom>
          <a:noFill/>
        </p:spPr>
      </p:pic>
      <p:pic>
        <p:nvPicPr>
          <p:cNvPr id="1030" name="Picture 6" descr="Картинки по запросу ibs group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858016" y="4429136"/>
            <a:ext cx="1285884" cy="668058"/>
          </a:xfrm>
          <a:prstGeom prst="rect">
            <a:avLst/>
          </a:prstGeom>
          <a:noFill/>
        </p:spPr>
      </p:pic>
      <p:pic>
        <p:nvPicPr>
          <p:cNvPr id="13" name="Picture 19" descr="Картинки по запросу билайн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86116" y="3643318"/>
            <a:ext cx="2191405" cy="1276313"/>
          </a:xfrm>
          <a:prstGeom prst="rect">
            <a:avLst/>
          </a:prstGeom>
          <a:noFill/>
        </p:spPr>
      </p:pic>
      <p:pic>
        <p:nvPicPr>
          <p:cNvPr id="1032" name="Picture 8" descr="Картинки по запросу strategy partners group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215074" y="3929070"/>
            <a:ext cx="2928926" cy="309286"/>
          </a:xfrm>
          <a:prstGeom prst="rect">
            <a:avLst/>
          </a:prstGeom>
          <a:noFill/>
        </p:spPr>
      </p:pic>
      <p:pic>
        <p:nvPicPr>
          <p:cNvPr id="1034" name="Picture 10" descr="Картинки по запросу рэш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857884" y="3000376"/>
            <a:ext cx="1428760" cy="953407"/>
          </a:xfrm>
          <a:prstGeom prst="rect">
            <a:avLst/>
          </a:prstGeom>
          <a:noFill/>
        </p:spPr>
      </p:pic>
      <p:pic>
        <p:nvPicPr>
          <p:cNvPr id="1036" name="Picture 12" descr="http://www.forecast.ru/Main_Img/Logo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286248" y="4714875"/>
            <a:ext cx="914400" cy="1000125"/>
          </a:xfrm>
          <a:prstGeom prst="rect">
            <a:avLst/>
          </a:prstGeom>
          <a:noFill/>
        </p:spPr>
      </p:pic>
      <p:pic>
        <p:nvPicPr>
          <p:cNvPr id="17" name="Picture 3" descr="C:\Users\Иванов\Desktop\Новая папка (2)\Рисунок2.jp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072330" y="2857500"/>
            <a:ext cx="1886223" cy="6429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попасть в Первую группу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400" dirty="0" smtClean="0">
                <a:latin typeface="Cambria" pitchFamily="18" charset="0"/>
              </a:rPr>
              <a:t>Победители и призеры Всероссийской олимпиады и Открытого чемпионата школ по экономике </a:t>
            </a:r>
            <a:r>
              <a:rPr lang="ru-RU" sz="3400" b="1" dirty="0" smtClean="0">
                <a:latin typeface="Cambria" pitchFamily="18" charset="0"/>
              </a:rPr>
              <a:t>попадают в Первую группу автоматически</a:t>
            </a:r>
            <a:r>
              <a:rPr lang="ru-RU" sz="3400" dirty="0" smtClean="0">
                <a:latin typeface="Cambria" pitchFamily="18" charset="0"/>
              </a:rPr>
              <a:t>. Достаточно прийти на экономический факультет МГУ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400" dirty="0" smtClean="0">
                <a:latin typeface="Cambria" pitchFamily="18" charset="0"/>
              </a:rPr>
              <a:t>Любой первокурсник экономического факультета может попасть в первую группу, успешно написав 30 августа </a:t>
            </a:r>
            <a:r>
              <a:rPr lang="ru-RU" sz="3400" b="1" dirty="0" smtClean="0">
                <a:latin typeface="Cambria" pitchFamily="18" charset="0"/>
              </a:rPr>
              <a:t>распределительные тесты</a:t>
            </a:r>
            <a:r>
              <a:rPr lang="ru-RU" sz="3400" dirty="0" smtClean="0">
                <a:latin typeface="Cambria" pitchFamily="18" charset="0"/>
              </a:rPr>
              <a:t> по математике и экономике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400" dirty="0" smtClean="0">
                <a:latin typeface="Cambria" pitchFamily="18" charset="0"/>
              </a:rPr>
              <a:t>Студенты, которые не попали в Первую группу сразу, могут оказаться там, если будут демонстрировать высокие академические успехи в процессе обучения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ambria" pitchFamily="18" charset="0"/>
              </a:rPr>
              <a:t>Хотите узнать больше?</a:t>
            </a:r>
            <a:endParaRPr lang="ru-RU" dirty="0"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Cambria" pitchFamily="18" charset="0"/>
              </a:rPr>
              <a:t>Задавайте вопросы в группе абитуриентов экономического факультета МГУ в контакте:</a:t>
            </a:r>
            <a:br>
              <a:rPr lang="ru-RU" dirty="0" smtClean="0">
                <a:latin typeface="Cambria" pitchFamily="18" charset="0"/>
              </a:rPr>
            </a:br>
            <a:r>
              <a:rPr lang="en-US" dirty="0" smtClean="0">
                <a:latin typeface="Cambria" pitchFamily="18" charset="0"/>
                <a:hlinkClick r:id="rId2"/>
              </a:rPr>
              <a:t>https://vk.com/abitur_bak_ef_mgu</a:t>
            </a:r>
            <a:r>
              <a:rPr lang="ru-RU" dirty="0" smtClean="0">
                <a:latin typeface="Cambria" pitchFamily="18" charset="0"/>
              </a:rPr>
              <a:t> </a:t>
            </a:r>
            <a:endParaRPr lang="ru-RU" dirty="0" smtClean="0">
              <a:solidFill>
                <a:srgbClr val="FF0000"/>
              </a:solidFill>
              <a:latin typeface="Cambria" pitchFamily="18" charset="0"/>
              <a:sym typeface="Wingdings" pitchFamily="2" charset="2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Cambria" pitchFamily="18" charset="0"/>
                <a:sym typeface="Wingdings" pitchFamily="2" charset="2"/>
              </a:rPr>
              <a:t>Пишите куратору Первой группы доценту ЭФ МГУ Филиппу </a:t>
            </a:r>
            <a:r>
              <a:rPr lang="ru-RU" dirty="0" err="1" smtClean="0">
                <a:latin typeface="Cambria" pitchFamily="18" charset="0"/>
                <a:sym typeface="Wingdings" pitchFamily="2" charset="2"/>
              </a:rPr>
              <a:t>Картаеву</a:t>
            </a:r>
            <a:r>
              <a:rPr lang="ru-RU" dirty="0" smtClean="0">
                <a:latin typeface="Cambria" pitchFamily="18" charset="0"/>
                <a:sym typeface="Wingdings" pitchFamily="2" charset="2"/>
              </a:rPr>
              <a:t> на почту </a:t>
            </a:r>
            <a:r>
              <a:rPr lang="en-US" dirty="0" smtClean="0">
                <a:latin typeface="Cambria" pitchFamily="18" charset="0"/>
                <a:sym typeface="Wingdings" pitchFamily="2" charset="2"/>
                <a:hlinkClick r:id="rId3"/>
              </a:rPr>
              <a:t>kartaev@gmail.com</a:t>
            </a:r>
            <a:r>
              <a:rPr lang="ru-RU" dirty="0" smtClean="0">
                <a:latin typeface="Cambria" pitchFamily="18" charset="0"/>
                <a:sym typeface="Wingdings" pitchFamily="2" charset="2"/>
              </a:rPr>
              <a:t> или на почту группы </a:t>
            </a:r>
            <a:r>
              <a:rPr lang="ru-RU" dirty="0" smtClean="0">
                <a:latin typeface="Cambria" pitchFamily="18" charset="0"/>
                <a:sym typeface="Wingdings" pitchFamily="2" charset="2"/>
                <a:hlinkClick r:id="rId4"/>
              </a:rPr>
              <a:t>1</a:t>
            </a:r>
            <a:r>
              <a:rPr lang="en-US" dirty="0" smtClean="0">
                <a:latin typeface="Cambria" pitchFamily="18" charset="0"/>
                <a:sym typeface="Wingdings" pitchFamily="2" charset="2"/>
                <a:hlinkClick r:id="rId4"/>
              </a:rPr>
              <a:t>@</a:t>
            </a:r>
            <a:r>
              <a:rPr lang="en-US" dirty="0" err="1" smtClean="0">
                <a:latin typeface="Cambria" pitchFamily="18" charset="0"/>
                <a:sym typeface="Wingdings" pitchFamily="2" charset="2"/>
                <a:hlinkClick r:id="rId4"/>
              </a:rPr>
              <a:t>econ.msu.ru</a:t>
            </a:r>
            <a:r>
              <a:rPr lang="ru-RU" dirty="0" smtClean="0">
                <a:latin typeface="Cambria" pitchFamily="18" charset="0"/>
                <a:sym typeface="Wingdings" pitchFamily="2" charset="2"/>
              </a:rPr>
              <a:t> </a:t>
            </a:r>
            <a:r>
              <a:rPr lang="en-US" dirty="0" smtClean="0">
                <a:latin typeface="Cambria" pitchFamily="18" charset="0"/>
                <a:sym typeface="Wingdings" pitchFamily="2" charset="2"/>
              </a:rPr>
              <a:t> </a:t>
            </a:r>
            <a:endParaRPr lang="ru-RU" dirty="0" smtClean="0">
              <a:latin typeface="Cambria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Cambria" pitchFamily="18" charset="0"/>
              </a:rPr>
              <a:t>Задавайте вопросы прямо сейчас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86326"/>
            <a:ext cx="8229600" cy="57150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Везде есть место подвигу</a:t>
            </a:r>
            <a:endParaRPr lang="ru-RU" dirty="0"/>
          </a:p>
        </p:txBody>
      </p:sp>
      <p:pic>
        <p:nvPicPr>
          <p:cNvPr id="5" name="Picture 3" descr="C:\Users\Иванов\Desktop\Фото\Для факультета\ck4XMKEt_5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8185" y="428609"/>
            <a:ext cx="6801611" cy="43519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152</Words>
  <Application>Microsoft Office PowerPoint</Application>
  <PresentationFormat>Экран (16:10)</PresentationFormat>
  <Paragraphs>29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Первая группа ЭФ МГУ</vt:lpstr>
      <vt:lpstr>Слайд 2</vt:lpstr>
      <vt:lpstr>Что такое Первая группа</vt:lpstr>
      <vt:lpstr>Выпуск 2017</vt:lpstr>
      <vt:lpstr>Как попасть в Первую группу</vt:lpstr>
      <vt:lpstr>Хотите узнать больше?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Первая группа ЭФ МГУ</dc:title>
  <dc:creator>Иванов</dc:creator>
  <cp:lastModifiedBy>Иванов</cp:lastModifiedBy>
  <cp:revision>2</cp:revision>
  <dcterms:created xsi:type="dcterms:W3CDTF">2017-10-08T09:35:06Z</dcterms:created>
  <dcterms:modified xsi:type="dcterms:W3CDTF">2017-10-08T11:54:23Z</dcterms:modified>
</cp:coreProperties>
</file>