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6" r:id="rId4"/>
    <p:sldId id="262" r:id="rId5"/>
    <p:sldId id="267" r:id="rId6"/>
    <p:sldId id="257" r:id="rId7"/>
    <p:sldId id="261" r:id="rId8"/>
    <p:sldId id="258" r:id="rId9"/>
    <p:sldId id="259" r:id="rId10"/>
    <p:sldId id="265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FB20-E1FB-4D0C-88B0-10ADA1345EFC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FD593-7197-4B09-BE79-663EC7D9C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0F6A-72A5-4175-B367-23208B04729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34" y="2211977"/>
            <a:ext cx="11434355" cy="1131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Цифровая коррозия рынка и капитала в эпоху новой промышленной революции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14" y="3940507"/>
            <a:ext cx="8637072" cy="977621"/>
          </a:xfrm>
        </p:spPr>
        <p:txBody>
          <a:bodyPr/>
          <a:lstStyle/>
          <a:p>
            <a:r>
              <a:rPr lang="ru-RU" dirty="0" smtClean="0"/>
              <a:t>С.А. Толкачев, д.э.н., профессор, Финансовый университет при Правительстве российской федерации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60914" y="5120640"/>
            <a:ext cx="576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семинар Экономический факультет МГУ им. М.В. Ломоносова, 7.10.2020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5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90" y="194343"/>
            <a:ext cx="10515600" cy="991727"/>
          </a:xfrm>
        </p:spPr>
        <p:txBody>
          <a:bodyPr/>
          <a:lstStyle/>
          <a:p>
            <a:r>
              <a:rPr lang="ru-RU" dirty="0" smtClean="0"/>
              <a:t>Некапиталистические Зомби-фирмы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039" y="1103441"/>
            <a:ext cx="5486400" cy="3866766"/>
          </a:xfrm>
        </p:spPr>
        <p:txBody>
          <a:bodyPr>
            <a:normAutofit/>
          </a:bodyPr>
          <a:lstStyle/>
          <a:p>
            <a:r>
              <a:rPr lang="ru-RU" dirty="0" smtClean="0"/>
              <a:t>Фирмы не приносят прибыль: доходы уходят на то, чтобы обслуживать ранее накопленные долги. </a:t>
            </a:r>
          </a:p>
          <a:p>
            <a:r>
              <a:rPr lang="ru-RU" dirty="0" smtClean="0"/>
              <a:t>Это уже </a:t>
            </a:r>
            <a:r>
              <a:rPr lang="ru-RU" u="sng" dirty="0" smtClean="0"/>
              <a:t>не капиталистическое </a:t>
            </a:r>
            <a:r>
              <a:rPr lang="ru-RU" dirty="0" smtClean="0"/>
              <a:t>предприятие. Это </a:t>
            </a:r>
            <a:r>
              <a:rPr lang="ru-RU" u="sng" dirty="0" smtClean="0"/>
              <a:t>ремесленники</a:t>
            </a:r>
            <a:r>
              <a:rPr lang="ru-RU" dirty="0" smtClean="0"/>
              <a:t>. Цель – обеспечение благосостояния работников без быстрого накопления капитала!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" y="1236549"/>
            <a:ext cx="5665839" cy="4667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4426" y="4698508"/>
            <a:ext cx="5216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(https://www.bloomberg.com/opinion/articles/2020-09-14/covid-recession-germany-s-resurgent-economy-is-sicker-than-you-think),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5597" y="3882390"/>
            <a:ext cx="464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Германии уже сейчас 550 тыс. зомби фирм, а в 2021 году их будет 800 тыс.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9490" y="690206"/>
            <a:ext cx="4385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Зомби-фирмы в США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557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24" y="291901"/>
            <a:ext cx="9603275" cy="1049235"/>
          </a:xfrm>
        </p:spPr>
        <p:txBody>
          <a:bodyPr/>
          <a:lstStyle/>
          <a:p>
            <a:r>
              <a:rPr lang="ru-RU" sz="2800" dirty="0" smtClean="0"/>
              <a:t>Некапиталистические </a:t>
            </a:r>
            <a:r>
              <a:rPr lang="ru-RU" sz="2800" dirty="0" err="1" smtClean="0"/>
              <a:t>мейкеры</a:t>
            </a:r>
            <a:r>
              <a:rPr lang="ru-RU" sz="2800" dirty="0" smtClean="0"/>
              <a:t> – ремесленники нового типа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67" y="2078181"/>
            <a:ext cx="8504093" cy="3144983"/>
          </a:xfrm>
        </p:spPr>
        <p:txBody>
          <a:bodyPr>
            <a:normAutofit fontScale="85000" lnSpcReduction="10000"/>
          </a:bodyPr>
          <a:lstStyle/>
          <a:p>
            <a:r>
              <a:rPr lang="ru-RU" sz="2200" dirty="0" smtClean="0"/>
              <a:t>Наделение широких масс населения средствами производства нового типа (3Д Принтеры, интернет) – аналог примитивных немеханизированных орудий производства ремесленников </a:t>
            </a:r>
          </a:p>
          <a:p>
            <a:r>
              <a:rPr lang="ru-RU" sz="2200" dirty="0" err="1" smtClean="0"/>
              <a:t>Мэйкеры</a:t>
            </a:r>
            <a:r>
              <a:rPr lang="ru-RU" sz="2200" dirty="0" smtClean="0"/>
              <a:t>-создатели, кооператоры нового типа – носители знания как актива – аналог знаний и навыков старых ремесленников и кооператоров  </a:t>
            </a:r>
          </a:p>
          <a:p>
            <a:r>
              <a:rPr lang="ru-RU" sz="2200" dirty="0" smtClean="0"/>
              <a:t>Расширение горизонтальных каналов коммуникаций в рамках сетевых сообществ – аналог общинных деревенских связей</a:t>
            </a:r>
          </a:p>
          <a:p>
            <a:r>
              <a:rPr lang="ru-RU" sz="2200" dirty="0" smtClean="0"/>
              <a:t>Новая </a:t>
            </a:r>
            <a:r>
              <a:rPr lang="ru-RU" sz="2200" dirty="0" err="1" smtClean="0"/>
              <a:t>кастомизация</a:t>
            </a:r>
            <a:r>
              <a:rPr lang="ru-RU" sz="2200" dirty="0" smtClean="0"/>
              <a:t> и локализация потребительских запросов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60" y="933018"/>
            <a:ext cx="3027940" cy="46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412634"/>
            <a:ext cx="1037558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Трансформация финансово-кредитной системы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банки, а </a:t>
            </a:r>
            <a:r>
              <a:rPr lang="ru-RU" dirty="0" smtClean="0"/>
              <a:t>экосистемы;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9" y="2015732"/>
            <a:ext cx="11120845" cy="34506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экосистема </a:t>
            </a:r>
            <a:r>
              <a:rPr lang="ru-RU" sz="2400" dirty="0"/>
              <a:t>Сбербанка насчитывает более 40 </a:t>
            </a:r>
            <a:r>
              <a:rPr lang="ru-RU" sz="2400" dirty="0" smtClean="0"/>
              <a:t>дочерних-зависимых </a:t>
            </a:r>
            <a:r>
              <a:rPr lang="ru-RU" sz="2400" dirty="0"/>
              <a:t>компаний, оказывающих услуги в области финансов, развлечения, обучения, здоровья, консалтинга, шопинга. 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2019 году ВТБ </a:t>
            </a:r>
            <a:r>
              <a:rPr lang="ru-RU" sz="2400" dirty="0" smtClean="0"/>
              <a:t>анонсировал </a:t>
            </a:r>
            <a:r>
              <a:rPr lang="ru-RU" sz="2400" dirty="0"/>
              <a:t>создание </a:t>
            </a:r>
            <a:r>
              <a:rPr lang="ru-RU" sz="2400" dirty="0" smtClean="0"/>
              <a:t>экосистемы (услуги </a:t>
            </a:r>
            <a:r>
              <a:rPr lang="ru-RU" sz="2400" dirty="0"/>
              <a:t>мобильной связи, жилищной экосистемы, цифровой </a:t>
            </a:r>
            <a:r>
              <a:rPr lang="ru-RU" sz="2400" dirty="0" smtClean="0"/>
              <a:t>бухгалтерии).  </a:t>
            </a:r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3314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Трансформация финансово-кредитной </a:t>
            </a:r>
            <a:r>
              <a:rPr lang="ru-RU" dirty="0" smtClean="0"/>
              <a:t>системы: коррозия рынка капитала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2015732"/>
            <a:ext cx="10514527" cy="34506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Безудержная эмиссия, запредельный рост активов ЦБ, безумные </a:t>
            </a:r>
            <a:r>
              <a:rPr lang="ru-RU" sz="2400" dirty="0" err="1" smtClean="0"/>
              <a:t>деривативы</a:t>
            </a:r>
            <a:r>
              <a:rPr lang="ru-RU" sz="2400" dirty="0" smtClean="0"/>
              <a:t> – деньги перестали быть товаром,  рынок денег растворяется!</a:t>
            </a:r>
          </a:p>
          <a:p>
            <a:r>
              <a:rPr lang="ru-RU" sz="2400" dirty="0" smtClean="0"/>
              <a:t>отрицательный </a:t>
            </a:r>
            <a:r>
              <a:rPr lang="ru-RU" sz="2400" dirty="0"/>
              <a:t>процент – конец накопления капитала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Банки как институт финансового посредничества – ключевой институт мобилизации (накопления) капитала – теряют свою роль на фоне развития альтернативных механизмов финансирования (</a:t>
            </a:r>
            <a:r>
              <a:rPr lang="ru-RU" sz="2400" dirty="0" err="1"/>
              <a:t>краудфандинг</a:t>
            </a:r>
            <a:r>
              <a:rPr lang="ru-RU" sz="2400" dirty="0"/>
              <a:t>, криптовалюты), не увязанных в </a:t>
            </a:r>
            <a:r>
              <a:rPr lang="ru-RU" sz="2400" dirty="0" err="1"/>
              <a:t>двухярусную</a:t>
            </a:r>
            <a:r>
              <a:rPr lang="ru-RU" sz="2400" dirty="0"/>
              <a:t> систему ЦБ-КБ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46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1576" y="-109683"/>
            <a:ext cx="11400026" cy="98488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 algn="ctr"/>
            <a:r>
              <a:rPr lang="ru-RU" sz="3200" b="1" dirty="0" smtClean="0"/>
              <a:t>Промышленные революции, мирохозяйственные уклады и модификации капитализма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85472"/>
              </p:ext>
            </p:extLst>
          </p:nvPr>
        </p:nvGraphicFramePr>
        <p:xfrm>
          <a:off x="131576" y="977324"/>
          <a:ext cx="11565375" cy="5086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350">
                  <a:extLst>
                    <a:ext uri="{9D8B030D-6E8A-4147-A177-3AD203B41FA5}">
                      <a16:colId xmlns="" xmlns:a16="http://schemas.microsoft.com/office/drawing/2014/main" val="2603051284"/>
                    </a:ext>
                  </a:extLst>
                </a:gridCol>
                <a:gridCol w="2351863">
                  <a:extLst>
                    <a:ext uri="{9D8B030D-6E8A-4147-A177-3AD203B41FA5}">
                      <a16:colId xmlns="" xmlns:a16="http://schemas.microsoft.com/office/drawing/2014/main" val="809131852"/>
                    </a:ext>
                  </a:extLst>
                </a:gridCol>
                <a:gridCol w="2619983">
                  <a:extLst>
                    <a:ext uri="{9D8B030D-6E8A-4147-A177-3AD203B41FA5}">
                      <a16:colId xmlns="" xmlns:a16="http://schemas.microsoft.com/office/drawing/2014/main" val="585912457"/>
                    </a:ext>
                  </a:extLst>
                </a:gridCol>
                <a:gridCol w="25336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83553">
                  <a:extLst>
                    <a:ext uri="{9D8B030D-6E8A-4147-A177-3AD203B41FA5}">
                      <a16:colId xmlns="" xmlns:a16="http://schemas.microsoft.com/office/drawing/2014/main" val="4253881049"/>
                    </a:ext>
                  </a:extLst>
                </a:gridCol>
              </a:tblGrid>
              <a:tr h="7077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Период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Цикличность режима мирохозяйственных отношений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Цикличность базовых технологий (или ТУ)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Мирохозяйственный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уклад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Промышленная революция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80499136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1840-х гг.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Протекционизм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Классический капитализм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8224752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1840-1870-е гг.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Фритредерство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4516284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1870-1910-е гг.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Империализм (Глобализм)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8764366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1910-1940-е гг.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Протекционизм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АМЕРИКАНСКИЙ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Корпоративный, государственно-монополистический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капитализм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146644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1940-1970-е гг.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Фритредерство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673287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1970-2010-е гг.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Империализм (Глобализм)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449239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2010-2040-е гг. (?)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Протекционизм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производства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АЗИАТСКИЙ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Интегральный строй?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ТРЕТЬЯ (Четвертая по </a:t>
                      </a: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К.Швабу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200948"/>
                  </a:ext>
                </a:extLst>
              </a:tr>
              <a:tr h="4718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2040-е гг. - 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Фритредерство?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387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65125"/>
            <a:ext cx="11441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Демарш США на излете американского цикла накопления капитала. </a:t>
            </a:r>
            <a:br>
              <a:rPr lang="ru-RU" dirty="0" smtClean="0"/>
            </a:br>
            <a:r>
              <a:rPr lang="ru-RU" sz="2700" dirty="0" smtClean="0"/>
              <a:t>Отчаянная Попытка перезапуска промышленной стадии цикла</a:t>
            </a:r>
            <a:endParaRPr lang="ru-RU" sz="2700" dirty="0"/>
          </a:p>
        </p:txBody>
      </p:sp>
      <p:sp>
        <p:nvSpPr>
          <p:cNvPr id="4" name="AutoShape 2" descr="https://b1.vestifinance.ru/c/414517.491x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842537"/>
            <a:ext cx="8597462" cy="41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19" y="421342"/>
            <a:ext cx="10574958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Обреченность капитализма – далеко не новость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Доклад к 50-летнему юбилею Римского </a:t>
            </a:r>
            <a:r>
              <a:rPr lang="ru-RU" sz="2700" dirty="0"/>
              <a:t>клуба </a:t>
            </a:r>
            <a:r>
              <a:rPr lang="ru-RU" sz="2700" dirty="0" smtClean="0"/>
              <a:t>, </a:t>
            </a:r>
            <a:r>
              <a:rPr lang="ru-RU" sz="2700" dirty="0"/>
              <a:t>декабрь 2017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886" y="2015732"/>
            <a:ext cx="7614968" cy="34506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кризис </a:t>
            </a:r>
            <a:r>
              <a:rPr lang="ru-RU" sz="2400" dirty="0"/>
              <a:t>идеологии </a:t>
            </a:r>
            <a:r>
              <a:rPr lang="ru-RU" sz="2400" dirty="0" smtClean="0"/>
              <a:t>капитализма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Причины – финансовые спекуляции, которые стали источником вырождения капитализма.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0" y="2224631"/>
            <a:ext cx="2668088" cy="2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8455" y="-1"/>
            <a:ext cx="10783933" cy="145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Капитализм –это преодоление мальтузианской ловушки или «экономики устойчивого развития»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218" y="1454726"/>
            <a:ext cx="11305309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/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ежим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мальтузианской ловушки (МЛ) сохранялся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ок.10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лет со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времен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неолита до эпохи первоначального накопления капитала.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Преодоление МЛ состоялось за счет появления сверхприбыльных секторов экономики, сначала в торговле, а затем в промышленности. Промышленный переворот – Первая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промреволюция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старт настоящего капитализма.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Страхи Мальтуса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Рикардо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 судьбе капитализма – это опасения исчерпания сверхприбыльных отраслей – закон убывающей эффективности.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К.Маркс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очарованный абстрактной красотой идеи эквивалентного обмена, хотел более «научного» конца капитализма.  НО… до конца не отвергал идею сверхприбыльных секторов. </a:t>
            </a:r>
          </a:p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Р.Люксембург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 выживании капитализма за счет некапиталистических секторов – напоминание о необходимости сверхприбыльных отраслей!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6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30" y="174172"/>
            <a:ext cx="11669884" cy="1303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капитализм?</a:t>
            </a: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dirty="0" smtClean="0"/>
              <a:t>Используем </a:t>
            </a:r>
            <a:r>
              <a:rPr lang="ru-RU" sz="2000" dirty="0"/>
              <a:t>м</a:t>
            </a:r>
            <a:r>
              <a:rPr lang="ru-RU" sz="2000" dirty="0" smtClean="0"/>
              <a:t>етодологию </a:t>
            </a:r>
            <a:r>
              <a:rPr lang="ru-RU" sz="2000" dirty="0" err="1" smtClean="0"/>
              <a:t>цаголовской</a:t>
            </a:r>
            <a:r>
              <a:rPr lang="ru-RU" sz="2000" dirty="0" smtClean="0"/>
              <a:t> школы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200" dirty="0" smtClean="0"/>
              <a:t>Исходное </a:t>
            </a:r>
            <a:r>
              <a:rPr lang="ru-RU" sz="2200" dirty="0"/>
              <a:t>(способ связи производства и потребления) и основное (способ связи производителя со средствами производства) производственные </a:t>
            </a:r>
            <a:r>
              <a:rPr lang="ru-RU" sz="2200" dirty="0" smtClean="0"/>
              <a:t>отношения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030" y="1853754"/>
            <a:ext cx="96032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Рыночные (товарно-денежные) </a:t>
            </a:r>
            <a:r>
              <a:rPr lang="ru-RU" sz="2400" dirty="0" smtClean="0"/>
              <a:t>отношения + отношения эксплуатации, т.е. механизм накопления капитала (институты)   </a:t>
            </a:r>
          </a:p>
          <a:p>
            <a:r>
              <a:rPr lang="ru-RU" sz="2400" dirty="0" smtClean="0"/>
              <a:t>Институты накопления капитала формируют </a:t>
            </a:r>
            <a:r>
              <a:rPr lang="ru-RU" sz="2400" b="1" dirty="0" smtClean="0"/>
              <a:t>модель капитализма </a:t>
            </a:r>
            <a:r>
              <a:rPr lang="ru-RU" sz="2400" dirty="0" smtClean="0"/>
              <a:t>(историческую, мирохозяйственную)</a:t>
            </a:r>
          </a:p>
          <a:p>
            <a:endParaRPr lang="ru-RU" sz="2400" dirty="0" smtClean="0"/>
          </a:p>
          <a:p>
            <a:r>
              <a:rPr lang="ru-RU" sz="2000" dirty="0" err="1" smtClean="0"/>
              <a:t>Кейнс</a:t>
            </a:r>
            <a:r>
              <a:rPr lang="ru-RU" sz="2000" dirty="0" smtClean="0"/>
              <a:t> спас капитализм от капиталистов, обосновав переход от английской к американской мирохозяйственной модели в эпоху распространения Второй промышленной революции.   Но…</a:t>
            </a:r>
            <a:r>
              <a:rPr lang="ru-RU" sz="2000" dirty="0" err="1" smtClean="0"/>
              <a:t>Кейнс</a:t>
            </a:r>
            <a:r>
              <a:rPr lang="ru-RU" sz="2000" dirty="0" smtClean="0"/>
              <a:t> подправил только основное ПО, исходное ПО – рынок - оставалось незыблемым!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777" y="1956903"/>
            <a:ext cx="1863635" cy="27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2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происходит в эпоху перехода к третьей ПР и третьему мирохозяйственному укладу?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Изменяются не только институты накопления капитала, но и рыночные ТДО</a:t>
            </a:r>
          </a:p>
          <a:p>
            <a:r>
              <a:rPr lang="ru-RU" sz="3200" dirty="0" smtClean="0"/>
              <a:t>Модификация и основного и исходного ПО капитализма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22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639" y="116632"/>
            <a:ext cx="7055380" cy="792088"/>
          </a:xfrm>
        </p:spPr>
        <p:txBody>
          <a:bodyPr/>
          <a:lstStyle/>
          <a:p>
            <a:r>
              <a:rPr lang="ru-RU" dirty="0" smtClean="0"/>
              <a:t>Подрыв субъектных основ рынка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7" y="1933046"/>
            <a:ext cx="5913121" cy="37018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4047" y="1194131"/>
            <a:ext cx="5042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Цифровизация все смешала</a:t>
            </a:r>
            <a:endParaRPr lang="ru-RU" sz="2400" i="1" dirty="0"/>
          </a:p>
          <a:p>
            <a:endParaRPr lang="ru-RU" sz="2400" dirty="0" smtClean="0"/>
          </a:p>
          <a:p>
            <a:r>
              <a:rPr lang="ru-RU" sz="2400" dirty="0" smtClean="0"/>
              <a:t>Фирмы </a:t>
            </a:r>
            <a:r>
              <a:rPr lang="ru-RU" sz="2400" dirty="0"/>
              <a:t>– не только производят  Потребители не только потребляют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Протребление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Элвин</a:t>
            </a:r>
            <a:r>
              <a:rPr lang="ru-RU" sz="2400" dirty="0"/>
              <a:t> </a:t>
            </a:r>
            <a:r>
              <a:rPr lang="ru-RU" sz="2400" dirty="0" err="1"/>
              <a:t>Тоффлер</a:t>
            </a:r>
            <a:r>
              <a:rPr lang="ru-RU" sz="2400" dirty="0"/>
              <a:t>)  </a:t>
            </a:r>
            <a:endParaRPr lang="ru-RU" sz="2400" dirty="0" smtClean="0"/>
          </a:p>
          <a:p>
            <a:r>
              <a:rPr lang="ru-RU" sz="2400" dirty="0" smtClean="0"/>
              <a:t> или </a:t>
            </a:r>
            <a:r>
              <a:rPr lang="ru-RU" sz="2400" dirty="0" err="1" smtClean="0"/>
              <a:t>Сопроизводство</a:t>
            </a:r>
            <a:r>
              <a:rPr lang="ru-RU" sz="2400" dirty="0" smtClean="0"/>
              <a:t>  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Мейкеры</a:t>
            </a:r>
            <a:r>
              <a:rPr lang="ru-RU" sz="2400" dirty="0" smtClean="0"/>
              <a:t> – и потребители и производители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120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499719"/>
            <a:ext cx="1061942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«Экономика </a:t>
            </a:r>
            <a:r>
              <a:rPr lang="ru-RU" dirty="0"/>
              <a:t>индустриальных </a:t>
            </a:r>
            <a:r>
              <a:rPr lang="ru-RU" dirty="0" smtClean="0"/>
              <a:t>приложений»: </a:t>
            </a:r>
            <a:br>
              <a:rPr lang="ru-RU" dirty="0" smtClean="0"/>
            </a:br>
            <a:r>
              <a:rPr lang="ru-RU" dirty="0" smtClean="0"/>
              <a:t>подрыв института собственности ( не только частной)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726" y="2130981"/>
            <a:ext cx="10419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Покупатель товаров </a:t>
            </a:r>
            <a:r>
              <a:rPr lang="ru-RU" dirty="0"/>
              <a:t>и </a:t>
            </a:r>
            <a:r>
              <a:rPr lang="ru-RU" dirty="0" smtClean="0"/>
              <a:t>услуг </a:t>
            </a:r>
            <a:r>
              <a:rPr lang="ru-RU" dirty="0"/>
              <a:t>уже не </a:t>
            </a:r>
            <a:r>
              <a:rPr lang="ru-RU" dirty="0" smtClean="0"/>
              <a:t>может </a:t>
            </a:r>
            <a:r>
              <a:rPr lang="ru-RU" dirty="0"/>
              <a:t>считать себя полноправным </a:t>
            </a:r>
            <a:r>
              <a:rPr lang="ru-RU" dirty="0" smtClean="0"/>
              <a:t>собственником: 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правомочия не могут быть реализованы </a:t>
            </a:r>
            <a:r>
              <a:rPr lang="ru-RU" dirty="0" smtClean="0"/>
              <a:t>после приобретения, либо </a:t>
            </a:r>
            <a:r>
              <a:rPr lang="ru-RU" dirty="0"/>
              <a:t>их реализация настолько неэффективна, что лишает смысла сам институт собственности.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правомочия</a:t>
            </a:r>
            <a:r>
              <a:rPr lang="ru-RU" u="sng" dirty="0"/>
              <a:t> владения, распоряжения </a:t>
            </a:r>
            <a:r>
              <a:rPr lang="ru-RU" dirty="0"/>
              <a:t>– дистанционная блокировка доступа </a:t>
            </a:r>
            <a:endParaRPr lang="ru-RU" dirty="0" smtClean="0"/>
          </a:p>
          <a:p>
            <a:r>
              <a:rPr lang="ru-RU" dirty="0" smtClean="0"/>
              <a:t>Правомочия </a:t>
            </a:r>
            <a:r>
              <a:rPr lang="ru-RU" u="sng" dirty="0" smtClean="0"/>
              <a:t>пользования и получения дохода</a:t>
            </a:r>
            <a:r>
              <a:rPr lang="ru-RU" dirty="0" smtClean="0"/>
              <a:t> </a:t>
            </a:r>
            <a:r>
              <a:rPr lang="ru-RU" dirty="0" err="1" smtClean="0"/>
              <a:t>диссипируется</a:t>
            </a:r>
            <a:r>
              <a:rPr lang="ru-RU" dirty="0"/>
              <a:t>. Владелец оборудования не в состоянии получать прибыль от его использования «в одиночку», без постоянного взаимодействия с поставщиками информационных услуг, обновляющих программное обеспечение. </a:t>
            </a:r>
            <a:endParaRPr lang="ru-RU" dirty="0" smtClean="0"/>
          </a:p>
          <a:p>
            <a:r>
              <a:rPr lang="ru-RU" dirty="0" smtClean="0"/>
              <a:t>Правомочие </a:t>
            </a:r>
            <a:r>
              <a:rPr lang="ru-RU" u="sng" dirty="0" smtClean="0"/>
              <a:t>передачи по наследству </a:t>
            </a:r>
            <a:r>
              <a:rPr lang="ru-RU" dirty="0" smtClean="0"/>
              <a:t>теряет смысл – высокий темп морального обесценения (смартфоны каждые полгода)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389" y="4928439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Толкачев С.А., Михайлова П.Ю., Нартова Е.Н</a:t>
            </a:r>
            <a:r>
              <a:rPr lang="ru-RU" dirty="0" smtClean="0"/>
              <a:t>. ЦИФРОВАЯ </a:t>
            </a:r>
            <a:r>
              <a:rPr lang="ru-RU" dirty="0"/>
              <a:t>ТРАНСФОРМАЦИЯ ПРОИЗВОДСТВА НА ОСНОВЕ ПРОМЫШЛЕННОГО ИНТЕРНЕТА </a:t>
            </a:r>
            <a:r>
              <a:rPr lang="ru-RU" dirty="0" smtClean="0"/>
              <a:t>ВЕЩЕЙ. // Экономическое </a:t>
            </a:r>
            <a:r>
              <a:rPr lang="ru-RU" dirty="0"/>
              <a:t>возрождение России. 2017. № 3 (53). С. 79-89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15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679</Words>
  <Application>Microsoft Office PowerPoint</Application>
  <PresentationFormat>Широкоэкранный</PresentationFormat>
  <Paragraphs>96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Gallery</vt:lpstr>
      <vt:lpstr>Цифровая коррозия рынка и капитала в эпоху новой промышленной революции</vt:lpstr>
      <vt:lpstr>Презентация PowerPoint</vt:lpstr>
      <vt:lpstr>Демарш США на излете американского цикла накопления капитала.  Отчаянная Попытка перезапуска промышленной стадии цикла</vt:lpstr>
      <vt:lpstr>Обреченность капитализма – далеко не новость  Доклад к 50-летнему юбилею Римского клуба , декабрь 2017 </vt:lpstr>
      <vt:lpstr>Презентация PowerPoint</vt:lpstr>
      <vt:lpstr>Что такое капитализм?  Используем методологию цаголовской школы  Исходное (способ связи производства и потребления) и основное (способ связи производителя со средствами производства) производственные отношения  </vt:lpstr>
      <vt:lpstr>Что происходит в эпоху перехода к третьей ПР и третьему мирохозяйственному укладу?</vt:lpstr>
      <vt:lpstr>Подрыв субъектных основ рынка</vt:lpstr>
      <vt:lpstr>«Экономика индустриальных приложений»:  подрыв института собственности ( не только частной) </vt:lpstr>
      <vt:lpstr>Некапиталистические Зомби-фирмы</vt:lpstr>
      <vt:lpstr>Некапиталистические мейкеры – ремесленники нового типа</vt:lpstr>
      <vt:lpstr>Трансформация финансово-кредитной системы Не банки, а экосистемы;  </vt:lpstr>
      <vt:lpstr>Трансформация финансово-кредитной системы: коррозия рынка капитала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промышленная революция: закат или модификация капитализма?</dc:title>
  <dc:creator>Толкачев Сергей Александрович</dc:creator>
  <cp:lastModifiedBy>User</cp:lastModifiedBy>
  <cp:revision>22</cp:revision>
  <dcterms:created xsi:type="dcterms:W3CDTF">2020-09-11T12:24:51Z</dcterms:created>
  <dcterms:modified xsi:type="dcterms:W3CDTF">2020-10-06T16:24:02Z</dcterms:modified>
</cp:coreProperties>
</file>