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75" r:id="rId12"/>
    <p:sldId id="267" r:id="rId13"/>
    <p:sldId id="268" r:id="rId14"/>
    <p:sldId id="269" r:id="rId15"/>
    <p:sldId id="274" r:id="rId16"/>
    <p:sldId id="270" r:id="rId17"/>
    <p:sldId id="272" r:id="rId18"/>
    <p:sldId id="273" r:id="rId19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A6C1CB3-3875-BE36-2986-A4EAFDA7C878}">
  <a:tblStyle styleId="{1A6C1CB3-3875-BE36-2986-A4EAFDA7C878}" styleName="Светлый стиль 1 — акцент 5">
    <a:wholeTbl>
      <a:tcTxStyle>
        <a:fontRef idx="minor">
          <a:srgbClr val="000000"/>
        </a:fontRef>
        <a:schemeClr val="tx1"/>
      </a:tcTxStyle>
      <a:tcStyle>
        <a:tcBdr>
          <a:left>
            <a:ln w="12700">
              <a:noFill/>
            </a:ln>
          </a:left>
          <a:right>
            <a:ln w="12700">
              <a:noFill/>
            </a:ln>
          </a:right>
          <a:top>
            <a:ln w="12700">
              <a:solidFill>
                <a:schemeClr val="accent5"/>
              </a:solidFill>
            </a:ln>
          </a:top>
          <a:bottom>
            <a:ln w="12700">
              <a:solidFill>
                <a:schemeClr val="accent5"/>
              </a:solidFill>
            </a:ln>
          </a:bottom>
          <a:insideH>
            <a:ln w="12700">
              <a:noFill/>
            </a:ln>
          </a:insideH>
          <a:insideV>
            <a:ln w="12700"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  <a:fill>
          <a:solidFill>
            <a:schemeClr val="accent5">
              <a:alpha val="20000"/>
            </a:schemeClr>
          </a:solidFill>
        </a:fill>
      </a:tcStyle>
    </a:band2V>
    <a:lastCol>
      <a:tcStyle>
        <a:tcBdr/>
      </a:tcStyle>
    </a:lastCol>
    <a:firstCol>
      <a:tcStyle>
        <a:tcBdr/>
      </a:tcStyle>
    </a:firstCol>
    <a:lastRow>
      <a:tcStyle>
        <a:tcBdr>
          <a:top>
            <a:ln w="12700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Style>
        <a:tcBdr>
          <a:bottom>
            <a:ln w="12700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bg>
      <p:bgPr>
        <a:blipFill>
          <a:blip r:embed="rId2">
            <a:lum/>
          </a:blip>
          <a:srcRect t="980" b="980"/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31618" y="1143145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1618" y="362282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2D2435B-6507-4F73-8A42-BE19A53CE618}" type="datetime1">
              <a:rPr lang="ru-RU"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24B3A1-78F6-4659-A303-F1217D5A45E2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83DE470-C878-4F6C-BCD5-974F0F1019F2}" type="datetime1">
              <a:rPr lang="ru-RU"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24B3A1-78F6-4659-A303-F1217D5A45E2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20A7EB0-03F9-4D18-BCDC-4E8702E94B36}" type="datetime1">
              <a:rPr lang="ru-RU"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24B3A1-78F6-4659-A303-F1217D5A45E2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bg>
      <p:bgPr>
        <a:blipFill>
          <a:blip r:embed="rId2">
            <a:lum/>
          </a:blip>
          <a:srcRect t="980" b="980"/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29042" y="365125"/>
            <a:ext cx="9479976" cy="1325563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29042" y="1825625"/>
            <a:ext cx="9479976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AA2F1C4-C421-4BF3-8BB8-59FBEDE4BAA9}" type="datetime1">
              <a:rPr lang="ru-RU"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24B3A1-78F6-4659-A303-F1217D5A45E2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A09BED4-DF4F-4E29-8781-87A5F10C5831}" type="datetime1">
              <a:rPr lang="ru-RU"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24B3A1-78F6-4659-A303-F1217D5A45E2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F6911CD-B8A8-40CB-BAFA-BB71F6B2FAF7}" type="datetime1">
              <a:rPr lang="ru-RU"/>
              <a:t>26.05.2023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24B3A1-78F6-4659-A303-F1217D5A45E2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C64B2AD-8B19-4463-B0F2-DA109C0F272B}" type="datetime1">
              <a:rPr lang="ru-RU"/>
              <a:t>26.05.2023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24B3A1-78F6-4659-A303-F1217D5A45E2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D1F0FA7-C251-41A7-9DCD-913E51A38B77}" type="datetime1">
              <a:rPr lang="ru-RU"/>
              <a:t>26.05.2023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24B3A1-78F6-4659-A303-F1217D5A45E2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179AE08-C730-4DFD-A0CB-F5E4EF500A99}" type="datetime1">
              <a:rPr lang="ru-RU"/>
              <a:t>26.05.2023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24B3A1-78F6-4659-A303-F1217D5A45E2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940FB10-723D-45FD-A0AC-990652E9D2E9}" type="datetime1">
              <a:rPr lang="ru-RU"/>
              <a:t>26.05.2023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24B3A1-78F6-4659-A303-F1217D5A45E2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FA70292-154E-47C2-BDA9-962951EBE990}" type="datetime1">
              <a:rPr lang="ru-RU"/>
              <a:t>26.05.2023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724B3A1-78F6-4659-A303-F1217D5A45E2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D0D9C68-D83A-47E3-97BC-4F1508C9CCC5}" type="datetime1">
              <a:rPr lang="ru-RU"/>
              <a:t>26.05.2023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724B3A1-78F6-4659-A303-F1217D5A45E2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drive.google.com/file/d/1MBAYF98bKTP99KPStGdfOGCku-stxfZY/view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isk.yandex.ru/i/Ea_14-H5TF0g2A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con.msu.ru/sys/raw.php?o=96525&amp;p=attachment" TargetMode="External"/><Relationship Id="rId4" Type="http://schemas.openxmlformats.org/officeDocument/2006/relationships/hyperlink" Target="https://disk.yandex.ru/i/L7Y-jSVhGy1AjA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hyperlink" Target="https://www.econ.msu.ru/students/pg/abou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ase.garant.ru/403137971/2752b95199862dd7904759ddec0d7547/#block_1013" TargetMode="External"/><Relationship Id="rId2" Type="http://schemas.openxmlformats.org/officeDocument/2006/relationships/hyperlink" Target="https://www.econ.msu.ru/sys/raw.php?o=83457&amp;p=attachmen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hyperlink" Target="https://drive.google.com/file/d/1MBAYF98bKTP99KPStGdfOGCku-stxfZY/view?usp=sharin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rive.google.com/file/d/1MBAYF98bKTP99KPStGdfOGCku-stxfZY/view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8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31618" y="580438"/>
            <a:ext cx="9144000" cy="2387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>
                <a:latin typeface="Bookman Old Style"/>
              </a:rPr>
              <a:t/>
            </a:r>
            <a:br>
              <a:rPr lang="ru-RU">
                <a:latin typeface="Bookman Old Style"/>
              </a:rPr>
            </a:br>
            <a:r>
              <a:rPr lang="ru-RU">
                <a:latin typeface="Bookman Old Style"/>
              </a:rPr>
              <a:t/>
            </a:r>
            <a:br>
              <a:rPr lang="ru-RU">
                <a:latin typeface="Bookman Old Style"/>
              </a:rPr>
            </a:br>
            <a:r>
              <a:rPr lang="ru-RU">
                <a:latin typeface="Bookman Old Style"/>
              </a:rPr>
              <a:t/>
            </a:r>
            <a:br>
              <a:rPr lang="ru-RU">
                <a:latin typeface="Bookman Old Style"/>
              </a:rPr>
            </a:br>
            <a:r>
              <a:rPr lang="ru-RU">
                <a:latin typeface="Bookman Old Style"/>
              </a:rPr>
              <a:t/>
            </a:r>
            <a:br>
              <a:rPr lang="ru-RU">
                <a:latin typeface="Bookman Old Style"/>
              </a:rPr>
            </a:br>
            <a:r>
              <a:rPr lang="ru-RU">
                <a:latin typeface="Bookman Old Style"/>
              </a:rPr>
              <a:t>ИНДИВИДУАЛЬНЫЙ</a:t>
            </a:r>
            <a:br>
              <a:rPr lang="ru-RU">
                <a:latin typeface="Bookman Old Style"/>
              </a:rPr>
            </a:br>
            <a:r>
              <a:rPr lang="ru-RU">
                <a:latin typeface="Bookman Old Style"/>
              </a:rPr>
              <a:t> ПЛАН</a:t>
            </a:r>
            <a:br>
              <a:rPr lang="ru-RU">
                <a:latin typeface="Bookman Old Style"/>
              </a:rPr>
            </a:br>
            <a:r>
              <a:rPr lang="ru-RU">
                <a:latin typeface="Bookman Old Style"/>
              </a:rPr>
              <a:t> АСПИРАНТА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>
                <a:solidFill>
                  <a:srgbClr val="7030A0"/>
                </a:solidFill>
                <a:latin typeface="Book Antiqua"/>
              </a:rPr>
              <a:t>Для аспирантов, поступивших в 2022 году и позже</a:t>
            </a:r>
            <a:endParaRPr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19467" y="5117756"/>
            <a:ext cx="3765774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defRPr/>
            </a:pPr>
            <a:r>
              <a:rPr lang="ru-RU" sz="2000" b="0" cap="none" spc="0" dirty="0">
                <a:ln w="0"/>
                <a:solidFill>
                  <a:schemeClr val="accent1"/>
                </a:solidFill>
              </a:rPr>
              <a:t>Совещание для ответственных</a:t>
            </a:r>
            <a:endParaRPr dirty="0"/>
          </a:p>
          <a:p>
            <a:pPr algn="ctr">
              <a:defRPr/>
            </a:pPr>
            <a:r>
              <a:rPr lang="ru-RU" sz="2000" b="0" cap="none" spc="0" dirty="0">
                <a:ln w="0"/>
                <a:solidFill>
                  <a:schemeClr val="accent1"/>
                </a:solidFill>
              </a:rPr>
              <a:t> по аспирантуре на кафедрах </a:t>
            </a:r>
            <a:endParaRPr dirty="0"/>
          </a:p>
          <a:p>
            <a:pPr algn="ctr">
              <a:defRPr/>
            </a:pPr>
            <a:r>
              <a:rPr lang="ru-RU" sz="2000" b="0" cap="none" spc="0" dirty="0">
                <a:ln w="0"/>
                <a:solidFill>
                  <a:schemeClr val="accent1"/>
                </a:solidFill>
              </a:rPr>
              <a:t>ЭФ МГУ имени М.В. Ломоносова</a:t>
            </a:r>
            <a:endParaRPr dirty="0"/>
          </a:p>
          <a:p>
            <a:pPr algn="ctr">
              <a:defRPr/>
            </a:pPr>
            <a:r>
              <a:rPr lang="ru-RU" sz="2000" dirty="0">
                <a:ln w="0"/>
                <a:solidFill>
                  <a:schemeClr val="accent1"/>
                </a:solidFill>
              </a:rPr>
              <a:t>25.05.2023 года</a:t>
            </a:r>
            <a:endParaRPr dirty="0"/>
          </a:p>
          <a:p>
            <a:pPr algn="ctr">
              <a:defRPr/>
            </a:pPr>
            <a:r>
              <a:rPr lang="en-US" sz="2000" dirty="0">
                <a:ln w="0"/>
                <a:solidFill>
                  <a:schemeClr val="accent1"/>
                </a:solidFill>
              </a:rPr>
              <a:t>Zoom</a:t>
            </a:r>
            <a:endParaRPr lang="ru-RU" sz="2000" dirty="0">
              <a:ln w="0"/>
              <a:solidFill>
                <a:schemeClr val="accent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896815" cy="89681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492738" y="365125"/>
            <a:ext cx="8316280" cy="1325563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spc="-5" dirty="0">
                <a:solidFill>
                  <a:srgbClr val="0070C0"/>
                </a:solidFill>
              </a:rPr>
              <a:t>ОТЧЕТ </a:t>
            </a:r>
            <a:br>
              <a:rPr lang="ru-RU" sz="3200" spc="-5" dirty="0">
                <a:solidFill>
                  <a:srgbClr val="0070C0"/>
                </a:solidFill>
              </a:rPr>
            </a:br>
            <a:r>
              <a:rPr lang="ru-RU" sz="3200" spc="-5" dirty="0">
                <a:solidFill>
                  <a:srgbClr val="0070C0"/>
                </a:solidFill>
              </a:rPr>
              <a:t>по </a:t>
            </a:r>
            <a:r>
              <a:rPr lang="ru-RU" sz="3200" dirty="0">
                <a:solidFill>
                  <a:srgbClr val="0070C0"/>
                </a:solidFill>
              </a:rPr>
              <a:t>НАУЧНОЙ ДЕЯТЕЛЬНОСТИ ДЛЯ АСПИРАНТОВ 1 ГОДА ОБУЧЕНИЯ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ru-RU" b="1">
                <a:solidFill>
                  <a:srgbClr val="7030A0"/>
                </a:solidFill>
                <a:latin typeface="Bookman Old Style"/>
              </a:rPr>
              <a:t>Отчет</a:t>
            </a:r>
            <a:r>
              <a:rPr lang="ru-RU">
                <a:latin typeface="Bookman Old Style"/>
              </a:rPr>
              <a:t> о ходе научного исследования и прохождении этапов научной (научно-исследовательской) деятельности </a:t>
            </a:r>
            <a:r>
              <a:rPr lang="ru-RU" b="1">
                <a:solidFill>
                  <a:srgbClr val="7030A0"/>
                </a:solidFill>
                <a:latin typeface="Bookman Old Style"/>
              </a:rPr>
              <a:t>заполняется аспирантом.</a:t>
            </a:r>
            <a:endParaRPr lang="ru-RU">
              <a:latin typeface="Bookman Old Style"/>
            </a:endParaRPr>
          </a:p>
          <a:p>
            <a:pPr algn="just">
              <a:defRPr/>
            </a:pPr>
            <a:r>
              <a:rPr lang="ru-RU" b="1">
                <a:solidFill>
                  <a:srgbClr val="7030A0"/>
                </a:solidFill>
                <a:latin typeface="Bookman Old Style"/>
              </a:rPr>
              <a:t>Научный руководитель обеспечивает контроль </a:t>
            </a:r>
            <a:r>
              <a:rPr lang="ru-RU">
                <a:latin typeface="Bookman Old Style"/>
              </a:rPr>
              <a:t>за своевременным выполнением аспирантом индивидуального плана научной деятельности</a:t>
            </a:r>
            <a:endParaRPr/>
          </a:p>
          <a:p>
            <a:pPr algn="just">
              <a:defRPr/>
            </a:pPr>
            <a:r>
              <a:rPr lang="ru-RU" b="1">
                <a:solidFill>
                  <a:srgbClr val="7030A0"/>
                </a:solidFill>
                <a:latin typeface="Bookman Old Style"/>
              </a:rPr>
              <a:t>В период проведения промежуточной аттестации научный руководитель представляет отзыв </a:t>
            </a:r>
            <a:r>
              <a:rPr lang="ru-RU">
                <a:latin typeface="Bookman Old Style"/>
              </a:rPr>
              <a:t>о качестве, своевременности и успешности проведения аспирантом этапов научной (научно-исследовательской) деятельности. </a:t>
            </a:r>
            <a:r>
              <a:rPr lang="ru-RU" sz="1700" b="1" i="1" u="sng" spc="-10">
                <a:solidFill>
                  <a:schemeClr val="accent1"/>
                </a:solidFill>
                <a:latin typeface="Bookman Old Style"/>
                <a:cs typeface="Times New Roman"/>
                <a:hlinkClick r:id="rId2" tooltip="https://drive.google.com/file/d/1MBAYF98bKTP99KPStGdfOGCku-stxfZY/view"/>
              </a:rPr>
              <a:t>(п. 23 </a:t>
            </a:r>
            <a:r>
              <a:rPr lang="ru-RU" sz="1700" b="1" i="1" u="sng" spc="-10">
                <a:solidFill>
                  <a:srgbClr val="C00000"/>
                </a:solidFill>
                <a:latin typeface="Bookman Old Style"/>
                <a:cs typeface="Times New Roman"/>
                <a:hlinkClick r:id="rId2" tooltip="https://drive.google.com/file/d/1MBAYF98bKTP99KPStGdfOGCku-stxfZY/view"/>
              </a:rPr>
              <a:t>Приказ МГУ № 365 от 31 марта 2023 года «Об утверждении положения об индивидуальном плане работы аспирантов и прикрепленных лиц.)</a:t>
            </a:r>
            <a:endParaRPr lang="ru-RU" sz="1700" b="1" i="1" u="sng" spc="-10">
              <a:solidFill>
                <a:srgbClr val="C00000"/>
              </a:solidFill>
              <a:latin typeface="Bookman Old Style"/>
              <a:cs typeface="Times New Roman"/>
            </a:endParaRPr>
          </a:p>
          <a:p>
            <a:pPr>
              <a:defRPr/>
            </a:pPr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0" y="0"/>
            <a:ext cx="896815" cy="896815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11845636" y="6431164"/>
            <a:ext cx="405937" cy="365125"/>
          </a:xfrm>
        </p:spPr>
        <p:txBody>
          <a:bodyPr vert="horz" lIns="91440" tIns="45720" rIns="91440" bIns="45720" rtlCol="0" anchor="ctr"/>
          <a:lstStyle/>
          <a:p>
            <a:pPr>
              <a:defRPr/>
            </a:pPr>
            <a:fld id="{A724B3A1-78F6-4659-A303-F1217D5A45E2}" type="slidenum">
              <a:rPr lang="ru-RU" sz="1600">
                <a:solidFill>
                  <a:schemeClr val="bg1"/>
                </a:solidFill>
              </a:rPr>
              <a:t>10</a:t>
            </a:fld>
            <a:endParaRPr lang="ru-RU" sz="160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896190" y="43947"/>
            <a:ext cx="58056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>
                <a:latin typeface="Times New Roman"/>
                <a:ea typeface="Cambria"/>
              </a:rPr>
              <a:t>Особенности заполнения и контроля…</a:t>
            </a:r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FF7CFF-3ACF-F7F9-ACCE-2049E0876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3200" spc="-5" dirty="0">
                <a:solidFill>
                  <a:srgbClr val="0070C0"/>
                </a:solidFill>
              </a:rPr>
              <a:t>Отчет по образовательному компоненту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A4F747-CC2B-CC89-884D-222714338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Конкретной формы отчета нет, но в Вашем плане учебной деятельности есть поля для заполнения оценок/зачетов/допусков к экзамену с указанием даты</a:t>
            </a:r>
          </a:p>
          <a:p>
            <a:r>
              <a:rPr lang="ru-RU" dirty="0"/>
              <a:t>Эту информацию необходимо огласить на заседании. Пересдачи иностранного языка и общенаучной дисциплины будут проходить в сентябре</a:t>
            </a:r>
          </a:p>
          <a:p>
            <a:r>
              <a:rPr lang="ru-RU" dirty="0"/>
              <a:t>Все результаты Вашей учебы отправим сегодня-завтра личным письмом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BFFCC9A-B246-5DAE-20F8-61B8E12F3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24B3A1-78F6-4659-A303-F1217D5A45E2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062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524000" y="360146"/>
            <a:ext cx="7184431" cy="1073337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>
                <a:solidFill>
                  <a:srgbClr val="0070C0"/>
                </a:solidFill>
              </a:rPr>
              <a:t>ОТЧЕТ  по</a:t>
            </a:r>
            <a:br>
              <a:rPr lang="ru-RU" sz="3600">
                <a:solidFill>
                  <a:srgbClr val="0070C0"/>
                </a:solidFill>
              </a:rPr>
            </a:br>
            <a:r>
              <a:rPr lang="ru-RU" sz="3600">
                <a:solidFill>
                  <a:srgbClr val="0070C0"/>
                </a:solidFill>
              </a:rPr>
              <a:t>НАУЧНОЙ ДЕЯТЕЛЬНОСТИ</a:t>
            </a:r>
            <a:endParaRPr lang="ru-RU" sz="360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896815" cy="896815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11786062" y="6492875"/>
            <a:ext cx="405938" cy="365125"/>
          </a:xfrm>
        </p:spPr>
        <p:txBody>
          <a:bodyPr vert="horz" lIns="91440" tIns="45720" rIns="91440" bIns="45720" rtlCol="0" anchor="ctr"/>
          <a:lstStyle/>
          <a:p>
            <a:pPr>
              <a:defRPr/>
            </a:pPr>
            <a:fld id="{A724B3A1-78F6-4659-A303-F1217D5A45E2}" type="slidenum">
              <a:rPr lang="ru-RU" sz="1600">
                <a:solidFill>
                  <a:schemeClr val="bg1"/>
                </a:solidFill>
              </a:rPr>
              <a:t>12</a:t>
            </a:fld>
            <a:endParaRPr lang="ru-RU" sz="1600">
              <a:solidFill>
                <a:schemeClr val="bg1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321110" y="1433483"/>
            <a:ext cx="4419825" cy="517513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5138832" y="1554601"/>
            <a:ext cx="4214664" cy="3524586"/>
          </a:xfrm>
          <a:prstGeom prst="rect">
            <a:avLst/>
          </a:prstGeom>
        </p:spPr>
      </p:pic>
      <p:grpSp>
        <p:nvGrpSpPr>
          <p:cNvPr id="13" name="Группа 12"/>
          <p:cNvGrpSpPr/>
          <p:nvPr/>
        </p:nvGrpSpPr>
        <p:grpSpPr bwMode="auto">
          <a:xfrm>
            <a:off x="8826500" y="2667000"/>
            <a:ext cx="2743200" cy="2128145"/>
            <a:chOff x="7338691" y="3579542"/>
            <a:chExt cx="2932771" cy="3088886"/>
          </a:xfrm>
        </p:grpSpPr>
        <p:sp>
          <p:nvSpPr>
            <p:cNvPr id="14" name="Овал 13"/>
            <p:cNvSpPr/>
            <p:nvPr/>
          </p:nvSpPr>
          <p:spPr bwMode="auto">
            <a:xfrm>
              <a:off x="7338691" y="4716965"/>
              <a:ext cx="2932771" cy="19514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1400" dirty="0"/>
                <a:t>Все, что сделали</a:t>
              </a:r>
              <a:endParaRPr dirty="0"/>
            </a:p>
          </p:txBody>
        </p:sp>
        <p:cxnSp>
          <p:nvCxnSpPr>
            <p:cNvPr id="15" name="Прямая со стрелкой 14"/>
            <p:cNvCxnSpPr>
              <a:cxnSpLocks/>
            </p:cNvCxnSpPr>
            <p:nvPr/>
          </p:nvCxnSpPr>
          <p:spPr bwMode="auto">
            <a:xfrm flipH="1" flipV="1">
              <a:off x="7338692" y="3579542"/>
              <a:ext cx="1126827" cy="108669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988246" y="1038597"/>
            <a:ext cx="3671144" cy="464792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448407" y="1038597"/>
            <a:ext cx="4345736" cy="505662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923339" y="244017"/>
            <a:ext cx="6221947" cy="65279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spc="-5">
                <a:solidFill>
                  <a:srgbClr val="0070C0"/>
                </a:solidFill>
              </a:rPr>
              <a:t>ИНДИВИДУАЛЬНЫЙ </a:t>
            </a:r>
            <a:r>
              <a:rPr lang="ru-RU" sz="3200">
                <a:solidFill>
                  <a:srgbClr val="0070C0"/>
                </a:solidFill>
              </a:rPr>
              <a:t> </a:t>
            </a:r>
            <a:br>
              <a:rPr lang="ru-RU" sz="3200">
                <a:solidFill>
                  <a:srgbClr val="0070C0"/>
                </a:solidFill>
              </a:rPr>
            </a:br>
            <a:r>
              <a:rPr lang="ru-RU" sz="3200">
                <a:solidFill>
                  <a:srgbClr val="0070C0"/>
                </a:solidFill>
              </a:rPr>
              <a:t>УЧЕБНЫЙ ПЛАН </a:t>
            </a:r>
            <a:endParaRPr lang="ru-RU" sz="320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0" y="0"/>
            <a:ext cx="896815" cy="896815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11704320" y="6422851"/>
            <a:ext cx="547254" cy="365125"/>
          </a:xfrm>
        </p:spPr>
        <p:txBody>
          <a:bodyPr vert="horz" lIns="91440" tIns="45720" rIns="91440" bIns="45720" rtlCol="0" anchor="ctr"/>
          <a:lstStyle/>
          <a:p>
            <a:pPr>
              <a:defRPr/>
            </a:pPr>
            <a:fld id="{A724B3A1-78F6-4659-A303-F1217D5A45E2}" type="slidenum">
              <a:rPr lang="ru-RU" sz="1600">
                <a:solidFill>
                  <a:schemeClr val="bg1"/>
                </a:solidFill>
              </a:rPr>
              <a:t>13</a:t>
            </a:fld>
            <a:endParaRPr lang="ru-RU" sz="1600">
              <a:solidFill>
                <a:schemeClr val="bg1"/>
              </a:solidFill>
            </a:endParaRPr>
          </a:p>
        </p:txBody>
      </p:sp>
      <p:grpSp>
        <p:nvGrpSpPr>
          <p:cNvPr id="9" name="Группа 8"/>
          <p:cNvGrpSpPr/>
          <p:nvPr/>
        </p:nvGrpSpPr>
        <p:grpSpPr bwMode="auto">
          <a:xfrm>
            <a:off x="4229732" y="2769017"/>
            <a:ext cx="2094066" cy="2082116"/>
            <a:chOff x="7338691" y="3579542"/>
            <a:chExt cx="2932771" cy="3088886"/>
          </a:xfrm>
        </p:grpSpPr>
        <p:sp>
          <p:nvSpPr>
            <p:cNvPr id="10" name="Овал 9"/>
            <p:cNvSpPr/>
            <p:nvPr/>
          </p:nvSpPr>
          <p:spPr bwMode="auto">
            <a:xfrm>
              <a:off x="7338691" y="4716965"/>
              <a:ext cx="2932771" cy="19514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1400"/>
                <a:t>Отразить реальную сдачу дисциплины (столбец 6)</a:t>
              </a:r>
              <a:endParaRPr/>
            </a:p>
          </p:txBody>
        </p:sp>
        <p:cxnSp>
          <p:nvCxnSpPr>
            <p:cNvPr id="11" name="Прямая со стрелкой 10"/>
            <p:cNvCxnSpPr>
              <a:cxnSpLocks/>
            </p:cNvCxnSpPr>
            <p:nvPr/>
          </p:nvCxnSpPr>
          <p:spPr bwMode="auto">
            <a:xfrm flipH="1" flipV="1">
              <a:off x="7338692" y="3579542"/>
              <a:ext cx="1126827" cy="108669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17226" y="131839"/>
            <a:ext cx="6864440" cy="848889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600" spc="-5" dirty="0">
                <a:solidFill>
                  <a:srgbClr val="0070C0"/>
                </a:solidFill>
              </a:rPr>
              <a:t>ОТЧЕТ ПО ПРАКТИКЕ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896815" cy="89681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7310909" y="980728"/>
            <a:ext cx="2590734" cy="2759695"/>
          </a:xfrm>
          <a:prstGeom prst="rect">
            <a:avLst/>
          </a:prstGeom>
        </p:spPr>
      </p:pic>
      <p:cxnSp>
        <p:nvCxnSpPr>
          <p:cNvPr id="10" name="Прямая со стрелкой 9"/>
          <p:cNvCxnSpPr>
            <a:cxnSpLocks/>
          </p:cNvCxnSpPr>
          <p:nvPr/>
        </p:nvCxnSpPr>
        <p:spPr bwMode="auto">
          <a:xfrm flipV="1">
            <a:off x="8465519" y="3101820"/>
            <a:ext cx="12895" cy="15644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16"/>
          <p:cNvGrpSpPr/>
          <p:nvPr/>
        </p:nvGrpSpPr>
        <p:grpSpPr bwMode="auto">
          <a:xfrm>
            <a:off x="7338692" y="3579542"/>
            <a:ext cx="2932770" cy="2613440"/>
            <a:chOff x="7338692" y="3579542"/>
            <a:chExt cx="2932770" cy="2613440"/>
          </a:xfrm>
        </p:grpSpPr>
        <p:sp>
          <p:nvSpPr>
            <p:cNvPr id="8" name="Овал 7"/>
            <p:cNvSpPr/>
            <p:nvPr/>
          </p:nvSpPr>
          <p:spPr bwMode="auto">
            <a:xfrm>
              <a:off x="7410560" y="4716965"/>
              <a:ext cx="2860902" cy="14760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/>
                <a:t>Заявка и отзыв, на основе которых ЗАПОЛНЯЕТСЯ ОТЧЕТ</a:t>
              </a:r>
              <a:endParaRPr/>
            </a:p>
          </p:txBody>
        </p:sp>
        <p:cxnSp>
          <p:nvCxnSpPr>
            <p:cNvPr id="12" name="Прямая со стрелкой 11"/>
            <p:cNvCxnSpPr>
              <a:cxnSpLocks/>
            </p:cNvCxnSpPr>
            <p:nvPr/>
          </p:nvCxnSpPr>
          <p:spPr bwMode="auto">
            <a:xfrm flipH="1" flipV="1">
              <a:off x="7338692" y="3579542"/>
              <a:ext cx="1126827" cy="108669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11677996" y="6492875"/>
            <a:ext cx="514004" cy="365125"/>
          </a:xfrm>
        </p:spPr>
        <p:txBody>
          <a:bodyPr vert="horz" lIns="91440" tIns="45720" rIns="91440" bIns="45720" rtlCol="0" anchor="ctr"/>
          <a:lstStyle/>
          <a:p>
            <a:pPr>
              <a:defRPr/>
            </a:pPr>
            <a:fld id="{A724B3A1-78F6-4659-A303-F1217D5A45E2}" type="slidenum">
              <a:rPr lang="ru-RU" sz="1600">
                <a:solidFill>
                  <a:schemeClr val="bg1"/>
                </a:solidFill>
              </a:rPr>
              <a:t>14</a:t>
            </a:fld>
            <a:endParaRPr lang="ru-RU" sz="1600">
              <a:solidFill>
                <a:schemeClr val="bg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0" y="1113068"/>
            <a:ext cx="4149446" cy="493294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0968" y="713742"/>
            <a:ext cx="2634871" cy="373836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896815" cy="896815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11677996" y="6492875"/>
            <a:ext cx="514004" cy="365125"/>
          </a:xfrm>
        </p:spPr>
        <p:txBody>
          <a:bodyPr vert="horz" lIns="91440" tIns="45720" rIns="91440" bIns="45720" rtlCol="0" anchor="ctr"/>
          <a:lstStyle/>
          <a:p>
            <a:pPr>
              <a:defRPr/>
            </a:pPr>
            <a:fld id="{A724B3A1-78F6-4659-A303-F1217D5A45E2}" type="slidenum">
              <a:rPr lang="ru-RU" sz="1600">
                <a:solidFill>
                  <a:schemeClr val="bg1"/>
                </a:solidFill>
              </a:rPr>
              <a:t>15</a:t>
            </a:fld>
            <a:endParaRPr lang="ru-RU" sz="1600">
              <a:solidFill>
                <a:schemeClr val="bg1"/>
              </a:solidFill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 bwMode="auto">
          <a:xfrm>
            <a:off x="1991544" y="73288"/>
            <a:ext cx="6454218" cy="848889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600" spc="-5" dirty="0">
                <a:solidFill>
                  <a:srgbClr val="0070C0"/>
                </a:solidFill>
              </a:rPr>
              <a:t>КАЛЕНДАРНЫЙ ПЛАН</a:t>
            </a:r>
            <a:endParaRPr lang="ru-RU" sz="3600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217598"/>
              </p:ext>
            </p:extLst>
          </p:nvPr>
        </p:nvGraphicFramePr>
        <p:xfrm>
          <a:off x="448407" y="922177"/>
          <a:ext cx="9433048" cy="258572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4236682847"/>
                    </a:ext>
                  </a:extLst>
                </a:gridCol>
                <a:gridCol w="7807448">
                  <a:extLst>
                    <a:ext uri="{9D8B030D-6E8A-4147-A177-3AD203B41FA5}">
                      <a16:colId xmlns:a16="http://schemas.microsoft.com/office/drawing/2014/main" val="1853721524"/>
                    </a:ext>
                  </a:extLst>
                </a:gridCol>
              </a:tblGrid>
              <a:tr h="34658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Семестры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</a:rPr>
                        <a:t>Промежуточная аттестация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981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582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Июнь 2023 года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824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Февраль 2024 года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412039"/>
                  </a:ext>
                </a:extLst>
              </a:tr>
              <a:tr h="308463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Июнь 2024 года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249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Февраль 2025 года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52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</a:rPr>
                        <a:t>Июнь 2025 года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74177"/>
                  </a:ext>
                </a:extLst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191344" y="3776409"/>
            <a:ext cx="309634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u="sng" dirty="0">
                <a:solidFill>
                  <a:srgbClr val="7030A0"/>
                </a:solidFill>
              </a:rPr>
              <a:t>2022-2023 уч. год</a:t>
            </a:r>
          </a:p>
          <a:p>
            <a:pPr algn="ctr"/>
            <a:r>
              <a:rPr lang="ru-RU" sz="1100" b="1" dirty="0">
                <a:solidFill>
                  <a:srgbClr val="7030A0"/>
                </a:solidFill>
              </a:rPr>
              <a:t>1 год обучения:</a:t>
            </a:r>
          </a:p>
          <a:p>
            <a:pPr algn="ctr"/>
            <a:endParaRPr lang="ru-RU" sz="1100" b="1" u="sng" dirty="0">
              <a:solidFill>
                <a:srgbClr val="7030A0"/>
              </a:solidFill>
            </a:endParaRPr>
          </a:p>
          <a:p>
            <a:r>
              <a:rPr lang="ru-RU" sz="1100" b="1" dirty="0">
                <a:solidFill>
                  <a:srgbClr val="7030A0"/>
                </a:solidFill>
              </a:rPr>
              <a:t>1-й семестр – с 01.10.2022 г. до 28.02.2023 г.</a:t>
            </a:r>
          </a:p>
          <a:p>
            <a:r>
              <a:rPr lang="ru-RU" sz="1100" b="1" dirty="0">
                <a:solidFill>
                  <a:srgbClr val="7030A0"/>
                </a:solidFill>
              </a:rPr>
              <a:t>2-й семестр – с 01.03.2023 до 07.07.2023 г.  </a:t>
            </a:r>
          </a:p>
          <a:p>
            <a:r>
              <a:rPr lang="ru-RU" sz="1100" b="1" dirty="0">
                <a:solidFill>
                  <a:srgbClr val="7030A0"/>
                </a:solidFill>
              </a:rPr>
              <a:t>Продолжение 2-го семестра с 28.08.2023 до 30.09.2023 г.    </a:t>
            </a:r>
          </a:p>
          <a:p>
            <a:r>
              <a:rPr lang="ru-RU" sz="1100" b="1" dirty="0">
                <a:solidFill>
                  <a:srgbClr val="7030A0"/>
                </a:solidFill>
              </a:rPr>
              <a:t>Каникулы:</a:t>
            </a:r>
          </a:p>
          <a:p>
            <a:r>
              <a:rPr lang="ru-RU" sz="1100" b="1" dirty="0">
                <a:solidFill>
                  <a:srgbClr val="7030A0"/>
                </a:solidFill>
              </a:rPr>
              <a:t>С 10.07.2023 г. до 25.08.2023 г.   – летние каникулы  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999656" y="4243808"/>
            <a:ext cx="366180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u="sng" dirty="0">
                <a:solidFill>
                  <a:srgbClr val="7030A0"/>
                </a:solidFill>
              </a:rPr>
              <a:t>2023-2024 уч. год</a:t>
            </a:r>
          </a:p>
          <a:p>
            <a:pPr algn="ctr"/>
            <a:r>
              <a:rPr lang="ru-RU" sz="1100" b="1" dirty="0">
                <a:solidFill>
                  <a:srgbClr val="7030A0"/>
                </a:solidFill>
              </a:rPr>
              <a:t>2 год обучения:</a:t>
            </a:r>
          </a:p>
          <a:p>
            <a:pPr algn="ctr"/>
            <a:endParaRPr lang="ru-RU" sz="1100" b="1" dirty="0">
              <a:solidFill>
                <a:srgbClr val="7030A0"/>
              </a:solidFill>
            </a:endParaRPr>
          </a:p>
          <a:p>
            <a:r>
              <a:rPr lang="ru-RU" sz="1100" b="1" dirty="0">
                <a:solidFill>
                  <a:srgbClr val="7030A0"/>
                </a:solidFill>
              </a:rPr>
              <a:t>1-й семестр – с 01.10.2023 г. до 29.02.2024 г.</a:t>
            </a:r>
          </a:p>
          <a:p>
            <a:r>
              <a:rPr lang="ru-RU" sz="1100" b="1" dirty="0">
                <a:solidFill>
                  <a:srgbClr val="7030A0"/>
                </a:solidFill>
              </a:rPr>
              <a:t>2-й семестр – с 01.03.2024 до 05.07.2024 г.  </a:t>
            </a:r>
          </a:p>
          <a:p>
            <a:r>
              <a:rPr lang="ru-RU" sz="1100" b="1" dirty="0">
                <a:solidFill>
                  <a:srgbClr val="7030A0"/>
                </a:solidFill>
              </a:rPr>
              <a:t>Продолжение 2-го семестра с 26.08.2024 до 30.09.2024 г.       </a:t>
            </a:r>
          </a:p>
          <a:p>
            <a:r>
              <a:rPr lang="ru-RU" sz="1100" b="1" dirty="0">
                <a:solidFill>
                  <a:srgbClr val="7030A0"/>
                </a:solidFill>
              </a:rPr>
              <a:t>Каникулы:</a:t>
            </a:r>
          </a:p>
          <a:p>
            <a:r>
              <a:rPr lang="ru-RU" sz="1100" b="1" dirty="0">
                <a:solidFill>
                  <a:srgbClr val="7030A0"/>
                </a:solidFill>
              </a:rPr>
              <a:t>С 08.07.2024 г. до 23.08.2024 г.   – летние каникулы   </a:t>
            </a: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6661457" y="4957720"/>
            <a:ext cx="366180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u="sng" dirty="0">
                <a:solidFill>
                  <a:srgbClr val="7030A0"/>
                </a:solidFill>
              </a:rPr>
              <a:t>2024-2025 уч. год</a:t>
            </a:r>
          </a:p>
          <a:p>
            <a:pPr algn="ctr"/>
            <a:r>
              <a:rPr lang="ru-RU" sz="1100" b="1" dirty="0">
                <a:solidFill>
                  <a:srgbClr val="7030A0"/>
                </a:solidFill>
              </a:rPr>
              <a:t>2 год обучения:</a:t>
            </a:r>
          </a:p>
          <a:p>
            <a:pPr algn="ctr"/>
            <a:endParaRPr lang="ru-RU" sz="1100" b="1" dirty="0">
              <a:solidFill>
                <a:srgbClr val="7030A0"/>
              </a:solidFill>
            </a:endParaRPr>
          </a:p>
          <a:p>
            <a:r>
              <a:rPr lang="ru-RU" sz="1100" b="1" dirty="0">
                <a:solidFill>
                  <a:srgbClr val="7030A0"/>
                </a:solidFill>
              </a:rPr>
              <a:t>1-й семестр – с 01.10.2024 г. до 29.02.2025 г.</a:t>
            </a:r>
          </a:p>
          <a:p>
            <a:r>
              <a:rPr lang="ru-RU" sz="1100" b="1" dirty="0">
                <a:solidFill>
                  <a:srgbClr val="7030A0"/>
                </a:solidFill>
              </a:rPr>
              <a:t>2-й семестр – с 01.03.2025 до 04.07.2025 г.  </a:t>
            </a:r>
          </a:p>
          <a:p>
            <a:r>
              <a:rPr lang="ru-RU" sz="1100" b="1" dirty="0">
                <a:solidFill>
                  <a:srgbClr val="7030A0"/>
                </a:solidFill>
              </a:rPr>
              <a:t>Продолжение 2-го семестра с 04.08.2025 до 30.09.2025 г.       </a:t>
            </a:r>
          </a:p>
          <a:p>
            <a:r>
              <a:rPr lang="ru-RU" sz="1100" b="1" dirty="0">
                <a:solidFill>
                  <a:srgbClr val="7030A0"/>
                </a:solidFill>
              </a:rPr>
              <a:t>Каникулы:</a:t>
            </a:r>
          </a:p>
          <a:p>
            <a:r>
              <a:rPr lang="ru-RU" sz="1100" b="1" dirty="0">
                <a:solidFill>
                  <a:srgbClr val="7030A0"/>
                </a:solidFill>
              </a:rPr>
              <a:t>С 07.07.2025 г. до 22.08.2025 г.   – летние каникулы  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240016" y="6398438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b="1" dirty="0">
                <a:solidFill>
                  <a:srgbClr val="7030A0"/>
                </a:solidFill>
              </a:rPr>
              <a:t>30.09.2025 г.- выдача свидетельств об окончании аспирантуры</a:t>
            </a:r>
          </a:p>
        </p:txBody>
      </p:sp>
    </p:spTree>
    <p:extLst>
      <p:ext uri="{BB962C8B-B14F-4D97-AF65-F5344CB8AC3E}">
        <p14:creationId xmlns:p14="http://schemas.microsoft.com/office/powerpoint/2010/main" val="3841851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329042" y="365126"/>
            <a:ext cx="9479976" cy="102662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>
                <a:solidFill>
                  <a:srgbClr val="0070C0"/>
                </a:solidFill>
              </a:rPr>
              <a:t>ГДЕ НАХОДИТСЯ ИНФОРМАЦИЯ ОБ ИНДИВИДУАЛЬНОМ ПЛАНЕ АСПИРАНТА?</a:t>
            </a:r>
            <a:endParaRPr/>
          </a:p>
        </p:txBody>
      </p:sp>
      <p:grpSp>
        <p:nvGrpSpPr>
          <p:cNvPr id="4" name="Группа 3"/>
          <p:cNvGrpSpPr/>
          <p:nvPr/>
        </p:nvGrpSpPr>
        <p:grpSpPr bwMode="auto">
          <a:xfrm>
            <a:off x="89210" y="2486722"/>
            <a:ext cx="3490331" cy="3724507"/>
            <a:chOff x="493354" y="2297534"/>
            <a:chExt cx="2562909" cy="2730893"/>
          </a:xfrm>
        </p:grpSpPr>
        <p:sp>
          <p:nvSpPr>
            <p:cNvPr id="5" name="Прямоугольный треугольник 4"/>
            <p:cNvSpPr/>
            <p:nvPr/>
          </p:nvSpPr>
          <p:spPr bwMode="auto">
            <a:xfrm rot="5400000">
              <a:off x="2874695" y="4578427"/>
              <a:ext cx="180000" cy="180000"/>
            </a:xfrm>
            <a:prstGeom prst="rtTriangl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" name="Прямоугольный треугольник 5"/>
            <p:cNvSpPr/>
            <p:nvPr/>
          </p:nvSpPr>
          <p:spPr bwMode="auto">
            <a:xfrm>
              <a:off x="2873911" y="3924000"/>
              <a:ext cx="180000" cy="180000"/>
            </a:xfrm>
            <a:prstGeom prst="rtTriangl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" name="Прямоугольный треугольник 6"/>
            <p:cNvSpPr/>
            <p:nvPr/>
          </p:nvSpPr>
          <p:spPr bwMode="auto">
            <a:xfrm rot="10800000">
              <a:off x="493354" y="4578427"/>
              <a:ext cx="180000" cy="180000"/>
            </a:xfrm>
            <a:prstGeom prst="rtTriangl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" name="Прямоугольный треугольник 7"/>
            <p:cNvSpPr/>
            <p:nvPr/>
          </p:nvSpPr>
          <p:spPr bwMode="auto">
            <a:xfrm rot="16199998">
              <a:off x="493354" y="3924000"/>
              <a:ext cx="180000" cy="180000"/>
            </a:xfrm>
            <a:prstGeom prst="rtTriangl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" name="Прямоугольник: скругленные углы 8"/>
            <p:cNvSpPr/>
            <p:nvPr/>
          </p:nvSpPr>
          <p:spPr bwMode="auto">
            <a:xfrm>
              <a:off x="674400" y="2297534"/>
              <a:ext cx="2205000" cy="273089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 bwMode="auto">
            <a:xfrm>
              <a:off x="747659" y="3312656"/>
              <a:ext cx="2072382" cy="249115"/>
            </a:xfrm>
            <a:prstGeom prst="rect">
              <a:avLst/>
            </a:prstGeom>
            <a:grpFill/>
            <a:ln>
              <a:solidFill>
                <a:schemeClr val="accent1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sz="1400"/>
            </a:p>
          </p:txBody>
        </p:sp>
        <p:sp>
          <p:nvSpPr>
            <p:cNvPr id="11" name="Прямоугольник 10"/>
            <p:cNvSpPr/>
            <p:nvPr/>
          </p:nvSpPr>
          <p:spPr bwMode="auto">
            <a:xfrm>
              <a:off x="960453" y="2843053"/>
              <a:ext cx="1628707" cy="473318"/>
            </a:xfrm>
            <a:prstGeom prst="rect">
              <a:avLst/>
            </a:prstGeom>
            <a:grpFill/>
            <a:ln>
              <a:solidFill>
                <a:schemeClr val="accent1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600" b="1">
                  <a:solidFill>
                    <a:schemeClr val="accent5">
                      <a:lumMod val="50000"/>
                    </a:schemeClr>
                  </a:solidFill>
                </a:rPr>
                <a:t>РАЗДЕЛ «АСПИРАНТУРА»</a:t>
              </a:r>
              <a:endParaRPr/>
            </a:p>
          </p:txBody>
        </p:sp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2"/>
            <a:stretch/>
          </p:blipFill>
          <p:spPr bwMode="auto">
            <a:xfrm>
              <a:off x="1558809" y="2390956"/>
              <a:ext cx="432000" cy="432000"/>
            </a:xfrm>
            <a:prstGeom prst="rect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</p:pic>
        <p:sp>
          <p:nvSpPr>
            <p:cNvPr id="13" name="Прямоугольник 12"/>
            <p:cNvSpPr/>
            <p:nvPr/>
          </p:nvSpPr>
          <p:spPr bwMode="auto">
            <a:xfrm>
              <a:off x="493354" y="4104000"/>
              <a:ext cx="2562909" cy="474427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 bwMode="auto">
            <a:xfrm>
              <a:off x="960454" y="4127978"/>
              <a:ext cx="1628707" cy="298938"/>
            </a:xfrm>
            <a:prstGeom prst="rect">
              <a:avLst/>
            </a:prstGeom>
            <a:grpFill/>
            <a:ln>
              <a:solidFill>
                <a:schemeClr val="accent1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b="1">
                  <a:solidFill>
                    <a:schemeClr val="bg1"/>
                  </a:solidFill>
                </a:rPr>
                <a:t> САЙТ ЭФ МГУ</a:t>
              </a:r>
              <a:endParaRPr/>
            </a:p>
          </p:txBody>
        </p:sp>
      </p:grpSp>
      <p:grpSp>
        <p:nvGrpSpPr>
          <p:cNvPr id="15" name="Группа 14"/>
          <p:cNvGrpSpPr/>
          <p:nvPr/>
        </p:nvGrpSpPr>
        <p:grpSpPr bwMode="auto">
          <a:xfrm>
            <a:off x="3609429" y="1595411"/>
            <a:ext cx="3093182" cy="3803885"/>
            <a:chOff x="3548373" y="2297534"/>
            <a:chExt cx="2562909" cy="2730893"/>
          </a:xfrm>
        </p:grpSpPr>
        <p:sp>
          <p:nvSpPr>
            <p:cNvPr id="16" name="Прямоугольный треугольник 15"/>
            <p:cNvSpPr/>
            <p:nvPr/>
          </p:nvSpPr>
          <p:spPr bwMode="auto">
            <a:xfrm rot="5400000">
              <a:off x="5929714" y="4578427"/>
              <a:ext cx="180000" cy="180000"/>
            </a:xfrm>
            <a:prstGeom prst="rtTriangl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7" name="Прямоугольный треугольник 16"/>
            <p:cNvSpPr/>
            <p:nvPr/>
          </p:nvSpPr>
          <p:spPr bwMode="auto">
            <a:xfrm>
              <a:off x="5928930" y="3924000"/>
              <a:ext cx="180000" cy="180000"/>
            </a:xfrm>
            <a:prstGeom prst="rtTriangl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8" name="Прямоугольный треугольник 17"/>
            <p:cNvSpPr/>
            <p:nvPr/>
          </p:nvSpPr>
          <p:spPr bwMode="auto">
            <a:xfrm rot="10800000">
              <a:off x="3548373" y="4578427"/>
              <a:ext cx="180000" cy="180000"/>
            </a:xfrm>
            <a:prstGeom prst="rtTriangl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9" name="Прямоугольный треугольник 18"/>
            <p:cNvSpPr/>
            <p:nvPr/>
          </p:nvSpPr>
          <p:spPr bwMode="auto">
            <a:xfrm rot="16199998">
              <a:off x="3548373" y="3924000"/>
              <a:ext cx="180000" cy="180000"/>
            </a:xfrm>
            <a:prstGeom prst="rtTriangl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0" name="Прямоугольник: скругленные углы 19"/>
            <p:cNvSpPr/>
            <p:nvPr/>
          </p:nvSpPr>
          <p:spPr bwMode="auto">
            <a:xfrm>
              <a:off x="3729419" y="2297534"/>
              <a:ext cx="2367940" cy="273089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 bwMode="auto">
            <a:xfrm>
              <a:off x="3805614" y="3298827"/>
              <a:ext cx="2072382" cy="220960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sz="1400"/>
            </a:p>
          </p:txBody>
        </p:sp>
        <p:sp>
          <p:nvSpPr>
            <p:cNvPr id="22" name="Прямоугольник 21"/>
            <p:cNvSpPr/>
            <p:nvPr/>
          </p:nvSpPr>
          <p:spPr bwMode="auto">
            <a:xfrm>
              <a:off x="4015472" y="2843053"/>
              <a:ext cx="1628707" cy="464015"/>
            </a:xfrm>
            <a:prstGeom prst="rect">
              <a:avLst/>
            </a:prstGeom>
            <a:grpFill/>
            <a:ln>
              <a:solidFill>
                <a:schemeClr val="accent1">
                  <a:lumMod val="75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b="1">
                  <a:solidFill>
                    <a:schemeClr val="accent5">
                      <a:lumMod val="75000"/>
                    </a:schemeClr>
                  </a:solidFill>
                </a:rPr>
                <a:t>1 ГОД</a:t>
              </a:r>
              <a:endParaRPr/>
            </a:p>
            <a:p>
              <a:pPr algn="ctr">
                <a:defRPr/>
              </a:pPr>
              <a:r>
                <a:rPr lang="ru-RU" b="1">
                  <a:solidFill>
                    <a:schemeClr val="accent5">
                      <a:lumMod val="75000"/>
                    </a:schemeClr>
                  </a:solidFill>
                </a:rPr>
                <a:t> ОБУЧЕНИЯ</a:t>
              </a:r>
              <a:endParaRPr/>
            </a:p>
          </p:txBody>
        </p:sp>
        <p:sp>
          <p:nvSpPr>
            <p:cNvPr id="23" name="Прямоугольник 22"/>
            <p:cNvSpPr/>
            <p:nvPr/>
          </p:nvSpPr>
          <p:spPr bwMode="auto">
            <a:xfrm>
              <a:off x="3548373" y="4104000"/>
              <a:ext cx="2562909" cy="47442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4068640" y="4132482"/>
              <a:ext cx="1628707" cy="46401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b="1">
                  <a:solidFill>
                    <a:schemeClr val="bg1"/>
                  </a:solidFill>
                </a:rPr>
                <a:t>ГОД ОБУЧЕНИЯ</a:t>
              </a:r>
              <a:endParaRPr/>
            </a:p>
          </p:txBody>
        </p:sp>
        <p:pic>
          <p:nvPicPr>
            <p:cNvPr id="25" name="Рисунок 24"/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4613825" y="2390400"/>
              <a:ext cx="432000" cy="432000"/>
            </a:xfrm>
            <a:prstGeom prst="rect">
              <a:avLst/>
            </a:prstGeom>
          </p:spPr>
        </p:pic>
      </p:grpSp>
      <p:grpSp>
        <p:nvGrpSpPr>
          <p:cNvPr id="26" name="Группа 25"/>
          <p:cNvGrpSpPr/>
          <p:nvPr/>
        </p:nvGrpSpPr>
        <p:grpSpPr bwMode="auto">
          <a:xfrm>
            <a:off x="6844830" y="2608715"/>
            <a:ext cx="3514653" cy="3584977"/>
            <a:chOff x="6569380" y="2297534"/>
            <a:chExt cx="2562909" cy="2730893"/>
          </a:xfrm>
        </p:grpSpPr>
        <p:sp>
          <p:nvSpPr>
            <p:cNvPr id="27" name="Прямоугольный треугольник 26"/>
            <p:cNvSpPr/>
            <p:nvPr/>
          </p:nvSpPr>
          <p:spPr bwMode="auto">
            <a:xfrm rot="5400000">
              <a:off x="8950721" y="4578427"/>
              <a:ext cx="180000" cy="180000"/>
            </a:xfrm>
            <a:prstGeom prst="rtTriangl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8" name="Прямоугольный треугольник 27"/>
            <p:cNvSpPr/>
            <p:nvPr/>
          </p:nvSpPr>
          <p:spPr bwMode="auto">
            <a:xfrm>
              <a:off x="8949937" y="3924000"/>
              <a:ext cx="180000" cy="180000"/>
            </a:xfrm>
            <a:prstGeom prst="rtTriangl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9" name="Прямоугольный треугольник 28"/>
            <p:cNvSpPr/>
            <p:nvPr/>
          </p:nvSpPr>
          <p:spPr bwMode="auto">
            <a:xfrm rot="10800000">
              <a:off x="6569380" y="4578427"/>
              <a:ext cx="180000" cy="180000"/>
            </a:xfrm>
            <a:prstGeom prst="rtTriangl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0" name="Прямоугольный треугольник 29"/>
            <p:cNvSpPr/>
            <p:nvPr/>
          </p:nvSpPr>
          <p:spPr bwMode="auto">
            <a:xfrm rot="16199998">
              <a:off x="6569380" y="3924000"/>
              <a:ext cx="180000" cy="180000"/>
            </a:xfrm>
            <a:prstGeom prst="rtTriangl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1" name="Прямоугольник: скругленные углы 30"/>
            <p:cNvSpPr/>
            <p:nvPr/>
          </p:nvSpPr>
          <p:spPr bwMode="auto">
            <a:xfrm>
              <a:off x="6750426" y="2297534"/>
              <a:ext cx="2205000" cy="273089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>
              <a:solidFill>
                <a:schemeClr val="accent1">
                  <a:lumMod val="7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 bwMode="auto">
            <a:xfrm>
              <a:off x="6814641" y="3504085"/>
              <a:ext cx="2072382" cy="234452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endParaRPr lang="ru-RU" sz="1400"/>
            </a:p>
          </p:txBody>
        </p:sp>
        <p:sp>
          <p:nvSpPr>
            <p:cNvPr id="33" name="Прямоугольник 32"/>
            <p:cNvSpPr/>
            <p:nvPr/>
          </p:nvSpPr>
          <p:spPr bwMode="auto">
            <a:xfrm>
              <a:off x="7036479" y="2843053"/>
              <a:ext cx="1628707" cy="492349"/>
            </a:xfrm>
            <a:prstGeom prst="rect">
              <a:avLst/>
            </a:prstGeom>
            <a:grpFill/>
            <a:ln>
              <a:solidFill>
                <a:schemeClr val="accent1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b="1">
                  <a:solidFill>
                    <a:srgbClr val="0070C0"/>
                  </a:solidFill>
                </a:rPr>
                <a:t>ИНДИВИДУАЛЬНЫЙ ПЛАН АСПИРАНТА</a:t>
              </a:r>
              <a:endParaRPr/>
            </a:p>
          </p:txBody>
        </p:sp>
        <p:sp>
          <p:nvSpPr>
            <p:cNvPr id="34" name="Прямоугольник 33"/>
            <p:cNvSpPr/>
            <p:nvPr/>
          </p:nvSpPr>
          <p:spPr bwMode="auto">
            <a:xfrm>
              <a:off x="6569380" y="4104000"/>
              <a:ext cx="2562909" cy="47442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 bwMode="auto">
            <a:xfrm>
              <a:off x="7036480" y="4127978"/>
              <a:ext cx="1628707" cy="281342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b="1">
                  <a:solidFill>
                    <a:schemeClr val="bg1"/>
                  </a:solidFill>
                </a:rPr>
                <a:t>УЧЕБНЫЙ РАЗДЕЛ</a:t>
              </a:r>
              <a:endParaRPr/>
            </a:p>
          </p:txBody>
        </p:sp>
        <p:pic>
          <p:nvPicPr>
            <p:cNvPr id="36" name="Рисунок 35"/>
            <p:cNvPicPr>
              <a:picLocks noChangeAspect="1"/>
            </p:cNvPicPr>
            <p:nvPr/>
          </p:nvPicPr>
          <p:blipFill>
            <a:blip r:embed="rId4"/>
            <a:stretch/>
          </p:blipFill>
          <p:spPr bwMode="auto">
            <a:xfrm>
              <a:off x="7634832" y="2390956"/>
              <a:ext cx="432000" cy="432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</p:pic>
      </p:grpSp>
      <p:sp>
        <p:nvSpPr>
          <p:cNvPr id="3" name="Прямоугольник 2"/>
          <p:cNvSpPr/>
          <p:nvPr/>
        </p:nvSpPr>
        <p:spPr bwMode="auto">
          <a:xfrm>
            <a:off x="670531" y="3928348"/>
            <a:ext cx="245612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050" b="1">
                <a:solidFill>
                  <a:srgbClr val="0070C0"/>
                </a:solidFill>
              </a:rPr>
              <a:t>https://www.econ.msu.ru/students/pg/</a:t>
            </a:r>
            <a:endParaRPr/>
          </a:p>
        </p:txBody>
      </p:sp>
      <p:sp>
        <p:nvSpPr>
          <p:cNvPr id="38" name="Прямоугольник 37"/>
          <p:cNvSpPr/>
          <p:nvPr/>
        </p:nvSpPr>
        <p:spPr bwMode="auto">
          <a:xfrm>
            <a:off x="3826672" y="3236985"/>
            <a:ext cx="2837636" cy="246221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000" b="1">
                <a:solidFill>
                  <a:srgbClr val="0070C0"/>
                </a:solidFill>
              </a:rPr>
              <a:t>  https://www.econ.msu.ru/students/pg/asp_21/</a:t>
            </a:r>
            <a:endParaRPr/>
          </a:p>
        </p:txBody>
      </p:sp>
      <p:sp>
        <p:nvSpPr>
          <p:cNvPr id="39" name="Прямоугольник 38"/>
          <p:cNvSpPr/>
          <p:nvPr/>
        </p:nvSpPr>
        <p:spPr bwMode="auto">
          <a:xfrm>
            <a:off x="7091674" y="4072510"/>
            <a:ext cx="3025267" cy="26161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>
                <a:solidFill>
                  <a:srgbClr val="00B0F0"/>
                </a:solidFill>
              </a:rPr>
              <a:t>https://www.econ.msu.ru/students/pg/asp_21/</a:t>
            </a:r>
            <a:endParaRPr/>
          </a:p>
        </p:txBody>
      </p:sp>
      <p:sp>
        <p:nvSpPr>
          <p:cNvPr id="40" name="Номер слайда 39"/>
          <p:cNvSpPr>
            <a:spLocks noGrp="1"/>
          </p:cNvSpPr>
          <p:nvPr>
            <p:ph type="sldNum" sz="quarter" idx="12"/>
          </p:nvPr>
        </p:nvSpPr>
        <p:spPr bwMode="auto">
          <a:xfrm>
            <a:off x="11677996" y="6492875"/>
            <a:ext cx="514004" cy="365125"/>
          </a:xfrm>
        </p:spPr>
        <p:txBody>
          <a:bodyPr vert="horz" lIns="91440" tIns="45720" rIns="91440" bIns="45720" rtlCol="0" anchor="ctr"/>
          <a:lstStyle/>
          <a:p>
            <a:pPr>
              <a:defRPr/>
            </a:pPr>
            <a:fld id="{A724B3A1-78F6-4659-A303-F1217D5A45E2}" type="slidenum">
              <a:rPr lang="ru-RU" sz="1600">
                <a:solidFill>
                  <a:schemeClr val="bg1"/>
                </a:solidFill>
              </a:rPr>
              <a:t>16</a:t>
            </a:fld>
            <a:endParaRPr lang="ru-RU" sz="160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404951" y="5314373"/>
            <a:ext cx="837257" cy="837257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/>
          <a:stretch/>
        </p:blipFill>
        <p:spPr bwMode="auto">
          <a:xfrm>
            <a:off x="4857737" y="4482473"/>
            <a:ext cx="883253" cy="883253"/>
          </a:xfrm>
          <a:prstGeom prst="rect">
            <a:avLst/>
          </a:prstGeom>
          <a:noFill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/>
          <a:stretch/>
        </p:blipFill>
        <p:spPr bwMode="auto">
          <a:xfrm>
            <a:off x="8191787" y="5314373"/>
            <a:ext cx="861857" cy="8618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896815" cy="896815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 bwMode="auto">
          <a:xfrm>
            <a:off x="1922656" y="298217"/>
            <a:ext cx="6864350" cy="849313"/>
          </a:xfrm>
        </p:spPr>
        <p:txBody>
          <a:bodyPr/>
          <a:lstStyle/>
          <a:p>
            <a:pPr algn="ctr">
              <a:defRPr/>
            </a:pPr>
            <a:r>
              <a:rPr lang="ru-RU" sz="3600">
                <a:solidFill>
                  <a:srgbClr val="0070C0"/>
                </a:solidFill>
              </a:rPr>
              <a:t>ШАБЛОНЫ</a:t>
            </a:r>
            <a:r>
              <a:rPr lang="ru-RU">
                <a:solidFill>
                  <a:srgbClr val="0070C0"/>
                </a:solidFill>
              </a:rPr>
              <a:t> </a:t>
            </a:r>
            <a:r>
              <a:rPr lang="ru-RU" sz="3600">
                <a:solidFill>
                  <a:srgbClr val="0070C0"/>
                </a:solidFill>
              </a:rPr>
              <a:t>ДОКУМЕНТОВ</a:t>
            </a:r>
            <a:endParaRPr/>
          </a:p>
        </p:txBody>
      </p:sp>
      <p:graphicFrame>
        <p:nvGraphicFramePr>
          <p:cNvPr id="7" name="Таблиц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7816915"/>
              </p:ext>
            </p:extLst>
          </p:nvPr>
        </p:nvGraphicFramePr>
        <p:xfrm>
          <a:off x="219694" y="1147530"/>
          <a:ext cx="10270273" cy="5029200"/>
        </p:xfrm>
        <a:graphic>
          <a:graphicData uri="http://schemas.openxmlformats.org/drawingml/2006/table">
            <a:tbl>
              <a:tblPr firstRow="1" bandRow="1">
                <a:tableStyleId>{1A6C1CB3-3875-BE36-2986-A4EAFDA7C878}</a:tableStyleId>
              </a:tblPr>
              <a:tblGrid>
                <a:gridCol w="628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8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04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3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8186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№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п/п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Название документа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Срок заполнения документов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Пояснение</a:t>
                      </a:r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63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01.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sz="1800" b="0" i="0" u="sng" strike="noStrike" cap="none" spc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hlinkClick r:id="rId3" tooltip="https://disk.yandex.ru/i/Ea_14-H5TF0g2A"/>
                        </a:rPr>
                        <a:t>Индивидуальный план и отчеты по НК</a:t>
                      </a:r>
                      <a:endParaRPr lang="ru-RU" sz="1800" b="0" i="0" u="sng" strike="noStrike" cap="none" spc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defRPr/>
                      </a:pPr>
                      <a:endParaRPr lang="ru-RU" sz="1800" b="0" i="0" u="sng" strike="noStrike" cap="none" spc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defRPr/>
                      </a:pP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до 05 июня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2-й семестр</a:t>
                      </a:r>
                    </a:p>
                    <a:p>
                      <a:pPr algn="ctr">
                        <a:defRPr/>
                      </a:pPr>
                      <a:r>
                        <a:rPr lang="ru-RU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3-й семестр</a:t>
                      </a:r>
                    </a:p>
                    <a:p>
                      <a:pPr algn="ctr">
                        <a:defRPr/>
                      </a:pPr>
                      <a:r>
                        <a:rPr lang="ru-RU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4-й семестр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5-й семестр</a:t>
                      </a:r>
                      <a:endParaRPr lang="ru-RU" sz="1200" b="1" dirty="0"/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6-й семестр</a:t>
                      </a:r>
                      <a:endParaRPr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963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02.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800" b="0" i="0" u="sng" strike="noStrike" cap="none" spc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hlinkClick r:id="rId4" tooltip="https://disk.yandex.ru/i/L7Y-jSVhGy1AjA"/>
                        </a:rPr>
                        <a:t>Индивидуальный план и отчеты по ОК</a:t>
                      </a:r>
                      <a:endParaRPr sz="180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до 05 июня</a:t>
                      </a:r>
                      <a:endParaRPr lang="ru-RU" dirty="0"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dirty="0"/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defRPr/>
                      </a:pPr>
                      <a:r>
                        <a:rPr lang="ru-RU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2-й семестр</a:t>
                      </a:r>
                    </a:p>
                    <a:p>
                      <a:pPr marL="0" algn="ctr" defTabSz="914400">
                        <a:defRPr/>
                      </a:pPr>
                      <a:r>
                        <a:rPr lang="ru-RU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3-й семестр</a:t>
                      </a:r>
                    </a:p>
                    <a:p>
                      <a:pPr marL="0" algn="ctr" defTabSz="914400">
                        <a:defRPr/>
                      </a:pPr>
                      <a:r>
                        <a:rPr lang="ru-RU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4-й семестр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5-й семестр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6-й семестр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8186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03.</a:t>
                      </a:r>
                      <a:endParaRPr dirty="0"/>
                    </a:p>
                    <a:p>
                      <a:pPr>
                        <a:defRPr/>
                      </a:pP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>
                        <a:defRPr/>
                      </a:pP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ru-RU" dirty="0">
                          <a:solidFill>
                            <a:schemeClr val="accent5">
                              <a:lumMod val="50000"/>
                            </a:schemeClr>
                          </a:solidFill>
                          <a:hlinkClick r:id="rId5"/>
                        </a:rPr>
                        <a:t>Заявка на педагогическую практику</a:t>
                      </a:r>
                      <a:endParaRPr lang="ru-RU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За 2-3 </a:t>
                      </a:r>
                      <a:r>
                        <a:rPr lang="ru-RU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недели до начала практики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 курс, 4 семестр</a:t>
                      </a:r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8186">
                <a:tc>
                  <a:txBody>
                    <a:bodyPr/>
                    <a:lstStyle/>
                    <a:p>
                      <a:pPr marL="0" algn="l" defTabSz="914400">
                        <a:defRPr/>
                      </a:pPr>
                      <a:r>
                        <a:rPr lang="ru-RU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04.</a:t>
                      </a:r>
                      <a:endParaRPr sz="18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accent5">
                              <a:lumMod val="50000"/>
                            </a:schemeClr>
                          </a:solidFill>
                          <a:hlinkClick r:id="rId5"/>
                        </a:rPr>
                        <a:t>Отзыв о педагогической </a:t>
                      </a:r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hlinkClick r:id="rId5"/>
                        </a:rPr>
                        <a:t>практике</a:t>
                      </a:r>
                      <a:endParaRPr lang="ru-RU" dirty="0" smtClean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(для</a:t>
                      </a:r>
                      <a:r>
                        <a:rPr lang="ru-RU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удобства – в файле с заявкой)</a:t>
                      </a:r>
                      <a:endParaRPr lang="ru-RU" dirty="0"/>
                    </a:p>
                    <a:p>
                      <a:pPr>
                        <a:defRPr/>
                      </a:pP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представить отзыв о практике через 3  дня после окончания практики</a:t>
                      </a:r>
                      <a:endParaRPr lang="ru-RU" dirty="0"/>
                    </a:p>
                    <a:p>
                      <a:pPr algn="ctr">
                        <a:defRPr/>
                      </a:pP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 курс, 4 семестр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684100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1687695" y="6492875"/>
            <a:ext cx="563880" cy="365125"/>
          </a:xfrm>
        </p:spPr>
        <p:txBody>
          <a:bodyPr vert="horz" lIns="91440" tIns="45720" rIns="91440" bIns="45720" rtlCol="0" anchor="ctr"/>
          <a:lstStyle/>
          <a:p>
            <a:pPr>
              <a:defRPr/>
            </a:pPr>
            <a:fld id="{A724B3A1-78F6-4659-A303-F1217D5A45E2}" type="slidenum">
              <a:rPr lang="ru-RU" sz="1600">
                <a:solidFill>
                  <a:schemeClr val="bg1"/>
                </a:solidFill>
              </a:rPr>
              <a:t>17</a:t>
            </a:fld>
            <a:endParaRPr lang="ru-RU" sz="1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9"/>
          <p:cNvSpPr txBox="1"/>
          <p:nvPr/>
        </p:nvSpPr>
        <p:spPr bwMode="auto">
          <a:xfrm>
            <a:off x="2513070" y="1548147"/>
            <a:ext cx="5522258" cy="1150267"/>
          </a:xfrm>
          <a:prstGeom prst="rect">
            <a:avLst/>
          </a:prstGeom>
          <a:effectLst>
            <a:outerShdw blurRad="50800" dist="38100" dir="5400000" algn="t" rotWithShape="0">
              <a:schemeClr val="accent4">
                <a:lumMod val="50000"/>
                <a:alpha val="40000"/>
              </a:schemeClr>
            </a:outerShdw>
          </a:effectLst>
        </p:spPr>
        <p:txBody>
          <a:bodyPr/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7200" b="1">
                <a:solidFill>
                  <a:schemeClr val="accent1"/>
                </a:solidFill>
              </a:rPr>
              <a:t>СПАСИБО !</a:t>
            </a:r>
            <a:endParaRPr/>
          </a:p>
        </p:txBody>
      </p:sp>
      <p:sp>
        <p:nvSpPr>
          <p:cNvPr id="9" name="Текст 11"/>
          <p:cNvSpPr txBox="1"/>
          <p:nvPr/>
        </p:nvSpPr>
        <p:spPr bwMode="auto">
          <a:xfrm>
            <a:off x="1786697" y="2882976"/>
            <a:ext cx="6975002" cy="170572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ru-RU" sz="1600">
              <a:solidFill>
                <a:schemeClr val="accent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1686309" y="6492875"/>
            <a:ext cx="505691" cy="365125"/>
          </a:xfrm>
        </p:spPr>
        <p:txBody>
          <a:bodyPr vert="horz" lIns="91440" tIns="45720" rIns="91440" bIns="45720" rtlCol="0" anchor="ctr"/>
          <a:lstStyle/>
          <a:p>
            <a:pPr>
              <a:defRPr/>
            </a:pPr>
            <a:fld id="{A724B3A1-78F6-4659-A303-F1217D5A45E2}" type="slidenum">
              <a:rPr lang="ru-RU" sz="1600">
                <a:solidFill>
                  <a:schemeClr val="bg1"/>
                </a:solidFill>
              </a:rPr>
              <a:t>18</a:t>
            </a:fld>
            <a:endParaRPr lang="ru-RU" sz="1600">
              <a:solidFill>
                <a:schemeClr val="bg1"/>
              </a:solidFill>
            </a:endParaRPr>
          </a:p>
        </p:txBody>
      </p:sp>
      <p:sp>
        <p:nvSpPr>
          <p:cNvPr id="3" name="Заголовок 1"/>
          <p:cNvSpPr txBox="1"/>
          <p:nvPr/>
        </p:nvSpPr>
        <p:spPr bwMode="auto">
          <a:xfrm>
            <a:off x="3460235" y="5309852"/>
            <a:ext cx="3627921" cy="853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1400">
                <a:solidFill>
                  <a:srgbClr val="0070C0"/>
                </a:solidFill>
              </a:rPr>
              <a:t>Контакты отдела</a:t>
            </a:r>
            <a:endParaRPr lang="en-US" sz="1400">
              <a:solidFill>
                <a:srgbClr val="0070C0"/>
              </a:solidFill>
            </a:endParaRPr>
          </a:p>
          <a:p>
            <a:pPr algn="ctr">
              <a:defRPr/>
            </a:pPr>
            <a:r>
              <a:rPr lang="en-US" sz="1400" u="sng">
                <a:hlinkClick r:id="rId2" tooltip="https://www.econ.msu.ru/students/pg/about/"/>
              </a:rPr>
              <a:t>https://www.econ.msu.ru/students/pg/about/</a:t>
            </a:r>
            <a:endParaRPr lang="ru-RU" sz="140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4546973" y="3861481"/>
            <a:ext cx="1454447" cy="14544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21908" y="448407"/>
            <a:ext cx="9479976" cy="1325563"/>
          </a:xfrm>
        </p:spPr>
        <p:txBody>
          <a:bodyPr/>
          <a:lstStyle/>
          <a:p>
            <a:pPr>
              <a:defRPr/>
            </a:pPr>
            <a:r>
              <a:rPr lang="ru-RU"/>
              <a:t>      </a:t>
            </a:r>
            <a:r>
              <a:rPr lang="ru-RU">
                <a:solidFill>
                  <a:srgbClr val="0070C0"/>
                </a:solidFill>
              </a:rPr>
              <a:t>НОРМАТИВНЫЕ  ДОКУМЕНТЫ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29042" y="1690688"/>
            <a:ext cx="9677843" cy="4351338"/>
          </a:xfrm>
        </p:spPr>
        <p:txBody>
          <a:bodyPr>
            <a:normAutofit fontScale="85000" lnSpcReduction="20000"/>
          </a:bodyPr>
          <a:lstStyle/>
          <a:p>
            <a:pPr algn="just">
              <a:defRPr/>
            </a:pPr>
            <a:r>
              <a:rPr lang="ru-RU" u="sng">
                <a:latin typeface="Bookman Old Style"/>
                <a:hlinkClick r:id="rId2" tooltip="https://www.econ.msu.ru/sys/raw.php?o=83457&amp;p=attachment"/>
              </a:rPr>
              <a:t>Постановление Правительства РФ "Об утверждении Положения о подготовке научных и научно-педагогических кадров в аспирантуре (адъюнктуре)" от 30 ноября 2021 года № 2122</a:t>
            </a:r>
            <a:r>
              <a:rPr lang="ru-RU">
                <a:latin typeface="Bookman Old Style"/>
              </a:rPr>
              <a:t> </a:t>
            </a:r>
            <a:r>
              <a:rPr lang="ru-RU" sz="2400">
                <a:latin typeface="Bookman Old Style"/>
              </a:rPr>
              <a:t>(п. 22 «Не позднее 30 календарных дней с даты начала освоения программы аспирантуры (адъюнктуры), установленной в соответствии с </a:t>
            </a:r>
            <a:r>
              <a:rPr lang="ru-RU" sz="2400" u="sng">
                <a:latin typeface="Bookman Old Style"/>
                <a:hlinkClick r:id="rId3" tooltip="https://base.garant.ru/403137971/2752b95199862dd7904759ddec0d7547/#block_1013"/>
              </a:rPr>
              <a:t>пунктом 13</a:t>
            </a:r>
            <a:r>
              <a:rPr lang="ru-RU" sz="2400">
                <a:latin typeface="Bookman Old Style"/>
              </a:rPr>
              <a:t> настоящего Положения, аспиранту (адъюнкту) назначается научный руководитель, утверждается индивидуальный план работы, включающий индивидуальный план научной деятельности и индивидуальный учебный план (далее - индивидуальный план работы), а также тема диссертации в рамках программы аспирантуры (адъюнктуры) и основных направлений научной (научно-исследовательской) деятельности организации»).</a:t>
            </a:r>
            <a:endParaRPr lang="ru-RU" sz="2400" u="sng">
              <a:latin typeface="Bookman Old Style"/>
            </a:endParaRPr>
          </a:p>
          <a:p>
            <a:pPr algn="just">
              <a:defRPr/>
            </a:pPr>
            <a:r>
              <a:rPr lang="ru-RU" u="sng">
                <a:latin typeface="Bookman Old Style"/>
                <a:hlinkClick r:id="rId4" tooltip="https://drive.google.com/file/d/1MBAYF98bKTP99KPStGdfOGCku-stxfZY/view?usp=sharing"/>
              </a:rPr>
              <a:t>Положение об индивидуальном плане работы аспирантов и прикрепленных лиц, утвержденное Приказом МГУ  имени М.В. Ломоносова № 365 от 31.03.2023 г.</a:t>
            </a:r>
            <a:endParaRPr lang="ru-RU">
              <a:latin typeface="Bookman Old Style"/>
            </a:endParaRPr>
          </a:p>
          <a:p>
            <a:pPr marL="0" indent="0">
              <a:buNone/>
              <a:defRPr/>
            </a:pPr>
            <a:endParaRPr lang="ru-RU"/>
          </a:p>
          <a:p>
            <a:pPr>
              <a:defRPr/>
            </a:pPr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0" y="0"/>
            <a:ext cx="896815" cy="89681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 bwMode="auto">
          <a:xfrm>
            <a:off x="896815" y="263741"/>
            <a:ext cx="15720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>
                <a:latin typeface="Times New Roman"/>
                <a:ea typeface="Cambria"/>
              </a:rPr>
              <a:t>Основание: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1819566" y="6317673"/>
            <a:ext cx="372434" cy="603308"/>
          </a:xfrm>
        </p:spPr>
        <p:txBody>
          <a:bodyPr/>
          <a:lstStyle/>
          <a:p>
            <a:pPr>
              <a:defRPr/>
            </a:pPr>
            <a:fld id="{A724B3A1-78F6-4659-A303-F1217D5A45E2}" type="slidenum">
              <a:rPr lang="ru-RU" sz="1800">
                <a:solidFill>
                  <a:schemeClr val="bg1"/>
                </a:solidFill>
              </a:rPr>
              <a:t>2</a:t>
            </a:fld>
            <a:endParaRPr lang="ru-RU" sz="18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896190" cy="89619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96190" y="7589"/>
            <a:ext cx="9479976" cy="1325563"/>
          </a:xfrm>
        </p:spPr>
        <p:txBody>
          <a:bodyPr/>
          <a:lstStyle/>
          <a:p>
            <a:pPr>
              <a:defRPr/>
            </a:pPr>
            <a:r>
              <a:rPr lang="ru-RU">
                <a:solidFill>
                  <a:srgbClr val="0070C0"/>
                </a:solidFill>
              </a:rPr>
              <a:t>Структура ИНДИВИДУАЛЬНОГО ПЛАНА</a:t>
            </a:r>
            <a:endParaRPr/>
          </a:p>
        </p:txBody>
      </p:sp>
      <p:sp>
        <p:nvSpPr>
          <p:cNvPr id="5" name="object 3"/>
          <p:cNvSpPr/>
          <p:nvPr/>
        </p:nvSpPr>
        <p:spPr bwMode="auto">
          <a:xfrm>
            <a:off x="448096" y="1535556"/>
            <a:ext cx="4951580" cy="2258196"/>
          </a:xfrm>
          <a:custGeom>
            <a:avLst/>
            <a:gdLst/>
            <a:ahLst/>
            <a:cxnLst/>
            <a:rect l="l" t="t" r="r" b="b"/>
            <a:pathLst>
              <a:path w="5710555" h="2601595" extrusionOk="0">
                <a:moveTo>
                  <a:pt x="5710428" y="0"/>
                </a:moveTo>
                <a:lnTo>
                  <a:pt x="433578" y="0"/>
                </a:lnTo>
                <a:lnTo>
                  <a:pt x="386334" y="2544"/>
                </a:lnTo>
                <a:lnTo>
                  <a:pt x="340565" y="10003"/>
                </a:lnTo>
                <a:lnTo>
                  <a:pt x="296533" y="22110"/>
                </a:lnTo>
                <a:lnTo>
                  <a:pt x="254504" y="38600"/>
                </a:lnTo>
                <a:lnTo>
                  <a:pt x="214742" y="59210"/>
                </a:lnTo>
                <a:lnTo>
                  <a:pt x="177512" y="83673"/>
                </a:lnTo>
                <a:lnTo>
                  <a:pt x="143078" y="111726"/>
                </a:lnTo>
                <a:lnTo>
                  <a:pt x="111704" y="143103"/>
                </a:lnTo>
                <a:lnTo>
                  <a:pt x="83655" y="177539"/>
                </a:lnTo>
                <a:lnTo>
                  <a:pt x="59196" y="214771"/>
                </a:lnTo>
                <a:lnTo>
                  <a:pt x="38590" y="254532"/>
                </a:lnTo>
                <a:lnTo>
                  <a:pt x="22104" y="296558"/>
                </a:lnTo>
                <a:lnTo>
                  <a:pt x="10000" y="340584"/>
                </a:lnTo>
                <a:lnTo>
                  <a:pt x="2544" y="386345"/>
                </a:lnTo>
                <a:lnTo>
                  <a:pt x="0" y="433577"/>
                </a:lnTo>
                <a:lnTo>
                  <a:pt x="0" y="2601468"/>
                </a:lnTo>
                <a:lnTo>
                  <a:pt x="5710428" y="2601468"/>
                </a:lnTo>
                <a:lnTo>
                  <a:pt x="5710428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6" name="object 4"/>
          <p:cNvSpPr txBox="1"/>
          <p:nvPr/>
        </p:nvSpPr>
        <p:spPr bwMode="auto">
          <a:xfrm>
            <a:off x="947497" y="1887184"/>
            <a:ext cx="4342130" cy="1502975"/>
          </a:xfrm>
          <a:prstGeom prst="rect">
            <a:avLst/>
          </a:prstGeom>
        </p:spPr>
        <p:txBody>
          <a:bodyPr vert="horz" wrap="square" lIns="0" tIns="116839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919"/>
              </a:spcBef>
              <a:defRPr/>
            </a:pPr>
            <a:r>
              <a:rPr lang="ru-RU" sz="2500" b="1">
                <a:solidFill>
                  <a:schemeClr val="bg1"/>
                </a:solidFill>
                <a:latin typeface="Calibri"/>
                <a:cs typeface="Calibri"/>
              </a:rPr>
              <a:t>ИНДИВИДУАЛЬНЫЙ </a:t>
            </a:r>
            <a:endParaRPr/>
          </a:p>
          <a:p>
            <a:pPr marL="2540" algn="ctr">
              <a:lnSpc>
                <a:spcPct val="100000"/>
              </a:lnSpc>
              <a:spcBef>
                <a:spcPts val="919"/>
              </a:spcBef>
              <a:defRPr/>
            </a:pPr>
            <a:r>
              <a:rPr lang="ru-RU" sz="2500" b="1">
                <a:solidFill>
                  <a:schemeClr val="bg1"/>
                </a:solidFill>
                <a:latin typeface="Calibri"/>
                <a:cs typeface="Calibri"/>
              </a:rPr>
              <a:t>ПЛАН</a:t>
            </a:r>
            <a:endParaRPr/>
          </a:p>
          <a:p>
            <a:pPr marL="2540" algn="ctr">
              <a:lnSpc>
                <a:spcPct val="100000"/>
              </a:lnSpc>
              <a:spcBef>
                <a:spcPts val="919"/>
              </a:spcBef>
              <a:defRPr/>
            </a:pPr>
            <a:r>
              <a:rPr lang="ru-RU" sz="2500" b="1">
                <a:solidFill>
                  <a:schemeClr val="bg1"/>
                </a:solidFill>
                <a:latin typeface="Calibri"/>
                <a:cs typeface="Calibri"/>
              </a:rPr>
              <a:t> НАУЧНОЙ ДЕЯТЕЛЬНОСТИ</a:t>
            </a:r>
            <a:endParaRPr sz="2500" b="1">
              <a:solidFill>
                <a:schemeClr val="bg1"/>
              </a:solidFill>
              <a:latin typeface="Calibri"/>
              <a:cs typeface="Calibri"/>
            </a:endParaRPr>
          </a:p>
        </p:txBody>
      </p:sp>
      <p:grpSp>
        <p:nvGrpSpPr>
          <p:cNvPr id="7" name="object 5"/>
          <p:cNvGrpSpPr/>
          <p:nvPr/>
        </p:nvGrpSpPr>
        <p:grpSpPr bwMode="auto">
          <a:xfrm>
            <a:off x="5404957" y="1517617"/>
            <a:ext cx="4717035" cy="2296724"/>
            <a:chOff x="6108191" y="1536191"/>
            <a:chExt cx="5710555" cy="265632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8" name="object 6"/>
            <p:cNvSpPr/>
            <p:nvPr/>
          </p:nvSpPr>
          <p:spPr bwMode="auto">
            <a:xfrm>
              <a:off x="6108191" y="1536191"/>
              <a:ext cx="5710555" cy="2600325"/>
            </a:xfrm>
            <a:custGeom>
              <a:avLst/>
              <a:gdLst/>
              <a:ahLst/>
              <a:cxnLst/>
              <a:rect l="l" t="t" r="r" b="b"/>
              <a:pathLst>
                <a:path w="5710555" h="2600325" extrusionOk="0">
                  <a:moveTo>
                    <a:pt x="5277104" y="0"/>
                  </a:moveTo>
                  <a:lnTo>
                    <a:pt x="0" y="0"/>
                  </a:lnTo>
                  <a:lnTo>
                    <a:pt x="0" y="2599944"/>
                  </a:lnTo>
                  <a:lnTo>
                    <a:pt x="5710428" y="2599944"/>
                  </a:lnTo>
                  <a:lnTo>
                    <a:pt x="5710428" y="433324"/>
                  </a:lnTo>
                  <a:lnTo>
                    <a:pt x="5707884" y="386117"/>
                  </a:lnTo>
                  <a:lnTo>
                    <a:pt x="5700431" y="340380"/>
                  </a:lnTo>
                  <a:lnTo>
                    <a:pt x="5688332" y="296379"/>
                  </a:lnTo>
                  <a:lnTo>
                    <a:pt x="5671851" y="254377"/>
                  </a:lnTo>
                  <a:lnTo>
                    <a:pt x="5651255" y="214639"/>
                  </a:lnTo>
                  <a:lnTo>
                    <a:pt x="5626807" y="177430"/>
                  </a:lnTo>
                  <a:lnTo>
                    <a:pt x="5598771" y="143014"/>
                  </a:lnTo>
                  <a:lnTo>
                    <a:pt x="5567413" y="111656"/>
                  </a:lnTo>
                  <a:lnTo>
                    <a:pt x="5532997" y="83620"/>
                  </a:lnTo>
                  <a:lnTo>
                    <a:pt x="5495788" y="59172"/>
                  </a:lnTo>
                  <a:lnTo>
                    <a:pt x="5456050" y="38576"/>
                  </a:lnTo>
                  <a:lnTo>
                    <a:pt x="5414048" y="22095"/>
                  </a:lnTo>
                  <a:lnTo>
                    <a:pt x="5370047" y="9996"/>
                  </a:lnTo>
                  <a:lnTo>
                    <a:pt x="5324310" y="2543"/>
                  </a:lnTo>
                  <a:lnTo>
                    <a:pt x="5277104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9" name="object 7"/>
            <p:cNvSpPr/>
            <p:nvPr/>
          </p:nvSpPr>
          <p:spPr bwMode="auto">
            <a:xfrm>
              <a:off x="6108191" y="1536191"/>
              <a:ext cx="5710555" cy="2656322"/>
            </a:xfrm>
            <a:custGeom>
              <a:avLst/>
              <a:gdLst/>
              <a:ahLst/>
              <a:cxnLst/>
              <a:rect l="l" t="t" r="r" b="b"/>
              <a:pathLst>
                <a:path w="5710555" h="2600325" extrusionOk="0">
                  <a:moveTo>
                    <a:pt x="0" y="0"/>
                  </a:moveTo>
                  <a:lnTo>
                    <a:pt x="5277104" y="0"/>
                  </a:lnTo>
                  <a:lnTo>
                    <a:pt x="5324310" y="2543"/>
                  </a:lnTo>
                  <a:lnTo>
                    <a:pt x="5370047" y="9996"/>
                  </a:lnTo>
                  <a:lnTo>
                    <a:pt x="5414048" y="22095"/>
                  </a:lnTo>
                  <a:lnTo>
                    <a:pt x="5456050" y="38576"/>
                  </a:lnTo>
                  <a:lnTo>
                    <a:pt x="5495788" y="59172"/>
                  </a:lnTo>
                  <a:lnTo>
                    <a:pt x="5532997" y="83620"/>
                  </a:lnTo>
                  <a:lnTo>
                    <a:pt x="5567413" y="111656"/>
                  </a:lnTo>
                  <a:lnTo>
                    <a:pt x="5598771" y="143014"/>
                  </a:lnTo>
                  <a:lnTo>
                    <a:pt x="5626807" y="177430"/>
                  </a:lnTo>
                  <a:lnTo>
                    <a:pt x="5651255" y="214639"/>
                  </a:lnTo>
                  <a:lnTo>
                    <a:pt x="5671851" y="254377"/>
                  </a:lnTo>
                  <a:lnTo>
                    <a:pt x="5688332" y="296379"/>
                  </a:lnTo>
                  <a:lnTo>
                    <a:pt x="5700431" y="340380"/>
                  </a:lnTo>
                  <a:lnTo>
                    <a:pt x="5707884" y="386117"/>
                  </a:lnTo>
                  <a:lnTo>
                    <a:pt x="5710428" y="433324"/>
                  </a:lnTo>
                  <a:lnTo>
                    <a:pt x="5710428" y="2599944"/>
                  </a:lnTo>
                  <a:lnTo>
                    <a:pt x="0" y="259994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sp>
        <p:nvSpPr>
          <p:cNvPr id="10" name="object 8"/>
          <p:cNvSpPr txBox="1"/>
          <p:nvPr/>
        </p:nvSpPr>
        <p:spPr bwMode="auto">
          <a:xfrm>
            <a:off x="5547489" y="2057229"/>
            <a:ext cx="4597758" cy="11791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lang="ru-RU" sz="2500" b="1">
                <a:solidFill>
                  <a:schemeClr val="bg1"/>
                </a:solidFill>
                <a:latin typeface="Calibri"/>
                <a:cs typeface="Calibri"/>
              </a:rPr>
              <a:t>ОТЧЕТЫ</a:t>
            </a:r>
            <a:endParaRPr/>
          </a:p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lang="ru-RU" sz="2500" b="1">
                <a:solidFill>
                  <a:schemeClr val="bg1"/>
                </a:solidFill>
                <a:latin typeface="Calibri"/>
                <a:cs typeface="Calibri"/>
              </a:rPr>
              <a:t> О РЕЗУЛЬТАТАХ НАУЧНОЙ ДЕЯТЕЛЬНОСТИ</a:t>
            </a:r>
            <a:endParaRPr sz="2500" b="1">
              <a:solidFill>
                <a:schemeClr val="bg1"/>
              </a:solidFill>
              <a:latin typeface="Calibri"/>
              <a:cs typeface="Calibri"/>
            </a:endParaRPr>
          </a:p>
        </p:txBody>
      </p:sp>
      <p:grpSp>
        <p:nvGrpSpPr>
          <p:cNvPr id="11" name="object 9"/>
          <p:cNvGrpSpPr/>
          <p:nvPr/>
        </p:nvGrpSpPr>
        <p:grpSpPr bwMode="auto">
          <a:xfrm>
            <a:off x="414197" y="3793754"/>
            <a:ext cx="5013572" cy="2517500"/>
            <a:chOff x="389890" y="4129785"/>
            <a:chExt cx="5725160" cy="2614295"/>
          </a:xfrm>
          <a:solidFill>
            <a:srgbClr val="7030A0"/>
          </a:solidFill>
        </p:grpSpPr>
        <p:sp>
          <p:nvSpPr>
            <p:cNvPr id="12" name="object 10"/>
            <p:cNvSpPr/>
            <p:nvPr/>
          </p:nvSpPr>
          <p:spPr bwMode="auto">
            <a:xfrm>
              <a:off x="396240" y="4136134"/>
              <a:ext cx="5712460" cy="2601595"/>
            </a:xfrm>
            <a:custGeom>
              <a:avLst/>
              <a:gdLst/>
              <a:ahLst/>
              <a:cxnLst/>
              <a:rect l="l" t="t" r="r" b="b"/>
              <a:pathLst>
                <a:path w="5712460" h="2601595" extrusionOk="0">
                  <a:moveTo>
                    <a:pt x="5711952" y="0"/>
                  </a:moveTo>
                  <a:lnTo>
                    <a:pt x="0" y="0"/>
                  </a:lnTo>
                  <a:lnTo>
                    <a:pt x="0" y="2167877"/>
                  </a:lnTo>
                  <a:lnTo>
                    <a:pt x="2544" y="2215122"/>
                  </a:lnTo>
                  <a:lnTo>
                    <a:pt x="10000" y="2260894"/>
                  </a:lnTo>
                  <a:lnTo>
                    <a:pt x="22104" y="2304927"/>
                  </a:lnTo>
                  <a:lnTo>
                    <a:pt x="38591" y="2346958"/>
                  </a:lnTo>
                  <a:lnTo>
                    <a:pt x="59196" y="2386721"/>
                  </a:lnTo>
                  <a:lnTo>
                    <a:pt x="83656" y="2423952"/>
                  </a:lnTo>
                  <a:lnTo>
                    <a:pt x="111705" y="2458387"/>
                  </a:lnTo>
                  <a:lnTo>
                    <a:pt x="143080" y="2489762"/>
                  </a:lnTo>
                  <a:lnTo>
                    <a:pt x="177515" y="2517811"/>
                  </a:lnTo>
                  <a:lnTo>
                    <a:pt x="214746" y="2542271"/>
                  </a:lnTo>
                  <a:lnTo>
                    <a:pt x="254509" y="2562876"/>
                  </a:lnTo>
                  <a:lnTo>
                    <a:pt x="296540" y="2579363"/>
                  </a:lnTo>
                  <a:lnTo>
                    <a:pt x="340573" y="2591467"/>
                  </a:lnTo>
                  <a:lnTo>
                    <a:pt x="386345" y="2598923"/>
                  </a:lnTo>
                  <a:lnTo>
                    <a:pt x="433590" y="2601468"/>
                  </a:lnTo>
                  <a:lnTo>
                    <a:pt x="5711952" y="2601468"/>
                  </a:lnTo>
                  <a:lnTo>
                    <a:pt x="5711952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13" name="object 11"/>
            <p:cNvSpPr/>
            <p:nvPr/>
          </p:nvSpPr>
          <p:spPr bwMode="auto">
            <a:xfrm>
              <a:off x="396240" y="4136134"/>
              <a:ext cx="5712460" cy="2601595"/>
            </a:xfrm>
            <a:custGeom>
              <a:avLst/>
              <a:gdLst/>
              <a:ahLst/>
              <a:cxnLst/>
              <a:rect l="l" t="t" r="r" b="b"/>
              <a:pathLst>
                <a:path w="5712460" h="2601595" extrusionOk="0">
                  <a:moveTo>
                    <a:pt x="5711952" y="2601468"/>
                  </a:moveTo>
                  <a:lnTo>
                    <a:pt x="433590" y="2601468"/>
                  </a:lnTo>
                  <a:lnTo>
                    <a:pt x="386345" y="2598923"/>
                  </a:lnTo>
                  <a:lnTo>
                    <a:pt x="340573" y="2591467"/>
                  </a:lnTo>
                  <a:lnTo>
                    <a:pt x="296540" y="2579363"/>
                  </a:lnTo>
                  <a:lnTo>
                    <a:pt x="254509" y="2562876"/>
                  </a:lnTo>
                  <a:lnTo>
                    <a:pt x="214746" y="2542271"/>
                  </a:lnTo>
                  <a:lnTo>
                    <a:pt x="177515" y="2517811"/>
                  </a:lnTo>
                  <a:lnTo>
                    <a:pt x="143080" y="2489762"/>
                  </a:lnTo>
                  <a:lnTo>
                    <a:pt x="111705" y="2458387"/>
                  </a:lnTo>
                  <a:lnTo>
                    <a:pt x="83656" y="2423952"/>
                  </a:lnTo>
                  <a:lnTo>
                    <a:pt x="59196" y="2386721"/>
                  </a:lnTo>
                  <a:lnTo>
                    <a:pt x="38591" y="2346958"/>
                  </a:lnTo>
                  <a:lnTo>
                    <a:pt x="22104" y="2304927"/>
                  </a:lnTo>
                  <a:lnTo>
                    <a:pt x="10000" y="2260894"/>
                  </a:lnTo>
                  <a:lnTo>
                    <a:pt x="2544" y="2215122"/>
                  </a:lnTo>
                  <a:lnTo>
                    <a:pt x="0" y="2167877"/>
                  </a:lnTo>
                  <a:lnTo>
                    <a:pt x="0" y="0"/>
                  </a:lnTo>
                  <a:lnTo>
                    <a:pt x="5711952" y="0"/>
                  </a:lnTo>
                  <a:lnTo>
                    <a:pt x="5711952" y="2601468"/>
                  </a:lnTo>
                  <a:close/>
                </a:path>
              </a:pathLst>
            </a:custGeom>
            <a:grpFill/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sp>
        <p:nvSpPr>
          <p:cNvPr id="14" name="object 12"/>
          <p:cNvSpPr txBox="1"/>
          <p:nvPr/>
        </p:nvSpPr>
        <p:spPr bwMode="auto">
          <a:xfrm>
            <a:off x="896190" y="4405291"/>
            <a:ext cx="4268238" cy="123046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982980" marR="5080" indent="-970915" algn="ctr">
              <a:lnSpc>
                <a:spcPts val="2750"/>
              </a:lnSpc>
              <a:spcBef>
                <a:spcPts val="395"/>
              </a:spcBef>
              <a:defRPr/>
            </a:pPr>
            <a:r>
              <a:rPr sz="2500" spc="-20">
                <a:solidFill>
                  <a:srgbClr val="FFFFFF"/>
                </a:solidFill>
                <a:latin typeface="Calibri"/>
                <a:cs typeface="Calibri"/>
              </a:rPr>
              <a:t>ИНДИВИДУАЛЬНЫЙ</a:t>
            </a:r>
            <a:r>
              <a:rPr sz="2500" spc="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lang="ru-RU" sz="2500" spc="15">
              <a:solidFill>
                <a:srgbClr val="FFFFFF"/>
              </a:solidFill>
              <a:latin typeface="Calibri"/>
              <a:cs typeface="Calibri"/>
            </a:endParaRPr>
          </a:p>
          <a:p>
            <a:pPr marL="982980" marR="5080" indent="-970915" algn="ctr">
              <a:lnSpc>
                <a:spcPts val="2750"/>
              </a:lnSpc>
              <a:spcBef>
                <a:spcPts val="395"/>
              </a:spcBef>
              <a:defRPr/>
            </a:pPr>
            <a:r>
              <a:rPr sz="2500" spc="-10">
                <a:solidFill>
                  <a:srgbClr val="FFFFFF"/>
                </a:solidFill>
                <a:latin typeface="Calibri"/>
                <a:cs typeface="Calibri"/>
              </a:rPr>
              <a:t>УЧЕБНЫЙ</a:t>
            </a:r>
            <a:r>
              <a:rPr sz="25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>
                <a:solidFill>
                  <a:srgbClr val="FFFFFF"/>
                </a:solidFill>
                <a:latin typeface="Calibri"/>
                <a:cs typeface="Calibri"/>
              </a:rPr>
              <a:t>ПЛАН </a:t>
            </a:r>
            <a:endParaRPr lang="ru-RU" sz="2500" spc="-5">
              <a:solidFill>
                <a:srgbClr val="FFFFFF"/>
              </a:solidFill>
              <a:latin typeface="Calibri"/>
              <a:cs typeface="Calibri"/>
            </a:endParaRPr>
          </a:p>
          <a:p>
            <a:pPr marL="982980" marR="5080" indent="-970915" algn="ctr">
              <a:lnSpc>
                <a:spcPts val="2750"/>
              </a:lnSpc>
              <a:spcBef>
                <a:spcPts val="395"/>
              </a:spcBef>
              <a:defRPr/>
            </a:pPr>
            <a:r>
              <a:rPr sz="2500" spc="-5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>
                <a:solidFill>
                  <a:srgbClr val="FFFFFF"/>
                </a:solidFill>
                <a:latin typeface="Calibri"/>
                <a:cs typeface="Calibri"/>
              </a:rPr>
              <a:t>(ВКЛЮЧАЯ</a:t>
            </a:r>
            <a:r>
              <a:rPr sz="25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5">
                <a:solidFill>
                  <a:srgbClr val="FFFFFF"/>
                </a:solidFill>
                <a:latin typeface="Calibri"/>
                <a:cs typeface="Calibri"/>
              </a:rPr>
              <a:t>ПРАКТИКУ)</a:t>
            </a:r>
            <a:endParaRPr sz="2500">
              <a:latin typeface="Calibri"/>
              <a:cs typeface="Calibri"/>
            </a:endParaRPr>
          </a:p>
        </p:txBody>
      </p:sp>
      <p:grpSp>
        <p:nvGrpSpPr>
          <p:cNvPr id="15" name="object 13"/>
          <p:cNvGrpSpPr/>
          <p:nvPr/>
        </p:nvGrpSpPr>
        <p:grpSpPr bwMode="auto">
          <a:xfrm>
            <a:off x="5399676" y="3808210"/>
            <a:ext cx="4727563" cy="2523631"/>
            <a:chOff x="6101841" y="4129785"/>
            <a:chExt cx="5723255" cy="2614295"/>
          </a:xfrm>
          <a:solidFill>
            <a:srgbClr val="CC99FF"/>
          </a:solidFill>
        </p:grpSpPr>
        <p:sp>
          <p:nvSpPr>
            <p:cNvPr id="16" name="object 14"/>
            <p:cNvSpPr/>
            <p:nvPr/>
          </p:nvSpPr>
          <p:spPr bwMode="auto">
            <a:xfrm>
              <a:off x="6108191" y="4136134"/>
              <a:ext cx="5710555" cy="2601595"/>
            </a:xfrm>
            <a:custGeom>
              <a:avLst/>
              <a:gdLst/>
              <a:ahLst/>
              <a:cxnLst/>
              <a:rect l="l" t="t" r="r" b="b"/>
              <a:pathLst>
                <a:path w="5710555" h="2601595" extrusionOk="0">
                  <a:moveTo>
                    <a:pt x="5710428" y="0"/>
                  </a:moveTo>
                  <a:lnTo>
                    <a:pt x="0" y="0"/>
                  </a:lnTo>
                  <a:lnTo>
                    <a:pt x="0" y="2601468"/>
                  </a:lnTo>
                  <a:lnTo>
                    <a:pt x="5276850" y="2601468"/>
                  </a:lnTo>
                  <a:lnTo>
                    <a:pt x="5324082" y="2598923"/>
                  </a:lnTo>
                  <a:lnTo>
                    <a:pt x="5369843" y="2591467"/>
                  </a:lnTo>
                  <a:lnTo>
                    <a:pt x="5413869" y="2579363"/>
                  </a:lnTo>
                  <a:lnTo>
                    <a:pt x="5455895" y="2562876"/>
                  </a:lnTo>
                  <a:lnTo>
                    <a:pt x="5495656" y="2542271"/>
                  </a:lnTo>
                  <a:lnTo>
                    <a:pt x="5532888" y="2517811"/>
                  </a:lnTo>
                  <a:lnTo>
                    <a:pt x="5567324" y="2489762"/>
                  </a:lnTo>
                  <a:lnTo>
                    <a:pt x="5598701" y="2458387"/>
                  </a:lnTo>
                  <a:lnTo>
                    <a:pt x="5626754" y="2423952"/>
                  </a:lnTo>
                  <a:lnTo>
                    <a:pt x="5651217" y="2386721"/>
                  </a:lnTo>
                  <a:lnTo>
                    <a:pt x="5671827" y="2346958"/>
                  </a:lnTo>
                  <a:lnTo>
                    <a:pt x="5688317" y="2304927"/>
                  </a:lnTo>
                  <a:lnTo>
                    <a:pt x="5700424" y="2260894"/>
                  </a:lnTo>
                  <a:lnTo>
                    <a:pt x="5707883" y="2215122"/>
                  </a:lnTo>
                  <a:lnTo>
                    <a:pt x="5710428" y="2167877"/>
                  </a:lnTo>
                  <a:lnTo>
                    <a:pt x="5710428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17" name="object 15"/>
            <p:cNvSpPr/>
            <p:nvPr/>
          </p:nvSpPr>
          <p:spPr bwMode="auto">
            <a:xfrm>
              <a:off x="6108191" y="4136134"/>
              <a:ext cx="5710555" cy="2601595"/>
            </a:xfrm>
            <a:custGeom>
              <a:avLst/>
              <a:gdLst/>
              <a:ahLst/>
              <a:cxnLst/>
              <a:rect l="l" t="t" r="r" b="b"/>
              <a:pathLst>
                <a:path w="5710555" h="2601595" extrusionOk="0">
                  <a:moveTo>
                    <a:pt x="5710428" y="0"/>
                  </a:moveTo>
                  <a:lnTo>
                    <a:pt x="5710428" y="2167877"/>
                  </a:lnTo>
                  <a:lnTo>
                    <a:pt x="5707883" y="2215122"/>
                  </a:lnTo>
                  <a:lnTo>
                    <a:pt x="5700424" y="2260894"/>
                  </a:lnTo>
                  <a:lnTo>
                    <a:pt x="5688317" y="2304927"/>
                  </a:lnTo>
                  <a:lnTo>
                    <a:pt x="5671827" y="2346958"/>
                  </a:lnTo>
                  <a:lnTo>
                    <a:pt x="5651217" y="2386721"/>
                  </a:lnTo>
                  <a:lnTo>
                    <a:pt x="5626754" y="2423952"/>
                  </a:lnTo>
                  <a:lnTo>
                    <a:pt x="5598701" y="2458387"/>
                  </a:lnTo>
                  <a:lnTo>
                    <a:pt x="5567324" y="2489762"/>
                  </a:lnTo>
                  <a:lnTo>
                    <a:pt x="5532888" y="2517811"/>
                  </a:lnTo>
                  <a:lnTo>
                    <a:pt x="5495656" y="2542271"/>
                  </a:lnTo>
                  <a:lnTo>
                    <a:pt x="5455895" y="2562876"/>
                  </a:lnTo>
                  <a:lnTo>
                    <a:pt x="5413869" y="2579363"/>
                  </a:lnTo>
                  <a:lnTo>
                    <a:pt x="5369843" y="2591467"/>
                  </a:lnTo>
                  <a:lnTo>
                    <a:pt x="5324082" y="2598923"/>
                  </a:lnTo>
                  <a:lnTo>
                    <a:pt x="5276850" y="2601468"/>
                  </a:lnTo>
                  <a:lnTo>
                    <a:pt x="0" y="2601468"/>
                  </a:lnTo>
                  <a:lnTo>
                    <a:pt x="0" y="0"/>
                  </a:lnTo>
                  <a:lnTo>
                    <a:pt x="5710428" y="0"/>
                  </a:lnTo>
                  <a:close/>
                </a:path>
              </a:pathLst>
            </a:custGeom>
            <a:grpFill/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sp>
        <p:nvSpPr>
          <p:cNvPr id="18" name="object 16"/>
          <p:cNvSpPr txBox="1"/>
          <p:nvPr/>
        </p:nvSpPr>
        <p:spPr bwMode="auto">
          <a:xfrm>
            <a:off x="5563374" y="4443763"/>
            <a:ext cx="4417453" cy="11919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sz="2500" b="1" spc="-65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500" b="1" spc="-10">
                <a:solidFill>
                  <a:srgbClr val="FFFFFF"/>
                </a:solidFill>
                <a:latin typeface="Calibri"/>
                <a:cs typeface="Calibri"/>
              </a:rPr>
              <a:t>ТЧЕ</a:t>
            </a:r>
            <a:r>
              <a:rPr sz="2500" b="1" spc="-2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endParaRPr lang="ru-RU" sz="2500" b="1" spc="-20">
              <a:solidFill>
                <a:srgbClr val="FFFFFF"/>
              </a:solidFill>
              <a:latin typeface="Calibri"/>
              <a:cs typeface="Calibri"/>
            </a:endParaRPr>
          </a:p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lang="ru-RU" sz="2500" b="1" spc="-5">
                <a:solidFill>
                  <a:srgbClr val="FFFFFF"/>
                </a:solidFill>
                <a:latin typeface="Calibri"/>
                <a:cs typeface="Calibri"/>
              </a:rPr>
              <a:t>  О ПРОХОЖДЕНИИ </a:t>
            </a:r>
            <a:endParaRPr/>
          </a:p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lang="ru-RU" sz="2500" b="1" spc="-5">
                <a:solidFill>
                  <a:srgbClr val="FFFFFF"/>
                </a:solidFill>
                <a:latin typeface="Calibri"/>
                <a:cs typeface="Calibri"/>
              </a:rPr>
              <a:t>ПРАКТИКИ</a:t>
            </a:r>
            <a:r>
              <a:rPr lang="ru-RU" sz="25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11802687" y="6492875"/>
            <a:ext cx="389313" cy="365125"/>
          </a:xfrm>
        </p:spPr>
        <p:txBody>
          <a:bodyPr vert="horz" lIns="91440" tIns="45720" rIns="91440" bIns="45720" rtlCol="0" anchor="ctr"/>
          <a:lstStyle/>
          <a:p>
            <a:pPr>
              <a:defRPr/>
            </a:pPr>
            <a:fld id="{A724B3A1-78F6-4659-A303-F1217D5A45E2}" type="slidenum">
              <a:rPr lang="ru-RU" sz="1800">
                <a:solidFill>
                  <a:schemeClr val="bg1"/>
                </a:solidFill>
              </a:rPr>
              <a:t>3</a:t>
            </a:fld>
            <a:endParaRPr lang="ru-RU" sz="18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896190" cy="89619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63893" y="233408"/>
            <a:ext cx="9479976" cy="1325563"/>
          </a:xfrm>
        </p:spPr>
        <p:txBody>
          <a:bodyPr/>
          <a:lstStyle/>
          <a:p>
            <a:pPr algn="ctr">
              <a:defRPr/>
            </a:pPr>
            <a:r>
              <a:rPr lang="ru-RU">
                <a:solidFill>
                  <a:srgbClr val="0070C0"/>
                </a:solidFill>
              </a:rPr>
              <a:t>Кто заполняет  индивидуальный план?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97785" y="1340140"/>
            <a:ext cx="10612191" cy="4811802"/>
          </a:xfrm>
        </p:spPr>
        <p:txBody>
          <a:bodyPr>
            <a:normAutofit fontScale="92500"/>
          </a:bodyPr>
          <a:lstStyle/>
          <a:p>
            <a:pPr marL="241300" marR="163195" algn="just">
              <a:lnSpc>
                <a:spcPts val="2690"/>
              </a:lnSpc>
              <a:spcBef>
                <a:spcPts val="745"/>
              </a:spcBef>
              <a:buFont typeface="Arial MT"/>
              <a:buChar char="•"/>
              <a:tabLst>
                <a:tab pos="241300" algn="l"/>
                <a:tab pos="4262120" algn="l"/>
              </a:tabLst>
              <a:defRPr/>
            </a:pPr>
            <a:r>
              <a:rPr lang="ru-RU" b="1" u="sng" spc="-35" dirty="0">
                <a:latin typeface="Bookman Old Style"/>
                <a:cs typeface="Calibri"/>
              </a:rPr>
              <a:t>АСПИРАНТ</a:t>
            </a:r>
            <a:r>
              <a:rPr lang="ru-RU" b="1" spc="30" dirty="0">
                <a:latin typeface="Bookman Old Style"/>
                <a:cs typeface="Calibri"/>
              </a:rPr>
              <a:t> </a:t>
            </a:r>
            <a:r>
              <a:rPr lang="ru-RU" spc="30" dirty="0">
                <a:latin typeface="Bookman Old Style"/>
                <a:cs typeface="Calibri"/>
              </a:rPr>
              <a:t>заполняет</a:t>
            </a:r>
            <a:r>
              <a:rPr lang="ru-RU" spc="5" dirty="0">
                <a:latin typeface="Bookman Old Style"/>
                <a:cs typeface="Calibri"/>
              </a:rPr>
              <a:t> </a:t>
            </a:r>
            <a:r>
              <a:rPr lang="ru-RU" spc="-5" dirty="0">
                <a:latin typeface="Bookman Old Style"/>
                <a:cs typeface="Calibri"/>
              </a:rPr>
              <a:t>и</a:t>
            </a:r>
            <a:r>
              <a:rPr lang="ru-RU" dirty="0">
                <a:latin typeface="Bookman Old Style"/>
                <a:cs typeface="Calibri"/>
              </a:rPr>
              <a:t> </a:t>
            </a:r>
            <a:r>
              <a:rPr lang="ru-RU" spc="-20" dirty="0">
                <a:latin typeface="Bookman Old Style"/>
                <a:cs typeface="Calibri"/>
              </a:rPr>
              <a:t>согласует</a:t>
            </a:r>
            <a:r>
              <a:rPr lang="ru-RU" spc="-25" dirty="0">
                <a:latin typeface="Bookman Old Style"/>
                <a:cs typeface="Calibri"/>
              </a:rPr>
              <a:t> </a:t>
            </a:r>
            <a:r>
              <a:rPr lang="ru-RU" b="1" i="1" spc="5" dirty="0">
                <a:latin typeface="Bookman Old Style"/>
                <a:cs typeface="Calibri"/>
              </a:rPr>
              <a:t>ИНДИВИДУАЛЬНЫЙ ПЛАН</a:t>
            </a:r>
            <a:r>
              <a:rPr lang="ru-RU" b="1" i="1" spc="30" dirty="0">
                <a:latin typeface="Bookman Old Style"/>
                <a:cs typeface="Calibri"/>
              </a:rPr>
              <a:t> </a:t>
            </a:r>
            <a:r>
              <a:rPr lang="ru-RU" spc="-5" dirty="0">
                <a:latin typeface="Bookman Old Style"/>
                <a:cs typeface="Calibri"/>
              </a:rPr>
              <a:t>с </a:t>
            </a:r>
            <a:r>
              <a:rPr lang="ru-RU" spc="-620" dirty="0">
                <a:latin typeface="Bookman Old Style"/>
                <a:cs typeface="Calibri"/>
              </a:rPr>
              <a:t> </a:t>
            </a:r>
            <a:r>
              <a:rPr lang="ru-RU" spc="-5" dirty="0">
                <a:latin typeface="Bookman Old Style"/>
                <a:cs typeface="Calibri"/>
              </a:rPr>
              <a:t>научным</a:t>
            </a:r>
            <a:r>
              <a:rPr lang="ru-RU" spc="20" dirty="0">
                <a:latin typeface="Bookman Old Style"/>
                <a:cs typeface="Calibri"/>
              </a:rPr>
              <a:t> </a:t>
            </a:r>
            <a:r>
              <a:rPr lang="ru-RU" spc="-25" dirty="0">
                <a:latin typeface="Bookman Old Style"/>
                <a:cs typeface="Calibri"/>
              </a:rPr>
              <a:t>руководителем</a:t>
            </a:r>
            <a:r>
              <a:rPr lang="ru-RU" spc="-5" dirty="0">
                <a:latin typeface="Bookman Old Style"/>
                <a:cs typeface="Calibri"/>
              </a:rPr>
              <a:t>.</a:t>
            </a:r>
            <a:endParaRPr lang="ru-RU" dirty="0">
              <a:latin typeface="Bookman Old Style"/>
              <a:cs typeface="Calibri"/>
            </a:endParaRPr>
          </a:p>
          <a:p>
            <a:pPr marL="241300" algn="just">
              <a:lnSpc>
                <a:spcPct val="100000"/>
              </a:lnSpc>
              <a:spcBef>
                <a:spcPts val="2100"/>
              </a:spcBef>
              <a:buFont typeface="Arial MT"/>
              <a:buChar char="•"/>
              <a:tabLst>
                <a:tab pos="241300" algn="l"/>
              </a:tabLst>
              <a:defRPr/>
            </a:pPr>
            <a:r>
              <a:rPr lang="ru-RU" b="1" u="sng" spc="-30" dirty="0">
                <a:latin typeface="Bookman Old Style"/>
                <a:cs typeface="Calibri"/>
              </a:rPr>
              <a:t>НАУЧНЫЙ</a:t>
            </a:r>
            <a:r>
              <a:rPr lang="ru-RU" b="1" u="sng" spc="10" dirty="0">
                <a:latin typeface="Bookman Old Style"/>
                <a:cs typeface="Calibri"/>
              </a:rPr>
              <a:t> </a:t>
            </a:r>
            <a:r>
              <a:rPr lang="ru-RU" b="1" u="sng" spc="-20" dirty="0">
                <a:latin typeface="Bookman Old Style"/>
                <a:cs typeface="Calibri"/>
              </a:rPr>
              <a:t>РУКОВОДИТЕЛЬ</a:t>
            </a:r>
            <a:r>
              <a:rPr lang="ru-RU" b="1" spc="20" dirty="0">
                <a:latin typeface="Bookman Old Style"/>
                <a:cs typeface="Calibri"/>
              </a:rPr>
              <a:t> </a:t>
            </a:r>
            <a:r>
              <a:rPr lang="ru-RU" spc="-30" dirty="0">
                <a:latin typeface="Bookman Old Style"/>
                <a:cs typeface="Calibri"/>
              </a:rPr>
              <a:t>согласует документ,</a:t>
            </a:r>
            <a:r>
              <a:rPr lang="ru-RU" spc="-10" dirty="0">
                <a:latin typeface="Bookman Old Style"/>
                <a:cs typeface="Calibri"/>
              </a:rPr>
              <a:t> </a:t>
            </a:r>
            <a:r>
              <a:rPr lang="ru-RU" spc="-15" dirty="0">
                <a:latin typeface="Bookman Old Style"/>
                <a:cs typeface="Calibri"/>
              </a:rPr>
              <a:t>подтверждая</a:t>
            </a:r>
            <a:r>
              <a:rPr lang="ru-RU" spc="10" dirty="0">
                <a:latin typeface="Bookman Old Style"/>
                <a:cs typeface="Calibri"/>
              </a:rPr>
              <a:t> </a:t>
            </a:r>
            <a:r>
              <a:rPr lang="ru-RU" dirty="0">
                <a:latin typeface="Bookman Old Style"/>
                <a:cs typeface="Calibri"/>
              </a:rPr>
              <a:t>своей</a:t>
            </a:r>
            <a:r>
              <a:rPr lang="ru-RU" spc="-10" dirty="0">
                <a:latin typeface="Bookman Old Style"/>
                <a:cs typeface="Calibri"/>
              </a:rPr>
              <a:t> </a:t>
            </a:r>
            <a:r>
              <a:rPr lang="ru-RU" spc="-5" dirty="0">
                <a:latin typeface="Bookman Old Style"/>
                <a:cs typeface="Calibri"/>
              </a:rPr>
              <a:t>визой. </a:t>
            </a:r>
            <a:endParaRPr dirty="0"/>
          </a:p>
          <a:p>
            <a:pPr marL="241300" algn="just">
              <a:lnSpc>
                <a:spcPct val="100000"/>
              </a:lnSpc>
              <a:spcBef>
                <a:spcPts val="2100"/>
              </a:spcBef>
              <a:buFont typeface="Arial MT"/>
              <a:buChar char="•"/>
              <a:tabLst>
                <a:tab pos="241300" algn="l"/>
              </a:tabLst>
              <a:defRPr/>
            </a:pPr>
            <a:r>
              <a:rPr lang="ru-RU" b="1" u="sng" spc="-50" dirty="0">
                <a:latin typeface="Bookman Old Style"/>
                <a:cs typeface="Calibri"/>
              </a:rPr>
              <a:t>КАФЕДРА</a:t>
            </a:r>
            <a:r>
              <a:rPr lang="ru-RU" b="1" spc="25" dirty="0">
                <a:latin typeface="Bookman Old Style"/>
                <a:cs typeface="Calibri"/>
              </a:rPr>
              <a:t> </a:t>
            </a:r>
            <a:r>
              <a:rPr lang="ru-RU" spc="-5" dirty="0">
                <a:latin typeface="Bookman Old Style"/>
                <a:cs typeface="Calibri"/>
              </a:rPr>
              <a:t>–</a:t>
            </a:r>
            <a:r>
              <a:rPr lang="ru-RU" spc="10" dirty="0">
                <a:latin typeface="Bookman Old Style"/>
                <a:cs typeface="Calibri"/>
              </a:rPr>
              <a:t> </a:t>
            </a:r>
            <a:r>
              <a:rPr lang="ru-RU" spc="-10" dirty="0">
                <a:latin typeface="Bookman Old Style"/>
                <a:cs typeface="Calibri"/>
              </a:rPr>
              <a:t>рассматривает</a:t>
            </a:r>
            <a:r>
              <a:rPr lang="ru-RU" dirty="0">
                <a:latin typeface="Bookman Old Style"/>
                <a:cs typeface="Calibri"/>
              </a:rPr>
              <a:t> </a:t>
            </a:r>
            <a:r>
              <a:rPr lang="ru-RU" b="1" i="1" spc="5" dirty="0">
                <a:latin typeface="Bookman Old Style"/>
                <a:cs typeface="Calibri"/>
              </a:rPr>
              <a:t>ИНДИВИДУАЛЬНЫЙ ПЛАН</a:t>
            </a:r>
            <a:r>
              <a:rPr lang="ru-RU" b="1" i="1" spc="30" dirty="0">
                <a:latin typeface="Bookman Old Style"/>
                <a:cs typeface="Calibri"/>
              </a:rPr>
              <a:t>  </a:t>
            </a:r>
            <a:r>
              <a:rPr lang="ru-RU" spc="30" dirty="0">
                <a:latin typeface="Bookman Old Style"/>
                <a:cs typeface="Calibri"/>
              </a:rPr>
              <a:t>аспиранта</a:t>
            </a:r>
            <a:r>
              <a:rPr lang="ru-RU" b="1" i="1" spc="30" dirty="0">
                <a:latin typeface="Bookman Old Style"/>
                <a:cs typeface="Calibri"/>
              </a:rPr>
              <a:t> </a:t>
            </a:r>
            <a:r>
              <a:rPr lang="ru-RU" spc="30" dirty="0">
                <a:latin typeface="Bookman Old Style"/>
                <a:cs typeface="Calibri"/>
              </a:rPr>
              <a:t>на заседании кафедры.</a:t>
            </a:r>
            <a:r>
              <a:rPr lang="ru-RU" spc="15" dirty="0">
                <a:latin typeface="Bookman Old Style"/>
                <a:cs typeface="Calibri"/>
              </a:rPr>
              <a:t> После обсуждения, выносится предложение о </a:t>
            </a:r>
            <a:r>
              <a:rPr lang="ru-RU" spc="-15" dirty="0">
                <a:latin typeface="Bookman Old Style"/>
                <a:cs typeface="Calibri"/>
              </a:rPr>
              <a:t>рекомендации</a:t>
            </a:r>
            <a:r>
              <a:rPr lang="ru-RU" dirty="0">
                <a:latin typeface="Bookman Old Style"/>
                <a:cs typeface="Calibri"/>
              </a:rPr>
              <a:t> </a:t>
            </a:r>
            <a:r>
              <a:rPr lang="ru-RU" spc="-5" dirty="0">
                <a:latin typeface="Bookman Old Style"/>
                <a:cs typeface="Calibri"/>
              </a:rPr>
              <a:t>внести</a:t>
            </a:r>
            <a:r>
              <a:rPr lang="ru-RU" spc="5" dirty="0">
                <a:latin typeface="Bookman Old Style"/>
                <a:cs typeface="Calibri"/>
              </a:rPr>
              <a:t> </a:t>
            </a:r>
            <a:r>
              <a:rPr lang="ru-RU" spc="-5" dirty="0">
                <a:latin typeface="Bookman Old Style"/>
                <a:cs typeface="Calibri"/>
              </a:rPr>
              <a:t>изменения</a:t>
            </a:r>
            <a:r>
              <a:rPr lang="ru-RU" spc="-10" dirty="0">
                <a:latin typeface="Bookman Old Style"/>
                <a:cs typeface="Calibri"/>
              </a:rPr>
              <a:t> </a:t>
            </a:r>
            <a:r>
              <a:rPr lang="ru-RU" spc="-5" dirty="0">
                <a:latin typeface="Bookman Old Style"/>
                <a:cs typeface="Calibri"/>
              </a:rPr>
              <a:t>и</a:t>
            </a:r>
            <a:r>
              <a:rPr lang="ru-RU" spc="5" dirty="0">
                <a:latin typeface="Bookman Old Style"/>
                <a:cs typeface="Calibri"/>
              </a:rPr>
              <a:t> </a:t>
            </a:r>
            <a:r>
              <a:rPr lang="ru-RU" spc="-5" dirty="0">
                <a:latin typeface="Bookman Old Style"/>
                <a:cs typeface="Calibri"/>
              </a:rPr>
              <a:t>утвердить.</a:t>
            </a:r>
            <a:endParaRPr dirty="0"/>
          </a:p>
          <a:p>
            <a:pPr marL="241300" algn="just">
              <a:lnSpc>
                <a:spcPct val="100000"/>
              </a:lnSpc>
              <a:spcBef>
                <a:spcPts val="2100"/>
              </a:spcBef>
              <a:buFont typeface="Arial MT"/>
              <a:buChar char="•"/>
              <a:tabLst>
                <a:tab pos="241300" algn="l"/>
              </a:tabLst>
              <a:defRPr/>
            </a:pPr>
            <a:r>
              <a:rPr lang="ru-RU" spc="10" dirty="0">
                <a:latin typeface="Bookman Old Style"/>
                <a:cs typeface="Calibri"/>
              </a:rPr>
              <a:t> </a:t>
            </a:r>
            <a:r>
              <a:rPr lang="ru-RU" b="1" i="1" spc="-5" dirty="0">
                <a:solidFill>
                  <a:srgbClr val="7030A0"/>
                </a:solidFill>
                <a:latin typeface="Bookman Old Style"/>
                <a:cs typeface="Calibri"/>
              </a:rPr>
              <a:t>ИНДИВИДУАЛЬНЫЙ ПЛАН </a:t>
            </a:r>
            <a:r>
              <a:rPr lang="ru-RU" b="1" i="1" dirty="0">
                <a:solidFill>
                  <a:srgbClr val="7030A0"/>
                </a:solidFill>
                <a:latin typeface="Bookman Old Style"/>
                <a:cs typeface="Calibri"/>
              </a:rPr>
              <a:t> </a:t>
            </a:r>
            <a:r>
              <a:rPr lang="ru-RU" spc="-20" dirty="0">
                <a:solidFill>
                  <a:srgbClr val="7030A0"/>
                </a:solidFill>
                <a:latin typeface="Bookman Old Style"/>
                <a:cs typeface="Calibri"/>
              </a:rPr>
              <a:t>должен</a:t>
            </a:r>
            <a:r>
              <a:rPr lang="ru-RU" dirty="0">
                <a:solidFill>
                  <a:srgbClr val="7030A0"/>
                </a:solidFill>
                <a:latin typeface="Bookman Old Style"/>
                <a:cs typeface="Calibri"/>
              </a:rPr>
              <a:t> </a:t>
            </a:r>
            <a:r>
              <a:rPr lang="ru-RU" spc="-5" dirty="0">
                <a:solidFill>
                  <a:srgbClr val="7030A0"/>
                </a:solidFill>
                <a:latin typeface="Bookman Old Style"/>
                <a:cs typeface="Calibri"/>
              </a:rPr>
              <a:t>быть  </a:t>
            </a:r>
            <a:r>
              <a:rPr lang="ru-RU" spc="-10" dirty="0">
                <a:solidFill>
                  <a:srgbClr val="7030A0"/>
                </a:solidFill>
                <a:latin typeface="Bookman Old Style"/>
                <a:cs typeface="Calibri"/>
              </a:rPr>
              <a:t>утвержден </a:t>
            </a:r>
            <a:r>
              <a:rPr lang="ru-RU" b="1" spc="-5" dirty="0">
                <a:solidFill>
                  <a:srgbClr val="FF0000"/>
                </a:solidFill>
                <a:latin typeface="Bookman Old Style"/>
                <a:cs typeface="Calibri"/>
              </a:rPr>
              <a:t>на заседании кафедры</a:t>
            </a:r>
            <a:r>
              <a:rPr lang="ru-RU" b="1" spc="-25" dirty="0">
                <a:solidFill>
                  <a:srgbClr val="FF0000"/>
                </a:solidFill>
                <a:latin typeface="Bookman Old Style"/>
                <a:cs typeface="Calibri"/>
              </a:rPr>
              <a:t>!</a:t>
            </a:r>
            <a:endParaRPr lang="ru-RU" dirty="0">
              <a:latin typeface="Bookman Old Style"/>
              <a:cs typeface="Calibri"/>
            </a:endParaRPr>
          </a:p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11902440" y="6422851"/>
            <a:ext cx="289560" cy="365125"/>
          </a:xfrm>
        </p:spPr>
        <p:txBody>
          <a:bodyPr vert="horz" lIns="91440" tIns="45720" rIns="91440" bIns="45720" rtlCol="0" anchor="ctr"/>
          <a:lstStyle/>
          <a:p>
            <a:pPr>
              <a:defRPr/>
            </a:pPr>
            <a:fld id="{A724B3A1-78F6-4659-A303-F1217D5A45E2}" type="slidenum">
              <a:rPr lang="ru-RU" sz="1800">
                <a:solidFill>
                  <a:schemeClr val="bg1"/>
                </a:solidFill>
              </a:rPr>
              <a:t>4</a:t>
            </a:fld>
            <a:endParaRPr lang="ru-RU" sz="180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896190" y="234060"/>
            <a:ext cx="19295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>
                <a:latin typeface="Times New Roman"/>
                <a:ea typeface="Cambria"/>
              </a:rPr>
              <a:t>Должно быть…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896190" cy="89619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92037" y="99229"/>
            <a:ext cx="9479976" cy="62216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>
                <a:solidFill>
                  <a:srgbClr val="FF0000"/>
                </a:solidFill>
              </a:rPr>
              <a:t>В</a:t>
            </a:r>
            <a:r>
              <a:rPr lang="ru-RU" spc="-114">
                <a:solidFill>
                  <a:srgbClr val="FF0000"/>
                </a:solidFill>
              </a:rPr>
              <a:t> </a:t>
            </a:r>
            <a:r>
              <a:rPr lang="ru-RU" spc="-30">
                <a:solidFill>
                  <a:srgbClr val="FF0000"/>
                </a:solidFill>
              </a:rPr>
              <a:t>КАКИЕ</a:t>
            </a:r>
            <a:r>
              <a:rPr lang="ru-RU" spc="-150">
                <a:solidFill>
                  <a:srgbClr val="FF0000"/>
                </a:solidFill>
              </a:rPr>
              <a:t> </a:t>
            </a:r>
            <a:r>
              <a:rPr lang="ru-RU" spc="-35">
                <a:solidFill>
                  <a:srgbClr val="FF0000"/>
                </a:solidFill>
              </a:rPr>
              <a:t>СРОКИ?</a:t>
            </a:r>
            <a:endParaRPr lang="ru-RU"/>
          </a:p>
        </p:txBody>
      </p:sp>
      <p:sp>
        <p:nvSpPr>
          <p:cNvPr id="12" name="Овал 11"/>
          <p:cNvSpPr/>
          <p:nvPr/>
        </p:nvSpPr>
        <p:spPr bwMode="auto">
          <a:xfrm>
            <a:off x="223080" y="985686"/>
            <a:ext cx="2870204" cy="73342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schemeClr val="accent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56247" y="2136961"/>
            <a:ext cx="2886075" cy="318055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schemeClr val="accent2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TextBox 12"/>
          <p:cNvSpPr txBox="1"/>
          <p:nvPr/>
        </p:nvSpPr>
        <p:spPr bwMode="auto">
          <a:xfrm>
            <a:off x="223080" y="955802"/>
            <a:ext cx="3013078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>
                <a:solidFill>
                  <a:schemeClr val="accent1"/>
                </a:solidFill>
              </a:rPr>
              <a:t>Аспирант</a:t>
            </a:r>
            <a:endParaRPr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7385938" y="2154346"/>
            <a:ext cx="2886075" cy="31805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8100000" algn="tr" rotWithShape="0">
              <a:schemeClr val="accent2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 bwMode="auto">
          <a:xfrm>
            <a:off x="3483268" y="810412"/>
            <a:ext cx="3232910" cy="99866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schemeClr val="accent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3805115" y="784414"/>
            <a:ext cx="2896678" cy="95410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>
                <a:solidFill>
                  <a:schemeClr val="accent1"/>
                </a:solidFill>
              </a:rPr>
              <a:t>Научный</a:t>
            </a:r>
            <a:endParaRPr/>
          </a:p>
          <a:p>
            <a:pPr algn="ctr">
              <a:defRPr/>
            </a:pPr>
            <a:r>
              <a:rPr lang="ru-RU" sz="2800" b="1">
                <a:solidFill>
                  <a:schemeClr val="accent1"/>
                </a:solidFill>
              </a:rPr>
              <a:t>руководитель</a:t>
            </a:r>
            <a:endParaRPr/>
          </a:p>
        </p:txBody>
      </p:sp>
      <p:sp>
        <p:nvSpPr>
          <p:cNvPr id="19" name="Объект 2"/>
          <p:cNvSpPr txBox="1"/>
          <p:nvPr/>
        </p:nvSpPr>
        <p:spPr bwMode="auto">
          <a:xfrm>
            <a:off x="7462137" y="2223030"/>
            <a:ext cx="2809876" cy="305216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ru-RU" b="1" dirty="0">
                <a:solidFill>
                  <a:schemeClr val="bg1"/>
                </a:solidFill>
              </a:rPr>
              <a:t>Аттестация на кафедре</a:t>
            </a:r>
          </a:p>
          <a:p>
            <a:pPr marL="0" indent="0">
              <a:buNone/>
              <a:defRPr/>
            </a:pPr>
            <a:endParaRPr b="1" dirty="0">
              <a:solidFill>
                <a:schemeClr val="bg1"/>
              </a:solidFill>
            </a:endParaRPr>
          </a:p>
          <a:p>
            <a:pPr marL="0" indent="0">
              <a:buNone/>
              <a:defRPr/>
            </a:pPr>
            <a:r>
              <a:rPr lang="ru-RU" sz="2000" b="1" dirty="0">
                <a:solidFill>
                  <a:schemeClr val="bg1"/>
                </a:solidFill>
              </a:rPr>
              <a:t>с 06 июня по 16 июня</a:t>
            </a:r>
            <a:endParaRPr lang="ru-RU" sz="2000" dirty="0">
              <a:solidFill>
                <a:schemeClr val="bg1"/>
              </a:solidFill>
            </a:endParaRPr>
          </a:p>
          <a:p>
            <a:pPr>
              <a:buFontTx/>
              <a:buChar char="-"/>
              <a:defRPr/>
            </a:pPr>
            <a:endParaRPr lang="ru-RU" dirty="0">
              <a:solidFill>
                <a:schemeClr val="bg1"/>
              </a:solidFill>
            </a:endParaRPr>
          </a:p>
          <a:p>
            <a:pPr>
              <a:buFontTx/>
              <a:buChar char="-"/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7092640" y="955802"/>
            <a:ext cx="2924175" cy="73342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schemeClr val="accent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7038025" y="907524"/>
            <a:ext cx="2886076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>
                <a:solidFill>
                  <a:schemeClr val="accent1"/>
                </a:solidFill>
              </a:rPr>
              <a:t>Кафедра</a:t>
            </a:r>
            <a:endParaRPr/>
          </a:p>
        </p:txBody>
      </p:sp>
      <p:sp>
        <p:nvSpPr>
          <p:cNvPr id="22" name="Объект 2"/>
          <p:cNvSpPr txBox="1"/>
          <p:nvPr/>
        </p:nvSpPr>
        <p:spPr bwMode="auto">
          <a:xfrm>
            <a:off x="156247" y="2192383"/>
            <a:ext cx="2847975" cy="2868353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dirty="0">
                <a:solidFill>
                  <a:schemeClr val="bg1"/>
                </a:solidFill>
              </a:rPr>
              <a:t>Заполняет отчет по индивидуальному плану и показывает подготовленные отчетные документы для отчета на кафедре научному руководителю.</a:t>
            </a:r>
            <a:endParaRPr dirty="0"/>
          </a:p>
          <a:p>
            <a:pPr marL="0" indent="0" algn="ctr">
              <a:buNone/>
              <a:defRPr/>
            </a:pPr>
            <a:r>
              <a:rPr lang="ru-RU" b="1" dirty="0">
                <a:solidFill>
                  <a:schemeClr val="bg1"/>
                </a:solidFill>
              </a:rPr>
              <a:t> </a:t>
            </a:r>
            <a:endParaRPr dirty="0"/>
          </a:p>
          <a:p>
            <a:pPr marL="0" indent="0" algn="ctr">
              <a:buNone/>
              <a:defRPr/>
            </a:pPr>
            <a:r>
              <a:rPr lang="ru-RU" b="1" dirty="0">
                <a:solidFill>
                  <a:schemeClr val="bg1"/>
                </a:solidFill>
              </a:rPr>
              <a:t>до 05 июня </a:t>
            </a:r>
            <a:endParaRPr b="1" dirty="0">
              <a:solidFill>
                <a:schemeClr val="bg1"/>
              </a:solidFill>
            </a:endParaRPr>
          </a:p>
          <a:p>
            <a:pPr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/>
          <a:stretch/>
        </p:blipFill>
        <p:spPr bwMode="auto">
          <a:xfrm>
            <a:off x="1658181" y="4667096"/>
            <a:ext cx="1325779" cy="1335600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 bwMode="auto">
          <a:xfrm>
            <a:off x="3840374" y="1925250"/>
            <a:ext cx="2886075" cy="31805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50800" dist="38100" dir="8100000" algn="tr" rotWithShape="0">
              <a:schemeClr val="accent2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Объект 2"/>
          <p:cNvSpPr txBox="1"/>
          <p:nvPr/>
        </p:nvSpPr>
        <p:spPr bwMode="auto">
          <a:xfrm>
            <a:off x="3840374" y="2000289"/>
            <a:ext cx="2809876" cy="296359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300" dirty="0">
                <a:solidFill>
                  <a:schemeClr val="bg1"/>
                </a:solidFill>
              </a:rPr>
              <a:t>Консультация  и проверка представленных аспирантом документов:</a:t>
            </a:r>
            <a:endParaRPr dirty="0"/>
          </a:p>
          <a:p>
            <a:pPr algn="just">
              <a:buFontTx/>
              <a:buChar char="-"/>
              <a:defRPr/>
            </a:pPr>
            <a:r>
              <a:rPr lang="ru-RU" sz="2300" dirty="0">
                <a:solidFill>
                  <a:schemeClr val="bg1"/>
                </a:solidFill>
              </a:rPr>
              <a:t>документы, подтверждающие выполненную работу по научной деятельности;</a:t>
            </a:r>
            <a:endParaRPr dirty="0"/>
          </a:p>
          <a:p>
            <a:pPr>
              <a:buFontTx/>
              <a:buChar char="-"/>
              <a:defRPr/>
            </a:pPr>
            <a:r>
              <a:rPr lang="ru-RU" sz="2300" dirty="0">
                <a:solidFill>
                  <a:schemeClr val="bg1"/>
                </a:solidFill>
              </a:rPr>
              <a:t>отчет по индивидуальному плану научной деятельности;</a:t>
            </a:r>
          </a:p>
          <a:p>
            <a:pPr>
              <a:buFontTx/>
              <a:buChar char="-"/>
              <a:defRPr/>
            </a:pPr>
            <a:r>
              <a:rPr lang="ru-RU" sz="2300" dirty="0">
                <a:solidFill>
                  <a:schemeClr val="bg1"/>
                </a:solidFill>
              </a:rPr>
              <a:t>индивидуальный учебный  план по ОК</a:t>
            </a:r>
            <a:endParaRPr dirty="0"/>
          </a:p>
          <a:p>
            <a:pPr marL="0" indent="0">
              <a:buNone/>
              <a:defRPr/>
            </a:pPr>
            <a:r>
              <a:rPr lang="ru-RU" b="1" dirty="0">
                <a:solidFill>
                  <a:schemeClr val="bg1"/>
                </a:solidFill>
              </a:rPr>
              <a:t>    до 05 июня</a:t>
            </a:r>
            <a:endParaRPr dirty="0"/>
          </a:p>
        </p:txBody>
      </p:sp>
      <p:pic>
        <p:nvPicPr>
          <p:cNvPr id="23" name="object 6"/>
          <p:cNvPicPr/>
          <p:nvPr/>
        </p:nvPicPr>
        <p:blipFill>
          <a:blip r:embed="rId4"/>
          <a:stretch/>
        </p:blipFill>
        <p:spPr bwMode="auto">
          <a:xfrm>
            <a:off x="5831604" y="4386869"/>
            <a:ext cx="975644" cy="1587940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7320136" y="5403580"/>
            <a:ext cx="1998833" cy="1265928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448095" y="6313194"/>
            <a:ext cx="490175" cy="490175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11827625" y="6427243"/>
            <a:ext cx="364375" cy="365125"/>
          </a:xfrm>
        </p:spPr>
        <p:txBody>
          <a:bodyPr vert="horz" lIns="91440" tIns="45720" rIns="91440" bIns="45720" rtlCol="0" anchor="ctr"/>
          <a:lstStyle/>
          <a:p>
            <a:pPr>
              <a:defRPr/>
            </a:pPr>
            <a:fld id="{A724B3A1-78F6-4659-A303-F1217D5A45E2}" type="slidenum">
              <a:rPr lang="ru-RU" sz="1800">
                <a:solidFill>
                  <a:schemeClr val="bg1"/>
                </a:solidFill>
              </a:rPr>
              <a:t>5</a:t>
            </a:fld>
            <a:endParaRPr lang="ru-RU" sz="1800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896190" y="234060"/>
            <a:ext cx="19295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>
                <a:latin typeface="Times New Roman"/>
                <a:ea typeface="Cambria"/>
              </a:rPr>
              <a:t>Должно быть…</a:t>
            </a: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896190" cy="89619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26026" y="130664"/>
            <a:ext cx="9479976" cy="1325563"/>
          </a:xfrm>
        </p:spPr>
        <p:txBody>
          <a:bodyPr/>
          <a:lstStyle/>
          <a:p>
            <a:pPr algn="ctr">
              <a:defRPr/>
            </a:pPr>
            <a:r>
              <a:rPr lang="ru-RU" spc="-30">
                <a:solidFill>
                  <a:srgbClr val="FF0000"/>
                </a:solidFill>
              </a:rPr>
              <a:t>В</a:t>
            </a:r>
            <a:r>
              <a:rPr lang="ru-RU" spc="-35">
                <a:solidFill>
                  <a:srgbClr val="FF0000"/>
                </a:solidFill>
              </a:rPr>
              <a:t>А</a:t>
            </a:r>
            <a:r>
              <a:rPr lang="ru-RU" spc="-50">
                <a:solidFill>
                  <a:srgbClr val="FF0000"/>
                </a:solidFill>
              </a:rPr>
              <a:t>ЖН</a:t>
            </a:r>
            <a:r>
              <a:rPr lang="ru-RU" spc="-65">
                <a:solidFill>
                  <a:srgbClr val="FF0000"/>
                </a:solidFill>
              </a:rPr>
              <a:t>О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12817" y="1383691"/>
            <a:ext cx="9793185" cy="4376330"/>
          </a:xfrm>
        </p:spPr>
        <p:txBody>
          <a:bodyPr>
            <a:normAutofit fontScale="40000" lnSpcReduction="20000"/>
          </a:bodyPr>
          <a:lstStyle/>
          <a:p>
            <a:pPr marL="162560" marR="353695" algn="just">
              <a:lnSpc>
                <a:spcPct val="120000"/>
              </a:lnSpc>
              <a:spcBef>
                <a:spcPts val="1370"/>
              </a:spcBef>
              <a:defRPr/>
            </a:pPr>
            <a:r>
              <a:rPr lang="ru-RU" sz="8000" b="1" i="1" spc="-10">
                <a:solidFill>
                  <a:srgbClr val="C00000"/>
                </a:solidFill>
                <a:latin typeface="Bookman Old Style"/>
                <a:cs typeface="Times New Roman"/>
              </a:rPr>
              <a:t>Невыполнение</a:t>
            </a:r>
            <a:r>
              <a:rPr lang="ru-RU" sz="8000" b="1" i="1" spc="-5">
                <a:solidFill>
                  <a:srgbClr val="C00000"/>
                </a:solidFill>
                <a:latin typeface="Bookman Old Style"/>
                <a:cs typeface="Times New Roman"/>
              </a:rPr>
              <a:t> </a:t>
            </a:r>
            <a:r>
              <a:rPr lang="ru-RU" sz="8000" b="1" i="1" spc="10">
                <a:latin typeface="Bookman Old Style"/>
                <a:cs typeface="Calibri"/>
              </a:rPr>
              <a:t>ИНДИВИДУАЛЬНОГО ПЛАНА </a:t>
            </a:r>
            <a:r>
              <a:rPr lang="ru-RU" sz="8000" b="1" i="1" spc="-15">
                <a:solidFill>
                  <a:srgbClr val="C00000"/>
                </a:solidFill>
                <a:latin typeface="Bookman Old Style"/>
                <a:cs typeface="Times New Roman"/>
              </a:rPr>
              <a:t>аспирантом,</a:t>
            </a:r>
            <a:r>
              <a:rPr lang="ru-RU" sz="8000" b="1" i="1" spc="-10">
                <a:solidFill>
                  <a:srgbClr val="C00000"/>
                </a:solidFill>
                <a:latin typeface="Bookman Old Style"/>
                <a:cs typeface="Times New Roman"/>
              </a:rPr>
              <a:t> в </a:t>
            </a:r>
            <a:r>
              <a:rPr lang="ru-RU" sz="8000" b="1" i="1" spc="-25">
                <a:solidFill>
                  <a:srgbClr val="C00000"/>
                </a:solidFill>
                <a:latin typeface="Bookman Old Style"/>
                <a:cs typeface="Times New Roman"/>
              </a:rPr>
              <a:t>ходе </a:t>
            </a:r>
            <a:r>
              <a:rPr lang="ru-RU" sz="8000" b="1" i="1" spc="-20">
                <a:solidFill>
                  <a:srgbClr val="C00000"/>
                </a:solidFill>
                <a:latin typeface="Bookman Old Style"/>
                <a:cs typeface="Times New Roman"/>
              </a:rPr>
              <a:t> промежуточной </a:t>
            </a:r>
            <a:r>
              <a:rPr lang="ru-RU" sz="8000" b="1" i="1" spc="-10">
                <a:solidFill>
                  <a:srgbClr val="C00000"/>
                </a:solidFill>
                <a:latin typeface="Bookman Old Style"/>
                <a:cs typeface="Times New Roman"/>
              </a:rPr>
              <a:t>аттестации, является основанием </a:t>
            </a:r>
            <a:r>
              <a:rPr lang="ru-RU" sz="8000" b="1" i="1" spc="-5">
                <a:solidFill>
                  <a:srgbClr val="C00000"/>
                </a:solidFill>
                <a:latin typeface="Bookman Old Style"/>
                <a:cs typeface="Times New Roman"/>
              </a:rPr>
              <a:t>для отчисления из </a:t>
            </a:r>
            <a:r>
              <a:rPr lang="ru-RU" sz="8000" b="1" i="1">
                <a:solidFill>
                  <a:srgbClr val="C00000"/>
                </a:solidFill>
                <a:latin typeface="Bookman Old Style"/>
                <a:cs typeface="Times New Roman"/>
              </a:rPr>
              <a:t>числа </a:t>
            </a:r>
            <a:r>
              <a:rPr lang="ru-RU" sz="8000" b="1" i="1" spc="-5">
                <a:solidFill>
                  <a:srgbClr val="C00000"/>
                </a:solidFill>
                <a:latin typeface="Bookman Old Style"/>
                <a:cs typeface="Times New Roman"/>
              </a:rPr>
              <a:t>аспирантов, без повторных пересдач</a:t>
            </a:r>
            <a:r>
              <a:rPr lang="ru-RU" sz="8000" b="1" i="1" spc="-5" baseline="30000">
                <a:solidFill>
                  <a:srgbClr val="C00000"/>
                </a:solidFill>
                <a:latin typeface="Bookman Old Style"/>
                <a:cs typeface="Times New Roman"/>
              </a:rPr>
              <a:t>*</a:t>
            </a:r>
            <a:r>
              <a:rPr lang="ru-RU" sz="8000" b="1" i="1" spc="-5">
                <a:solidFill>
                  <a:srgbClr val="C00000"/>
                </a:solidFill>
                <a:latin typeface="Bookman Old Style"/>
                <a:cs typeface="Times New Roman"/>
              </a:rPr>
              <a:t>.</a:t>
            </a:r>
            <a:endParaRPr/>
          </a:p>
          <a:p>
            <a:pPr>
              <a:defRPr/>
            </a:pPr>
            <a:endParaRPr lang="ru-RU">
              <a:latin typeface="Book Antiqua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6262037" y="326396"/>
            <a:ext cx="771583" cy="771583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1835938" y="6414540"/>
            <a:ext cx="356062" cy="365125"/>
          </a:xfrm>
        </p:spPr>
        <p:txBody>
          <a:bodyPr vert="horz" lIns="91440" tIns="45720" rIns="91440" bIns="45720" rtlCol="0" anchor="ctr"/>
          <a:lstStyle/>
          <a:p>
            <a:pPr>
              <a:defRPr/>
            </a:pPr>
            <a:fld id="{A724B3A1-78F6-4659-A303-F1217D5A45E2}" type="slidenum">
              <a:rPr lang="ru-RU" sz="1800">
                <a:solidFill>
                  <a:schemeClr val="bg1"/>
                </a:solidFill>
              </a:rPr>
              <a:t>6</a:t>
            </a:fld>
            <a:endParaRPr lang="ru-RU" sz="1800">
              <a:solidFill>
                <a:schemeClr val="bg1"/>
              </a:solidFill>
            </a:endParaRPr>
          </a:p>
        </p:txBody>
      </p:sp>
      <p:sp>
        <p:nvSpPr>
          <p:cNvPr id="8" name="Объект 2"/>
          <p:cNvSpPr txBox="1"/>
          <p:nvPr/>
        </p:nvSpPr>
        <p:spPr bwMode="auto">
          <a:xfrm>
            <a:off x="626026" y="5510937"/>
            <a:ext cx="9111045" cy="24210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353695" indent="0" algn="just">
              <a:lnSpc>
                <a:spcPct val="120000"/>
              </a:lnSpc>
              <a:spcBef>
                <a:spcPts val="1370"/>
              </a:spcBef>
              <a:buNone/>
              <a:defRPr/>
            </a:pPr>
            <a:r>
              <a:rPr lang="ru-RU" sz="1600" b="1" i="1" u="sng" spc="-10">
                <a:solidFill>
                  <a:srgbClr val="C00000"/>
                </a:solidFill>
                <a:latin typeface="Bookman Old Style"/>
                <a:cs typeface="Times New Roman"/>
                <a:hlinkClick r:id="rId4" tooltip="https://drive.google.com/file/d/1MBAYF98bKTP99KPStGdfOGCku-stxfZY/view"/>
              </a:rPr>
              <a:t>* Приказ МГУ № 365 от 31 марта 2023 года «Об утверждении Положения об индивидуальном плане работы аспирантов и прикрепленных лиц.</a:t>
            </a:r>
            <a:endParaRPr lang="ru-RU" sz="1600" b="1" i="1" spc="-5">
              <a:solidFill>
                <a:srgbClr val="C00000"/>
              </a:solidFill>
              <a:latin typeface="Bookman Old Style"/>
              <a:cs typeface="Times New Roman"/>
            </a:endParaRPr>
          </a:p>
          <a:p>
            <a:pPr>
              <a:defRPr/>
            </a:pPr>
            <a:endParaRPr lang="ru-RU">
              <a:latin typeface="Book Antiqu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0" y="0"/>
            <a:ext cx="896190" cy="89619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96190" y="233408"/>
            <a:ext cx="9737076" cy="132556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600" spc="-5" dirty="0">
                <a:solidFill>
                  <a:srgbClr val="0070C0"/>
                </a:solidFill>
              </a:rPr>
              <a:t>Особенности</a:t>
            </a:r>
            <a:r>
              <a:rPr lang="ru-RU" sz="3600" spc="-10" dirty="0">
                <a:solidFill>
                  <a:srgbClr val="0070C0"/>
                </a:solidFill>
              </a:rPr>
              <a:t> </a:t>
            </a:r>
            <a:r>
              <a:rPr lang="ru-RU" sz="3600" spc="-5" dirty="0">
                <a:solidFill>
                  <a:srgbClr val="0070C0"/>
                </a:solidFill>
              </a:rPr>
              <a:t>заполнения</a:t>
            </a:r>
            <a:br>
              <a:rPr lang="ru-RU" sz="3600" spc="-5" dirty="0">
                <a:solidFill>
                  <a:srgbClr val="0070C0"/>
                </a:solidFill>
              </a:rPr>
            </a:br>
            <a:r>
              <a:rPr lang="ru-RU" sz="3600" spc="-5" dirty="0">
                <a:solidFill>
                  <a:srgbClr val="0070C0"/>
                </a:solidFill>
              </a:rPr>
              <a:t> ИНДИВИДУАЛЬНОГО </a:t>
            </a:r>
            <a:r>
              <a:rPr lang="ru-RU" sz="3600" dirty="0">
                <a:solidFill>
                  <a:srgbClr val="0070C0"/>
                </a:solidFill>
              </a:rPr>
              <a:t>ПЛАНА </a:t>
            </a:r>
            <a:br>
              <a:rPr lang="ru-RU" sz="3600" dirty="0">
                <a:solidFill>
                  <a:srgbClr val="0070C0"/>
                </a:solidFill>
              </a:rPr>
            </a:br>
            <a:r>
              <a:rPr lang="ru-RU" sz="3600" dirty="0">
                <a:solidFill>
                  <a:srgbClr val="0070C0"/>
                </a:solidFill>
              </a:rPr>
              <a:t>НАУЧНОЙ ДЕЯТЕЛЬНОСТИ</a:t>
            </a:r>
            <a:endParaRPr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29041" y="1825625"/>
            <a:ext cx="10018527" cy="4559544"/>
          </a:xfrm>
        </p:spPr>
        <p:txBody>
          <a:bodyPr>
            <a:normAutofit fontScale="62500" lnSpcReduction="20000"/>
          </a:bodyPr>
          <a:lstStyle/>
          <a:p>
            <a:pPr marL="241300" algn="just">
              <a:lnSpc>
                <a:spcPct val="170000"/>
              </a:lnSpc>
              <a:spcBef>
                <a:spcPts val="95"/>
              </a:spcBef>
              <a:buFont typeface="Arial MT"/>
              <a:buChar char="•"/>
              <a:tabLst>
                <a:tab pos="241300" algn="l"/>
              </a:tabLst>
              <a:defRPr/>
            </a:pPr>
            <a:r>
              <a:rPr lang="ru-RU" sz="3400" b="1" spc="-25" dirty="0">
                <a:solidFill>
                  <a:srgbClr val="7030A0"/>
                </a:solidFill>
                <a:latin typeface="Bookman Old Style"/>
                <a:cs typeface="Calibri"/>
              </a:rPr>
              <a:t>План</a:t>
            </a:r>
            <a:r>
              <a:rPr lang="ru-RU" sz="3400" spc="-25" dirty="0">
                <a:latin typeface="Bookman Old Style"/>
                <a:cs typeface="Calibri"/>
              </a:rPr>
              <a:t> должен</a:t>
            </a:r>
            <a:r>
              <a:rPr lang="ru-RU" sz="3400" spc="-5" dirty="0">
                <a:latin typeface="Bookman Old Style"/>
                <a:cs typeface="Calibri"/>
              </a:rPr>
              <a:t> </a:t>
            </a:r>
            <a:r>
              <a:rPr lang="ru-RU" sz="3400" spc="-15" dirty="0">
                <a:latin typeface="Bookman Old Style"/>
                <a:cs typeface="Calibri"/>
              </a:rPr>
              <a:t>отражать</a:t>
            </a:r>
            <a:r>
              <a:rPr lang="ru-RU" sz="3400" dirty="0">
                <a:latin typeface="Bookman Old Style"/>
                <a:cs typeface="Calibri"/>
              </a:rPr>
              <a:t> </a:t>
            </a:r>
            <a:r>
              <a:rPr lang="ru-RU" sz="3400" b="1" spc="-5" dirty="0">
                <a:solidFill>
                  <a:srgbClr val="7030A0"/>
                </a:solidFill>
                <a:latin typeface="Bookman Old Style"/>
                <a:cs typeface="Calibri"/>
              </a:rPr>
              <a:t>все</a:t>
            </a:r>
            <a:r>
              <a:rPr lang="ru-RU" sz="3400" b="1" spc="20" dirty="0">
                <a:solidFill>
                  <a:srgbClr val="7030A0"/>
                </a:solidFill>
                <a:latin typeface="Bookman Old Style"/>
                <a:cs typeface="Calibri"/>
              </a:rPr>
              <a:t> </a:t>
            </a:r>
            <a:r>
              <a:rPr lang="ru-RU" sz="3400" b="1" spc="-10" dirty="0">
                <a:solidFill>
                  <a:srgbClr val="7030A0"/>
                </a:solidFill>
                <a:latin typeface="Bookman Old Style"/>
                <a:cs typeface="Calibri"/>
              </a:rPr>
              <a:t>этапы</a:t>
            </a:r>
            <a:r>
              <a:rPr lang="ru-RU" sz="3400" b="1" spc="10" dirty="0">
                <a:solidFill>
                  <a:srgbClr val="7030A0"/>
                </a:solidFill>
                <a:latin typeface="Bookman Old Style"/>
                <a:cs typeface="Calibri"/>
              </a:rPr>
              <a:t> </a:t>
            </a:r>
            <a:r>
              <a:rPr lang="ru-RU" sz="3400" b="1" spc="-20" dirty="0">
                <a:solidFill>
                  <a:srgbClr val="7030A0"/>
                </a:solidFill>
                <a:latin typeface="Bookman Old Style"/>
                <a:cs typeface="Calibri"/>
              </a:rPr>
              <a:t>подготовки</a:t>
            </a:r>
            <a:r>
              <a:rPr lang="ru-RU" sz="3400" b="1" spc="10" dirty="0">
                <a:solidFill>
                  <a:srgbClr val="7030A0"/>
                </a:solidFill>
                <a:latin typeface="Bookman Old Style"/>
                <a:cs typeface="Calibri"/>
              </a:rPr>
              <a:t> </a:t>
            </a:r>
            <a:r>
              <a:rPr lang="ru-RU" sz="3400" b="1" spc="-5" dirty="0">
                <a:solidFill>
                  <a:srgbClr val="7030A0"/>
                </a:solidFill>
                <a:latin typeface="Bookman Old Style"/>
                <a:cs typeface="Calibri"/>
              </a:rPr>
              <a:t>диссертации</a:t>
            </a:r>
            <a:r>
              <a:rPr lang="ru-RU" sz="3400" spc="-5" dirty="0">
                <a:latin typeface="Bookman Old Style"/>
                <a:cs typeface="Calibri"/>
              </a:rPr>
              <a:t>.</a:t>
            </a:r>
            <a:endParaRPr lang="ru-RU" sz="3400" dirty="0">
              <a:latin typeface="Bookman Old Style"/>
              <a:cs typeface="Calibri"/>
            </a:endParaRPr>
          </a:p>
          <a:p>
            <a:pPr marL="241300" marR="510540" algn="just">
              <a:lnSpc>
                <a:spcPct val="120000"/>
              </a:lnSpc>
              <a:spcBef>
                <a:spcPts val="5"/>
              </a:spcBef>
              <a:buFont typeface="Arial MT"/>
              <a:buChar char="•"/>
              <a:tabLst>
                <a:tab pos="241300" algn="l"/>
              </a:tabLst>
              <a:defRPr/>
            </a:pPr>
            <a:r>
              <a:rPr lang="ru-RU" sz="3400" spc="-5" dirty="0">
                <a:latin typeface="Bookman Old Style"/>
                <a:cs typeface="Calibri"/>
              </a:rPr>
              <a:t>Пункты не </a:t>
            </a:r>
            <a:r>
              <a:rPr lang="ru-RU" sz="3400" spc="-15" dirty="0">
                <a:latin typeface="Bookman Old Style"/>
                <a:cs typeface="Calibri"/>
              </a:rPr>
              <a:t>являются </a:t>
            </a:r>
            <a:r>
              <a:rPr lang="ru-RU" sz="3400" spc="-5" dirty="0">
                <a:latin typeface="Bookman Old Style"/>
                <a:cs typeface="Calibri"/>
              </a:rPr>
              <a:t>исчерпывающими и </a:t>
            </a:r>
            <a:r>
              <a:rPr lang="ru-RU" sz="3400" b="1" spc="-10" dirty="0">
                <a:solidFill>
                  <a:srgbClr val="7030A0"/>
                </a:solidFill>
                <a:latin typeface="Bookman Old Style"/>
                <a:cs typeface="Calibri"/>
              </a:rPr>
              <a:t>могут быть </a:t>
            </a:r>
            <a:r>
              <a:rPr lang="ru-RU" sz="3400" b="1" spc="-15" dirty="0">
                <a:solidFill>
                  <a:srgbClr val="7030A0"/>
                </a:solidFill>
                <a:latin typeface="Bookman Old Style"/>
                <a:cs typeface="Calibri"/>
              </a:rPr>
              <a:t>дополнены</a:t>
            </a:r>
            <a:r>
              <a:rPr lang="ru-RU" sz="3400" b="1" spc="-15" dirty="0">
                <a:latin typeface="Bookman Old Style"/>
                <a:cs typeface="Calibri"/>
              </a:rPr>
              <a:t> </a:t>
            </a:r>
            <a:endParaRPr sz="3400" dirty="0"/>
          </a:p>
          <a:p>
            <a:pPr marL="241300" marR="510540" algn="just">
              <a:lnSpc>
                <a:spcPct val="120000"/>
              </a:lnSpc>
              <a:spcBef>
                <a:spcPts val="5"/>
              </a:spcBef>
              <a:buFont typeface="Arial MT"/>
              <a:buChar char="•"/>
              <a:tabLst>
                <a:tab pos="241300" algn="l"/>
              </a:tabLst>
              <a:defRPr/>
            </a:pPr>
            <a:r>
              <a:rPr lang="ru-RU" sz="3400" b="1" spc="-10" dirty="0">
                <a:solidFill>
                  <a:srgbClr val="7030A0"/>
                </a:solidFill>
                <a:latin typeface="Bookman Old Style"/>
                <a:cs typeface="Calibri"/>
              </a:rPr>
              <a:t>Сроки</a:t>
            </a:r>
            <a:r>
              <a:rPr lang="ru-RU" sz="3400" spc="5" dirty="0">
                <a:latin typeface="Bookman Old Style"/>
                <a:cs typeface="Calibri"/>
              </a:rPr>
              <a:t> </a:t>
            </a:r>
            <a:r>
              <a:rPr lang="ru-RU" sz="3400" spc="-15" dirty="0">
                <a:latin typeface="Bookman Old Style"/>
                <a:cs typeface="Calibri"/>
              </a:rPr>
              <a:t>прохождения</a:t>
            </a:r>
            <a:r>
              <a:rPr lang="ru-RU" sz="3400" spc="25" dirty="0">
                <a:latin typeface="Bookman Old Style"/>
                <a:cs typeface="Calibri"/>
              </a:rPr>
              <a:t> </a:t>
            </a:r>
            <a:r>
              <a:rPr lang="ru-RU" sz="3400" spc="-15" dirty="0">
                <a:latin typeface="Bookman Old Style"/>
                <a:cs typeface="Calibri"/>
              </a:rPr>
              <a:t>этапов</a:t>
            </a:r>
            <a:r>
              <a:rPr lang="ru-RU" sz="3400" spc="15" dirty="0">
                <a:latin typeface="Bookman Old Style"/>
                <a:cs typeface="Calibri"/>
              </a:rPr>
              <a:t> </a:t>
            </a:r>
            <a:r>
              <a:rPr lang="ru-RU" sz="3400" b="1" spc="15" dirty="0">
                <a:solidFill>
                  <a:srgbClr val="7030A0"/>
                </a:solidFill>
                <a:latin typeface="Bookman Old Style"/>
                <a:cs typeface="Calibri"/>
              </a:rPr>
              <a:t>должны быть обязательно отражены в индивидуальных планах по научной деятельности</a:t>
            </a:r>
            <a:r>
              <a:rPr lang="ru-RU" sz="3400" spc="15" dirty="0">
                <a:latin typeface="Bookman Old Style"/>
                <a:cs typeface="Calibri"/>
              </a:rPr>
              <a:t>.</a:t>
            </a:r>
            <a:endParaRPr sz="3400" dirty="0"/>
          </a:p>
          <a:p>
            <a:pPr marL="241300" marR="805815" algn="just">
              <a:lnSpc>
                <a:spcPct val="120000"/>
              </a:lnSpc>
              <a:buFont typeface="Arial MT"/>
              <a:buChar char="•"/>
              <a:tabLst>
                <a:tab pos="241300" algn="l"/>
              </a:tabLst>
              <a:defRPr/>
            </a:pPr>
            <a:r>
              <a:rPr lang="ru-RU" sz="3400" b="1" spc="15" dirty="0">
                <a:solidFill>
                  <a:srgbClr val="7030A0"/>
                </a:solidFill>
                <a:latin typeface="Bookman Old Style"/>
                <a:cs typeface="Calibri"/>
              </a:rPr>
              <a:t>Изменения вносятся в индивидуальный план не позднее, чем за 20 дней до начала следующего семестра</a:t>
            </a:r>
            <a:r>
              <a:rPr lang="ru-RU" sz="3400" spc="15" dirty="0">
                <a:latin typeface="Bookman Old Style"/>
                <a:cs typeface="Calibri"/>
              </a:rPr>
              <a:t>. </a:t>
            </a:r>
            <a:endParaRPr sz="3400" dirty="0"/>
          </a:p>
          <a:p>
            <a:pPr marL="241300" marR="805815" algn="just">
              <a:lnSpc>
                <a:spcPct val="120000"/>
              </a:lnSpc>
              <a:buFont typeface="Arial MT"/>
              <a:buChar char="•"/>
              <a:tabLst>
                <a:tab pos="241300" algn="l"/>
              </a:tabLst>
              <a:defRPr/>
            </a:pPr>
            <a:r>
              <a:rPr lang="ru-RU" sz="3400" b="1" spc="15" dirty="0">
                <a:solidFill>
                  <a:srgbClr val="7030A0"/>
                </a:solidFill>
                <a:latin typeface="Bookman Old Style"/>
                <a:cs typeface="Calibri"/>
              </a:rPr>
              <a:t>Индивидуальный план</a:t>
            </a:r>
            <a:r>
              <a:rPr lang="ru-RU" sz="3400" spc="15" dirty="0">
                <a:latin typeface="Bookman Old Style"/>
                <a:cs typeface="Calibri"/>
              </a:rPr>
              <a:t> по научной деятельности и образовательного компонента заполняется</a:t>
            </a:r>
            <a:r>
              <a:rPr lang="ru-RU" sz="3400" b="1" spc="15" dirty="0">
                <a:solidFill>
                  <a:srgbClr val="7030A0"/>
                </a:solidFill>
                <a:latin typeface="Bookman Old Style"/>
                <a:cs typeface="Calibri"/>
              </a:rPr>
              <a:t> на бумажном носителе, в 3-4 семестре необходимо будет заполнить в Личном кабинете аспиранта в базе АИС «Аспирант»</a:t>
            </a:r>
            <a:r>
              <a:rPr lang="ru-RU" sz="3400" spc="15" dirty="0">
                <a:latin typeface="Bookman Old Style"/>
                <a:cs typeface="Calibri"/>
              </a:rPr>
              <a:t>.</a:t>
            </a:r>
            <a:endParaRPr lang="ru-RU" sz="3400" dirty="0">
              <a:latin typeface="Bookman Old Style"/>
              <a:cs typeface="Calibri"/>
            </a:endParaRPr>
          </a:p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11835938" y="6492875"/>
            <a:ext cx="356062" cy="365125"/>
          </a:xfrm>
        </p:spPr>
        <p:txBody>
          <a:bodyPr vert="horz" lIns="91440" tIns="45720" rIns="91440" bIns="45720" rtlCol="0" anchor="ctr"/>
          <a:lstStyle/>
          <a:p>
            <a:pPr>
              <a:defRPr/>
            </a:pPr>
            <a:fld id="{A724B3A1-78F6-4659-A303-F1217D5A45E2}" type="slidenum">
              <a:rPr lang="ru-RU" sz="1800">
                <a:solidFill>
                  <a:schemeClr val="bg1"/>
                </a:solidFill>
              </a:rPr>
              <a:t>7</a:t>
            </a:fld>
            <a:endParaRPr lang="ru-RU" sz="18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3" name="Рисунок 32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030686" y="1295677"/>
            <a:ext cx="3737850" cy="450401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93428" y="1318485"/>
            <a:ext cx="3404108" cy="43513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867437" y="365125"/>
            <a:ext cx="6864440" cy="84888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pc="-5">
                <a:solidFill>
                  <a:srgbClr val="0070C0"/>
                </a:solidFill>
              </a:rPr>
              <a:t>ИНДИВИДУАЛЬНЫЙ </a:t>
            </a:r>
            <a:r>
              <a:rPr lang="ru-RU">
                <a:solidFill>
                  <a:srgbClr val="0070C0"/>
                </a:solidFill>
              </a:rPr>
              <a:t>ПЛАН </a:t>
            </a:r>
            <a:br>
              <a:rPr lang="ru-RU">
                <a:solidFill>
                  <a:srgbClr val="0070C0"/>
                </a:solidFill>
              </a:rPr>
            </a:br>
            <a:r>
              <a:rPr lang="ru-RU">
                <a:solidFill>
                  <a:srgbClr val="0070C0"/>
                </a:solidFill>
              </a:rPr>
              <a:t>НАУЧНОЙ ДЕЯТЕЛЬНОСТИ</a:t>
            </a:r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0" y="0"/>
            <a:ext cx="896815" cy="896815"/>
          </a:xfrm>
          <a:prstGeom prst="rect">
            <a:avLst/>
          </a:prstGeom>
        </p:spPr>
      </p:pic>
      <p:grpSp>
        <p:nvGrpSpPr>
          <p:cNvPr id="23" name="Группа 22"/>
          <p:cNvGrpSpPr/>
          <p:nvPr/>
        </p:nvGrpSpPr>
        <p:grpSpPr bwMode="auto">
          <a:xfrm>
            <a:off x="8394969" y="2542434"/>
            <a:ext cx="2818720" cy="2037997"/>
            <a:chOff x="8296935" y="2739664"/>
            <a:chExt cx="2818720" cy="2037997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5"/>
            <a:stretch/>
          </p:blipFill>
          <p:spPr bwMode="auto">
            <a:xfrm>
              <a:off x="8545760" y="2757717"/>
              <a:ext cx="2283484" cy="2019943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 bwMode="auto">
            <a:xfrm>
              <a:off x="8296935" y="3259858"/>
              <a:ext cx="281872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270" algn="ctr">
                <a:lnSpc>
                  <a:spcPct val="100000"/>
                </a:lnSpc>
                <a:spcBef>
                  <a:spcPts val="100"/>
                </a:spcBef>
                <a:defRPr/>
              </a:pPr>
              <a:r>
                <a:rPr lang="ru-RU" sz="1000" b="1" spc="-10">
                  <a:solidFill>
                    <a:schemeClr val="bg1"/>
                  </a:solidFill>
                  <a:cs typeface="Calibri"/>
                </a:rPr>
                <a:t>Заполняется  </a:t>
              </a:r>
              <a:r>
                <a:rPr lang="ru-RU" sz="1000" b="1" spc="-5">
                  <a:solidFill>
                    <a:schemeClr val="bg1"/>
                  </a:solidFill>
                  <a:cs typeface="Calibri"/>
                </a:rPr>
                <a:t>научным</a:t>
              </a:r>
              <a:r>
                <a:rPr lang="ru-RU" sz="1000" b="1" spc="15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ru-RU" sz="1000" b="1" spc="-15">
                  <a:solidFill>
                    <a:schemeClr val="bg1"/>
                  </a:solidFill>
                  <a:cs typeface="Calibri"/>
                </a:rPr>
                <a:t>руководителем</a:t>
              </a:r>
              <a:endParaRPr/>
            </a:p>
            <a:p>
              <a:pPr marL="12700" marR="5080" indent="-635" algn="ctr">
                <a:lnSpc>
                  <a:spcPct val="100000"/>
                </a:lnSpc>
                <a:defRPr/>
              </a:pPr>
              <a:r>
                <a:rPr lang="ru-RU" sz="1000" b="1" spc="-15">
                  <a:solidFill>
                    <a:schemeClr val="bg1"/>
                  </a:solidFill>
                  <a:cs typeface="Calibri"/>
                </a:rPr>
                <a:t> и ставится его подпись, дата. </a:t>
              </a:r>
              <a:endParaRPr lang="ru-RU" sz="1000">
                <a:solidFill>
                  <a:schemeClr val="bg1"/>
                </a:solidFill>
                <a:cs typeface="Calibri"/>
              </a:endParaRPr>
            </a:p>
            <a:p>
              <a:pPr marL="266700" marR="259715" algn="ctr">
                <a:lnSpc>
                  <a:spcPct val="100000"/>
                </a:lnSpc>
                <a:defRPr/>
              </a:pPr>
              <a:r>
                <a:rPr lang="ru-RU" sz="1000" b="1" spc="-5">
                  <a:solidFill>
                    <a:schemeClr val="bg1"/>
                  </a:solidFill>
                  <a:cs typeface="Calibri"/>
                </a:rPr>
                <a:t>Заполнение данной ячейки </a:t>
              </a:r>
              <a:r>
                <a:rPr lang="ru-RU" sz="1000" b="1" spc="-395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ru-RU" sz="1000" b="1" spc="-10">
                  <a:solidFill>
                    <a:schemeClr val="bg1"/>
                  </a:solidFill>
                  <a:cs typeface="Calibri"/>
                </a:rPr>
                <a:t>означает,</a:t>
              </a:r>
              <a:r>
                <a:rPr lang="ru-RU" sz="1000" b="1" spc="-40">
                  <a:solidFill>
                    <a:schemeClr val="bg1"/>
                  </a:solidFill>
                  <a:cs typeface="Calibri"/>
                </a:rPr>
                <a:t> </a:t>
              </a:r>
              <a:endParaRPr/>
            </a:p>
            <a:p>
              <a:pPr marL="266700" marR="259715" algn="ctr">
                <a:lnSpc>
                  <a:spcPct val="100000"/>
                </a:lnSpc>
                <a:defRPr/>
              </a:pPr>
              <a:r>
                <a:rPr lang="ru-RU" sz="1000" b="1" spc="-10">
                  <a:solidFill>
                    <a:schemeClr val="bg1"/>
                  </a:solidFill>
                  <a:cs typeface="Calibri"/>
                </a:rPr>
                <a:t>что </a:t>
              </a:r>
              <a:r>
                <a:rPr lang="ru-RU" sz="1000" b="1" spc="-5">
                  <a:solidFill>
                    <a:schemeClr val="bg1"/>
                  </a:solidFill>
                  <a:cs typeface="Calibri"/>
                </a:rPr>
                <a:t>научный </a:t>
              </a:r>
              <a:r>
                <a:rPr lang="ru-RU" sz="1000" b="1" spc="-15">
                  <a:solidFill>
                    <a:schemeClr val="bg1"/>
                  </a:solidFill>
                  <a:cs typeface="Calibri"/>
                </a:rPr>
                <a:t>руководитель </a:t>
              </a:r>
              <a:r>
                <a:rPr lang="ru-RU" sz="1000" b="1" spc="-5">
                  <a:solidFill>
                    <a:schemeClr val="bg1"/>
                  </a:solidFill>
                  <a:cs typeface="Calibri"/>
                </a:rPr>
                <a:t>принял</a:t>
              </a:r>
              <a:endParaRPr/>
            </a:p>
            <a:p>
              <a:pPr marL="266700" marR="259715" algn="ctr">
                <a:lnSpc>
                  <a:spcPct val="100000"/>
                </a:lnSpc>
                <a:defRPr/>
              </a:pPr>
              <a:r>
                <a:rPr lang="ru-RU" sz="1000" b="1" spc="-5">
                  <a:solidFill>
                    <a:schemeClr val="bg1"/>
                  </a:solidFill>
                  <a:cs typeface="Calibri"/>
                </a:rPr>
                <a:t> работу </a:t>
              </a:r>
              <a:r>
                <a:rPr lang="ru-RU" sz="1000" b="1">
                  <a:solidFill>
                    <a:schemeClr val="bg1"/>
                  </a:solidFill>
                  <a:cs typeface="Calibri"/>
                </a:rPr>
                <a:t>в </a:t>
              </a:r>
              <a:r>
                <a:rPr lang="ru-RU" sz="1000" b="1" spc="-395">
                  <a:solidFill>
                    <a:schemeClr val="bg1"/>
                  </a:solidFill>
                  <a:cs typeface="Calibri"/>
                </a:rPr>
                <a:t> </a:t>
              </a:r>
              <a:r>
                <a:rPr lang="ru-RU" sz="1000" b="1" spc="-5">
                  <a:solidFill>
                    <a:schemeClr val="bg1"/>
                  </a:solidFill>
                  <a:cs typeface="Calibri"/>
                </a:rPr>
                <a:t>форме отчета</a:t>
              </a:r>
              <a:endParaRPr/>
            </a:p>
            <a:p>
              <a:pPr marL="114300" marR="105410" algn="ctr">
                <a:lnSpc>
                  <a:spcPct val="100000"/>
                </a:lnSpc>
                <a:defRPr/>
              </a:pPr>
              <a:r>
                <a:rPr lang="ru-RU" sz="1000" b="1" spc="-5">
                  <a:solidFill>
                    <a:schemeClr val="bg1"/>
                  </a:solidFill>
                  <a:cs typeface="Calibri"/>
                </a:rPr>
                <a:t> указанного </a:t>
              </a:r>
              <a:r>
                <a:rPr lang="ru-RU" sz="1000" b="1">
                  <a:solidFill>
                    <a:schemeClr val="bg1"/>
                  </a:solidFill>
                  <a:cs typeface="Calibri"/>
                </a:rPr>
                <a:t>в столбце 2</a:t>
              </a:r>
              <a:r>
                <a:rPr lang="ru-RU" sz="1000" b="1" spc="-10">
                  <a:solidFill>
                    <a:schemeClr val="bg1"/>
                  </a:solidFill>
                  <a:cs typeface="Calibri"/>
                </a:rPr>
                <a:t>.</a:t>
              </a:r>
              <a:endParaRPr lang="ru-RU" sz="1000">
                <a:solidFill>
                  <a:schemeClr val="bg1"/>
                </a:solidFill>
                <a:cs typeface="Calibri"/>
              </a:endParaRPr>
            </a:p>
          </p:txBody>
        </p:sp>
        <p:cxnSp>
          <p:nvCxnSpPr>
            <p:cNvPr id="18" name="Прямая со стрелкой 17"/>
            <p:cNvCxnSpPr>
              <a:cxnSpLocks/>
            </p:cNvCxnSpPr>
            <p:nvPr/>
          </p:nvCxnSpPr>
          <p:spPr bwMode="auto">
            <a:xfrm flipH="1" flipV="1">
              <a:off x="8296935" y="2739664"/>
              <a:ext cx="668316" cy="520194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Группа 23"/>
          <p:cNvGrpSpPr/>
          <p:nvPr/>
        </p:nvGrpSpPr>
        <p:grpSpPr bwMode="auto">
          <a:xfrm>
            <a:off x="2387671" y="3757597"/>
            <a:ext cx="2496358" cy="1531608"/>
            <a:chOff x="2221831" y="4181438"/>
            <a:chExt cx="2846913" cy="1531608"/>
          </a:xfrm>
        </p:grpSpPr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6"/>
            <a:stretch/>
          </p:blipFill>
          <p:spPr bwMode="auto">
            <a:xfrm>
              <a:off x="3224086" y="4181438"/>
              <a:ext cx="1728143" cy="1531608"/>
            </a:xfrm>
            <a:prstGeom prst="rect">
              <a:avLst/>
            </a:prstGeom>
          </p:spPr>
        </p:pic>
        <p:cxnSp>
          <p:nvCxnSpPr>
            <p:cNvPr id="13" name="Прямая со стрелкой 12"/>
            <p:cNvCxnSpPr>
              <a:cxnSpLocks/>
            </p:cNvCxnSpPr>
            <p:nvPr/>
          </p:nvCxnSpPr>
          <p:spPr bwMode="auto">
            <a:xfrm flipH="1" flipV="1">
              <a:off x="2461846" y="4517292"/>
              <a:ext cx="726831" cy="24227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>
              <a:cxnSpLocks/>
            </p:cNvCxnSpPr>
            <p:nvPr/>
          </p:nvCxnSpPr>
          <p:spPr bwMode="auto">
            <a:xfrm flipH="1">
              <a:off x="2221831" y="4759569"/>
              <a:ext cx="966846" cy="38433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 bwMode="auto">
            <a:xfrm>
              <a:off x="3176286" y="4362466"/>
              <a:ext cx="1892458" cy="11695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defRPr/>
              </a:pPr>
              <a:r>
                <a:rPr lang="ru-RU" sz="1000" b="1">
                  <a:solidFill>
                    <a:schemeClr val="bg1"/>
                  </a:solidFill>
                </a:rPr>
                <a:t>Обязательно</a:t>
              </a:r>
              <a:endParaRPr/>
            </a:p>
            <a:p>
              <a:pPr algn="ctr">
                <a:defRPr/>
              </a:pPr>
              <a:r>
                <a:rPr lang="ru-RU" sz="1000" b="1">
                  <a:solidFill>
                    <a:schemeClr val="bg1"/>
                  </a:solidFill>
                </a:rPr>
                <a:t> необходимо указывать</a:t>
              </a:r>
              <a:endParaRPr/>
            </a:p>
            <a:p>
              <a:pPr algn="ctr">
                <a:defRPr/>
              </a:pPr>
              <a:r>
                <a:rPr lang="ru-RU" sz="1000" b="1">
                  <a:solidFill>
                    <a:schemeClr val="bg1"/>
                  </a:solidFill>
                </a:rPr>
                <a:t> номер и дату</a:t>
              </a:r>
              <a:endParaRPr/>
            </a:p>
            <a:p>
              <a:pPr algn="ctr">
                <a:defRPr/>
              </a:pPr>
              <a:r>
                <a:rPr lang="ru-RU" sz="1000" b="1">
                  <a:solidFill>
                    <a:schemeClr val="bg1"/>
                  </a:solidFill>
                </a:rPr>
                <a:t> приказа по факультету об</a:t>
              </a:r>
              <a:endParaRPr/>
            </a:p>
            <a:p>
              <a:pPr algn="ctr">
                <a:defRPr/>
              </a:pPr>
              <a:r>
                <a:rPr lang="ru-RU" sz="1000" b="1">
                  <a:solidFill>
                    <a:schemeClr val="bg1"/>
                  </a:solidFill>
                </a:rPr>
                <a:t> утверждении </a:t>
              </a:r>
              <a:endParaRPr/>
            </a:p>
            <a:p>
              <a:pPr algn="ctr">
                <a:defRPr/>
              </a:pPr>
              <a:r>
                <a:rPr lang="ru-RU" sz="1000" b="1">
                  <a:solidFill>
                    <a:schemeClr val="bg1"/>
                  </a:solidFill>
                </a:rPr>
                <a:t>темы </a:t>
              </a:r>
              <a:endParaRPr/>
            </a:p>
            <a:p>
              <a:pPr algn="ctr">
                <a:defRPr/>
              </a:pPr>
              <a:r>
                <a:rPr lang="ru-RU" sz="1000" b="1">
                  <a:solidFill>
                    <a:schemeClr val="bg1"/>
                  </a:solidFill>
                </a:rPr>
                <a:t>диссертации</a:t>
              </a:r>
              <a:r>
                <a:rPr lang="ru-RU" sz="1000" b="1" baseline="30000">
                  <a:solidFill>
                    <a:schemeClr val="bg1"/>
                  </a:solidFill>
                </a:rPr>
                <a:t>*</a:t>
              </a:r>
              <a:endParaRPr lang="ru-RU" sz="10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 bwMode="auto">
          <a:xfrm>
            <a:off x="55551" y="6075144"/>
            <a:ext cx="8224748" cy="646331"/>
            <a:chOff x="55551" y="6091493"/>
            <a:chExt cx="8224748" cy="646331"/>
          </a:xfrm>
        </p:grpSpPr>
        <p:sp>
          <p:nvSpPr>
            <p:cNvPr id="20" name="TextBox 19"/>
            <p:cNvSpPr txBox="1"/>
            <p:nvPr/>
          </p:nvSpPr>
          <p:spPr bwMode="auto">
            <a:xfrm>
              <a:off x="556953" y="6091493"/>
              <a:ext cx="77233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defRPr/>
              </a:pPr>
              <a:r>
                <a:rPr lang="ru-RU" sz="1200" b="1">
                  <a:solidFill>
                    <a:srgbClr val="FF0000"/>
                  </a:solidFill>
                  <a:latin typeface="Bookman Old Style"/>
                </a:rPr>
                <a:t>Темы диссертаций утверждаются приказом по факультету. С 09.01.2024 года номера всех приказов будут выкладываться на постоянной основе в Личном кабинете базы «АИС Аспирант», в разделе «Объявления».</a:t>
              </a:r>
              <a:endParaRPr/>
            </a:p>
          </p:txBody>
        </p:sp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7"/>
            <a:stretch/>
          </p:blipFill>
          <p:spPr bwMode="auto">
            <a:xfrm>
              <a:off x="55551" y="6190753"/>
              <a:ext cx="490175" cy="490175"/>
            </a:xfrm>
            <a:prstGeom prst="rect">
              <a:avLst/>
            </a:prstGeom>
          </p:spPr>
        </p:pic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11765478" y="6482016"/>
            <a:ext cx="426522" cy="365125"/>
          </a:xfrm>
        </p:spPr>
        <p:txBody>
          <a:bodyPr vert="horz" lIns="91440" tIns="45720" rIns="91440" bIns="45720" rtlCol="0" anchor="ctr"/>
          <a:lstStyle/>
          <a:p>
            <a:pPr>
              <a:defRPr/>
            </a:pPr>
            <a:fld id="{A724B3A1-78F6-4659-A303-F1217D5A45E2}" type="slidenum">
              <a:rPr lang="ru-RU" sz="1800">
                <a:solidFill>
                  <a:schemeClr val="bg1"/>
                </a:solidFill>
              </a:rPr>
              <a:t>8</a:t>
            </a:fld>
            <a:endParaRPr lang="ru-RU" sz="18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077802" y="1732451"/>
            <a:ext cx="5159141" cy="298367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45892" y="2125740"/>
            <a:ext cx="4783756" cy="383085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867876" y="365125"/>
            <a:ext cx="7941141" cy="72902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pc="-5">
                <a:solidFill>
                  <a:srgbClr val="0070C0"/>
                </a:solidFill>
              </a:rPr>
              <a:t>ИНДИВИДУАЛЬНЫЙ </a:t>
            </a:r>
            <a:r>
              <a:rPr lang="ru-RU">
                <a:solidFill>
                  <a:srgbClr val="0070C0"/>
                </a:solidFill>
              </a:rPr>
              <a:t>ПЛАН </a:t>
            </a:r>
            <a:br>
              <a:rPr lang="ru-RU">
                <a:solidFill>
                  <a:srgbClr val="0070C0"/>
                </a:solidFill>
              </a:rPr>
            </a:br>
            <a:r>
              <a:rPr lang="ru-RU" sz="4000">
                <a:solidFill>
                  <a:srgbClr val="0070C0"/>
                </a:solidFill>
              </a:rPr>
              <a:t>НАУЧНОЙ</a:t>
            </a:r>
            <a:r>
              <a:rPr lang="ru-RU">
                <a:solidFill>
                  <a:srgbClr val="0070C0"/>
                </a:solidFill>
              </a:rPr>
              <a:t> ДЕЯТЕЛЬНОСТИ</a:t>
            </a:r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0" y="0"/>
            <a:ext cx="896815" cy="89681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3449506" y="5354424"/>
            <a:ext cx="2602092" cy="1335140"/>
          </a:xfrm>
          <a:prstGeom prst="rect">
            <a:avLst/>
          </a:prstGeom>
        </p:spPr>
      </p:pic>
      <p:grpSp>
        <p:nvGrpSpPr>
          <p:cNvPr id="25" name="Группа 24"/>
          <p:cNvGrpSpPr/>
          <p:nvPr/>
        </p:nvGrpSpPr>
        <p:grpSpPr bwMode="auto">
          <a:xfrm>
            <a:off x="2026342" y="5586909"/>
            <a:ext cx="3950570" cy="769441"/>
            <a:chOff x="1578278" y="5635159"/>
            <a:chExt cx="3950570" cy="769441"/>
          </a:xfrm>
        </p:grpSpPr>
        <p:sp>
          <p:nvSpPr>
            <p:cNvPr id="14" name="TextBox 13"/>
            <p:cNvSpPr txBox="1"/>
            <p:nvPr/>
          </p:nvSpPr>
          <p:spPr bwMode="auto">
            <a:xfrm>
              <a:off x="3216997" y="5635159"/>
              <a:ext cx="231185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defRPr/>
              </a:pPr>
              <a:r>
                <a:rPr lang="ru-RU" sz="1100" b="1">
                  <a:solidFill>
                    <a:schemeClr val="bg1"/>
                  </a:solidFill>
                </a:rPr>
                <a:t>По всему документу есть ссылки</a:t>
              </a:r>
              <a:endParaRPr/>
            </a:p>
            <a:p>
              <a:pPr algn="ctr">
                <a:defRPr/>
              </a:pPr>
              <a:r>
                <a:rPr lang="ru-RU" sz="1100" b="1">
                  <a:solidFill>
                    <a:schemeClr val="bg1"/>
                  </a:solidFill>
                </a:rPr>
                <a:t> на нормативные документы</a:t>
              </a:r>
              <a:endParaRPr/>
            </a:p>
            <a:p>
              <a:pPr algn="ctr">
                <a:defRPr/>
              </a:pPr>
              <a:r>
                <a:rPr lang="ru-RU" sz="1100" b="1">
                  <a:solidFill>
                    <a:schemeClr val="bg1"/>
                  </a:solidFill>
                </a:rPr>
                <a:t> для того, чтобы все пункты плана </a:t>
              </a:r>
              <a:endParaRPr/>
            </a:p>
            <a:p>
              <a:pPr algn="ctr">
                <a:defRPr/>
              </a:pPr>
              <a:r>
                <a:rPr lang="ru-RU" sz="1100" b="1">
                  <a:solidFill>
                    <a:schemeClr val="bg1"/>
                  </a:solidFill>
                </a:rPr>
                <a:t>строго  им соответствовали.</a:t>
              </a:r>
              <a:endParaRPr/>
            </a:p>
          </p:txBody>
        </p:sp>
        <p:cxnSp>
          <p:nvCxnSpPr>
            <p:cNvPr id="20" name="Прямая со стрелкой 19"/>
            <p:cNvCxnSpPr>
              <a:cxnSpLocks/>
            </p:cNvCxnSpPr>
            <p:nvPr/>
          </p:nvCxnSpPr>
          <p:spPr bwMode="auto">
            <a:xfrm flipH="1" flipV="1">
              <a:off x="1578278" y="5712924"/>
              <a:ext cx="1391568" cy="24367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42"/>
          <p:cNvGrpSpPr/>
          <p:nvPr/>
        </p:nvGrpSpPr>
        <p:grpSpPr bwMode="auto">
          <a:xfrm>
            <a:off x="7107380" y="1587730"/>
            <a:ext cx="4663441" cy="1588647"/>
            <a:chOff x="6474691" y="1465210"/>
            <a:chExt cx="5104500" cy="1774090"/>
          </a:xfrm>
        </p:grpSpPr>
        <p:grpSp>
          <p:nvGrpSpPr>
            <p:cNvPr id="33" name="Группа 32"/>
            <p:cNvGrpSpPr/>
            <p:nvPr/>
          </p:nvGrpSpPr>
          <p:grpSpPr bwMode="auto">
            <a:xfrm>
              <a:off x="8955735" y="1465210"/>
              <a:ext cx="2623456" cy="1774090"/>
              <a:chOff x="8783484" y="3181783"/>
              <a:chExt cx="2623456" cy="1774090"/>
            </a:xfrm>
          </p:grpSpPr>
          <p:pic>
            <p:nvPicPr>
              <p:cNvPr id="29" name="Рисунок 28"/>
              <p:cNvPicPr>
                <a:picLocks noChangeAspect="1"/>
              </p:cNvPicPr>
              <p:nvPr/>
            </p:nvPicPr>
            <p:blipFill>
              <a:blip r:embed="rId6"/>
              <a:stretch/>
            </p:blipFill>
            <p:spPr bwMode="auto">
              <a:xfrm>
                <a:off x="8783484" y="3181783"/>
                <a:ext cx="2623456" cy="1774090"/>
              </a:xfrm>
              <a:prstGeom prst="rect">
                <a:avLst/>
              </a:prstGeom>
            </p:spPr>
          </p:pic>
          <p:sp>
            <p:nvSpPr>
              <p:cNvPr id="31" name="TextBox 30"/>
              <p:cNvSpPr txBox="1"/>
              <p:nvPr/>
            </p:nvSpPr>
            <p:spPr bwMode="auto">
              <a:xfrm>
                <a:off x="9150530" y="3646564"/>
                <a:ext cx="188936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ru-RU">
                    <a:solidFill>
                      <a:schemeClr val="bg1"/>
                    </a:solidFill>
                  </a:rPr>
                  <a:t>Указать название</a:t>
                </a:r>
                <a:endParaRPr/>
              </a:p>
              <a:p>
                <a:pPr algn="ctr">
                  <a:defRPr/>
                </a:pPr>
                <a:r>
                  <a:rPr lang="ru-RU">
                    <a:solidFill>
                      <a:schemeClr val="bg1"/>
                    </a:solidFill>
                  </a:rPr>
                  <a:t> кафедры.</a:t>
                </a:r>
                <a:endParaRPr/>
              </a:p>
            </p:txBody>
          </p:sp>
        </p:grpSp>
        <p:cxnSp>
          <p:nvCxnSpPr>
            <p:cNvPr id="36" name="Прямая со стрелкой 35"/>
            <p:cNvCxnSpPr>
              <a:cxnSpLocks/>
            </p:cNvCxnSpPr>
            <p:nvPr/>
          </p:nvCxnSpPr>
          <p:spPr bwMode="auto">
            <a:xfrm flipH="1">
              <a:off x="6474691" y="2382002"/>
              <a:ext cx="2365364" cy="55821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Группа 43"/>
          <p:cNvGrpSpPr/>
          <p:nvPr/>
        </p:nvGrpSpPr>
        <p:grpSpPr bwMode="auto">
          <a:xfrm>
            <a:off x="7362354" y="3310995"/>
            <a:ext cx="4150773" cy="1991761"/>
            <a:chOff x="7124176" y="3495526"/>
            <a:chExt cx="4150773" cy="1991761"/>
          </a:xfrm>
        </p:grpSpPr>
        <p:sp>
          <p:nvSpPr>
            <p:cNvPr id="28" name="Овал 27"/>
            <p:cNvSpPr/>
            <p:nvPr/>
          </p:nvSpPr>
          <p:spPr bwMode="auto">
            <a:xfrm>
              <a:off x="7706528" y="3622029"/>
              <a:ext cx="3568421" cy="186525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1200" b="1"/>
                <a:t>Выписка из указанного протокола заседания кафедры должна быть представлена в докторантуру и аспирантуру факультета, 562 каб. на следующий день после проведения заседания кафедры.</a:t>
              </a:r>
              <a:endParaRPr/>
            </a:p>
          </p:txBody>
        </p:sp>
        <p:cxnSp>
          <p:nvCxnSpPr>
            <p:cNvPr id="38" name="Прямая со стрелкой 37"/>
            <p:cNvCxnSpPr>
              <a:cxnSpLocks/>
            </p:cNvCxnSpPr>
            <p:nvPr/>
          </p:nvCxnSpPr>
          <p:spPr bwMode="auto">
            <a:xfrm flipH="1" flipV="1">
              <a:off x="7124176" y="3495526"/>
              <a:ext cx="1066394" cy="46618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 bwMode="auto">
          <a:xfrm>
            <a:off x="11677996" y="6492875"/>
            <a:ext cx="514004" cy="365125"/>
          </a:xfrm>
        </p:spPr>
        <p:txBody>
          <a:bodyPr vert="horz" lIns="91440" tIns="45720" rIns="91440" bIns="45720" rtlCol="0" anchor="ctr"/>
          <a:lstStyle/>
          <a:p>
            <a:pPr>
              <a:defRPr/>
            </a:pPr>
            <a:fld id="{A724B3A1-78F6-4659-A303-F1217D5A45E2}" type="slidenum">
              <a:rPr lang="ru-RU" sz="1600">
                <a:solidFill>
                  <a:schemeClr val="bg1"/>
                </a:solidFill>
              </a:rPr>
              <a:t>9</a:t>
            </a:fld>
            <a:endParaRPr lang="ru-RU" sz="16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</TotalTime>
  <Words>1008</Words>
  <Application>Microsoft Office PowerPoint</Application>
  <DocSecurity>0</DocSecurity>
  <PresentationFormat>Широкоэкранный</PresentationFormat>
  <Paragraphs>195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7" baseType="lpstr">
      <vt:lpstr>Arial</vt:lpstr>
      <vt:lpstr>Arial MT</vt:lpstr>
      <vt:lpstr>Book Antiqua</vt:lpstr>
      <vt:lpstr>Bookman Old Style</vt:lpstr>
      <vt:lpstr>Calibri</vt:lpstr>
      <vt:lpstr>Calibri Light</vt:lpstr>
      <vt:lpstr>Cambria</vt:lpstr>
      <vt:lpstr>Times New Roman</vt:lpstr>
      <vt:lpstr>Тема Office</vt:lpstr>
      <vt:lpstr>    ИНДИВИДУАЛЬНЫЙ  ПЛАН  АСПИРАНТА</vt:lpstr>
      <vt:lpstr>      НОРМАТИВНЫЕ  ДОКУМЕНТЫ</vt:lpstr>
      <vt:lpstr>Структура ИНДИВИДУАЛЬНОГО ПЛАНА</vt:lpstr>
      <vt:lpstr>Кто заполняет  индивидуальный план?</vt:lpstr>
      <vt:lpstr>В КАКИЕ СРОКИ?</vt:lpstr>
      <vt:lpstr>ВАЖНО</vt:lpstr>
      <vt:lpstr>Особенности заполнения  ИНДИВИДУАЛЬНОГО ПЛАНА  НАУЧНОЙ ДЕЯТЕЛЬНОСТИ</vt:lpstr>
      <vt:lpstr>ИНДИВИДУАЛЬНЫЙ ПЛАН  НАУЧНОЙ ДЕЯТЕЛЬНОСТИ</vt:lpstr>
      <vt:lpstr>ИНДИВИДУАЛЬНЫЙ ПЛАН  НАУЧНОЙ ДЕЯТЕЛЬНОСТИ</vt:lpstr>
      <vt:lpstr>ОТЧЕТ  по НАУЧНОЙ ДЕЯТЕЛЬНОСТИ ДЛЯ АСПИРАНТОВ 1 ГОДА ОБУЧЕНИЯ</vt:lpstr>
      <vt:lpstr>Отчет по образовательному компоненту</vt:lpstr>
      <vt:lpstr>ОТЧЕТ  по НАУЧНОЙ ДЕЯТЕЛЬНОСТИ</vt:lpstr>
      <vt:lpstr>ИНДИВИДУАЛЬНЫЙ   УЧЕБНЫЙ ПЛАН </vt:lpstr>
      <vt:lpstr>ОТЧЕТ ПО ПРАКТИКЕ</vt:lpstr>
      <vt:lpstr>КАЛЕНДАРНЫЙ ПЛАН</vt:lpstr>
      <vt:lpstr>ГДЕ НАХОДИТСЯ ИНФОРМАЦИЯ ОБ ИНДИВИДУАЛЬНОМ ПЛАНЕ АСПИРАНТА?</vt:lpstr>
      <vt:lpstr>ШАБЛОНЫ ДОКУМЕНТОВ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User Obstinate</dc:creator>
  <cp:keywords/>
  <dc:description/>
  <cp:lastModifiedBy>Рыжих Анастасия Игорьевна</cp:lastModifiedBy>
  <cp:revision>186</cp:revision>
  <dcterms:created xsi:type="dcterms:W3CDTF">2021-08-17T12:08:22Z</dcterms:created>
  <dcterms:modified xsi:type="dcterms:W3CDTF">2023-05-26T13:11:04Z</dcterms:modified>
  <cp:category/>
  <dc:identifier/>
  <cp:contentStatus/>
  <dc:language/>
  <cp:version/>
</cp:coreProperties>
</file>