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56" r:id="rId2"/>
    <p:sldId id="302" r:id="rId3"/>
    <p:sldId id="303" r:id="rId4"/>
    <p:sldId id="367" r:id="rId5"/>
    <p:sldId id="372" r:id="rId6"/>
    <p:sldId id="373" r:id="rId7"/>
    <p:sldId id="374" r:id="rId8"/>
    <p:sldId id="375" r:id="rId9"/>
    <p:sldId id="376" r:id="rId10"/>
    <p:sldId id="362" r:id="rId11"/>
  </p:sldIdLst>
  <p:sldSz cx="9144000" cy="6858000" type="screen4x3"/>
  <p:notesSz cx="7102475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DC2AD1FC-2A38-403E-8522-9A2EADF7B47A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DE2F524A-E109-410E-9F6A-BDCCA71DCE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6090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Якобсон 396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F524A-E109-410E-9F6A-BDCCA71DCEE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0067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Якобсон 396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F524A-E109-410E-9F6A-BDCCA71DCEE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0067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Якобсон 396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F524A-E109-410E-9F6A-BDCCA71DCEE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0067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Якобсон 396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F524A-E109-410E-9F6A-BDCCA71DCEE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0067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Якобсон 396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F524A-E109-410E-9F6A-BDCCA71DCEE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0067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Якобсон 396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F524A-E109-410E-9F6A-BDCCA71DCEE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006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060848"/>
            <a:ext cx="8352928" cy="215397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>
                <a:solidFill>
                  <a:schemeClr val="tx2"/>
                </a:solidFill>
              </a:rPr>
              <a:t>Векторы развития здравоохранения в современной России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b="1" dirty="0">
                <a:latin typeface="PT Sans"/>
                <a:ea typeface="PT Sans" panose="020B0503020203020204" pitchFamily="34" charset="-52"/>
              </a:rPr>
              <a:t/>
            </a:r>
            <a:br>
              <a:rPr lang="ru-RU" sz="4000" b="1" dirty="0">
                <a:latin typeface="PT Sans"/>
                <a:ea typeface="PT Sans" panose="020B0503020203020204" pitchFamily="34" charset="-52"/>
              </a:rPr>
            </a:br>
            <a: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</a:br>
            <a:endParaRPr lang="ru-RU" sz="2700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260648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МГУ имени М.В. Ломоносова</a:t>
            </a:r>
          </a:p>
          <a:p>
            <a:pPr algn="ctr"/>
            <a:r>
              <a:rPr lang="ru-RU" sz="2400" dirty="0">
                <a:solidFill>
                  <a:schemeClr val="tx2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Экономический </a:t>
            </a:r>
            <a:r>
              <a:rPr lang="ru-RU" sz="2400" dirty="0" smtClean="0">
                <a:solidFill>
                  <a:schemeClr val="tx2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факультет                                             Кафедра философии и методологии экономики</a:t>
            </a:r>
            <a:endParaRPr lang="ru-RU" sz="2400" dirty="0">
              <a:solidFill>
                <a:schemeClr val="tx2"/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43372" y="6021288"/>
            <a:ext cx="4605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профессор </a:t>
            </a:r>
            <a:r>
              <a:rPr lang="ru-RU" sz="2400" dirty="0">
                <a:solidFill>
                  <a:schemeClr val="tx2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Егоров Е.В.</a:t>
            </a:r>
            <a:endParaRPr lang="en-US" sz="2400" dirty="0">
              <a:solidFill>
                <a:schemeClr val="tx2"/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0239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14620"/>
            <a:ext cx="8229600" cy="1362452"/>
          </a:xfrm>
        </p:spPr>
        <p:txBody>
          <a:bodyPr/>
          <a:lstStyle/>
          <a:p>
            <a:r>
              <a:rPr lang="ru-RU" b="1" dirty="0">
                <a:solidFill>
                  <a:schemeClr val="tx2"/>
                </a:solidFill>
              </a:rPr>
              <a:t>Благодарю за внимание !</a:t>
            </a:r>
          </a:p>
        </p:txBody>
      </p:sp>
    </p:spTree>
    <p:extLst>
      <p:ext uri="{BB962C8B-B14F-4D97-AF65-F5344CB8AC3E}">
        <p14:creationId xmlns="" xmlns:p14="http://schemas.microsoft.com/office/powerpoint/2010/main" val="4122941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Уровень развития здравоохранения в РФ       в международных рейтингах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     Согласно международным рейтингам, уровень развития российского здравоохранения пока еще значительно отстает от  ведущих  развитых стран.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C00000"/>
                </a:solidFill>
              </a:rPr>
              <a:t>Так,  по данным крупнейшей базы данных </a:t>
            </a:r>
            <a:r>
              <a:rPr lang="ru-RU" sz="2400" b="1" dirty="0" err="1" smtClean="0">
                <a:solidFill>
                  <a:schemeClr val="tx2"/>
                </a:solidFill>
              </a:rPr>
              <a:t>Numbeo</a:t>
            </a:r>
            <a:r>
              <a:rPr lang="ru-RU" sz="2400" b="1" dirty="0" smtClean="0">
                <a:solidFill>
                  <a:schemeClr val="tx2"/>
                </a:solidFill>
              </a:rPr>
              <a:t>,</a:t>
            </a:r>
            <a:r>
              <a:rPr lang="ru-RU" sz="2400" b="1" dirty="0" smtClean="0"/>
              <a:t> </a:t>
            </a:r>
            <a:r>
              <a:rPr lang="ru-RU" sz="2400" dirty="0" smtClean="0"/>
              <a:t> </a:t>
            </a:r>
            <a:r>
              <a:rPr lang="ru-RU" sz="2400" b="1" dirty="0" smtClean="0">
                <a:solidFill>
                  <a:srgbClr val="C00000"/>
                </a:solidFill>
              </a:rPr>
              <a:t> в международном рейтинге </a:t>
            </a:r>
            <a:r>
              <a:rPr lang="ru-RU" sz="2400" b="1" i="1" dirty="0" err="1" smtClean="0">
                <a:solidFill>
                  <a:schemeClr val="tx2"/>
                </a:solidFill>
              </a:rPr>
              <a:t>Health</a:t>
            </a:r>
            <a:r>
              <a:rPr lang="ru-RU" sz="2400" b="1" i="1" dirty="0" smtClean="0">
                <a:solidFill>
                  <a:schemeClr val="tx2"/>
                </a:solidFill>
              </a:rPr>
              <a:t> </a:t>
            </a:r>
            <a:r>
              <a:rPr lang="ru-RU" sz="2400" b="1" i="1" dirty="0" err="1" smtClean="0">
                <a:solidFill>
                  <a:schemeClr val="tx2"/>
                </a:solidFill>
              </a:rPr>
              <a:t>Care</a:t>
            </a:r>
            <a:r>
              <a:rPr lang="ru-RU" sz="2400" b="1" i="1" dirty="0" smtClean="0">
                <a:solidFill>
                  <a:schemeClr val="tx2"/>
                </a:solidFill>
              </a:rPr>
              <a:t> </a:t>
            </a:r>
            <a:r>
              <a:rPr lang="ru-RU" sz="2400" b="1" i="1" dirty="0" err="1" smtClean="0">
                <a:solidFill>
                  <a:schemeClr val="tx2"/>
                </a:solidFill>
              </a:rPr>
              <a:t>Index</a:t>
            </a:r>
            <a:r>
              <a:rPr lang="ru-RU" sz="2400" b="1" i="1" dirty="0" smtClean="0">
                <a:solidFill>
                  <a:schemeClr val="tx2"/>
                </a:solidFill>
              </a:rPr>
              <a:t> </a:t>
            </a:r>
            <a:r>
              <a:rPr lang="ru-RU" sz="2400" b="1" i="1" dirty="0" err="1" smtClean="0">
                <a:solidFill>
                  <a:schemeClr val="tx2"/>
                </a:solidFill>
              </a:rPr>
              <a:t>for</a:t>
            </a:r>
            <a:r>
              <a:rPr lang="ru-RU" sz="2400" b="1" i="1" dirty="0" smtClean="0">
                <a:solidFill>
                  <a:schemeClr val="tx2"/>
                </a:solidFill>
              </a:rPr>
              <a:t> </a:t>
            </a:r>
            <a:r>
              <a:rPr lang="ru-RU" sz="2400" b="1" i="1" dirty="0" err="1" smtClean="0">
                <a:solidFill>
                  <a:schemeClr val="tx2"/>
                </a:solidFill>
              </a:rPr>
              <a:t>Country</a:t>
            </a:r>
            <a:r>
              <a:rPr lang="ru-RU" sz="2400" b="1" i="1" dirty="0" smtClean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 в  2021г.  Россия  - на 58 месте. </a:t>
            </a:r>
          </a:p>
          <a:p>
            <a:pPr algn="just"/>
            <a:r>
              <a:rPr lang="ru-RU" sz="2400" dirty="0" smtClean="0">
                <a:solidFill>
                  <a:schemeClr val="tx2"/>
                </a:solidFill>
              </a:rPr>
              <a:t>Первые 10 мест - Тайвань, Республика Корея, Франция, Япония, Дания, Испания, Австрия, </a:t>
            </a:r>
            <a:r>
              <a:rPr lang="ru-RU" sz="2400" dirty="0" err="1" smtClean="0">
                <a:solidFill>
                  <a:schemeClr val="tx2"/>
                </a:solidFill>
              </a:rPr>
              <a:t>Тайланд</a:t>
            </a:r>
            <a:r>
              <a:rPr lang="ru-RU" sz="2400" dirty="0" smtClean="0">
                <a:solidFill>
                  <a:schemeClr val="tx2"/>
                </a:solidFill>
              </a:rPr>
              <a:t>, Австралия, Финляндия. </a:t>
            </a:r>
          </a:p>
          <a:p>
            <a:pPr algn="just"/>
            <a:r>
              <a:rPr lang="ru-RU" sz="2400" dirty="0" smtClean="0"/>
              <a:t>Это свидетельствует о необходимости повышения доступности и качества медицинской помощи, уровня государственного финансирования здравоохранения РФ до 5% ВВП, что позволит повысить уровень оплаты труда медицинских работников и качество их работы, оснащенность современным лечебно-диагностическим оборудованием, ответственность за жизнь и здоровье пациентов.</a:t>
            </a:r>
          </a:p>
          <a:p>
            <a:pPr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830539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Национальные проекты – вектор борьбы с хроническими неинфекционными заболеваниями</a:t>
            </a:r>
            <a:r>
              <a:rPr lang="ru-RU" sz="3200" b="1" dirty="0" smtClean="0"/>
              <a:t>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14422"/>
            <a:ext cx="8784976" cy="564357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b="1" dirty="0" smtClean="0"/>
              <a:t>С принятием пакета национальных проектов  на  2019-2024 годы стратегический подход к развитию здравоохранения в РФ был поднят на уровень общенациональных приоритетов.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b="1" dirty="0" smtClean="0">
                <a:solidFill>
                  <a:schemeClr val="tx2"/>
                </a:solidFill>
              </a:rPr>
              <a:t>Вектор</a:t>
            </a:r>
            <a:r>
              <a:rPr lang="ru-RU" sz="2800" b="1" dirty="0" smtClean="0"/>
              <a:t> </a:t>
            </a:r>
            <a:r>
              <a:rPr lang="ru-RU" sz="2800" b="1" dirty="0" smtClean="0"/>
              <a:t>действующих нацпроектов в сфере охраны здоровья нацелен г.о. на борьбу </a:t>
            </a:r>
            <a:r>
              <a:rPr lang="ru-RU" sz="2800" b="1" dirty="0" smtClean="0">
                <a:solidFill>
                  <a:schemeClr val="tx2"/>
                </a:solidFill>
              </a:rPr>
              <a:t>с хроническими неинфекционными заболеваниями.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C00000"/>
                </a:solidFill>
              </a:rPr>
              <a:t>Это не отвечало новым  угрозам  здоровью и жизни населения РФ, возникшим в начале 2020г</a:t>
            </a:r>
            <a:r>
              <a:rPr lang="ru-RU" sz="2800" b="1" dirty="0" smtClean="0">
                <a:solidFill>
                  <a:srgbClr val="C00000"/>
                </a:solidFill>
              </a:rPr>
              <a:t>., </a:t>
            </a:r>
            <a:r>
              <a:rPr lang="ru-RU" sz="2800" b="1" dirty="0" smtClean="0">
                <a:solidFill>
                  <a:srgbClr val="C00000"/>
                </a:solidFill>
              </a:rPr>
              <a:t>связанным с пандемией </a:t>
            </a:r>
            <a:r>
              <a:rPr lang="ru-RU" sz="2800" b="1" dirty="0" err="1" smtClean="0">
                <a:solidFill>
                  <a:srgbClr val="C00000"/>
                </a:solidFill>
              </a:rPr>
              <a:t>коронавируса</a:t>
            </a:r>
            <a:r>
              <a:rPr lang="ru-RU" sz="2800" b="1" dirty="0" smtClean="0">
                <a:solidFill>
                  <a:srgbClr val="C00000"/>
                </a:solidFill>
              </a:rPr>
              <a:t>, </a:t>
            </a:r>
            <a:r>
              <a:rPr lang="ru-RU" sz="2800" b="1" dirty="0" smtClean="0"/>
              <a:t>постоянно </a:t>
            </a:r>
            <a:r>
              <a:rPr lang="ru-RU" sz="2800" b="1" dirty="0" smtClean="0"/>
              <a:t>обновлявшего </a:t>
            </a:r>
            <a:r>
              <a:rPr lang="ru-RU" sz="2800" b="1" dirty="0" smtClean="0"/>
              <a:t>свои штаммы на более </a:t>
            </a:r>
            <a:r>
              <a:rPr lang="ru-RU" sz="2800" b="1" dirty="0" err="1" smtClean="0"/>
              <a:t>контактогиозные</a:t>
            </a:r>
            <a:r>
              <a:rPr lang="ru-RU" sz="2800" b="1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endParaRPr lang="ru-RU" sz="2800" b="1" dirty="0" smtClean="0">
              <a:solidFill>
                <a:schemeClr val="tx2"/>
              </a:solidFill>
            </a:endParaRPr>
          </a:p>
          <a:p>
            <a:pPr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574934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СТРАТЕГИЯ РАЗВИТИЯ ЗДРАВООХРАНЕНИЯ В РФ НА ПЕРИОД  ДО 2025 ГОДА – второй вектор его развития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8000" b="1" dirty="0" smtClean="0">
                <a:solidFill>
                  <a:srgbClr val="C00000"/>
                </a:solidFill>
              </a:rPr>
              <a:t>           </a:t>
            </a:r>
            <a:r>
              <a:rPr lang="ru-RU" sz="8000" b="1" dirty="0" smtClean="0"/>
              <a:t>Утверждена Указом Президента РФ от 6 июня 2019г. № 254</a:t>
            </a:r>
          </a:p>
          <a:p>
            <a:pPr algn="just"/>
            <a:r>
              <a:rPr lang="ru-RU" sz="8000" dirty="0" smtClean="0"/>
              <a:t>Она разработана </a:t>
            </a:r>
            <a:r>
              <a:rPr lang="ru-RU" sz="8000" b="1" dirty="0" smtClean="0">
                <a:solidFill>
                  <a:schemeClr val="tx2"/>
                </a:solidFill>
              </a:rPr>
              <a:t>в целях обеспечения национальной безопасности РФ в сфере охраны здоровья граждан</a:t>
            </a:r>
            <a:r>
              <a:rPr lang="ru-RU" sz="8000" dirty="0" smtClean="0"/>
              <a:t>, определяющим цели, задачи и приоритетные направления развития здравоохранения в стране, основные задачи, ожидаемые результаты и механизмы ее реализации.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b="1" dirty="0" smtClean="0">
                <a:solidFill>
                  <a:srgbClr val="FF0000"/>
                </a:solidFill>
              </a:rPr>
              <a:t>Угрозы национальной безопасности </a:t>
            </a:r>
            <a:r>
              <a:rPr lang="ru-RU" sz="8000" b="1" dirty="0" smtClean="0">
                <a:solidFill>
                  <a:srgbClr val="FF0000"/>
                </a:solidFill>
              </a:rPr>
              <a:t>в данной сфере:</a:t>
            </a:r>
            <a:endParaRPr lang="ru-RU" sz="8000" b="1" dirty="0" smtClean="0">
              <a:solidFill>
                <a:srgbClr val="FF0000"/>
              </a:solidFill>
            </a:endParaRPr>
          </a:p>
          <a:p>
            <a:pPr algn="just"/>
            <a:r>
              <a:rPr lang="ru-RU" sz="8000" dirty="0" smtClean="0"/>
              <a:t>риск осложнения эпидемиологической ситуации на фоне </a:t>
            </a:r>
            <a:r>
              <a:rPr lang="ru-RU" sz="8000" dirty="0" smtClean="0">
                <a:solidFill>
                  <a:srgbClr val="FF0000"/>
                </a:solidFill>
              </a:rPr>
              <a:t>неблагополучной ситуации в иностранных государствах по ряду новых </a:t>
            </a:r>
            <a:r>
              <a:rPr lang="ru-RU" sz="8000" dirty="0" smtClean="0">
                <a:solidFill>
                  <a:srgbClr val="FF0000"/>
                </a:solidFill>
              </a:rPr>
              <a:t>опасных </a:t>
            </a:r>
            <a:r>
              <a:rPr lang="ru-RU" sz="8000" dirty="0" smtClean="0">
                <a:solidFill>
                  <a:srgbClr val="FF0000"/>
                </a:solidFill>
              </a:rPr>
              <a:t>инфекционных заболеваний; </a:t>
            </a:r>
            <a:r>
              <a:rPr lang="ru-RU" sz="8000" dirty="0" smtClean="0"/>
              <a:t>риск </a:t>
            </a:r>
            <a:r>
              <a:rPr lang="ru-RU" sz="8000" dirty="0" smtClean="0">
                <a:solidFill>
                  <a:srgbClr val="FF0000"/>
                </a:solidFill>
              </a:rPr>
              <a:t>противоправного использования биологических и иных смежных технологий</a:t>
            </a:r>
            <a:r>
              <a:rPr lang="ru-RU" sz="8000" dirty="0" smtClean="0"/>
              <a:t>, осуществления опасной техногенной деятельности, а также </a:t>
            </a:r>
            <a:r>
              <a:rPr lang="ru-RU" sz="8000" dirty="0" smtClean="0">
                <a:solidFill>
                  <a:srgbClr val="FF0000"/>
                </a:solidFill>
              </a:rPr>
              <a:t>биологического терроризма</a:t>
            </a:r>
            <a:r>
              <a:rPr lang="ru-RU" sz="80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8000" b="1" dirty="0" smtClean="0">
                <a:solidFill>
                  <a:schemeClr val="tx2"/>
                </a:solidFill>
              </a:rPr>
              <a:t>Основные задачи развития здравоохранения в РФ: </a:t>
            </a:r>
          </a:p>
          <a:p>
            <a:r>
              <a:rPr lang="ru-RU" sz="8000" dirty="0" smtClean="0"/>
              <a:t>обеспечение биологической безопасности;</a:t>
            </a:r>
          </a:p>
          <a:p>
            <a:pPr algn="just"/>
            <a:r>
              <a:rPr lang="ru-RU" sz="8000" dirty="0" smtClean="0"/>
              <a:t>совершенствование системы государственного санитарно-эпидемиологического надзора;</a:t>
            </a:r>
          </a:p>
          <a:p>
            <a:pPr algn="just"/>
            <a:r>
              <a:rPr lang="ru-RU" sz="8000" dirty="0" smtClean="0"/>
              <a:t>охват населения профилактическими прививками против </a:t>
            </a:r>
            <a:r>
              <a:rPr lang="ru-RU" sz="8000" dirty="0" err="1" smtClean="0"/>
              <a:t>вакциноуправляемых</a:t>
            </a:r>
            <a:r>
              <a:rPr lang="ru-RU" sz="8000" dirty="0" smtClean="0"/>
              <a:t> инфекций;</a:t>
            </a:r>
          </a:p>
          <a:p>
            <a:pPr algn="just"/>
            <a:r>
              <a:rPr lang="ru-RU" sz="8000" dirty="0" smtClean="0"/>
              <a:t>развитие системы мониторинга биологической обстановки на территории РФ;</a:t>
            </a:r>
          </a:p>
          <a:p>
            <a:pPr algn="just"/>
            <a:r>
              <a:rPr lang="ru-RU" sz="8000" dirty="0" smtClean="0"/>
              <a:t>обеспечение готовности системы здравоохранения к работе в условиях чрезвычайных ситуаций и  военное время.</a:t>
            </a:r>
          </a:p>
          <a:p>
            <a:pPr algn="just"/>
            <a:endParaRPr lang="ru-RU" sz="8000" dirty="0" smtClean="0"/>
          </a:p>
          <a:p>
            <a:pPr marL="0" indent="0" algn="just">
              <a:buNone/>
            </a:pPr>
            <a:r>
              <a:rPr lang="ru-RU" sz="8000" b="1" dirty="0" smtClean="0">
                <a:solidFill>
                  <a:srgbClr val="C00000"/>
                </a:solidFill>
              </a:rPr>
              <a:t> </a:t>
            </a:r>
          </a:p>
          <a:p>
            <a:pPr algn="just">
              <a:buNone/>
            </a:pPr>
            <a:endParaRPr lang="ru-RU" sz="8000" dirty="0" smtClean="0"/>
          </a:p>
          <a:p>
            <a:pPr marL="0" indent="0" algn="just">
              <a:buNone/>
            </a:pPr>
            <a:r>
              <a:rPr lang="ru-RU" sz="8000" b="1" dirty="0" smtClean="0">
                <a:solidFill>
                  <a:srgbClr val="C00000"/>
                </a:solidFill>
              </a:rPr>
              <a:t> </a:t>
            </a:r>
          </a:p>
          <a:p>
            <a:pPr marL="0" indent="0" algn="just"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35370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РАЗВИТИЕ ЗДРАВООХРАНЕНИЯ В РФ – второй вектор  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dirty="0" smtClean="0"/>
              <a:t> Завоз </a:t>
            </a:r>
            <a:r>
              <a:rPr lang="ru-RU" dirty="0" err="1" smtClean="0"/>
              <a:t>коронавируса</a:t>
            </a:r>
            <a:r>
              <a:rPr lang="ru-RU" dirty="0" smtClean="0"/>
              <a:t> в РФ из зарубежных стран привел к значительному росту заболеваемости </a:t>
            </a:r>
            <a:r>
              <a:rPr lang="ru-RU" dirty="0" smtClean="0"/>
              <a:t>в </a:t>
            </a:r>
            <a:r>
              <a:rPr lang="ru-RU" dirty="0" smtClean="0"/>
              <a:t>столичных регионах, </a:t>
            </a:r>
            <a:r>
              <a:rPr lang="ru-RU" dirty="0" smtClean="0"/>
              <a:t>в </a:t>
            </a:r>
            <a:r>
              <a:rPr lang="ru-RU" dirty="0" smtClean="0"/>
              <a:t>апреле </a:t>
            </a:r>
            <a:r>
              <a:rPr lang="ru-RU" dirty="0" smtClean="0"/>
              <a:t>2020 года </a:t>
            </a:r>
            <a:r>
              <a:rPr lang="ru-RU" dirty="0" smtClean="0"/>
              <a:t>новая эпидемия распространилась на все регионы страны.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/>
              <a:t>В РФ весной 2020г. был принят комплекс мер по предупреждению завоза в страну </a:t>
            </a:r>
            <a:r>
              <a:rPr lang="ru-RU" dirty="0" err="1" smtClean="0"/>
              <a:t>коронавируса</a:t>
            </a:r>
            <a:r>
              <a:rPr lang="ru-RU" dirty="0" smtClean="0"/>
              <a:t>, его выявлению, разработке новых вакцин и стационарному лечению заболевших.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/>
              <a:t> В частности, </a:t>
            </a:r>
            <a:r>
              <a:rPr lang="ru-RU" dirty="0" smtClean="0"/>
              <a:t>создан Оперативный </a:t>
            </a:r>
            <a:r>
              <a:rPr lang="ru-RU" dirty="0" smtClean="0"/>
              <a:t>штаб по предупреждению завоза и распространения новой </a:t>
            </a:r>
            <a:r>
              <a:rPr lang="ru-RU" dirty="0" smtClean="0"/>
              <a:t> </a:t>
            </a:r>
            <a:r>
              <a:rPr lang="ru-RU" dirty="0" smtClean="0"/>
              <a:t>инфекции на территории России, утверждены Национальный </a:t>
            </a:r>
            <a:r>
              <a:rPr lang="ru-RU" dirty="0" smtClean="0"/>
              <a:t>и </a:t>
            </a:r>
            <a:r>
              <a:rPr lang="ru-RU" dirty="0" smtClean="0"/>
              <a:t>региональные </a:t>
            </a:r>
            <a:r>
              <a:rPr lang="ru-RU" dirty="0" smtClean="0"/>
              <a:t>планы действий </a:t>
            </a:r>
            <a:r>
              <a:rPr lang="ru-RU" dirty="0" smtClean="0"/>
              <a:t>во всех субъектах РФ, разработана тест-система выявления у </a:t>
            </a:r>
            <a:r>
              <a:rPr lang="ru-RU" dirty="0" smtClean="0"/>
              <a:t>граждан </a:t>
            </a:r>
            <a:r>
              <a:rPr lang="en-US" dirty="0" smtClean="0"/>
              <a:t>COVID-19</a:t>
            </a:r>
            <a:r>
              <a:rPr lang="ru-RU" dirty="0" smtClean="0"/>
              <a:t>, </a:t>
            </a:r>
            <a:r>
              <a:rPr lang="ru-RU" dirty="0" smtClean="0"/>
              <a:t>переданная во все регионы страны. 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 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35370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РАЗВИТИЕ ЗДРАВООХРАНЕНИЯ В РФ – второй вектор 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endParaRPr lang="ru-RU" dirty="0" smtClean="0"/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2"/>
                </a:solidFill>
              </a:rPr>
              <a:t>Система здравоохранения </a:t>
            </a:r>
            <a:r>
              <a:rPr lang="ru-RU" b="1" dirty="0" smtClean="0">
                <a:solidFill>
                  <a:schemeClr val="tx2"/>
                </a:solidFill>
              </a:rPr>
              <a:t>РФ была </a:t>
            </a:r>
            <a:r>
              <a:rPr lang="ru-RU" b="1" dirty="0" smtClean="0">
                <a:solidFill>
                  <a:schemeClr val="tx2"/>
                </a:solidFill>
              </a:rPr>
              <a:t>мобилизована на борьбу с </a:t>
            </a:r>
            <a:r>
              <a:rPr lang="ru-RU" b="1" dirty="0" smtClean="0">
                <a:solidFill>
                  <a:schemeClr val="tx2"/>
                </a:solidFill>
              </a:rPr>
              <a:t>эпидемией </a:t>
            </a:r>
            <a:r>
              <a:rPr lang="ru-RU" b="1" dirty="0" err="1" smtClean="0">
                <a:solidFill>
                  <a:schemeClr val="tx2"/>
                </a:solidFill>
              </a:rPr>
              <a:t>коронавируса</a:t>
            </a:r>
            <a:r>
              <a:rPr lang="ru-RU" b="1" dirty="0" smtClean="0">
                <a:solidFill>
                  <a:schemeClr val="tx2"/>
                </a:solidFill>
              </a:rPr>
              <a:t>: </a:t>
            </a:r>
            <a:r>
              <a:rPr lang="ru-RU" dirty="0" smtClean="0"/>
              <a:t>построено </a:t>
            </a:r>
            <a:r>
              <a:rPr lang="ru-RU" dirty="0" smtClean="0"/>
              <a:t>более 40 инфекционных стационаров, </a:t>
            </a:r>
            <a:r>
              <a:rPr lang="ru-RU" dirty="0" smtClean="0"/>
              <a:t>перепрофилированы больницы </a:t>
            </a:r>
            <a:r>
              <a:rPr lang="ru-RU" dirty="0" smtClean="0"/>
              <a:t>и </a:t>
            </a:r>
            <a:r>
              <a:rPr lang="ru-RU" dirty="0" smtClean="0"/>
              <a:t>клиники </a:t>
            </a:r>
            <a:r>
              <a:rPr lang="ru-RU" dirty="0" smtClean="0"/>
              <a:t>медицинских вузов в инфекционные с их оснащением </a:t>
            </a:r>
            <a:r>
              <a:rPr lang="ru-RU" dirty="0" smtClean="0"/>
              <a:t>новым оборудованием</a:t>
            </a:r>
            <a:r>
              <a:rPr lang="ru-RU" dirty="0" smtClean="0"/>
              <a:t>, тест-системами, лечебными препаратами (12) и спецодеждой медперсонала с его переподготовкой, введены доплаты медикам (550 тыс.чел.) и соцработникам (73 тыс.чел.).</a:t>
            </a:r>
          </a:p>
          <a:p>
            <a:pPr algn="just"/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chemeClr val="tx2"/>
                </a:solidFill>
              </a:rPr>
              <a:t>3 научных центра РФ разработали и  зарегистрировали 4 новые вакцины, запустили их в производство и гражданский оборот.</a:t>
            </a:r>
          </a:p>
          <a:p>
            <a:r>
              <a:rPr lang="ru-RU" dirty="0" smtClean="0"/>
              <a:t>Освобождены от уплаты таможенных пошлин и НДС импортные лекарства и </a:t>
            </a:r>
            <a:r>
              <a:rPr lang="ru-RU" dirty="0" smtClean="0"/>
              <a:t>медицинские товары для </a:t>
            </a:r>
            <a:r>
              <a:rPr lang="ru-RU" dirty="0" smtClean="0"/>
              <a:t>борьбы с </a:t>
            </a:r>
            <a:r>
              <a:rPr lang="ru-RU" dirty="0" err="1" smtClean="0"/>
              <a:t>коронавирусом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smtClean="0">
                <a:solidFill>
                  <a:schemeClr val="tx2"/>
                </a:solidFill>
              </a:rPr>
              <a:t>В регионах развернуты более 100 тыс. коек с кислородом для больных </a:t>
            </a:r>
            <a:r>
              <a:rPr lang="ru-RU" b="1" dirty="0" err="1" smtClean="0">
                <a:solidFill>
                  <a:schemeClr val="tx2"/>
                </a:solidFill>
              </a:rPr>
              <a:t>коронавирусом</a:t>
            </a:r>
            <a:r>
              <a:rPr lang="ru-RU" b="1" dirty="0" smtClean="0">
                <a:solidFill>
                  <a:schemeClr val="tx2"/>
                </a:solidFill>
              </a:rPr>
              <a:t>.</a:t>
            </a:r>
          </a:p>
          <a:p>
            <a:r>
              <a:rPr lang="ru-RU" dirty="0" smtClean="0"/>
              <a:t>Выделены средства на производство и закупку 6 тыс. аппаратов ИВЛ, более 1,2 тыс. автомобилей скорой </a:t>
            </a:r>
            <a:r>
              <a:rPr lang="ru-RU" dirty="0" smtClean="0"/>
              <a:t>помощи.</a:t>
            </a:r>
            <a:endParaRPr lang="ru-RU" dirty="0" smtClean="0"/>
          </a:p>
          <a:p>
            <a:pPr algn="just"/>
            <a:r>
              <a:rPr lang="ru-RU" b="1" dirty="0" smtClean="0">
                <a:solidFill>
                  <a:schemeClr val="tx2"/>
                </a:solidFill>
              </a:rPr>
              <a:t>Более 242 </a:t>
            </a:r>
            <a:r>
              <a:rPr lang="ru-RU" b="1" dirty="0" smtClean="0">
                <a:solidFill>
                  <a:schemeClr val="tx2"/>
                </a:solidFill>
              </a:rPr>
              <a:t>млн. руб. </a:t>
            </a:r>
            <a:r>
              <a:rPr lang="ru-RU" b="1" dirty="0" smtClean="0">
                <a:solidFill>
                  <a:schemeClr val="tx2"/>
                </a:solidFill>
              </a:rPr>
              <a:t>выделено </a:t>
            </a:r>
            <a:r>
              <a:rPr lang="ru-RU" b="1" dirty="0" smtClean="0">
                <a:solidFill>
                  <a:schemeClr val="tx2"/>
                </a:solidFill>
              </a:rPr>
              <a:t>Всероссийскому общественному движению «Волонтеры – медики»  (12 тыс. волонтеров в РФ).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C00000"/>
                </a:solidFill>
              </a:rPr>
              <a:t>С  января 2021 г. по настоящее время идет добровольная вакцинация </a:t>
            </a:r>
            <a:r>
              <a:rPr lang="ru-RU" dirty="0" smtClean="0">
                <a:solidFill>
                  <a:srgbClr val="C00000"/>
                </a:solidFill>
              </a:rPr>
              <a:t>и ревакцинация взрослого  </a:t>
            </a:r>
            <a:r>
              <a:rPr lang="ru-RU" dirty="0" smtClean="0">
                <a:solidFill>
                  <a:srgbClr val="C00000"/>
                </a:solidFill>
              </a:rPr>
              <a:t>населения </a:t>
            </a:r>
            <a:r>
              <a:rPr lang="ru-RU" dirty="0" smtClean="0">
                <a:solidFill>
                  <a:srgbClr val="C00000"/>
                </a:solidFill>
              </a:rPr>
              <a:t>РФ, </a:t>
            </a:r>
            <a:r>
              <a:rPr lang="ru-RU" dirty="0" smtClean="0">
                <a:solidFill>
                  <a:srgbClr val="C00000"/>
                </a:solidFill>
              </a:rPr>
              <a:t>с </a:t>
            </a:r>
            <a:r>
              <a:rPr lang="ru-RU" dirty="0" smtClean="0">
                <a:solidFill>
                  <a:srgbClr val="C00000"/>
                </a:solidFill>
              </a:rPr>
              <a:t>декабря </a:t>
            </a:r>
            <a:r>
              <a:rPr lang="ru-RU" dirty="0" smtClean="0">
                <a:solidFill>
                  <a:srgbClr val="C00000"/>
                </a:solidFill>
              </a:rPr>
              <a:t>2021 г. началась добровольная вакцинация подростков в возрасте 12-17 лет (с согласия родителей) вакциной «Спутник-М».</a:t>
            </a: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35370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РАЗВИТИЕ ЗДРАВООХРАНЕНИЯ В РФ – второй вектор 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smtClean="0">
                <a:solidFill>
                  <a:schemeClr val="tx2"/>
                </a:solidFill>
              </a:rPr>
              <a:t>Новый проект - «Санитарный щит» (осень 2021)</a:t>
            </a:r>
          </a:p>
          <a:p>
            <a:pPr>
              <a:buFont typeface="Wingdings" pitchFamily="2" charset="2"/>
              <a:buNone/>
            </a:pPr>
            <a:r>
              <a:rPr lang="ru-RU" sz="2400" dirty="0" smtClean="0"/>
              <a:t>Он включает несколько направлений: </a:t>
            </a:r>
          </a:p>
          <a:p>
            <a:pPr algn="just"/>
            <a:r>
              <a:rPr lang="ru-RU" sz="2400" dirty="0" smtClean="0"/>
              <a:t>Расшифровка генома нового вируса за 24 часа, разработка новых тест-систем за 4 дня, новых </a:t>
            </a:r>
            <a:r>
              <a:rPr lang="ru-RU" sz="2400" dirty="0" smtClean="0"/>
              <a:t>вакцин - </a:t>
            </a:r>
            <a:r>
              <a:rPr lang="ru-RU" sz="2400" dirty="0" smtClean="0"/>
              <a:t>за 4 месяца.</a:t>
            </a:r>
          </a:p>
          <a:p>
            <a:pPr algn="just"/>
            <a:r>
              <a:rPr lang="ru-RU" sz="2400" dirty="0" smtClean="0"/>
              <a:t>К 2024г. планируется  создать 15 лабораторий высшего уровня биологической безопасности (сегодня </a:t>
            </a:r>
            <a:r>
              <a:rPr lang="ru-RU" sz="2400" dirty="0" smtClean="0"/>
              <a:t>3</a:t>
            </a:r>
            <a:r>
              <a:rPr lang="ru-RU" sz="2400" dirty="0" smtClean="0"/>
              <a:t>) и 250 пунктов пропуска по всему периметру границ РФ, чтобы избежать завоза </a:t>
            </a:r>
            <a:r>
              <a:rPr lang="ru-RU" sz="2400" dirty="0" smtClean="0"/>
              <a:t>новых инфекций </a:t>
            </a:r>
            <a:r>
              <a:rPr lang="ru-RU" sz="2400" dirty="0" smtClean="0"/>
              <a:t>из-за рубежа без закрытия границ.</a:t>
            </a:r>
          </a:p>
          <a:p>
            <a:pPr algn="just"/>
            <a:r>
              <a:rPr lang="ru-RU" sz="2400" dirty="0" smtClean="0"/>
              <a:t>Подготовка медицинских кадров расширенного профиля по примеру современных врачей </a:t>
            </a:r>
            <a:r>
              <a:rPr lang="ru-RU" sz="2400" dirty="0" err="1" smtClean="0"/>
              <a:t>ковидных</a:t>
            </a:r>
            <a:r>
              <a:rPr lang="ru-RU" sz="2400" dirty="0" smtClean="0"/>
              <a:t> госпиталей. </a:t>
            </a:r>
          </a:p>
          <a:p>
            <a:pPr algn="just"/>
            <a:r>
              <a:rPr lang="ru-RU" sz="2400" dirty="0" smtClean="0"/>
              <a:t>Противодействие дезинформации, в первую очередь - грамотное разъяснение социальных рисков населению доступным языком.</a:t>
            </a:r>
          </a:p>
          <a:p>
            <a:pPr algn="just"/>
            <a:r>
              <a:rPr lang="ru-RU" sz="2400" dirty="0" smtClean="0"/>
              <a:t>Международное сотрудничество со странами ЕАЭС и дальнего зарубежья, применяющими вакцины из РФ. </a:t>
            </a:r>
            <a:r>
              <a:rPr lang="ru-RU" dirty="0" smtClean="0"/>
              <a:t> 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Font typeface="Wingdings" pitchFamily="2" charset="2"/>
              <a:buChar char="Ø"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35370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РАЗВИТИЕ ЗДРАВООХРАНЕНИЯ В РФ – третий вектор 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2400" dirty="0" smtClean="0"/>
              <a:t>     </a:t>
            </a:r>
          </a:p>
          <a:p>
            <a:pPr algn="just">
              <a:buNone/>
            </a:pPr>
            <a:r>
              <a:rPr lang="ru-RU" sz="2400" dirty="0" smtClean="0"/>
              <a:t>     </a:t>
            </a:r>
            <a:r>
              <a:rPr lang="ru-RU" sz="2600" b="1" dirty="0" smtClean="0">
                <a:solidFill>
                  <a:schemeClr val="tx2"/>
                </a:solidFill>
              </a:rPr>
              <a:t>В связи с признанием РФ ЛНР и ДНР и проведением  специальной военной операции на Украине с 24 февраля 2022 г. </a:t>
            </a:r>
          </a:p>
          <a:p>
            <a:pPr algn="just">
              <a:buNone/>
            </a:pPr>
            <a:r>
              <a:rPr lang="ru-RU" sz="2600" dirty="0" smtClean="0"/>
              <a:t>     </a:t>
            </a:r>
            <a:r>
              <a:rPr lang="ru-RU" sz="2600" b="1" dirty="0" smtClean="0">
                <a:solidFill>
                  <a:srgbClr val="FF0000"/>
                </a:solidFill>
              </a:rPr>
              <a:t>возникли новые риски жизни и здоровью </a:t>
            </a:r>
            <a:r>
              <a:rPr lang="ru-RU" sz="2600" dirty="0" smtClean="0"/>
              <a:t>военнослужащих РФ, участвующих в </a:t>
            </a:r>
            <a:r>
              <a:rPr lang="ru-RU" sz="2600" dirty="0" smtClean="0"/>
              <a:t>ее проведении </a:t>
            </a:r>
            <a:r>
              <a:rPr lang="ru-RU" sz="2600" dirty="0" smtClean="0"/>
              <a:t>на территории Украины, бойцам народной милиции ЛНР и ДНР, а также мирному населению данных республик и жителям других городов и сельских   поселений Украины, подвергаемых обстрелам ВСУ или являющихся «живым щитом» для них.</a:t>
            </a:r>
          </a:p>
          <a:p>
            <a:pPr algn="just">
              <a:buNone/>
            </a:pPr>
            <a:r>
              <a:rPr lang="ru-RU" sz="2600" dirty="0" smtClean="0"/>
              <a:t>     </a:t>
            </a:r>
          </a:p>
          <a:p>
            <a:pPr algn="just">
              <a:buNone/>
            </a:pPr>
            <a:r>
              <a:rPr lang="ru-RU" sz="2600" dirty="0" smtClean="0"/>
              <a:t>     Это требует массовой </a:t>
            </a:r>
            <a:r>
              <a:rPr lang="ru-RU" sz="2600" dirty="0" smtClean="0"/>
              <a:t>организации неотложной </a:t>
            </a:r>
            <a:r>
              <a:rPr lang="ru-RU" sz="2600" dirty="0" smtClean="0"/>
              <a:t>амбулаторной и стационарной медицинской помощи раненым военнослужащим и гражданским лицам, в том числе детям</a:t>
            </a:r>
            <a:r>
              <a:rPr lang="ru-RU" sz="2600" dirty="0" smtClean="0"/>
              <a:t>, в полевых условиях и </a:t>
            </a:r>
            <a:r>
              <a:rPr lang="ru-RU" sz="2600" dirty="0" smtClean="0"/>
              <a:t>на территории </a:t>
            </a:r>
            <a:r>
              <a:rPr lang="ru-RU" sz="2600" dirty="0" smtClean="0"/>
              <a:t>РФ, </a:t>
            </a:r>
            <a:r>
              <a:rPr lang="ru-RU" sz="2600" dirty="0" smtClean="0"/>
              <a:t>в том числе </a:t>
            </a:r>
            <a:r>
              <a:rPr lang="ru-RU" sz="2600" dirty="0" smtClean="0"/>
              <a:t>– сложной </a:t>
            </a:r>
            <a:r>
              <a:rPr lang="ru-RU" sz="2600" dirty="0" smtClean="0"/>
              <a:t>хирургической </a:t>
            </a:r>
            <a:r>
              <a:rPr lang="ru-RU" sz="2600" dirty="0" smtClean="0"/>
              <a:t>помощи, лечения и реабилитации </a:t>
            </a:r>
            <a:r>
              <a:rPr lang="ru-RU" sz="2600" dirty="0" smtClean="0"/>
              <a:t>раненых в стационарах. </a:t>
            </a:r>
          </a:p>
          <a:p>
            <a:pPr algn="just">
              <a:buNone/>
            </a:pPr>
            <a:r>
              <a:rPr lang="ru-RU" sz="2400" dirty="0" smtClean="0"/>
              <a:t>     </a:t>
            </a:r>
          </a:p>
          <a:p>
            <a:pPr algn="just">
              <a:buNone/>
            </a:pPr>
            <a:r>
              <a:rPr lang="ru-RU" sz="2400" dirty="0" smtClean="0"/>
              <a:t>. </a:t>
            </a:r>
            <a:r>
              <a:rPr lang="ru-RU" dirty="0" smtClean="0"/>
              <a:t> 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Font typeface="Wingdings" pitchFamily="2" charset="2"/>
              <a:buChar char="Ø"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35370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РАЗВИТИЕ ЗДРАВООХРАНЕНИЯ В РФ – третий вектор 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2400" dirty="0" smtClean="0"/>
              <a:t>     Кроме того </a:t>
            </a:r>
            <a:r>
              <a:rPr lang="ru-RU" sz="2400" b="1" dirty="0" smtClean="0">
                <a:solidFill>
                  <a:srgbClr val="FF0000"/>
                </a:solidFill>
              </a:rPr>
              <a:t>многими странами и зарубежными компаниями во главе с США и ЕС введены новые пакеты финансовых и экономических санкций против РФ.</a:t>
            </a:r>
          </a:p>
          <a:p>
            <a:pPr algn="just">
              <a:buNone/>
            </a:pPr>
            <a:r>
              <a:rPr lang="ru-RU" sz="2400" dirty="0" smtClean="0"/>
              <a:t>     Они связаны с </a:t>
            </a:r>
            <a:r>
              <a:rPr lang="ru-RU" sz="2400" dirty="0" smtClean="0"/>
              <a:t>закрытием транспортных коридоров </a:t>
            </a:r>
            <a:r>
              <a:rPr lang="ru-RU" sz="2400" dirty="0" smtClean="0"/>
              <a:t>в РФ </a:t>
            </a:r>
            <a:r>
              <a:rPr lang="ru-RU" sz="2400" dirty="0" smtClean="0"/>
              <a:t>и прекращением в связи с этим поставок импортных </a:t>
            </a:r>
            <a:r>
              <a:rPr lang="ru-RU" sz="2400" dirty="0" smtClean="0"/>
              <a:t>лекарств и медицинских товаров</a:t>
            </a:r>
            <a:r>
              <a:rPr lang="ru-RU" sz="2400" dirty="0" smtClean="0"/>
              <a:t>, прекращением новых инвестиций и испытаний новых препаратов на территории РФ  ведущими западными фармацевтическими компаниями.</a:t>
            </a:r>
          </a:p>
          <a:p>
            <a:pPr algn="just">
              <a:buNone/>
            </a:pPr>
            <a:r>
              <a:rPr lang="ru-RU" sz="2400" dirty="0" smtClean="0"/>
              <a:t> </a:t>
            </a:r>
            <a:r>
              <a:rPr lang="ru-RU" sz="2400" dirty="0" smtClean="0"/>
              <a:t>    </a:t>
            </a:r>
            <a:r>
              <a:rPr lang="ru-RU" sz="2400" b="1" dirty="0" smtClean="0">
                <a:solidFill>
                  <a:schemeClr val="tx2"/>
                </a:solidFill>
              </a:rPr>
              <a:t>Э</a:t>
            </a:r>
            <a:r>
              <a:rPr lang="ru-RU" sz="2400" b="1" dirty="0" smtClean="0">
                <a:solidFill>
                  <a:schemeClr val="tx2"/>
                </a:solidFill>
              </a:rPr>
              <a:t>то требует </a:t>
            </a:r>
            <a:r>
              <a:rPr lang="ru-RU" sz="2400" b="1" dirty="0" smtClean="0">
                <a:solidFill>
                  <a:schemeClr val="tx2"/>
                </a:solidFill>
              </a:rPr>
              <a:t>их </a:t>
            </a:r>
            <a:r>
              <a:rPr lang="ru-RU" sz="2400" b="1" dirty="0" err="1" smtClean="0">
                <a:solidFill>
                  <a:schemeClr val="tx2"/>
                </a:solidFill>
              </a:rPr>
              <a:t>импортозамещения</a:t>
            </a:r>
            <a:r>
              <a:rPr lang="ru-RU" sz="2400" b="1" dirty="0" smtClean="0">
                <a:solidFill>
                  <a:schemeClr val="tx2"/>
                </a:solidFill>
              </a:rPr>
              <a:t> на рынках дружественных России стран (Индия, КНР, </a:t>
            </a:r>
            <a:r>
              <a:rPr lang="ru-RU" sz="2400" b="1" dirty="0" smtClean="0">
                <a:solidFill>
                  <a:schemeClr val="tx2"/>
                </a:solidFill>
              </a:rPr>
              <a:t>Сербия, ЕАЭС) и форсированного </a:t>
            </a:r>
            <a:r>
              <a:rPr lang="ru-RU" sz="2400" b="1" dirty="0" smtClean="0">
                <a:solidFill>
                  <a:schemeClr val="tx2"/>
                </a:solidFill>
              </a:rPr>
              <a:t>развития </a:t>
            </a:r>
            <a:r>
              <a:rPr lang="ru-RU" sz="2400" b="1" dirty="0" smtClean="0">
                <a:solidFill>
                  <a:schemeClr val="tx2"/>
                </a:solidFill>
              </a:rPr>
              <a:t>отечественного медико-индустриального комплекса. </a:t>
            </a:r>
            <a:endParaRPr lang="ru-RU" sz="2400" b="1" dirty="0" smtClean="0">
              <a:solidFill>
                <a:schemeClr val="tx2"/>
              </a:solidFill>
            </a:endParaRPr>
          </a:p>
          <a:p>
            <a:pPr algn="just">
              <a:buNone/>
            </a:pPr>
            <a:r>
              <a:rPr lang="ru-RU" sz="2400" dirty="0" smtClean="0"/>
              <a:t>     Таким </a:t>
            </a:r>
            <a:r>
              <a:rPr lang="ru-RU" sz="2400" dirty="0" smtClean="0"/>
              <a:t>образом,  </a:t>
            </a:r>
            <a:r>
              <a:rPr lang="ru-RU" sz="2400" b="1" dirty="0" smtClean="0">
                <a:solidFill>
                  <a:schemeClr val="tx2"/>
                </a:solidFill>
              </a:rPr>
              <a:t>развитие </a:t>
            </a:r>
            <a:r>
              <a:rPr lang="ru-RU" sz="2400" b="1" dirty="0" smtClean="0">
                <a:solidFill>
                  <a:schemeClr val="tx2"/>
                </a:solidFill>
              </a:rPr>
              <a:t>системы здравоохранения в РФ должно иметь </a:t>
            </a:r>
            <a:r>
              <a:rPr lang="ru-RU" sz="2400" b="1" dirty="0" err="1" smtClean="0">
                <a:solidFill>
                  <a:schemeClr val="tx2"/>
                </a:solidFill>
              </a:rPr>
              <a:t>трехвекторный</a:t>
            </a:r>
            <a:r>
              <a:rPr lang="ru-RU" sz="2400" b="1" dirty="0" smtClean="0">
                <a:solidFill>
                  <a:schemeClr val="tx2"/>
                </a:solidFill>
              </a:rPr>
              <a:t> характер: </a:t>
            </a:r>
            <a:r>
              <a:rPr lang="ru-RU" sz="2400" dirty="0" smtClean="0"/>
              <a:t>профилактика и лечение хронических неинфекционных заболеваний; вакцинация населения, лечение и реабилитация переболевших </a:t>
            </a:r>
            <a:r>
              <a:rPr lang="ru-RU" sz="2400" dirty="0" err="1" smtClean="0"/>
              <a:t>коронавирусом</a:t>
            </a:r>
            <a:r>
              <a:rPr lang="ru-RU" sz="2400" dirty="0" smtClean="0"/>
              <a:t>, разработка вакцин и лекарств для борьбы с </a:t>
            </a:r>
            <a:r>
              <a:rPr lang="ru-RU" sz="2400" dirty="0" smtClean="0"/>
              <a:t>новыми вирусами;  лечение и реабилитация </a:t>
            </a:r>
            <a:r>
              <a:rPr lang="ru-RU" sz="2400" dirty="0" smtClean="0"/>
              <a:t>военнослужащих и гражданских лиц, получивших ранения и травмы во время проведения специальной военной операции на Украине.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Font typeface="Wingdings" pitchFamily="2" charset="2"/>
              <a:buChar char="Ø"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353705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4489</TotalTime>
  <Words>1018</Words>
  <Application>Microsoft Office PowerPoint</Application>
  <PresentationFormat>Экран (4:3)</PresentationFormat>
  <Paragraphs>83</Paragraphs>
  <Slides>10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Векторы развития здравоохранения в современной России    </vt:lpstr>
      <vt:lpstr>Уровень развития здравоохранения в РФ       в международных рейтингах</vt:lpstr>
      <vt:lpstr>Национальные проекты – вектор борьбы с хроническими неинфекционными заболеваниями </vt:lpstr>
      <vt:lpstr>СТРАТЕГИЯ РАЗВИТИЯ ЗДРАВООХРАНЕНИЯ В РФ НА ПЕРИОД  ДО 2025 ГОДА – второй вектор его развития </vt:lpstr>
      <vt:lpstr>РАЗВИТИЕ ЗДРАВООХРАНЕНИЯ В РФ – второй вектор   </vt:lpstr>
      <vt:lpstr>РАЗВИТИЕ ЗДРАВООХРАНЕНИЯ В РФ – второй вектор  </vt:lpstr>
      <vt:lpstr>РАЗВИТИЕ ЗДРАВООХРАНЕНИЯ В РФ – второй вектор  </vt:lpstr>
      <vt:lpstr>РАЗВИТИЕ ЗДРАВООХРАНЕНИЯ В РФ – третий вектор  </vt:lpstr>
      <vt:lpstr>РАЗВИТИЕ ЗДРАВООХРАНЕНИЯ В РФ – третий вектор  </vt:lpstr>
      <vt:lpstr>Благодарю за внимание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AbductionLamp</dc:creator>
  <cp:lastModifiedBy>user</cp:lastModifiedBy>
  <cp:revision>618</cp:revision>
  <dcterms:created xsi:type="dcterms:W3CDTF">2014-10-24T06:03:39Z</dcterms:created>
  <dcterms:modified xsi:type="dcterms:W3CDTF">2022-04-26T09:40:52Z</dcterms:modified>
</cp:coreProperties>
</file>