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000"/>
    <a:srgbClr val="EFAC00"/>
    <a:srgbClr val="FFB72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88847"/>
  </p:normalViewPr>
  <p:slideViewPr>
    <p:cSldViewPr snapToGrid="0">
      <p:cViewPr varScale="1">
        <p:scale>
          <a:sx n="96" d="100"/>
          <a:sy n="96" d="100"/>
        </p:scale>
        <p:origin x="10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234FD-38F8-528B-C53D-89F0EEE2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31910-9EAE-673B-3B8E-F8C5F5DAC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C00B4-2A87-8681-2DF7-C708FE38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29CA5-7FB1-AF39-B8C4-F5E5E9F12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49B6F-FB37-1677-33D4-0A8786556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8756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A9CC-7BA9-1C46-6498-74FCCC71A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D05DE7-DA44-098A-D2E1-AF55DFE6AF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15C4-B963-558E-2680-D006E16B4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68E7E-74C1-D060-1C2F-C412A8A6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C0BFDD-A1F1-691F-740F-C8F563C0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2123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8D7C9D-5BF2-ED7A-912A-FC84F85FBA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FDF34C-0065-7700-034F-6112849FB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B9B24-806F-5540-9C27-12891574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6CACB-F4F2-B7C3-8352-D323A652B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EA318-AA4E-875D-8E7C-C81D3D41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8252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B4DF-F4B0-83D4-0F1D-8AE32368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3447-DB29-C70E-BF1E-6024A63EE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8C625-D880-5139-E5DC-0774DBCC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F5127-0F23-682C-027F-C8D31FA1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53CB0-A6D9-2D39-0FA5-3686D7513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3816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A203C-1799-2CEE-8111-20EDED4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02EA3-25AA-45F4-FEDA-23E22350A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9B577-BD3F-FADA-D293-30D66EA72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37DF-4102-055D-E8BB-97A16153F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9B8C-EA52-4EA9-A5BE-FF5C09BCC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698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5D2A8-303D-AD63-1D8A-328ACA5D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D72FB-AE14-7F61-A0CF-96A42B62A7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59DB1-F384-DDFD-C1DE-3EF997A053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46032-5394-7F17-5800-0717EFB39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6D72E-5201-9E18-B1A3-CF81877C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01026-4DE6-1F06-C76E-3186733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2329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E33F-B501-29B1-27F6-9B927C92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094AC-0D33-4933-E446-A62C15FF1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3545A-89D9-5B40-A0A8-88D60226E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0A0FD-6773-0C2B-C0D8-788C2DEF8E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50198-118B-C9BC-CD3F-B790BA805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C2A8E-00DA-048E-6760-73C58B11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9DD996-30ED-E651-5BA1-5E623586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40BB5C-2FEE-268E-E73E-8B412D34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42351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BED1-791B-C128-AAF4-2085EE05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FA4C-1C05-DDBF-FCF9-6A825C673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C32B4-C8A3-9C73-EC17-972B404B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00646-A789-C52B-A268-902D64C4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75974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323EF8-5A8A-82A9-FBA9-8ED6DD83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E0FBBE-99D5-ACBF-402B-C0BEC3169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B4A0D-DACE-A46F-EEC0-156C1DE5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94192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DB3B4-C9DC-5CA0-C847-6244FBE51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D9396-3C84-954F-0527-A23CBC41F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33A76-5E55-E108-B1B5-377791C5F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060F-9EA5-5060-0563-FEC975D71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78E5C-B3D2-102A-B6F1-3300408E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2D0DA9-029E-6FA7-DBD6-9B7AA5197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4088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B7FC-7629-5E3D-F904-C0E0D606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28FF84-4326-E122-51FD-60D6E227F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92D8C-FBA3-5D88-4AEE-C1BD07C7F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6B6F0-A7A7-DACA-8411-555225398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A4DA34-01AC-2B4D-DB00-21942687F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06B55-049A-5695-6CD1-FF1FF9C8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4326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bg1"/>
            </a:gs>
            <a:gs pos="32000">
              <a:srgbClr val="F0A000">
                <a:alpha val="3098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C328A1-3D9F-48B2-22A7-63B6402B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49F72-ECA6-FA10-30C0-F711E9BB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46AED-7F02-99CB-57EB-E0CE916D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16049-0C80-2C46-B53C-CD5B2029357F}" type="datetimeFigureOut">
              <a:rPr lang="en-RU" smtClean="0"/>
              <a:t>14.12.2023</a:t>
            </a:fld>
            <a:endParaRPr lang="en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F670-48C5-6301-943C-AAABB6F6E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47152-AF40-4E50-648A-29F41B2FA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2FD1E-B5B2-AE46-906F-178983AE995B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56676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615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1CD0B-2CA8-4C8D-68BA-88822C9B1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0377"/>
            <a:ext cx="9144000" cy="23876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Возникновение и развитие экономики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1E37F-B36B-AF27-7A86-FCF1F3FE6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276198"/>
            <a:ext cx="9144000" cy="1655762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Иваненко Даниил, э104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97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32000">
              <a:srgbClr val="F0A000">
                <a:alpha val="3098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559A1-5116-540F-93FE-24C2D56E9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9704" y="287720"/>
            <a:ext cx="4613005" cy="1773308"/>
          </a:xfrm>
        </p:spPr>
        <p:txBody>
          <a:bodyPr anchor="ctr">
            <a:normAutofit/>
          </a:bodyPr>
          <a:lstStyle/>
          <a:p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упоминание экономики</a:t>
            </a:r>
            <a:endParaRPr lang="en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coin on a graph&#10;&#10;Description automatically generated">
            <a:extLst>
              <a:ext uri="{FF2B5EF4-FFF2-40B4-BE49-F238E27FC236}">
                <a16:creationId xmlns:a16="http://schemas.microsoft.com/office/drawing/2014/main" id="{0D191C2F-42E1-7BBF-BC5B-B145FB253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31" r="30058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9795-323A-CA15-093C-F03DD91C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3793" y="1821543"/>
            <a:ext cx="4932620" cy="2975430"/>
          </a:xfrm>
        </p:spPr>
        <p:txBody>
          <a:bodyPr anchor="ctr">
            <a:normAutofit/>
          </a:bodyPr>
          <a:lstStyle/>
          <a:p>
            <a:r>
              <a:rPr lang="ru-RU" sz="18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Эконо́мика</a:t>
            </a:r>
            <a:r>
              <a:rPr lang="ru-RU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хозяйственная деятельность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совокупность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отношений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складывающихся в системе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обмена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потребления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 результате этой деятельности непрерывно воспроизводятся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блага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обеспечивающие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жизнедеятельность людей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слово «экономика» встречается в </a:t>
            </a:r>
            <a:r>
              <a:rPr lang="en-GB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 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 до нашей эры. 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Ксенофонт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называет её «</a:t>
            </a:r>
            <a:r>
              <a:rPr lang="ru-RU" sz="1800" b="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естественной наукой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</a:p>
        </p:txBody>
      </p:sp>
    </p:spTree>
    <p:extLst>
      <p:ext uri="{BB962C8B-B14F-4D97-AF65-F5344CB8AC3E}">
        <p14:creationId xmlns:p14="http://schemas.microsoft.com/office/powerpoint/2010/main" val="2068942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2000">
              <a:schemeClr val="bg1"/>
            </a:gs>
            <a:gs pos="32000">
              <a:srgbClr val="F0A000">
                <a:alpha val="30980"/>
              </a:srgbClr>
            </a:gs>
            <a:gs pos="100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624CF-DA78-EB67-D4CF-21B36E08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80" y="332012"/>
            <a:ext cx="6002110" cy="149542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развития экономической теории</a:t>
            </a:r>
            <a:endParaRPr lang="en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E2387-7C7D-5678-1CCC-0C3043EC9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182743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истории становления этой науки можно выделить три основных периода: 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зарождение экономической мысли; 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экономики как науки, формирование экономических школ; </a:t>
            </a:r>
          </a:p>
          <a:p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раскол классической модели экономики, формирование современного взгляда на экономику.</a:t>
            </a:r>
            <a:endParaRPr lang="en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hand with a blue rubber eraser on a white paper&#10;&#10;Description automatically generated">
            <a:extLst>
              <a:ext uri="{FF2B5EF4-FFF2-40B4-BE49-F238E27FC236}">
                <a16:creationId xmlns:a16="http://schemas.microsoft.com/office/drawing/2014/main" id="{117757D8-3BD3-1463-E67D-08A5C45C9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80" r="23652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7090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E2B1C-BBF8-B1D6-E810-C7DF4482A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478" y="-12094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в современном мире</a:t>
            </a:r>
            <a:endParaRPr lang="en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graph with colorful circles&#10;&#10;Description automatically generated">
            <a:extLst>
              <a:ext uri="{FF2B5EF4-FFF2-40B4-BE49-F238E27FC236}">
                <a16:creationId xmlns:a16="http://schemas.microsoft.com/office/drawing/2014/main" id="{EA925F29-3047-1AFE-BE4E-93E7A601E9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1997" y="1439584"/>
            <a:ext cx="4492487" cy="430998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641C2-BBBA-C8E0-418E-DFCB6582546B}"/>
              </a:ext>
            </a:extLst>
          </p:cNvPr>
          <p:cNvSpPr txBox="1"/>
          <p:nvPr/>
        </p:nvSpPr>
        <p:spPr>
          <a:xfrm>
            <a:off x="8759687" y="45322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endParaRPr lang="ru-RU" b="1" i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E4FDFB1-AFE6-52C5-E214-04685D65E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66889"/>
              </p:ext>
            </p:extLst>
          </p:nvPr>
        </p:nvGraphicFramePr>
        <p:xfrm>
          <a:off x="901148" y="1204623"/>
          <a:ext cx="6042990" cy="5024502"/>
        </p:xfrm>
        <a:graphic>
          <a:graphicData uri="http://schemas.openxmlformats.org/drawingml/2006/table">
            <a:tbl>
              <a:tblPr/>
              <a:tblGrid>
                <a:gridCol w="2014330">
                  <a:extLst>
                    <a:ext uri="{9D8B030D-6E8A-4147-A177-3AD203B41FA5}">
                      <a16:colId xmlns:a16="http://schemas.microsoft.com/office/drawing/2014/main" val="3911311878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4250763146"/>
                    </a:ext>
                  </a:extLst>
                </a:gridCol>
                <a:gridCol w="2014330">
                  <a:extLst>
                    <a:ext uri="{9D8B030D-6E8A-4147-A177-3AD203B41FA5}">
                      <a16:colId xmlns:a16="http://schemas.microsoft.com/office/drawing/2014/main" val="2059830115"/>
                    </a:ext>
                  </a:extLst>
                </a:gridCol>
              </a:tblGrid>
              <a:tr h="279139"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Место</a:t>
                      </a:r>
                      <a:endParaRPr lang="ru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</a:rPr>
                        <a:t>Страна</a:t>
                      </a:r>
                      <a:endParaRPr lang="ru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</a:rPr>
                        <a:t>ВВП</a:t>
                      </a:r>
                      <a:endParaRPr lang="ru-RU" sz="1200" dirty="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79808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endParaRPr lang="en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1">
                          <a:effectLst/>
                        </a:rPr>
                        <a:t>Весь мир</a:t>
                      </a:r>
                      <a:endParaRPr lang="ru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 b="1">
                          <a:effectLst/>
                        </a:rPr>
                        <a:t>62,91</a:t>
                      </a:r>
                      <a:endParaRPr lang="en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338262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endParaRPr lang="en-RU" sz="1200"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Европейский союз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16,28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97904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США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21,44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758019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2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Китай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14,14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867619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3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Япония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5,15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8591573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Германия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3,86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537727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5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Индия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2,94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47486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6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Великобритания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2,74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850863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7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Франция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2,71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253243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8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Италия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1,99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656464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9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Бразилия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1,85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066082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10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Канада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1,73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76296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11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Россия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 dirty="0">
                          <a:effectLst/>
                        </a:rPr>
                        <a:t>1,64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336987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12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Южная Корея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1,63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71542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13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Испания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310780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14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Австралия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>
                          <a:effectLst/>
                        </a:rPr>
                        <a:t>1,38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834342"/>
                  </a:ext>
                </a:extLst>
              </a:tr>
              <a:tr h="279139">
                <a:tc>
                  <a:txBody>
                    <a:bodyPr/>
                    <a:lstStyle/>
                    <a:p>
                      <a:r>
                        <a:rPr lang="en-RU" sz="1200" dirty="0">
                          <a:effectLst/>
                        </a:rPr>
                        <a:t>15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Мексика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RU" sz="1200" dirty="0">
                          <a:effectLst/>
                        </a:rPr>
                        <a:t>1,27</a:t>
                      </a:r>
                    </a:p>
                  </a:txBody>
                  <a:tcPr marL="60435" marR="60435" marT="30218" marB="30218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26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212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9D537-AE05-F5EE-6063-8A1566FC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10" y="262089"/>
            <a:ext cx="5497639" cy="168463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молодежи в развитии экономики</a:t>
            </a:r>
            <a:endParaRPr lang="en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9FCC3-49BE-36E6-C39B-8FEEFEEC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10" y="2208815"/>
            <a:ext cx="5981278" cy="369055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огда меняется роль и место человека в экономической цепочке, а новый экономический уклад ставит перед нами много новых вызовов, роль молодого поколения усиливается.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целом, молодежь имеет огромный потенциал в развитии экономики. </a:t>
            </a:r>
          </a:p>
          <a:p>
            <a:pPr marL="0" indent="0">
              <a:buNone/>
            </a:pPr>
            <a:endParaRPr lang="en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hand touching a digital globe&#10;&#10;Description automatically generated">
            <a:extLst>
              <a:ext uri="{FF2B5EF4-FFF2-40B4-BE49-F238E27FC236}">
                <a16:creationId xmlns:a16="http://schemas.microsoft.com/office/drawing/2014/main" id="{40EAED35-BDD9-0493-CCAD-97CB1B542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1312" y="0"/>
            <a:ext cx="5497639" cy="3147438"/>
          </a:xfrm>
          <a:prstGeom prst="rect">
            <a:avLst/>
          </a:prstGeom>
        </p:spPr>
      </p:pic>
      <p:pic>
        <p:nvPicPr>
          <p:cNvPr id="5" name="Picture 4" descr="A person touching a screen with a finger&#10;&#10;Description automatically generated">
            <a:extLst>
              <a:ext uri="{FF2B5EF4-FFF2-40B4-BE49-F238E27FC236}">
                <a16:creationId xmlns:a16="http://schemas.microsoft.com/office/drawing/2014/main" id="{F0F37B85-0CDE-BF15-0955-24534F8B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1313" y="3186292"/>
            <a:ext cx="5500688" cy="367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6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206</Words>
  <Application>Microsoft Macintosh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Возникновение и развитие экономики</vt:lpstr>
      <vt:lpstr>Первое упоминание экономики</vt:lpstr>
      <vt:lpstr>Этапы развития экономической теории</vt:lpstr>
      <vt:lpstr>Экономика в современном мире</vt:lpstr>
      <vt:lpstr>Роль молодежи в развитии экономики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развитие экономики</dc:title>
  <dc:creator>Иваненко Даниил Юрьевич</dc:creator>
  <cp:lastModifiedBy>Иваненко Даниил Юрьевич</cp:lastModifiedBy>
  <cp:revision>5</cp:revision>
  <dcterms:created xsi:type="dcterms:W3CDTF">2023-12-11T19:39:50Z</dcterms:created>
  <dcterms:modified xsi:type="dcterms:W3CDTF">2023-12-14T22:24:45Z</dcterms:modified>
</cp:coreProperties>
</file>