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7" r:id="rId10"/>
    <p:sldId id="269" r:id="rId11"/>
    <p:sldId id="270" r:id="rId12"/>
    <p:sldId id="265" r:id="rId13"/>
    <p:sldId id="272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CC66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384723359402644"/>
          <c:y val="5.6995709627034902E-2"/>
          <c:w val="0.87615276640597362"/>
          <c:h val="0.78770548404313168"/>
        </c:manualLayout>
      </c:layout>
      <c:lineChart>
        <c:grouping val="standard"/>
        <c:varyColors val="0"/>
        <c:ser>
          <c:idx val="0"/>
          <c:order val="0"/>
          <c:dLbls>
            <c:dLbl>
              <c:idx val="1"/>
              <c:layout>
                <c:manualLayout>
                  <c:x val="-7.6819195626256276E-2"/>
                  <c:y val="0.1263157970809729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2429165200131828E-2"/>
                  <c:y val="0.1327510118597441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6.2514412497584299E-2"/>
                  <c:y val="-0.1220092728666209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9903493868970866E-2"/>
                  <c:y val="7.024057110873173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Лист2!$A$1:$A$5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Лист2!$B$1:$B$5</c:f>
              <c:numCache>
                <c:formatCode>General</c:formatCode>
                <c:ptCount val="5"/>
                <c:pt idx="0">
                  <c:v>1515</c:v>
                </c:pt>
                <c:pt idx="1">
                  <c:v>1670.8</c:v>
                </c:pt>
                <c:pt idx="2">
                  <c:v>1616.7</c:v>
                </c:pt>
                <c:pt idx="3">
                  <c:v>1349.3</c:v>
                </c:pt>
                <c:pt idx="4">
                  <c:v>1400.4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2609664"/>
        <c:axId val="63792256"/>
      </c:lineChart>
      <c:catAx>
        <c:axId val="6260966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3792256"/>
        <c:crosses val="autoZero"/>
        <c:auto val="1"/>
        <c:lblAlgn val="ctr"/>
        <c:lblOffset val="100"/>
        <c:noMultiLvlLbl val="0"/>
      </c:catAx>
      <c:valAx>
        <c:axId val="6379225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млрд.руб.</a:t>
                </a:r>
              </a:p>
            </c:rich>
          </c:tx>
          <c:layout>
            <c:manualLayout>
              <c:xMode val="edge"/>
              <c:yMode val="edge"/>
              <c:x val="5.2663382873424898E-3"/>
              <c:y val="0.26717072054965096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62609664"/>
        <c:crosses val="autoZero"/>
        <c:crossBetween val="between"/>
      </c:valAx>
      <c:spPr>
        <a:solidFill>
          <a:schemeClr val="bg1"/>
        </a:solidFill>
      </c:spPr>
    </c:plotArea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2589015613288905E-2"/>
          <c:y val="0.22226550225306058"/>
          <c:w val="0.93529379893262532"/>
          <c:h val="0.75981991466283849"/>
        </c:manualLayout>
      </c:layout>
      <c:pie3DChart>
        <c:varyColors val="1"/>
        <c:ser>
          <c:idx val="0"/>
          <c:order val="0"/>
          <c:explosion val="17"/>
          <c:dLbls>
            <c:dLbl>
              <c:idx val="0"/>
              <c:layout>
                <c:manualLayout>
                  <c:x val="-0.19452349669041621"/>
                  <c:y val="1.011141683614467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22735892503995883"/>
                  <c:y val="-0.2773199346014276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7987599219787068"/>
                  <c:y val="4.850372851617019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8.7023572972766236E-2"/>
                  <c:y val="0.1030619613693716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4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Лист1!$A$15:$A$18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трансферты</c:v>
                </c:pt>
              </c:strCache>
            </c:strRef>
          </c:cat>
          <c:val>
            <c:numRef>
              <c:f>Лист1!$G$15:$G$18</c:f>
              <c:numCache>
                <c:formatCode>General</c:formatCode>
                <c:ptCount val="4"/>
                <c:pt idx="0">
                  <c:v>45.463999999999999</c:v>
                </c:pt>
                <c:pt idx="1">
                  <c:v>25.335999999999999</c:v>
                </c:pt>
                <c:pt idx="2">
                  <c:v>21.308</c:v>
                </c:pt>
                <c:pt idx="3">
                  <c:v>7.8920000000000003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4.1690495227306281E-3"/>
          <c:y val="2.3095978753683452E-2"/>
          <c:w val="0.99497127904631866"/>
          <c:h val="0.20500774452009365"/>
        </c:manualLayout>
      </c:layout>
      <c:overlay val="0"/>
      <c:txPr>
        <a:bodyPr/>
        <a:lstStyle/>
        <a:p>
          <a:pPr rtl="0">
            <a:defRPr sz="28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17D7E3-E4A2-42B5-BACE-461825A7DDF5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8BD1AAA-CA17-429B-8800-C95B624D74E4}">
      <dgm:prSet phldrT="[Текст]" custT="1"/>
      <dgm:spPr>
        <a:solidFill>
          <a:srgbClr val="FFFF66"/>
        </a:solidFill>
      </dgm:spPr>
      <dgm:t>
        <a:bodyPr/>
        <a:lstStyle/>
        <a:p>
          <a:pPr algn="ctr" defTabSz="108000"/>
          <a:r>
            <a:rPr lang="ru-RU" sz="2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принятие ряда положений бюджетного законодательства</a:t>
          </a:r>
          <a:endParaRPr lang="ru-RU" sz="2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B0FC23A-B442-47BC-8BDE-9115FCB8299C}" type="parTrans" cxnId="{2720E1E6-D574-496C-B0E0-4DF22FE89968}">
      <dgm:prSet/>
      <dgm:spPr/>
      <dgm:t>
        <a:bodyPr/>
        <a:lstStyle/>
        <a:p>
          <a:endParaRPr lang="ru-RU"/>
        </a:p>
      </dgm:t>
    </dgm:pt>
    <dgm:pt modelId="{6A679CBB-F432-4944-9B1B-158EDBCFA778}" type="sibTrans" cxnId="{2720E1E6-D574-496C-B0E0-4DF22FE89968}">
      <dgm:prSet/>
      <dgm:spPr/>
      <dgm:t>
        <a:bodyPr/>
        <a:lstStyle/>
        <a:p>
          <a:endParaRPr lang="ru-RU"/>
        </a:p>
      </dgm:t>
    </dgm:pt>
    <dgm:pt modelId="{79144612-21E5-4B5E-BED8-CC36DDC4E4E0}">
      <dgm:prSet phldrT="[Текст]" custT="1"/>
      <dgm:spPr>
        <a:solidFill>
          <a:schemeClr val="bg1">
            <a:lumMod val="75000"/>
          </a:schemeClr>
        </a:solidFill>
      </dgm:spPr>
      <dgm:t>
        <a:bodyPr/>
        <a:lstStyle/>
        <a:p>
          <a:pPr algn="ctr"/>
          <a:r>
            <a:rPr lang="ru-RU" sz="2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формирование более прозрачных условий </a:t>
          </a:r>
          <a:endParaRPr lang="ru-RU" sz="2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AFABF13-6F19-4427-B818-CBDE8B42D642}" type="parTrans" cxnId="{EC076983-82F0-4095-B2B2-40D643A06CBC}">
      <dgm:prSet/>
      <dgm:spPr/>
      <dgm:t>
        <a:bodyPr/>
        <a:lstStyle/>
        <a:p>
          <a:endParaRPr lang="ru-RU"/>
        </a:p>
      </dgm:t>
    </dgm:pt>
    <dgm:pt modelId="{52BD0D1D-3F47-4A13-B14C-5C938766FD5F}" type="sibTrans" cxnId="{EC076983-82F0-4095-B2B2-40D643A06CBC}">
      <dgm:prSet/>
      <dgm:spPr/>
      <dgm:t>
        <a:bodyPr/>
        <a:lstStyle/>
        <a:p>
          <a:endParaRPr lang="ru-RU"/>
        </a:p>
      </dgm:t>
    </dgm:pt>
    <dgm:pt modelId="{4718D775-1C93-4FEB-A668-12EFA737EB7D}">
      <dgm:prSet phldrT="[Текст]" custT="1"/>
      <dgm:spPr>
        <a:solidFill>
          <a:srgbClr val="FFFF66"/>
        </a:solidFill>
      </dgm:spPr>
      <dgm:t>
        <a:bodyPr/>
        <a:lstStyle/>
        <a:p>
          <a:pPr algn="ctr"/>
          <a:r>
            <a:rPr lang="ru-RU" sz="2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мероприятия по сокращению уровня дефицита</a:t>
          </a:r>
          <a:endParaRPr lang="ru-RU" sz="2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E8F5AFC-80AF-44F2-A877-2861918F1711}" type="parTrans" cxnId="{130356D6-B85C-4688-BA0E-C5B23E661D1D}">
      <dgm:prSet/>
      <dgm:spPr/>
      <dgm:t>
        <a:bodyPr/>
        <a:lstStyle/>
        <a:p>
          <a:endParaRPr lang="ru-RU"/>
        </a:p>
      </dgm:t>
    </dgm:pt>
    <dgm:pt modelId="{1235B133-F361-4095-AEBB-3F7269084B8D}" type="sibTrans" cxnId="{130356D6-B85C-4688-BA0E-C5B23E661D1D}">
      <dgm:prSet/>
      <dgm:spPr/>
      <dgm:t>
        <a:bodyPr/>
        <a:lstStyle/>
        <a:p>
          <a:endParaRPr lang="ru-RU"/>
        </a:p>
      </dgm:t>
    </dgm:pt>
    <dgm:pt modelId="{A2935C1B-5E7A-41A4-A95C-289F68B903EC}">
      <dgm:prSet phldrT="[Текст]" custT="1"/>
      <dgm:spPr>
        <a:solidFill>
          <a:schemeClr val="bg1">
            <a:lumMod val="75000"/>
          </a:schemeClr>
        </a:solidFill>
      </dgm:spPr>
      <dgm:t>
        <a:bodyPr/>
        <a:lstStyle/>
        <a:p>
          <a:pPr algn="ctr"/>
          <a:r>
            <a:rPr lang="ru-RU" sz="2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пересмотр порядка предоставления и методов контроля за использованием трансфертов</a:t>
          </a:r>
          <a:endParaRPr lang="ru-RU" sz="2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0394674-E51B-4A1F-81CB-82164AD4B14E}" type="parTrans" cxnId="{D7BFF213-E9BD-4910-83B0-224529D35F77}">
      <dgm:prSet/>
      <dgm:spPr/>
      <dgm:t>
        <a:bodyPr/>
        <a:lstStyle/>
        <a:p>
          <a:endParaRPr lang="ru-RU"/>
        </a:p>
      </dgm:t>
    </dgm:pt>
    <dgm:pt modelId="{D7E81B13-31A9-4847-A971-AE470F0AA803}" type="sibTrans" cxnId="{D7BFF213-E9BD-4910-83B0-224529D35F77}">
      <dgm:prSet/>
      <dgm:spPr/>
      <dgm:t>
        <a:bodyPr/>
        <a:lstStyle/>
        <a:p>
          <a:endParaRPr lang="ru-RU"/>
        </a:p>
      </dgm:t>
    </dgm:pt>
    <dgm:pt modelId="{F099A5BA-FE7D-4052-99BD-0A4E43EB7B8F}">
      <dgm:prSet phldrT="[Текст]" custT="1"/>
      <dgm:spPr>
        <a:solidFill>
          <a:srgbClr val="FFFF66"/>
        </a:solidFill>
      </dgm:spPr>
      <dgm:t>
        <a:bodyPr/>
        <a:lstStyle/>
        <a:p>
          <a:pPr algn="ctr"/>
          <a:r>
            <a:rPr lang="ru-RU" sz="2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внесение соответствующих и своевременных корректировок при определении объемов </a:t>
          </a:r>
          <a:endParaRPr lang="ru-RU" sz="2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57152AA-4DC3-4ACE-882D-CF73831789D0}" type="parTrans" cxnId="{7283A63A-4B54-4F36-A422-35CA29BF73BF}">
      <dgm:prSet/>
      <dgm:spPr/>
      <dgm:t>
        <a:bodyPr/>
        <a:lstStyle/>
        <a:p>
          <a:endParaRPr lang="ru-RU"/>
        </a:p>
      </dgm:t>
    </dgm:pt>
    <dgm:pt modelId="{B242F592-CA7E-40FD-8EA4-65208BC0E789}" type="sibTrans" cxnId="{7283A63A-4B54-4F36-A422-35CA29BF73BF}">
      <dgm:prSet/>
      <dgm:spPr/>
      <dgm:t>
        <a:bodyPr/>
        <a:lstStyle/>
        <a:p>
          <a:endParaRPr lang="ru-RU"/>
        </a:p>
      </dgm:t>
    </dgm:pt>
    <dgm:pt modelId="{5ED2CC18-00B5-4B82-B8B2-3453EA99058D}">
      <dgm:prSet phldrT="[Текст]" custT="1"/>
      <dgm:spPr>
        <a:solidFill>
          <a:schemeClr val="bg1">
            <a:lumMod val="75000"/>
          </a:schemeClr>
        </a:solidFill>
      </dgm:spPr>
      <dgm:t>
        <a:bodyPr/>
        <a:lstStyle/>
        <a:p>
          <a:pPr algn="ctr"/>
          <a:r>
            <a:rPr lang="ru-RU" sz="2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разработка мероприятий по стимулированию экономического развития  субъектов Российской Федерации</a:t>
          </a:r>
          <a:endParaRPr lang="ru-RU" sz="2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11A61E7-0C58-4623-87A1-EFA8988FCFE0}" type="parTrans" cxnId="{A11FC19D-E4C9-4AA0-9925-25A3CF05B73D}">
      <dgm:prSet/>
      <dgm:spPr/>
      <dgm:t>
        <a:bodyPr/>
        <a:lstStyle/>
        <a:p>
          <a:endParaRPr lang="ru-RU"/>
        </a:p>
      </dgm:t>
    </dgm:pt>
    <dgm:pt modelId="{6C2DFBF3-22D6-4948-8D7B-4347DE486C92}" type="sibTrans" cxnId="{A11FC19D-E4C9-4AA0-9925-25A3CF05B73D}">
      <dgm:prSet/>
      <dgm:spPr/>
      <dgm:t>
        <a:bodyPr/>
        <a:lstStyle/>
        <a:p>
          <a:endParaRPr lang="ru-RU"/>
        </a:p>
      </dgm:t>
    </dgm:pt>
    <dgm:pt modelId="{9A720F20-4BE4-4554-87D6-E5A8967D59F3}" type="pres">
      <dgm:prSet presAssocID="{7B17D7E3-E4A2-42B5-BACE-461825A7DDF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8B5AA2A4-3D96-4BE8-AC67-FBD8D2EA9697}" type="pres">
      <dgm:prSet presAssocID="{7B17D7E3-E4A2-42B5-BACE-461825A7DDF5}" presName="Name1" presStyleCnt="0"/>
      <dgm:spPr/>
    </dgm:pt>
    <dgm:pt modelId="{4C8CB61B-E5D3-42C3-9BBA-9C28DFD7E55B}" type="pres">
      <dgm:prSet presAssocID="{7B17D7E3-E4A2-42B5-BACE-461825A7DDF5}" presName="cycle" presStyleCnt="0"/>
      <dgm:spPr/>
    </dgm:pt>
    <dgm:pt modelId="{E05A917E-F5A8-4F23-899F-04546DE8D9A1}" type="pres">
      <dgm:prSet presAssocID="{7B17D7E3-E4A2-42B5-BACE-461825A7DDF5}" presName="srcNode" presStyleLbl="node1" presStyleIdx="0" presStyleCnt="6"/>
      <dgm:spPr/>
    </dgm:pt>
    <dgm:pt modelId="{087EF7A6-4378-4C5E-9854-B0AEF2B4C4D5}" type="pres">
      <dgm:prSet presAssocID="{7B17D7E3-E4A2-42B5-BACE-461825A7DDF5}" presName="conn" presStyleLbl="parChTrans1D2" presStyleIdx="0" presStyleCnt="1"/>
      <dgm:spPr/>
      <dgm:t>
        <a:bodyPr/>
        <a:lstStyle/>
        <a:p>
          <a:endParaRPr lang="ru-RU"/>
        </a:p>
      </dgm:t>
    </dgm:pt>
    <dgm:pt modelId="{9C5D40E0-A25E-4B0B-88DD-9ED1310C95B7}" type="pres">
      <dgm:prSet presAssocID="{7B17D7E3-E4A2-42B5-BACE-461825A7DDF5}" presName="extraNode" presStyleLbl="node1" presStyleIdx="0" presStyleCnt="6"/>
      <dgm:spPr/>
    </dgm:pt>
    <dgm:pt modelId="{4F0FA5D6-7364-4CA7-9710-C7A2BB62BBAA}" type="pres">
      <dgm:prSet presAssocID="{7B17D7E3-E4A2-42B5-BACE-461825A7DDF5}" presName="dstNode" presStyleLbl="node1" presStyleIdx="0" presStyleCnt="6"/>
      <dgm:spPr/>
    </dgm:pt>
    <dgm:pt modelId="{E73C0442-0B62-46ED-8C33-6E43C5DB75DD}" type="pres">
      <dgm:prSet presAssocID="{A8BD1AAA-CA17-429B-8800-C95B624D74E4}" presName="text_1" presStyleLbl="node1" presStyleIdx="0" presStyleCnt="6" custScaleX="1019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A75D43-087A-4FF9-88F0-D935B3CCA894}" type="pres">
      <dgm:prSet presAssocID="{A8BD1AAA-CA17-429B-8800-C95B624D74E4}" presName="accent_1" presStyleCnt="0"/>
      <dgm:spPr/>
    </dgm:pt>
    <dgm:pt modelId="{C35FA6B9-5244-4239-9B7D-7651A655C39D}" type="pres">
      <dgm:prSet presAssocID="{A8BD1AAA-CA17-429B-8800-C95B624D74E4}" presName="accentRepeatNode" presStyleLbl="solidFgAcc1" presStyleIdx="0" presStyleCnt="6" custScaleX="75976" custScaleY="90909" custLinFactNeighborX="18385" custLinFactNeighborY="2650"/>
      <dgm:spPr>
        <a:prstGeom prst="roundRect">
          <a:avLst/>
        </a:prstGeom>
        <a:solidFill>
          <a:schemeClr val="bg1"/>
        </a:solidFill>
      </dgm:spPr>
      <dgm:t>
        <a:bodyPr/>
        <a:lstStyle/>
        <a:p>
          <a:endParaRPr lang="ru-RU"/>
        </a:p>
      </dgm:t>
    </dgm:pt>
    <dgm:pt modelId="{6882C5D9-FEF8-4D23-BBCD-AAC2CC47C5A1}" type="pres">
      <dgm:prSet presAssocID="{79144612-21E5-4B5E-BED8-CC36DDC4E4E0}" presName="text_2" presStyleLbl="node1" presStyleIdx="1" presStyleCnt="6" custScaleY="80075" custLinFactNeighborX="-4" custLinFactNeighborY="-156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AE4D8D-5A79-4FF7-9D5F-3735FF13CE33}" type="pres">
      <dgm:prSet presAssocID="{79144612-21E5-4B5E-BED8-CC36DDC4E4E0}" presName="accent_2" presStyleCnt="0"/>
      <dgm:spPr/>
    </dgm:pt>
    <dgm:pt modelId="{D0921B32-223C-4904-8371-B0345DEFB7FF}" type="pres">
      <dgm:prSet presAssocID="{79144612-21E5-4B5E-BED8-CC36DDC4E4E0}" presName="accentRepeatNode" presStyleLbl="solidFgAcc1" presStyleIdx="1" presStyleCnt="6" custScaleX="56677" custLinFactNeighborX="-4012" custLinFactNeighborY="-9547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98B103CB-20CE-46C8-9620-159B5A663D60}" type="pres">
      <dgm:prSet presAssocID="{4718D775-1C93-4FEB-A668-12EFA737EB7D}" presName="text_3" presStyleLbl="node1" presStyleIdx="2" presStyleCnt="6" custScaleY="97160" custLinFactNeighborX="401" custLinFactNeighborY="-327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78B5BE-2365-45AD-BEDC-4DD3837FAF64}" type="pres">
      <dgm:prSet presAssocID="{4718D775-1C93-4FEB-A668-12EFA737EB7D}" presName="accent_3" presStyleCnt="0"/>
      <dgm:spPr/>
    </dgm:pt>
    <dgm:pt modelId="{00A75AC3-DEA5-4C22-8236-AFB9A0ABCE58}" type="pres">
      <dgm:prSet presAssocID="{4718D775-1C93-4FEB-A668-12EFA737EB7D}" presName="accentRepeatNode" presStyleLbl="solidFgAcc1" presStyleIdx="2" presStyleCnt="6" custScaleX="66883" custLinFactNeighborX="2992" custLinFactNeighborY="-13280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DB18726B-079C-4E8C-A9A6-0D77F8E1288F}" type="pres">
      <dgm:prSet presAssocID="{A2935C1B-5E7A-41A4-A95C-289F68B903EC}" presName="text_4" presStyleLbl="node1" presStyleIdx="3" presStyleCnt="6" custScaleY="131356" custLinFactNeighborX="401" custLinFactNeighborY="-261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15ACD6-1146-4536-91B9-154080AD811A}" type="pres">
      <dgm:prSet presAssocID="{A2935C1B-5E7A-41A4-A95C-289F68B903EC}" presName="accent_4" presStyleCnt="0"/>
      <dgm:spPr/>
    </dgm:pt>
    <dgm:pt modelId="{4645CEFF-C3BA-410E-B47F-069775AA8371}" type="pres">
      <dgm:prSet presAssocID="{A2935C1B-5E7A-41A4-A95C-289F68B903EC}" presName="accentRepeatNode" presStyleLbl="solidFgAcc1" presStyleIdx="3" presStyleCnt="6" custScaleX="68151" custLinFactNeighborX="-5448" custLinFactNeighborY="-23472"/>
      <dgm:spPr>
        <a:prstGeom prst="roundRect">
          <a:avLst/>
        </a:prstGeom>
      </dgm:spPr>
    </dgm:pt>
    <dgm:pt modelId="{369C7CDA-93F7-4F28-A51F-68FA51B47613}" type="pres">
      <dgm:prSet presAssocID="{F099A5BA-FE7D-4052-99BD-0A4E43EB7B8F}" presName="text_5" presStyleLbl="node1" presStyleIdx="4" presStyleCnt="6" custScaleY="107137" custLinFactNeighborX="-4" custLinFactNeighborY="-194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9D08A5-EE3A-4027-BBF1-E74CA803096F}" type="pres">
      <dgm:prSet presAssocID="{F099A5BA-FE7D-4052-99BD-0A4E43EB7B8F}" presName="accent_5" presStyleCnt="0"/>
      <dgm:spPr/>
    </dgm:pt>
    <dgm:pt modelId="{34278DFD-0A55-4B73-BBC5-5A72B4CA41D2}" type="pres">
      <dgm:prSet presAssocID="{F099A5BA-FE7D-4052-99BD-0A4E43EB7B8F}" presName="accentRepeatNode" presStyleLbl="solidFgAcc1" presStyleIdx="4" presStyleCnt="6" custScaleX="51272" custLinFactNeighborX="-676" custLinFactNeighborY="-16862"/>
      <dgm:spPr>
        <a:prstGeom prst="roundRect">
          <a:avLst/>
        </a:prstGeom>
      </dgm:spPr>
    </dgm:pt>
    <dgm:pt modelId="{F4FECEA5-0CAD-4DF6-A3C3-A07091734C02}" type="pres">
      <dgm:prSet presAssocID="{5ED2CC18-00B5-4B82-B8B2-3453EA99058D}" presName="text_6" presStyleLbl="node1" presStyleIdx="5" presStyleCnt="6" custScaleX="102946" custScaleY="124278" custLinFactNeighborX="-497" custLinFactNeighborY="-131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9616B2-2AEC-4067-AA1F-0638855471BD}" type="pres">
      <dgm:prSet presAssocID="{5ED2CC18-00B5-4B82-B8B2-3453EA99058D}" presName="accent_6" presStyleCnt="0"/>
      <dgm:spPr/>
    </dgm:pt>
    <dgm:pt modelId="{04A2E9FE-2A0F-4BA4-943C-FBA626F7DEDD}" type="pres">
      <dgm:prSet presAssocID="{5ED2CC18-00B5-4B82-B8B2-3453EA99058D}" presName="accentRepeatNode" presStyleLbl="solidFgAcc1" presStyleIdx="5" presStyleCnt="6" custScaleX="75371" custLinFactNeighborX="-432" custLinFactNeighborY="-10250"/>
      <dgm:spPr>
        <a:prstGeom prst="roundRect">
          <a:avLst/>
        </a:prstGeom>
      </dgm:spPr>
    </dgm:pt>
  </dgm:ptLst>
  <dgm:cxnLst>
    <dgm:cxn modelId="{9060CF06-0B72-4E97-BC1D-2130D7495CC5}" type="presOf" srcId="{5ED2CC18-00B5-4B82-B8B2-3453EA99058D}" destId="{F4FECEA5-0CAD-4DF6-A3C3-A07091734C02}" srcOrd="0" destOrd="0" presId="urn:microsoft.com/office/officeart/2008/layout/VerticalCurvedList"/>
    <dgm:cxn modelId="{A11FC19D-E4C9-4AA0-9925-25A3CF05B73D}" srcId="{7B17D7E3-E4A2-42B5-BACE-461825A7DDF5}" destId="{5ED2CC18-00B5-4B82-B8B2-3453EA99058D}" srcOrd="5" destOrd="0" parTransId="{611A61E7-0C58-4623-87A1-EFA8988FCFE0}" sibTransId="{6C2DFBF3-22D6-4948-8D7B-4347DE486C92}"/>
    <dgm:cxn modelId="{7283A63A-4B54-4F36-A422-35CA29BF73BF}" srcId="{7B17D7E3-E4A2-42B5-BACE-461825A7DDF5}" destId="{F099A5BA-FE7D-4052-99BD-0A4E43EB7B8F}" srcOrd="4" destOrd="0" parTransId="{857152AA-4DC3-4ACE-882D-CF73831789D0}" sibTransId="{B242F592-CA7E-40FD-8EA4-65208BC0E789}"/>
    <dgm:cxn modelId="{2DC80B4A-E23F-4373-93AA-3A0D576FF19A}" type="presOf" srcId="{79144612-21E5-4B5E-BED8-CC36DDC4E4E0}" destId="{6882C5D9-FEF8-4D23-BBCD-AAC2CC47C5A1}" srcOrd="0" destOrd="0" presId="urn:microsoft.com/office/officeart/2008/layout/VerticalCurvedList"/>
    <dgm:cxn modelId="{EC076983-82F0-4095-B2B2-40D643A06CBC}" srcId="{7B17D7E3-E4A2-42B5-BACE-461825A7DDF5}" destId="{79144612-21E5-4B5E-BED8-CC36DDC4E4E0}" srcOrd="1" destOrd="0" parTransId="{0AFABF13-6F19-4427-B818-CBDE8B42D642}" sibTransId="{52BD0D1D-3F47-4A13-B14C-5C938766FD5F}"/>
    <dgm:cxn modelId="{9C1D2F2A-CCF7-44D2-962D-44F4E0FD5B79}" type="presOf" srcId="{A2935C1B-5E7A-41A4-A95C-289F68B903EC}" destId="{DB18726B-079C-4E8C-A9A6-0D77F8E1288F}" srcOrd="0" destOrd="0" presId="urn:microsoft.com/office/officeart/2008/layout/VerticalCurvedList"/>
    <dgm:cxn modelId="{E4FA97A6-DA43-4299-AD17-943E15324AF6}" type="presOf" srcId="{A8BD1AAA-CA17-429B-8800-C95B624D74E4}" destId="{E73C0442-0B62-46ED-8C33-6E43C5DB75DD}" srcOrd="0" destOrd="0" presId="urn:microsoft.com/office/officeart/2008/layout/VerticalCurvedList"/>
    <dgm:cxn modelId="{DA474860-4517-4A56-9CB7-AC182F822A32}" type="presOf" srcId="{7B17D7E3-E4A2-42B5-BACE-461825A7DDF5}" destId="{9A720F20-4BE4-4554-87D6-E5A8967D59F3}" srcOrd="0" destOrd="0" presId="urn:microsoft.com/office/officeart/2008/layout/VerticalCurvedList"/>
    <dgm:cxn modelId="{58A5D2EE-5D0B-4002-8ECD-09CE741DEEA4}" type="presOf" srcId="{4718D775-1C93-4FEB-A668-12EFA737EB7D}" destId="{98B103CB-20CE-46C8-9620-159B5A663D60}" srcOrd="0" destOrd="0" presId="urn:microsoft.com/office/officeart/2008/layout/VerticalCurvedList"/>
    <dgm:cxn modelId="{2720E1E6-D574-496C-B0E0-4DF22FE89968}" srcId="{7B17D7E3-E4A2-42B5-BACE-461825A7DDF5}" destId="{A8BD1AAA-CA17-429B-8800-C95B624D74E4}" srcOrd="0" destOrd="0" parTransId="{5B0FC23A-B442-47BC-8BDE-9115FCB8299C}" sibTransId="{6A679CBB-F432-4944-9B1B-158EDBCFA778}"/>
    <dgm:cxn modelId="{7B411BFB-FC52-4034-956A-FAD6AFD77E21}" type="presOf" srcId="{6A679CBB-F432-4944-9B1B-158EDBCFA778}" destId="{087EF7A6-4378-4C5E-9854-B0AEF2B4C4D5}" srcOrd="0" destOrd="0" presId="urn:microsoft.com/office/officeart/2008/layout/VerticalCurvedList"/>
    <dgm:cxn modelId="{130356D6-B85C-4688-BA0E-C5B23E661D1D}" srcId="{7B17D7E3-E4A2-42B5-BACE-461825A7DDF5}" destId="{4718D775-1C93-4FEB-A668-12EFA737EB7D}" srcOrd="2" destOrd="0" parTransId="{CE8F5AFC-80AF-44F2-A877-2861918F1711}" sibTransId="{1235B133-F361-4095-AEBB-3F7269084B8D}"/>
    <dgm:cxn modelId="{F45835EA-8A80-43D1-BE01-3D2F9FCED640}" type="presOf" srcId="{F099A5BA-FE7D-4052-99BD-0A4E43EB7B8F}" destId="{369C7CDA-93F7-4F28-A51F-68FA51B47613}" srcOrd="0" destOrd="0" presId="urn:microsoft.com/office/officeart/2008/layout/VerticalCurvedList"/>
    <dgm:cxn modelId="{D7BFF213-E9BD-4910-83B0-224529D35F77}" srcId="{7B17D7E3-E4A2-42B5-BACE-461825A7DDF5}" destId="{A2935C1B-5E7A-41A4-A95C-289F68B903EC}" srcOrd="3" destOrd="0" parTransId="{00394674-E51B-4A1F-81CB-82164AD4B14E}" sibTransId="{D7E81B13-31A9-4847-A971-AE470F0AA803}"/>
    <dgm:cxn modelId="{3B7DFE1C-9CD6-4C03-870A-84924A9D1D17}" type="presParOf" srcId="{9A720F20-4BE4-4554-87D6-E5A8967D59F3}" destId="{8B5AA2A4-3D96-4BE8-AC67-FBD8D2EA9697}" srcOrd="0" destOrd="0" presId="urn:microsoft.com/office/officeart/2008/layout/VerticalCurvedList"/>
    <dgm:cxn modelId="{B6F7C73C-D77D-4FCA-AC57-958E3668C68B}" type="presParOf" srcId="{8B5AA2A4-3D96-4BE8-AC67-FBD8D2EA9697}" destId="{4C8CB61B-E5D3-42C3-9BBA-9C28DFD7E55B}" srcOrd="0" destOrd="0" presId="urn:microsoft.com/office/officeart/2008/layout/VerticalCurvedList"/>
    <dgm:cxn modelId="{972E48E4-3008-49AB-A3DF-3F81404D079D}" type="presParOf" srcId="{4C8CB61B-E5D3-42C3-9BBA-9C28DFD7E55B}" destId="{E05A917E-F5A8-4F23-899F-04546DE8D9A1}" srcOrd="0" destOrd="0" presId="urn:microsoft.com/office/officeart/2008/layout/VerticalCurvedList"/>
    <dgm:cxn modelId="{A1379E0C-0DDC-4630-9081-13F4B12E387A}" type="presParOf" srcId="{4C8CB61B-E5D3-42C3-9BBA-9C28DFD7E55B}" destId="{087EF7A6-4378-4C5E-9854-B0AEF2B4C4D5}" srcOrd="1" destOrd="0" presId="urn:microsoft.com/office/officeart/2008/layout/VerticalCurvedList"/>
    <dgm:cxn modelId="{D0E0D574-220F-4034-AE72-F532B4C9C27E}" type="presParOf" srcId="{4C8CB61B-E5D3-42C3-9BBA-9C28DFD7E55B}" destId="{9C5D40E0-A25E-4B0B-88DD-9ED1310C95B7}" srcOrd="2" destOrd="0" presId="urn:microsoft.com/office/officeart/2008/layout/VerticalCurvedList"/>
    <dgm:cxn modelId="{3DEE1F33-A062-4CFE-89C4-EBD6A545CA87}" type="presParOf" srcId="{4C8CB61B-E5D3-42C3-9BBA-9C28DFD7E55B}" destId="{4F0FA5D6-7364-4CA7-9710-C7A2BB62BBAA}" srcOrd="3" destOrd="0" presId="urn:microsoft.com/office/officeart/2008/layout/VerticalCurvedList"/>
    <dgm:cxn modelId="{FCEFFAC9-001E-4EAB-A478-48C27193C44A}" type="presParOf" srcId="{8B5AA2A4-3D96-4BE8-AC67-FBD8D2EA9697}" destId="{E73C0442-0B62-46ED-8C33-6E43C5DB75DD}" srcOrd="1" destOrd="0" presId="urn:microsoft.com/office/officeart/2008/layout/VerticalCurvedList"/>
    <dgm:cxn modelId="{41E3A073-1EB9-43E4-8C06-CFEC03A1EB29}" type="presParOf" srcId="{8B5AA2A4-3D96-4BE8-AC67-FBD8D2EA9697}" destId="{E5A75D43-087A-4FF9-88F0-D935B3CCA894}" srcOrd="2" destOrd="0" presId="urn:microsoft.com/office/officeart/2008/layout/VerticalCurvedList"/>
    <dgm:cxn modelId="{ECFD8B6F-2362-4AE0-8AC4-745BA6614C7C}" type="presParOf" srcId="{E5A75D43-087A-4FF9-88F0-D935B3CCA894}" destId="{C35FA6B9-5244-4239-9B7D-7651A655C39D}" srcOrd="0" destOrd="0" presId="urn:microsoft.com/office/officeart/2008/layout/VerticalCurvedList"/>
    <dgm:cxn modelId="{2BB9B63F-D515-47B8-B7D6-1FD5B627F7B2}" type="presParOf" srcId="{8B5AA2A4-3D96-4BE8-AC67-FBD8D2EA9697}" destId="{6882C5D9-FEF8-4D23-BBCD-AAC2CC47C5A1}" srcOrd="3" destOrd="0" presId="urn:microsoft.com/office/officeart/2008/layout/VerticalCurvedList"/>
    <dgm:cxn modelId="{11EBDF7C-F8ED-47FF-8D1D-2B63CC5045BE}" type="presParOf" srcId="{8B5AA2A4-3D96-4BE8-AC67-FBD8D2EA9697}" destId="{3CAE4D8D-5A79-4FF7-9D5F-3735FF13CE33}" srcOrd="4" destOrd="0" presId="urn:microsoft.com/office/officeart/2008/layout/VerticalCurvedList"/>
    <dgm:cxn modelId="{D2850ACA-AA2B-411D-B5E2-5DFD5D31E058}" type="presParOf" srcId="{3CAE4D8D-5A79-4FF7-9D5F-3735FF13CE33}" destId="{D0921B32-223C-4904-8371-B0345DEFB7FF}" srcOrd="0" destOrd="0" presId="urn:microsoft.com/office/officeart/2008/layout/VerticalCurvedList"/>
    <dgm:cxn modelId="{31047854-89ED-41D3-A381-A0D550EF768B}" type="presParOf" srcId="{8B5AA2A4-3D96-4BE8-AC67-FBD8D2EA9697}" destId="{98B103CB-20CE-46C8-9620-159B5A663D60}" srcOrd="5" destOrd="0" presId="urn:microsoft.com/office/officeart/2008/layout/VerticalCurvedList"/>
    <dgm:cxn modelId="{2D7B1DB5-2BBA-4614-8401-1AC018A6D24E}" type="presParOf" srcId="{8B5AA2A4-3D96-4BE8-AC67-FBD8D2EA9697}" destId="{E178B5BE-2365-45AD-BEDC-4DD3837FAF64}" srcOrd="6" destOrd="0" presId="urn:microsoft.com/office/officeart/2008/layout/VerticalCurvedList"/>
    <dgm:cxn modelId="{54326627-C3A2-4502-993A-D5FC41417F73}" type="presParOf" srcId="{E178B5BE-2365-45AD-BEDC-4DD3837FAF64}" destId="{00A75AC3-DEA5-4C22-8236-AFB9A0ABCE58}" srcOrd="0" destOrd="0" presId="urn:microsoft.com/office/officeart/2008/layout/VerticalCurvedList"/>
    <dgm:cxn modelId="{01BB29CB-0C7E-4634-B68B-EBE084B00EBD}" type="presParOf" srcId="{8B5AA2A4-3D96-4BE8-AC67-FBD8D2EA9697}" destId="{DB18726B-079C-4E8C-A9A6-0D77F8E1288F}" srcOrd="7" destOrd="0" presId="urn:microsoft.com/office/officeart/2008/layout/VerticalCurvedList"/>
    <dgm:cxn modelId="{57138FA2-FA76-4E0C-98FC-E48FA62DFAA5}" type="presParOf" srcId="{8B5AA2A4-3D96-4BE8-AC67-FBD8D2EA9697}" destId="{E015ACD6-1146-4536-91B9-154080AD811A}" srcOrd="8" destOrd="0" presId="urn:microsoft.com/office/officeart/2008/layout/VerticalCurvedList"/>
    <dgm:cxn modelId="{132AD2CF-D7C8-41E4-94C0-DBDCA93344EE}" type="presParOf" srcId="{E015ACD6-1146-4536-91B9-154080AD811A}" destId="{4645CEFF-C3BA-410E-B47F-069775AA8371}" srcOrd="0" destOrd="0" presId="urn:microsoft.com/office/officeart/2008/layout/VerticalCurvedList"/>
    <dgm:cxn modelId="{5536E74B-764E-4EA2-88A4-80A88B718193}" type="presParOf" srcId="{8B5AA2A4-3D96-4BE8-AC67-FBD8D2EA9697}" destId="{369C7CDA-93F7-4F28-A51F-68FA51B47613}" srcOrd="9" destOrd="0" presId="urn:microsoft.com/office/officeart/2008/layout/VerticalCurvedList"/>
    <dgm:cxn modelId="{F7590BB6-F965-450A-9CF6-CCBD739E6DE1}" type="presParOf" srcId="{8B5AA2A4-3D96-4BE8-AC67-FBD8D2EA9697}" destId="{879D08A5-EE3A-4027-BBF1-E74CA803096F}" srcOrd="10" destOrd="0" presId="urn:microsoft.com/office/officeart/2008/layout/VerticalCurvedList"/>
    <dgm:cxn modelId="{F17A5986-CF05-4E0A-BB2A-89DA33256C51}" type="presParOf" srcId="{879D08A5-EE3A-4027-BBF1-E74CA803096F}" destId="{34278DFD-0A55-4B73-BBC5-5A72B4CA41D2}" srcOrd="0" destOrd="0" presId="urn:microsoft.com/office/officeart/2008/layout/VerticalCurvedList"/>
    <dgm:cxn modelId="{C08F7044-4B90-4583-AA36-85FB0B60D021}" type="presParOf" srcId="{8B5AA2A4-3D96-4BE8-AC67-FBD8D2EA9697}" destId="{F4FECEA5-0CAD-4DF6-A3C3-A07091734C02}" srcOrd="11" destOrd="0" presId="urn:microsoft.com/office/officeart/2008/layout/VerticalCurvedList"/>
    <dgm:cxn modelId="{33EB5942-552F-42B2-9B51-2E1123424F9A}" type="presParOf" srcId="{8B5AA2A4-3D96-4BE8-AC67-FBD8D2EA9697}" destId="{4A9616B2-2AEC-4067-AA1F-0638855471BD}" srcOrd="12" destOrd="0" presId="urn:microsoft.com/office/officeart/2008/layout/VerticalCurvedList"/>
    <dgm:cxn modelId="{D9639003-85C8-4FD6-9F4A-4A1FB86982CB}" type="presParOf" srcId="{4A9616B2-2AEC-4067-AA1F-0638855471BD}" destId="{04A2E9FE-2A0F-4BA4-943C-FBA626F7DEDD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7EF7A6-4378-4C5E-9854-B0AEF2B4C4D5}">
      <dsp:nvSpPr>
        <dsp:cNvPr id="0" name=""/>
        <dsp:cNvSpPr/>
      </dsp:nvSpPr>
      <dsp:spPr>
        <a:xfrm>
          <a:off x="-7393550" y="-1120529"/>
          <a:ext cx="8724368" cy="8724368"/>
        </a:xfrm>
        <a:prstGeom prst="blockArc">
          <a:avLst>
            <a:gd name="adj1" fmla="val 18900000"/>
            <a:gd name="adj2" fmla="val 2700000"/>
            <a:gd name="adj3" fmla="val 248"/>
          </a:avLst>
        </a:pr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0442-0B62-46ED-8C33-6E43C5DB75DD}">
      <dsp:nvSpPr>
        <dsp:cNvPr id="0" name=""/>
        <dsp:cNvSpPr/>
      </dsp:nvSpPr>
      <dsp:spPr>
        <a:xfrm>
          <a:off x="373741" y="341411"/>
          <a:ext cx="8589493" cy="682562"/>
        </a:xfrm>
        <a:prstGeom prst="rect">
          <a:avLst/>
        </a:prstGeom>
        <a:solidFill>
          <a:srgbClr val="FFFF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1784" tIns="66040" rIns="66040" bIns="66040" numCol="1" spcCol="1270" anchor="ctr" anchorCtr="0">
          <a:noAutofit/>
        </a:bodyPr>
        <a:lstStyle/>
        <a:p>
          <a:pPr lvl="0" algn="ctr" defTabSz="10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принятие ряда положений бюджетного законодательства</a:t>
          </a:r>
          <a:endParaRPr lang="ru-RU" sz="2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73741" y="341411"/>
        <a:ext cx="8589493" cy="682562"/>
      </dsp:txXfrm>
    </dsp:sp>
    <dsp:sp modelId="{C35FA6B9-5244-4239-9B7D-7651A655C39D}">
      <dsp:nvSpPr>
        <dsp:cNvPr id="0" name=""/>
        <dsp:cNvSpPr/>
      </dsp:nvSpPr>
      <dsp:spPr>
        <a:xfrm>
          <a:off x="288674" y="317483"/>
          <a:ext cx="648229" cy="775638"/>
        </a:xfrm>
        <a:prstGeom prst="roundRect">
          <a:avLst/>
        </a:prstGeom>
        <a:solidFill>
          <a:schemeClr val="bg1"/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82C5D9-FEF8-4D23-BBCD-AAC2CC47C5A1}">
      <dsp:nvSpPr>
        <dsp:cNvPr id="0" name=""/>
        <dsp:cNvSpPr/>
      </dsp:nvSpPr>
      <dsp:spPr>
        <a:xfrm>
          <a:off x="1017068" y="1326120"/>
          <a:ext cx="7863665" cy="546562"/>
        </a:xfrm>
        <a:prstGeom prst="rect">
          <a:avLst/>
        </a:prstGeom>
        <a:solidFill>
          <a:schemeClr val="bg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1784" tIns="66040" rIns="66040" bIns="6604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формирование более прозрачных условий </a:t>
          </a:r>
          <a:endParaRPr lang="ru-RU" sz="2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17068" y="1326120"/>
        <a:ext cx="7863665" cy="546562"/>
      </dsp:txXfrm>
    </dsp:sp>
    <dsp:sp modelId="{D0921B32-223C-4904-8371-B0345DEFB7FF}">
      <dsp:nvSpPr>
        <dsp:cNvPr id="0" name=""/>
        <dsp:cNvSpPr/>
      </dsp:nvSpPr>
      <dsp:spPr>
        <a:xfrm>
          <a:off x="741367" y="1198350"/>
          <a:ext cx="483570" cy="85320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1986775"/>
              <a:satOff val="7962"/>
              <a:lumOff val="17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B103CB-20CE-46C8-9620-159B5A663D60}">
      <dsp:nvSpPr>
        <dsp:cNvPr id="0" name=""/>
        <dsp:cNvSpPr/>
      </dsp:nvSpPr>
      <dsp:spPr>
        <a:xfrm>
          <a:off x="1304625" y="2175109"/>
          <a:ext cx="7606926" cy="663178"/>
        </a:xfrm>
        <a:prstGeom prst="rect">
          <a:avLst/>
        </a:prstGeom>
        <a:solidFill>
          <a:srgbClr val="FFFF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1784" tIns="66040" rIns="66040" bIns="6604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мероприятия по сокращению уровня дефицита</a:t>
          </a:r>
          <a:endParaRPr lang="ru-RU" sz="2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304625" y="2175109"/>
        <a:ext cx="7606926" cy="663178"/>
      </dsp:txXfrm>
    </dsp:sp>
    <dsp:sp modelId="{00A75AC3-DEA5-4C22-8236-AFB9A0ABCE58}">
      <dsp:nvSpPr>
        <dsp:cNvPr id="0" name=""/>
        <dsp:cNvSpPr/>
      </dsp:nvSpPr>
      <dsp:spPr>
        <a:xfrm>
          <a:off x="1014325" y="2190214"/>
          <a:ext cx="570648" cy="85320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973551"/>
              <a:satOff val="15924"/>
              <a:lumOff val="34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18726B-079C-4E8C-A9A6-0D77F8E1288F}">
      <dsp:nvSpPr>
        <dsp:cNvPr id="0" name=""/>
        <dsp:cNvSpPr/>
      </dsp:nvSpPr>
      <dsp:spPr>
        <a:xfrm>
          <a:off x="1304625" y="3126315"/>
          <a:ext cx="7606926" cy="896587"/>
        </a:xfrm>
        <a:prstGeom prst="rect">
          <a:avLst/>
        </a:prstGeom>
        <a:solidFill>
          <a:schemeClr val="bg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1784" tIns="66040" rIns="66040" bIns="6604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пересмотр порядка предоставления и методов контроля за использованием трансфертов</a:t>
          </a:r>
          <a:endParaRPr lang="ru-RU" sz="2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304625" y="3126315"/>
        <a:ext cx="7606926" cy="896587"/>
      </dsp:txXfrm>
    </dsp:sp>
    <dsp:sp modelId="{4645CEFF-C3BA-410E-B47F-069775AA8371}">
      <dsp:nvSpPr>
        <dsp:cNvPr id="0" name=""/>
        <dsp:cNvSpPr/>
      </dsp:nvSpPr>
      <dsp:spPr>
        <a:xfrm>
          <a:off x="936905" y="3126322"/>
          <a:ext cx="581466" cy="85320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5960326"/>
              <a:satOff val="23887"/>
              <a:lumOff val="517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9C7CDA-93F7-4F28-A51F-68FA51B47613}">
      <dsp:nvSpPr>
        <dsp:cNvPr id="0" name=""/>
        <dsp:cNvSpPr/>
      </dsp:nvSpPr>
      <dsp:spPr>
        <a:xfrm>
          <a:off x="1017068" y="4278444"/>
          <a:ext cx="7863665" cy="731277"/>
        </a:xfrm>
        <a:prstGeom prst="rect">
          <a:avLst/>
        </a:prstGeom>
        <a:solidFill>
          <a:srgbClr val="FFFF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1784" tIns="66040" rIns="66040" bIns="6604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внесение соответствующих и своевременных корректировок при определении объемов </a:t>
          </a:r>
          <a:endParaRPr lang="ru-RU" sz="2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17068" y="4278444"/>
        <a:ext cx="7863665" cy="731277"/>
      </dsp:txXfrm>
    </dsp:sp>
    <dsp:sp modelId="{34278DFD-0A55-4B73-BBC5-5A72B4CA41D2}">
      <dsp:nvSpPr>
        <dsp:cNvPr id="0" name=""/>
        <dsp:cNvSpPr/>
      </dsp:nvSpPr>
      <dsp:spPr>
        <a:xfrm>
          <a:off x="792887" y="4206433"/>
          <a:ext cx="437454" cy="85320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7947101"/>
              <a:satOff val="31849"/>
              <a:lumOff val="690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FECEA5-0CAD-4DF6-A3C3-A07091734C02}">
      <dsp:nvSpPr>
        <dsp:cNvPr id="0" name=""/>
        <dsp:cNvSpPr/>
      </dsp:nvSpPr>
      <dsp:spPr>
        <a:xfrm>
          <a:off x="289953" y="5286558"/>
          <a:ext cx="8673323" cy="848275"/>
        </a:xfrm>
        <a:prstGeom prst="rect">
          <a:avLst/>
        </a:prstGeom>
        <a:solidFill>
          <a:schemeClr val="bg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1784" tIns="66040" rIns="66040" bIns="6604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разработка мероприятий по стимулированию экономического развития  субъектов Российской Федерации</a:t>
          </a:r>
          <a:endParaRPr lang="ru-RU" sz="2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9953" y="5286558"/>
        <a:ext cx="8673323" cy="848275"/>
      </dsp:txXfrm>
    </dsp:sp>
    <dsp:sp modelId="{04A2E9FE-2A0F-4BA4-943C-FBA626F7DEDD}">
      <dsp:nvSpPr>
        <dsp:cNvPr id="0" name=""/>
        <dsp:cNvSpPr/>
      </dsp:nvSpPr>
      <dsp:spPr>
        <a:xfrm>
          <a:off x="130708" y="5286562"/>
          <a:ext cx="643068" cy="85320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0.94109</cdr:y>
    </cdr:from>
    <cdr:to>
      <cdr:x>1</cdr:x>
      <cdr:y>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5899918"/>
          <a:ext cx="8859120" cy="36933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  <a:prstDash val="sysDash"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Источник: </a:t>
          </a:r>
          <a:r>
            <a: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Министерство финансов Российской Федерации: https://www.minfin.ru</a:t>
          </a:r>
          <a:endParaRPr lang="ru-RU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8985AA-2318-47EC-8B9F-E715A808B58E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6FCB77-270A-40A9-A18A-6B9A383A4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252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6FCB77-270A-40A9-A18A-6B9A383A469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236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F6D1-CE31-42F0-AA12-901B87B807C7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B3829-5749-4921-94B2-EB3BF7001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874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F6D1-CE31-42F0-AA12-901B87B807C7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B3829-5749-4921-94B2-EB3BF7001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927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F6D1-CE31-42F0-AA12-901B87B807C7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B3829-5749-4921-94B2-EB3BF7001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445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F6D1-CE31-42F0-AA12-901B87B807C7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B3829-5749-4921-94B2-EB3BF7001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365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F6D1-CE31-42F0-AA12-901B87B807C7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B3829-5749-4921-94B2-EB3BF7001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334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F6D1-CE31-42F0-AA12-901B87B807C7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B3829-5749-4921-94B2-EB3BF7001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904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F6D1-CE31-42F0-AA12-901B87B807C7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B3829-5749-4921-94B2-EB3BF7001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824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F6D1-CE31-42F0-AA12-901B87B807C7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B3829-5749-4921-94B2-EB3BF7001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648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F6D1-CE31-42F0-AA12-901B87B807C7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B3829-5749-4921-94B2-EB3BF7001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865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F6D1-CE31-42F0-AA12-901B87B807C7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B3829-5749-4921-94B2-EB3BF7001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013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F6D1-CE31-42F0-AA12-901B87B807C7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B3829-5749-4921-94B2-EB3BF7001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415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EF6D1-CE31-42F0-AA12-901B87B807C7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1B3829-5749-4921-94B2-EB3BF7001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872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1007016"/>
            <a:ext cx="8411656" cy="181588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АКТУАЛЬНЫЕ ПРОБЛЕМЫ РЕГУЛИРОВАНИЯ МЕЖБЮДЖЕТНЫХ ОТНОШЕНИЙ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РОССИЙСКОЙ ФЕДЕРАЦИИ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 СОВРЕМЕННОМ ЭТАПЕ РАЗВИТИЯ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39752" y="3789040"/>
            <a:ext cx="72042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Студентки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курса ОУ «Магистр»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Донецкого национального университета</a:t>
            </a:r>
          </a:p>
          <a:p>
            <a:pPr algn="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направления подготовки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«Финансы и кредит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Профиль: «Государственные финансы» 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МАЧУЛЫ ЕКАТЕРИНЫ СЕРГЕЕВНЫ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algn="r"/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науч.руководитель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к.э.н., доц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Михальская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Л. С.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77632"/>
            <a:ext cx="8169344" cy="523220"/>
          </a:xfrm>
          <a:prstGeom prst="rect">
            <a:avLst/>
          </a:prstGeom>
          <a:noFill/>
          <a:ln w="28575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Доклад на тему: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36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51525"/>
            <a:ext cx="9144000" cy="338554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РАСЧЕТ ИНТЕГРАЛЬНОГО ПОКАЗАТЕЛЯ МБО СВЕРДЛОВСКОЙ ОБЛАСТИ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245407"/>
              </p:ext>
            </p:extLst>
          </p:nvPr>
        </p:nvGraphicFramePr>
        <p:xfrm>
          <a:off x="287524" y="390079"/>
          <a:ext cx="8568952" cy="17645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9015"/>
                <a:gridCol w="1678742"/>
                <a:gridCol w="1462274"/>
                <a:gridCol w="1462274"/>
                <a:gridCol w="2086647"/>
              </a:tblGrid>
              <a:tr h="299611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opt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Отклонение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578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68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  <a:r>
                        <a:rPr lang="ru-RU" sz="20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r>
                        <a:rPr lang="ru-RU" sz="2000" b="1" baseline="-250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нб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0,92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0,91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3268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r>
                        <a:rPr lang="ru-RU" sz="20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r>
                        <a:rPr lang="ru-RU" sz="2000" b="1" baseline="-250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0,67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0,64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0,71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4539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4.К</a:t>
                      </a:r>
                      <a:r>
                        <a:rPr lang="ru-RU" sz="2000" b="1" baseline="-25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орд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0,8-0,9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0,76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0,85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2320647"/>
              </p:ext>
            </p:extLst>
          </p:nvPr>
        </p:nvGraphicFramePr>
        <p:xfrm>
          <a:off x="1277144" y="2276872"/>
          <a:ext cx="6480719" cy="1402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3020"/>
                <a:gridCol w="1554349"/>
                <a:gridCol w="2333350"/>
              </a:tblGrid>
              <a:tr h="1440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opt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2702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5.К </a:t>
                      </a:r>
                      <a:r>
                        <a:rPr lang="ru-RU" sz="2000" b="1" baseline="-250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дф</a:t>
                      </a:r>
                      <a:r>
                        <a:rPr lang="ru-RU" sz="2000" b="1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2000" b="1" baseline="-250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дпл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0,95-1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2702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</a:t>
                      </a: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r>
                        <a:rPr lang="ru-RU" sz="2000" b="1" baseline="-250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рф</a:t>
                      </a:r>
                      <a:r>
                        <a:rPr lang="ru-RU" sz="2000" b="1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2000" b="1" baseline="-250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рпл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0,95-1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0,93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2702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r>
                        <a:rPr lang="ru-RU" sz="2000" b="1" baseline="-250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тф</a:t>
                      </a:r>
                      <a:r>
                        <a:rPr lang="ru-RU" sz="2000" b="1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2000" b="1" baseline="-250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тпл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0,95-1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0,94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179512" y="4010880"/>
                <a:ext cx="8820472" cy="65139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  <a:prstDash val="sysDash"/>
              </a:ln>
            </p:spPr>
            <p:txBody>
              <a:bodyPr wrap="square" rtlCol="0">
                <a:spAutoFit/>
              </a:bodyPr>
              <a:lstStyle/>
              <a:p>
                <a:pPr marL="108000" algn="ctr" defTabSz="108000"/>
                <a:r>
                  <a:rPr lang="ru-RU" sz="3200" b="1" i="1" dirty="0" err="1" smtClean="0">
                    <a:latin typeface="Times New Roman" pitchFamily="18" charset="0"/>
                    <a:cs typeface="Times New Roman" pitchFamily="18" charset="0"/>
                  </a:rPr>
                  <a:t>Э</a:t>
                </a:r>
                <a:r>
                  <a:rPr lang="ru-RU" sz="3200" b="1" i="1" baseline="-25000" dirty="0" err="1" smtClean="0">
                    <a:latin typeface="Times New Roman" pitchFamily="18" charset="0"/>
                    <a:cs typeface="Times New Roman" pitchFamily="18" charset="0"/>
                  </a:rPr>
                  <a:t>мбо</a:t>
                </a:r>
                <a:r>
                  <a:rPr lang="ru-RU" sz="3200" b="1" i="1" baseline="-25000" dirty="0" smtClean="0">
                    <a:latin typeface="Times New Roman" pitchFamily="18" charset="0"/>
                    <a:cs typeface="Times New Roman" pitchFamily="18" charset="0"/>
                  </a:rPr>
                  <a:t> план =</a:t>
                </a:r>
                <a:r>
                  <a:rPr lang="ru-RU" sz="3200" b="1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sz="3000" b="1" i="1" dirty="0" smtClean="0"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ru-RU" sz="3000" b="1" i="1" dirty="0" smtClean="0">
                            <a:latin typeface="Cambria Math"/>
                            <a:cs typeface="Times New Roman" pitchFamily="18" charset="0"/>
                          </a:rPr>
                          <m:t>𝟔</m:t>
                        </m:r>
                      </m:deg>
                      <m:e>
                        <m:r>
                          <m:rPr>
                            <m:nor/>
                          </m:rPr>
                          <a:rPr lang="ru-RU" sz="3000" b="1" i="1" dirty="0">
                            <a:latin typeface="Times New Roman" pitchFamily="18" charset="0"/>
                            <a:cs typeface="Times New Roman" pitchFamily="18" charset="0"/>
                          </a:rPr>
                          <m:t>0,91∗</m:t>
                        </m:r>
                        <m:r>
                          <m:rPr>
                            <m:nor/>
                          </m:rPr>
                          <a:rPr lang="ru-RU" sz="3000" b="1" i="1" dirty="0" smtClean="0"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ru-RU" sz="3000" b="1" i="1" dirty="0">
                            <a:latin typeface="Times New Roman" pitchFamily="18" charset="0"/>
                            <a:cs typeface="Times New Roman" pitchFamily="18" charset="0"/>
                          </a:rPr>
                          <m:t>0,71∗</m:t>
                        </m:r>
                        <m:r>
                          <m:rPr>
                            <m:nor/>
                          </m:rPr>
                          <a:rPr lang="ru-RU" sz="3000" b="1" i="1" dirty="0" smtClean="0"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ru-RU" sz="3000" b="1" i="1" dirty="0">
                            <a:latin typeface="Times New Roman" pitchFamily="18" charset="0"/>
                            <a:cs typeface="Times New Roman" pitchFamily="18" charset="0"/>
                          </a:rPr>
                          <m:t>0,85∗</m:t>
                        </m:r>
                        <m:r>
                          <m:rPr>
                            <m:nor/>
                          </m:rPr>
                          <a:rPr lang="ru-RU" sz="3000" b="1" i="1" dirty="0" smtClean="0"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ru-RU" sz="3000" b="1" i="1" dirty="0">
                            <a:latin typeface="Times New Roman" pitchFamily="18" charset="0"/>
                            <a:cs typeface="Times New Roman" pitchFamily="18" charset="0"/>
                          </a:rPr>
                          <m:t>0,95∗</m:t>
                        </m:r>
                        <m:r>
                          <m:rPr>
                            <m:nor/>
                          </m:rPr>
                          <a:rPr lang="ru-RU" sz="3000" b="1" i="1" dirty="0" smtClean="0"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ru-RU" sz="3000" b="1" i="1" dirty="0">
                            <a:latin typeface="Times New Roman" pitchFamily="18" charset="0"/>
                            <a:cs typeface="Times New Roman" pitchFamily="18" charset="0"/>
                          </a:rPr>
                          <m:t>0,93∗</m:t>
                        </m:r>
                        <m:r>
                          <m:rPr>
                            <m:nor/>
                          </m:rPr>
                          <a:rPr lang="ru-RU" sz="3000" b="1" i="1" dirty="0" smtClean="0"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ru-RU" sz="3000" b="1" i="1" dirty="0">
                            <a:latin typeface="Times New Roman" pitchFamily="18" charset="0"/>
                            <a:cs typeface="Times New Roman" pitchFamily="18" charset="0"/>
                          </a:rPr>
                          <m:t>0,94</m:t>
                        </m:r>
                      </m:e>
                    </m:rad>
                  </m:oMath>
                </a14:m>
                <a:r>
                  <a:rPr lang="ru-RU" sz="3000" b="1" i="1" dirty="0" smtClean="0">
                    <a:latin typeface="Times New Roman" pitchFamily="18" charset="0"/>
                    <a:cs typeface="Times New Roman" pitchFamily="18" charset="0"/>
                  </a:rPr>
                  <a:t> = 0,87 </a:t>
                </a: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4010880"/>
                <a:ext cx="8820472" cy="651397"/>
              </a:xfrm>
              <a:prstGeom prst="rect">
                <a:avLst/>
              </a:prstGeom>
              <a:blipFill rotWithShape="1">
                <a:blip r:embed="rId2"/>
                <a:stretch>
                  <a:fillRect l="-138" t="-4587" r="-2139" b="-24771"/>
                </a:stretch>
              </a:blipFill>
              <a:ln>
                <a:solidFill>
                  <a:schemeClr val="tx1"/>
                </a:solidFill>
                <a:prstDash val="sysDash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179512" y="4869160"/>
                <a:ext cx="8820472" cy="65139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  <a:prstDash val="sysDash"/>
              </a:ln>
            </p:spPr>
            <p:txBody>
              <a:bodyPr wrap="square" rtlCol="0">
                <a:spAutoFit/>
              </a:bodyPr>
              <a:lstStyle/>
              <a:p>
                <a:pPr marL="108000" algn="ctr" defTabSz="108000"/>
                <a:r>
                  <a:rPr lang="ru-RU" sz="3200" b="1" i="1" dirty="0" smtClean="0">
                    <a:latin typeface="Times New Roman" pitchFamily="18" charset="0"/>
                    <a:cs typeface="Times New Roman" pitchFamily="18" charset="0"/>
                  </a:rPr>
                  <a:t>Э</a:t>
                </a:r>
                <a:r>
                  <a:rPr lang="ru-RU" sz="3200" b="1" i="1" baseline="-25000" dirty="0" err="1" smtClean="0">
                    <a:latin typeface="Times New Roman" pitchFamily="18" charset="0"/>
                    <a:cs typeface="Times New Roman" pitchFamily="18" charset="0"/>
                  </a:rPr>
                  <a:t>мбо</a:t>
                </a:r>
                <a:r>
                  <a:rPr lang="ru-RU" sz="3200" b="1" i="1" baseline="-25000" dirty="0" smtClean="0">
                    <a:latin typeface="Times New Roman" pitchFamily="18" charset="0"/>
                    <a:cs typeface="Times New Roman" pitchFamily="18" charset="0"/>
                  </a:rPr>
                  <a:t> факт =</a:t>
                </a:r>
                <a:r>
                  <a:rPr lang="ru-RU" sz="3200" b="1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sz="3000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ru-RU" sz="3000" b="1" i="1" smtClean="0">
                            <a:latin typeface="Cambria Math"/>
                            <a:cs typeface="Times New Roman" pitchFamily="18" charset="0"/>
                          </a:rPr>
                          <m:t>𝟔</m:t>
                        </m:r>
                      </m:deg>
                      <m:e>
                        <m:r>
                          <m:rPr>
                            <m:nor/>
                          </m:rPr>
                          <a:rPr lang="ru-RU" sz="3000" b="1" i="1" dirty="0">
                            <a:latin typeface="Times New Roman" pitchFamily="18" charset="0"/>
                            <a:cs typeface="Times New Roman" pitchFamily="18" charset="0"/>
                          </a:rPr>
                          <m:t>0,8∗</m:t>
                        </m:r>
                        <m:r>
                          <m:rPr>
                            <m:nor/>
                          </m:rPr>
                          <a:rPr lang="ru-RU" sz="3000" b="1" i="1" dirty="0" smtClean="0"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ru-RU" sz="3000" b="1" i="1" dirty="0">
                            <a:latin typeface="Times New Roman" pitchFamily="18" charset="0"/>
                            <a:cs typeface="Times New Roman" pitchFamily="18" charset="0"/>
                          </a:rPr>
                          <m:t>0,64∗</m:t>
                        </m:r>
                        <m:r>
                          <m:rPr>
                            <m:nor/>
                          </m:rPr>
                          <a:rPr lang="ru-RU" sz="3000" b="1" i="1" dirty="0" smtClean="0"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ru-RU" sz="3000" b="1" i="1" dirty="0">
                            <a:latin typeface="Times New Roman" pitchFamily="18" charset="0"/>
                            <a:cs typeface="Times New Roman" pitchFamily="18" charset="0"/>
                          </a:rPr>
                          <m:t>0,76∗</m:t>
                        </m:r>
                        <m:r>
                          <m:rPr>
                            <m:nor/>
                          </m:rPr>
                          <a:rPr lang="ru-RU" sz="3000" b="1" i="1" dirty="0" smtClean="0"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ru-RU" sz="3000" b="1" i="1" dirty="0">
                            <a:latin typeface="Times New Roman" pitchFamily="18" charset="0"/>
                            <a:cs typeface="Times New Roman" pitchFamily="18" charset="0"/>
                          </a:rPr>
                          <m:t>0,95∗</m:t>
                        </m:r>
                        <m:r>
                          <m:rPr>
                            <m:nor/>
                          </m:rPr>
                          <a:rPr lang="ru-RU" sz="3000" b="1" i="1" dirty="0" smtClean="0"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ru-RU" sz="3000" b="1" i="1" dirty="0">
                            <a:latin typeface="Times New Roman" pitchFamily="18" charset="0"/>
                            <a:cs typeface="Times New Roman" pitchFamily="18" charset="0"/>
                          </a:rPr>
                          <m:t>0,93∗</m:t>
                        </m:r>
                        <m:r>
                          <m:rPr>
                            <m:nor/>
                          </m:rPr>
                          <a:rPr lang="ru-RU" sz="3000" b="1" i="1" dirty="0" smtClean="0"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ru-RU" sz="3000" b="1" i="1" dirty="0">
                            <a:latin typeface="Times New Roman" pitchFamily="18" charset="0"/>
                            <a:cs typeface="Times New Roman" pitchFamily="18" charset="0"/>
                          </a:rPr>
                          <m:t>0,94</m:t>
                        </m:r>
                      </m:e>
                    </m:rad>
                  </m:oMath>
                </a14:m>
                <a:r>
                  <a:rPr lang="ru-RU" sz="3000" b="1" i="1" dirty="0" smtClean="0">
                    <a:latin typeface="Times New Roman" pitchFamily="18" charset="0"/>
                    <a:cs typeface="Times New Roman" pitchFamily="18" charset="0"/>
                  </a:rPr>
                  <a:t> = 0,83</a:t>
                </a: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4869160"/>
                <a:ext cx="8820472" cy="651397"/>
              </a:xfrm>
              <a:prstGeom prst="rect">
                <a:avLst/>
              </a:prstGeom>
              <a:blipFill rotWithShape="1">
                <a:blip r:embed="rId3"/>
                <a:stretch>
                  <a:fillRect t="-4587" r="-759" b="-24771"/>
                </a:stretch>
              </a:blipFill>
              <a:ln>
                <a:solidFill>
                  <a:schemeClr val="tx1"/>
                </a:solidFill>
                <a:prstDash val="sysDash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1475656" y="5806144"/>
            <a:ext cx="5725144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108000" algn="ctr" defTabSz="108000"/>
            <a:r>
              <a:rPr lang="el-GR" sz="3200" b="1" i="1" dirty="0" smtClean="0">
                <a:latin typeface="Calibri"/>
                <a:cs typeface="Times New Roman" pitchFamily="18" charset="0"/>
              </a:rPr>
              <a:t>Δ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3200" b="1" i="1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baseline="-25000" dirty="0" err="1" smtClean="0">
                <a:latin typeface="Times New Roman" pitchFamily="18" charset="0"/>
                <a:cs typeface="Times New Roman" pitchFamily="18" charset="0"/>
              </a:rPr>
              <a:t>мбо</a:t>
            </a:r>
            <a:r>
              <a:rPr lang="ru-RU" sz="3200" b="1" i="1" baseline="-25000" dirty="0" smtClean="0"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0,83-0,87=  - 0,04</a:t>
            </a:r>
          </a:p>
        </p:txBody>
      </p:sp>
    </p:spTree>
    <p:extLst>
      <p:ext uri="{BB962C8B-B14F-4D97-AF65-F5344CB8AC3E}">
        <p14:creationId xmlns:p14="http://schemas.microsoft.com/office/powerpoint/2010/main" val="391121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233820274"/>
              </p:ext>
            </p:extLst>
          </p:nvPr>
        </p:nvGraphicFramePr>
        <p:xfrm>
          <a:off x="53752" y="374690"/>
          <a:ext cx="9036496" cy="6483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1525"/>
            <a:ext cx="9144000" cy="646331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РЕКОМЕНДАЦИИ ПО СОВЕРШЕНСТВОВАНИЮ МЕХАНИЗМА РЕГУЛИРОВАНИЯ МБО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55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09992" y="260648"/>
            <a:ext cx="8784976" cy="286232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72000" algn="ctr" defTabSz="108000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НАУЧНАЯ НОВИЗНА:</a:t>
            </a:r>
          </a:p>
          <a:p>
            <a:pPr marL="72000" algn="ctr" defTabSz="108000"/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72000" indent="-360000" algn="just" defTabSz="1080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Представлена авторская трактовка понятия «межбюджетные отношения».</a:t>
            </a:r>
          </a:p>
          <a:p>
            <a:pPr marL="72000" indent="-360000" algn="just" defTabSz="1080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основе системного подхода разработана концептуальная модель механизма межбюджетного регулирования.</a:t>
            </a:r>
          </a:p>
          <a:p>
            <a:pPr marL="72000" indent="-360000" algn="just" defTabSz="1080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Определены эффективные методы и инструменты регулирования межбюджетных отношений</a:t>
            </a:r>
          </a:p>
          <a:p>
            <a:pPr marL="72000" indent="-360000" algn="just" defTabSz="1080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Внесены рекомендации по совершенствованию системы межбюджетного регулирования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9992" y="3501008"/>
            <a:ext cx="8784976" cy="286232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108000" algn="ctr" defTabSz="108000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ПРАКТИЧЕСКАЯ ЗНАЧИМОСТЬ:</a:t>
            </a:r>
          </a:p>
          <a:p>
            <a:pPr marL="108000" algn="ctr" defTabSz="108000"/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Результаты представлены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на ХІХ Международной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научной конференции студентов и молодых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ученых «Финансовый и банковский менеджмент: опыт и проблемы»,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ІІ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Международной научной конференции студентов и молодых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ученых «Оценка социально-экономического развития: опыт и перспективы»,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еспубликанского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конкурса студенческих научных работ по экономическим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наукам 2018 г.,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также прошли апробацию на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методическом семинаре ООО «Стар-Мед».</a:t>
            </a:r>
          </a:p>
        </p:txBody>
      </p:sp>
    </p:spTree>
    <p:extLst>
      <p:ext uri="{BB962C8B-B14F-4D97-AF65-F5344CB8AC3E}">
        <p14:creationId xmlns:p14="http://schemas.microsoft.com/office/powerpoint/2010/main" val="373682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1525"/>
            <a:ext cx="9144000" cy="954107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7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Материалы результатов исследования прошли </a:t>
            </a:r>
            <a:r>
              <a:rPr lang="ru-RU" sz="27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апробацию:</a:t>
            </a:r>
            <a:endParaRPr lang="ru-RU" sz="27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7524" y="1159888"/>
            <a:ext cx="8604956" cy="5509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457200" indent="-457200" algn="just"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 ХІХ Международной научной конференции студентов и молодых ученых «Финансовый и банковский менеджмент: опыт и проблемы»   (6-7 декабря 2017 г.) в докладе «Межбюджетные трансферты как инструмент регулирования межбюджетных отношений».</a:t>
            </a:r>
          </a:p>
          <a:p>
            <a:pPr marL="457200" indent="-457200" algn="just">
              <a:buFontTx/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публикации сборника научных трудов «Финансы. Учет. Банки» 2017  г. на тему «Регулирование межбюджетных отношений в современных условиях».</a:t>
            </a:r>
          </a:p>
          <a:p>
            <a:pPr marL="457200" indent="-457200" algn="just"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 ІІ Международной научной конференции студентов и молодых ученых «Оценка социально-экономического развития: опыт и перспективы» (4-5 апреля 2018 г.) в докладе «Методика оценки состояния межбюджетных отношений в регионе».</a:t>
            </a:r>
          </a:p>
          <a:p>
            <a:pPr marL="457200" indent="-457200" algn="just"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Республиканском конкурсе студенческих научных работ по экономическим наукам по экономическим наукам в секции «Финансы и кредит. Банковское дело» 2018 учебного года в работе «Механизм регулирования межбюджетных отношений».</a:t>
            </a:r>
          </a:p>
        </p:txBody>
      </p:sp>
    </p:spTree>
    <p:extLst>
      <p:ext uri="{BB962C8B-B14F-4D97-AF65-F5344CB8AC3E}">
        <p14:creationId xmlns:p14="http://schemas.microsoft.com/office/powerpoint/2010/main" val="27649126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72" y="764704"/>
            <a:ext cx="913792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6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  <a:endParaRPr lang="ru-RU" sz="7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</a:p>
          <a:p>
            <a:pPr algn="ctr"/>
            <a:r>
              <a:rPr lang="ru-RU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7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83927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 со стрелкой вправо 4"/>
          <p:cNvSpPr/>
          <p:nvPr/>
        </p:nvSpPr>
        <p:spPr>
          <a:xfrm>
            <a:off x="82904" y="1268854"/>
            <a:ext cx="2098846" cy="704066"/>
          </a:xfrm>
          <a:prstGeom prst="rightArrowCallout">
            <a:avLst>
              <a:gd name="adj1" fmla="val 10890"/>
              <a:gd name="adj2" fmla="val 17945"/>
              <a:gd name="adj3" fmla="val 25000"/>
              <a:gd name="adj4" fmla="val 84461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ССЛЕДОВАНИЯ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0702" y="1296058"/>
            <a:ext cx="6723854" cy="102155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определение проблем регулирования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МБО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основе анализа инструментов межбюджетного механизма и разработка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направлений его совершенствования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38009" y="2564904"/>
            <a:ext cx="7657564" cy="258532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108000" indent="-342900" algn="just" defTabSz="1080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основе синтеза теоретических подходов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представить авторскую трактовку понятия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межбюджетных отношений;</a:t>
            </a:r>
          </a:p>
          <a:p>
            <a:pPr marL="108000" indent="-342900" algn="just" defTabSz="108000">
              <a:buFont typeface="Arial" pitchFamily="34" charset="0"/>
              <a:buChar char="•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Провести анализ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динамики и структуры межбюджетных трансфертов;</a:t>
            </a:r>
          </a:p>
          <a:p>
            <a:pPr marL="108000" indent="-342900" algn="just" defTabSz="108000">
              <a:buFont typeface="Arial" pitchFamily="34" charset="0"/>
              <a:buChar char="•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Определить эффективные методы и инструменты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анализа межбюджетных отношений;</a:t>
            </a:r>
          </a:p>
          <a:p>
            <a:pPr marL="108000" indent="-342900" algn="just" defTabSz="108000">
              <a:buFont typeface="Arial" pitchFamily="34" charset="0"/>
              <a:buChar char="•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Внести рекомендации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 развитию МБО</a:t>
            </a:r>
          </a:p>
          <a:p>
            <a:pPr marL="108000" indent="-342900" algn="just" defTabSz="1080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основе системного подхода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разработать концептуальную модель регулирования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МБО в условиях агрессивного воздействия факторов внешней среды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ыноска со стрелкой вправо 9"/>
          <p:cNvSpPr/>
          <p:nvPr/>
        </p:nvSpPr>
        <p:spPr>
          <a:xfrm>
            <a:off x="-4851" y="2420888"/>
            <a:ext cx="1408499" cy="648072"/>
          </a:xfrm>
          <a:prstGeom prst="rightArrowCallout">
            <a:avLst>
              <a:gd name="adj1" fmla="val 10890"/>
              <a:gd name="adj2" fmla="val 17945"/>
              <a:gd name="adj3" fmla="val 25000"/>
              <a:gd name="adj4" fmla="val 84461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Выноска со стрелкой вправо 11"/>
          <p:cNvSpPr/>
          <p:nvPr/>
        </p:nvSpPr>
        <p:spPr>
          <a:xfrm>
            <a:off x="-2228" y="77589"/>
            <a:ext cx="2269110" cy="704066"/>
          </a:xfrm>
          <a:prstGeom prst="rightArrowCallout">
            <a:avLst>
              <a:gd name="adj1" fmla="val 10890"/>
              <a:gd name="adj2" fmla="val 17945"/>
              <a:gd name="adj3" fmla="val 25000"/>
              <a:gd name="adj4" fmla="val 84461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ИССЛЕДОВАНИЯ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6882" y="77589"/>
            <a:ext cx="6821443" cy="102155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 defTabSz="1080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Обусловлена наличием постоянных колебаний распределяемых бюджетных ресурсов </a:t>
            </a:r>
            <a:r>
              <a:rPr lang="ru-RU" dirty="0" smtClean="0">
                <a:latin typeface="Calibri"/>
                <a:cs typeface="Times New Roman" pitchFamily="18" charset="0"/>
              </a:rPr>
              <a:t>=&gt;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необходима разработка эффективного механизма регулирования межбюджетных отношений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6762" y="5619876"/>
            <a:ext cx="2160240" cy="360040"/>
          </a:xfrm>
          <a:prstGeom prst="rect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92923" y="5619876"/>
            <a:ext cx="2187233" cy="360040"/>
          </a:xfrm>
          <a:prstGeom prst="rect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ПРЕДМЕТ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04048" y="5979916"/>
            <a:ext cx="3964984" cy="47342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механизм регулирования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06469" y="5979916"/>
            <a:ext cx="3550562" cy="46758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000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процесс регулирования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</a:t>
            </a:r>
            <a:endParaRPr lang="ru-RU" sz="2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00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976" y="18192"/>
            <a:ext cx="9120024" cy="384721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ctr" defTabSz="108000"/>
            <a:r>
              <a:rPr lang="ru-RU" sz="19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АВТОРСКАЯ ТРАКТОВКА ПОНЯТИЯ «МЕЖБЮДЖЕТНЫЕ ОТНОШЕНИЯ»</a:t>
            </a:r>
            <a:endParaRPr lang="ru-RU" sz="19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02913"/>
            <a:ext cx="9112032" cy="18620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just" defTabSz="108000"/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	МЕЖБЮДЖЕТНЫЕ ОТНОШЕНИЯ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– экономико-правовые взаимосвязи 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между всеми участниками бюджетного процесса по поводу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оптимального формирования, 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распределения и использования бюджетных ресурсов государства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и его территориальных образований в 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целях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поддержания устойчивого развития 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бюджетной системы. </a:t>
            </a:r>
          </a:p>
        </p:txBody>
      </p:sp>
      <p:sp>
        <p:nvSpPr>
          <p:cNvPr id="2" name="Стрелка вниз 1"/>
          <p:cNvSpPr/>
          <p:nvPr/>
        </p:nvSpPr>
        <p:spPr>
          <a:xfrm>
            <a:off x="1068534" y="2225106"/>
            <a:ext cx="913948" cy="209015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055916" y="2249739"/>
            <a:ext cx="1080120" cy="217533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7380312" y="2264961"/>
            <a:ext cx="1080120" cy="236653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447736" y="2501614"/>
            <a:ext cx="2664296" cy="5800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ЭКОНОМИЧЕСКИЙ АСПЕКТ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2501614"/>
            <a:ext cx="2975992" cy="5800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ПРАВОВОЙ АСПЕКТ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378537" y="2472840"/>
            <a:ext cx="2715854" cy="59048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ОРГАНИЗАЦИОННЫЙ АСПЕКТ	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1048" y="3063322"/>
            <a:ext cx="2948920" cy="36820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8000" indent="-108000">
              <a:buFont typeface="Arial" pitchFamily="34" charset="0"/>
              <a:buChar char="•"/>
            </a:pP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Определение прав и обязанностей всех участников МБО;</a:t>
            </a:r>
          </a:p>
          <a:p>
            <a:pPr marL="108000" indent="-108000">
              <a:buFont typeface="Arial" pitchFamily="34" charset="0"/>
              <a:buChar char="•"/>
            </a:pP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Определение на </a:t>
            </a:r>
            <a:r>
              <a:rPr lang="ru-RU" sz="1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постоянной и долговременной основе 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нормативов </a:t>
            </a:r>
            <a:r>
              <a:rPr lang="ru-RU" sz="1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закрепления 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федеральных </a:t>
            </a:r>
            <a:r>
              <a:rPr lang="ru-RU" sz="1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региональных 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налогов;</a:t>
            </a:r>
          </a:p>
          <a:p>
            <a:pPr marL="108000" indent="-108000">
              <a:buFont typeface="Arial" pitchFamily="34" charset="0"/>
              <a:buChar char="•"/>
            </a:pP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Принятие решения о выделений трансфертов бюджетам </a:t>
            </a:r>
            <a:endParaRPr lang="ru-RU" sz="1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11074" y="3081672"/>
            <a:ext cx="2850780" cy="35583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8000" indent="-108000">
              <a:buFont typeface="Arial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азграничение расходных полномочий и поступающих доходов;</a:t>
            </a:r>
          </a:p>
          <a:p>
            <a:pPr marL="108000" indent="-108000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 за реализацией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 и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обязанностей участников бюджетного процесса в соответствии с Бюджетным Кодексом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47736" y="3081672"/>
            <a:ext cx="2629192" cy="3548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8000" indent="-108000">
              <a:buFont typeface="Arial" pitchFamily="34" charset="0"/>
              <a:buChar char="•"/>
            </a:pPr>
            <a:r>
              <a:rPr lang="ru-RU" sz="1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инансирование </a:t>
            </a:r>
            <a:r>
              <a:rPr lang="ru-RU" sz="1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расходов в интересах разных уровней власти и разных территорий одного уровня 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власти;</a:t>
            </a:r>
          </a:p>
          <a:p>
            <a:pPr marL="108000" indent="-108000">
              <a:buFont typeface="Arial" pitchFamily="34" charset="0"/>
              <a:buChar char="•"/>
            </a:pP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Реализация гос. политики по формированию доходов федерального бюджета</a:t>
            </a:r>
            <a:endParaRPr lang="ru-RU" sz="1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6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7464" y="0"/>
            <a:ext cx="9171464" cy="369332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ctr" defTabSz="108000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КОНЦЕПТУАЛЬНАЯ МОДЕЛЬ МЕХАНИЗМА РЕГУЛИРОВАНИЯ МБО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9332"/>
            <a:ext cx="9144000" cy="648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46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-81568" y="0"/>
            <a:ext cx="9225568" cy="646331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ДИНАМИКА РОСТА ОБЪЕМОВ МБТ РОССИЙСКОЙ ФЕДЕРАЦИИ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2013-2017 гг.,  млрд. руб.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4584" y="6244917"/>
            <a:ext cx="9259456" cy="369332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Источник: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Министерство финансов Российской Федерации: https://www.minfin.ru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6620180"/>
              </p:ext>
            </p:extLst>
          </p:nvPr>
        </p:nvGraphicFramePr>
        <p:xfrm>
          <a:off x="340668" y="661571"/>
          <a:ext cx="8568952" cy="2335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101036"/>
              </p:ext>
            </p:extLst>
          </p:nvPr>
        </p:nvGraphicFramePr>
        <p:xfrm>
          <a:off x="465928" y="3789040"/>
          <a:ext cx="8318432" cy="2309820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2272512"/>
                <a:gridCol w="1448058"/>
                <a:gridCol w="1190227"/>
                <a:gridCol w="1190227"/>
                <a:gridCol w="1108704"/>
                <a:gridCol w="1108704"/>
              </a:tblGrid>
              <a:tr h="3909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ВИД/ ГОД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3235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609,1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774,7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650,9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675,5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705,7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6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517,6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413,8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402,8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270,8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311,3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6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276,7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312,2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336,6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366,3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340,1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4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ТРАНСФЕРТЫ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169,9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226,3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36,7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43,3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78984" y="3349288"/>
            <a:ext cx="8341488" cy="369332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ОБЪЕМЫ РАСПРЕДЕЛЕНИЯ ТРАНСФЕРТОВ ПО ИХ ВИДАМ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18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51525"/>
            <a:ext cx="8424936" cy="415498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1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АНАЛИЗ СТРУКТУРЫ МЕЖБЮДЖЕТНЫХ ТРАНСФЕРТОВ, %</a:t>
            </a:r>
            <a:endParaRPr lang="ru-RU" sz="21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2674196"/>
              </p:ext>
            </p:extLst>
          </p:nvPr>
        </p:nvGraphicFramePr>
        <p:xfrm>
          <a:off x="177376" y="451635"/>
          <a:ext cx="8859120" cy="6269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2986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2411760" y="76261"/>
            <a:ext cx="4824536" cy="738664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1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ПРОБЛЕМЫ   РЕГУЛИРОВАНИЯ</a:t>
            </a:r>
          </a:p>
          <a:p>
            <a:pPr algn="ctr"/>
            <a:endParaRPr lang="ru-RU" sz="21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0532" y="533327"/>
            <a:ext cx="8703332" cy="132802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Развитие национальной экономики, независимой от внешнего влияния, которое будет воздействовать на социальные процессы в обществе.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8260" y="2174449"/>
            <a:ext cx="8703332" cy="919401"/>
          </a:xfrm>
          <a:prstGeom prst="roundRect">
            <a:avLst/>
          </a:prstGeom>
          <a:solidFill>
            <a:srgbClr val="FFFF6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Сложность оптимального сочетания централизации и самостоятельности бюджетов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8260" y="3558678"/>
            <a:ext cx="8703332" cy="51077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Снижение качества бюджетного планирования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7124" y="4476720"/>
            <a:ext cx="8665604" cy="919401"/>
          </a:xfrm>
          <a:prstGeom prst="roundRect">
            <a:avLst/>
          </a:prstGeom>
          <a:solidFill>
            <a:srgbClr val="FFFF6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Зависимость устойчивого развития отдельных территорий от их инвестиционной привлекательности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0532" y="5733256"/>
            <a:ext cx="8703332" cy="51077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Расширение экономического потенциала территорий</a:t>
            </a:r>
          </a:p>
        </p:txBody>
      </p:sp>
    </p:spTree>
    <p:extLst>
      <p:ext uri="{BB962C8B-B14F-4D97-AF65-F5344CB8AC3E}">
        <p14:creationId xmlns:p14="http://schemas.microsoft.com/office/powerpoint/2010/main" val="238457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51525"/>
            <a:ext cx="9144000" cy="584775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ИНТЕГРАЛЬНЫЙ ПОКАЗАТЕЛЬ ОЦЕНКИ ЭФФЕКТИВНОСТИ МЕХАНИЗМА РЕГУЛИРОВАНИЯ МБО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95536" y="851722"/>
                <a:ext cx="8426544" cy="72596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400" b="1" i="1" dirty="0" smtClean="0">
                    <a:latin typeface="Times New Roman" pitchFamily="18" charset="0"/>
                    <a:cs typeface="Times New Roman" pitchFamily="18" charset="0"/>
                  </a:rPr>
                  <a:t>Э</a:t>
                </a:r>
                <a:r>
                  <a:rPr lang="ru-RU" sz="3400" b="1" i="1" baseline="-25000" dirty="0" err="1" smtClean="0">
                    <a:latin typeface="Times New Roman" pitchFamily="18" charset="0"/>
                    <a:cs typeface="Times New Roman" pitchFamily="18" charset="0"/>
                  </a:rPr>
                  <a:t>мбо</a:t>
                </a:r>
                <a:r>
                  <a:rPr lang="ru-RU" sz="3400" b="1" i="1" dirty="0">
                    <a:latin typeface="Times New Roman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sz="3400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ru-RU" sz="3400" b="1" i="1" smtClean="0">
                            <a:latin typeface="Cambria Math"/>
                            <a:cs typeface="Times New Roman" pitchFamily="18" charset="0"/>
                          </a:rPr>
                          <m:t>𝟔</m:t>
                        </m:r>
                      </m:deg>
                      <m:e>
                        <m:r>
                          <m:rPr>
                            <m:nor/>
                          </m:rPr>
                          <a:rPr lang="ru-RU" sz="3400" b="1" i="1" dirty="0">
                            <a:latin typeface="Times New Roman" pitchFamily="18" charset="0"/>
                            <a:cs typeface="Times New Roman" pitchFamily="18" charset="0"/>
                          </a:rPr>
                          <m:t>К</m:t>
                        </m:r>
                        <m:r>
                          <m:rPr>
                            <m:nor/>
                          </m:rPr>
                          <a:rPr lang="ru-RU" sz="3400" b="1" i="1" baseline="-25000" dirty="0">
                            <a:latin typeface="Times New Roman" pitchFamily="18" charset="0"/>
                            <a:cs typeface="Times New Roman" pitchFamily="18" charset="0"/>
                          </a:rPr>
                          <m:t>нб</m:t>
                        </m:r>
                        <m:r>
                          <m:rPr>
                            <m:nor/>
                          </m:rPr>
                          <a:rPr lang="ru-RU" sz="3400" b="1" i="1" dirty="0">
                            <a:latin typeface="Times New Roman" pitchFamily="18" charset="0"/>
                            <a:cs typeface="Times New Roman" pitchFamily="18" charset="0"/>
                          </a:rPr>
                          <m:t>∗К</m:t>
                        </m:r>
                        <m:r>
                          <m:rPr>
                            <m:nor/>
                          </m:rPr>
                          <a:rPr lang="ru-RU" sz="3400" b="1" i="1" baseline="-25000" dirty="0">
                            <a:latin typeface="Times New Roman" pitchFamily="18" charset="0"/>
                            <a:cs typeface="Times New Roman" pitchFamily="18" charset="0"/>
                          </a:rPr>
                          <m:t>на</m:t>
                        </m:r>
                        <m:r>
                          <m:rPr>
                            <m:nor/>
                          </m:rPr>
                          <a:rPr lang="ru-RU" sz="3400" b="1" i="1" dirty="0">
                            <a:latin typeface="Times New Roman" pitchFamily="18" charset="0"/>
                            <a:cs typeface="Times New Roman" pitchFamily="18" charset="0"/>
                          </a:rPr>
                          <m:t>∗К</m:t>
                        </m:r>
                        <m:r>
                          <m:rPr>
                            <m:nor/>
                          </m:rPr>
                          <a:rPr lang="ru-RU" sz="3400" b="1" i="1" baseline="-25000" dirty="0">
                            <a:latin typeface="Times New Roman" pitchFamily="18" charset="0"/>
                            <a:cs typeface="Times New Roman" pitchFamily="18" charset="0"/>
                          </a:rPr>
                          <m:t>орд</m:t>
                        </m:r>
                        <m:r>
                          <m:rPr>
                            <m:nor/>
                          </m:rPr>
                          <a:rPr lang="ru-RU" sz="3400" b="1" i="1" dirty="0">
                            <a:latin typeface="Times New Roman" pitchFamily="18" charset="0"/>
                            <a:cs typeface="Times New Roman" pitchFamily="18" charset="0"/>
                          </a:rPr>
                          <m:t>∗К</m:t>
                        </m:r>
                        <m:r>
                          <m:rPr>
                            <m:nor/>
                          </m:rPr>
                          <a:rPr lang="ru-RU" sz="3400" b="1" i="1" baseline="-25000" dirty="0">
                            <a:latin typeface="Times New Roman" pitchFamily="18" charset="0"/>
                            <a:cs typeface="Times New Roman" pitchFamily="18" charset="0"/>
                          </a:rPr>
                          <m:t>дф/дпл</m:t>
                        </m:r>
                        <m:r>
                          <m:rPr>
                            <m:nor/>
                          </m:rPr>
                          <a:rPr lang="ru-RU" sz="3400" b="1" i="1" dirty="0">
                            <a:latin typeface="Times New Roman" pitchFamily="18" charset="0"/>
                            <a:cs typeface="Times New Roman" pitchFamily="18" charset="0"/>
                          </a:rPr>
                          <m:t>∗К</m:t>
                        </m:r>
                        <m:r>
                          <m:rPr>
                            <m:nor/>
                          </m:rPr>
                          <a:rPr lang="ru-RU" sz="3400" b="1" i="1" baseline="-25000" dirty="0">
                            <a:latin typeface="Times New Roman" pitchFamily="18" charset="0"/>
                            <a:cs typeface="Times New Roman" pitchFamily="18" charset="0"/>
                          </a:rPr>
                          <m:t>рф/рпл</m:t>
                        </m:r>
                        <m:r>
                          <m:rPr>
                            <m:nor/>
                          </m:rPr>
                          <a:rPr lang="ru-RU" sz="3400" b="1" i="1" dirty="0">
                            <a:latin typeface="Times New Roman" pitchFamily="18" charset="0"/>
                            <a:cs typeface="Times New Roman" pitchFamily="18" charset="0"/>
                          </a:rPr>
                          <m:t>∗К</m:t>
                        </m:r>
                        <m:r>
                          <m:rPr>
                            <m:nor/>
                          </m:rPr>
                          <a:rPr lang="ru-RU" sz="3400" b="1" i="1" baseline="-25000" dirty="0">
                            <a:latin typeface="Times New Roman" pitchFamily="18" charset="0"/>
                            <a:cs typeface="Times New Roman" pitchFamily="18" charset="0"/>
                          </a:rPr>
                          <m:t>тф/тпл</m:t>
                        </m:r>
                      </m:e>
                    </m:rad>
                  </m:oMath>
                </a14:m>
                <a:r>
                  <a:rPr lang="ru-RU" sz="3400" b="1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3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851722"/>
                <a:ext cx="8426544" cy="725968"/>
              </a:xfrm>
              <a:prstGeom prst="rect">
                <a:avLst/>
              </a:prstGeom>
              <a:blipFill rotWithShape="1">
                <a:blip r:embed="rId2"/>
                <a:stretch>
                  <a:fillRect l="-1447" b="-252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143508" y="2060848"/>
            <a:ext cx="8856984" cy="25853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700" b="1" i="1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700" b="1" i="1" baseline="-25000" dirty="0" err="1" smtClean="0">
                <a:latin typeface="Times New Roman" pitchFamily="18" charset="0"/>
                <a:cs typeface="Times New Roman" pitchFamily="18" charset="0"/>
              </a:rPr>
              <a:t>нб</a:t>
            </a:r>
            <a:r>
              <a:rPr lang="ru-RU" sz="2700" b="1" i="1" baseline="-25000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Коэффициент 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финансовой независимости бюджета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700" b="1" i="1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700" b="1" i="1" baseline="-25000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2700" b="1" i="1" baseline="-250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Коэффициент 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налоговой автономии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700" b="1" i="1" baseline="-25000" dirty="0" smtClean="0">
                <a:latin typeface="Times New Roman" pitchFamily="18" charset="0"/>
                <a:cs typeface="Times New Roman" pitchFamily="18" charset="0"/>
              </a:rPr>
              <a:t>орд -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Коэффициент 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обеспечения расходов доходами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700" b="1" i="1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700" b="1" i="1" baseline="-25000" dirty="0" err="1" smtClean="0">
                <a:latin typeface="Times New Roman" pitchFamily="18" charset="0"/>
                <a:cs typeface="Times New Roman" pitchFamily="18" charset="0"/>
              </a:rPr>
              <a:t>дф</a:t>
            </a:r>
            <a:r>
              <a:rPr lang="ru-RU" sz="2700" b="1" i="1" baseline="-250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700" b="1" i="1" baseline="-25000" dirty="0" err="1" smtClean="0">
                <a:latin typeface="Times New Roman" pitchFamily="18" charset="0"/>
                <a:cs typeface="Times New Roman" pitchFamily="18" charset="0"/>
              </a:rPr>
              <a:t>дпл</a:t>
            </a:r>
            <a:r>
              <a:rPr lang="ru-RU" sz="2700" b="1" i="1" baseline="-250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Коэффициент 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соотношения доходов бюджета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700" b="1" i="1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700" b="1" i="1" baseline="-25000" dirty="0" err="1" smtClean="0">
                <a:latin typeface="Times New Roman" pitchFamily="18" charset="0"/>
                <a:cs typeface="Times New Roman" pitchFamily="18" charset="0"/>
              </a:rPr>
              <a:t>рф</a:t>
            </a:r>
            <a:r>
              <a:rPr lang="ru-RU" sz="2700" b="1" i="1" baseline="-250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700" b="1" i="1" baseline="-25000" dirty="0" err="1" smtClean="0">
                <a:latin typeface="Times New Roman" pitchFamily="18" charset="0"/>
                <a:cs typeface="Times New Roman" pitchFamily="18" charset="0"/>
              </a:rPr>
              <a:t>рпл</a:t>
            </a:r>
            <a:r>
              <a:rPr lang="ru-RU" sz="2700" b="1" i="1" baseline="-25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Коэффициент 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соотношения расходов бюджета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700" b="1" i="1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700" b="1" i="1" baseline="-25000" dirty="0" err="1" smtClean="0">
                <a:latin typeface="Times New Roman" pitchFamily="18" charset="0"/>
                <a:cs typeface="Times New Roman" pitchFamily="18" charset="0"/>
              </a:rPr>
              <a:t>тф</a:t>
            </a:r>
            <a:r>
              <a:rPr lang="ru-RU" sz="2700" b="1" i="1" baseline="-250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700" b="1" i="1" baseline="-25000" dirty="0" err="1" smtClean="0">
                <a:latin typeface="Times New Roman" pitchFamily="18" charset="0"/>
                <a:cs typeface="Times New Roman" pitchFamily="18" charset="0"/>
              </a:rPr>
              <a:t>тпл</a:t>
            </a:r>
            <a:r>
              <a:rPr lang="ru-RU" sz="2700" b="1" i="1" baseline="-250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Коэффициент 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соотношения трансфертов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3588" y="4990590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Идеальное значение - </a:t>
            </a:r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0,85-1</a:t>
            </a:r>
            <a:endParaRPr lang="ru-RU" sz="3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Оптимальное значение – </a:t>
            </a:r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0,65-0,84  </a:t>
            </a:r>
            <a:endParaRPr lang="ru-RU" sz="3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82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Таблица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58115930"/>
                  </p:ext>
                </p:extLst>
              </p:nvPr>
            </p:nvGraphicFramePr>
            <p:xfrm>
              <a:off x="179511" y="764704"/>
              <a:ext cx="8784977" cy="305981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744417"/>
                    <a:gridCol w="4320480"/>
                    <a:gridCol w="720080"/>
                  </a:tblGrid>
                  <a:tr h="32850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Показатели</a:t>
                          </a:r>
                          <a:endParaRPr lang="ru-RU" sz="20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6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Механизм расчета</a:t>
                          </a:r>
                          <a:endParaRPr lang="ru-RU" sz="20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6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1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opt</a:t>
                          </a:r>
                          <a:endParaRPr lang="ru-RU" sz="21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65000"/>
                          </a:schemeClr>
                        </a:solidFill>
                      </a:tcPr>
                    </a:tc>
                  </a:tr>
                  <a:tr h="1095004">
                    <a:tc>
                      <a:txBody>
                        <a:bodyPr/>
                        <a:lstStyle/>
                        <a:p>
                          <a:pPr algn="just" defTabSz="1080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1.Коэффициент </a:t>
                          </a: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финансовой независимости бюджета:</a:t>
                          </a:r>
                        </a:p>
                        <a:p>
                          <a:pPr defTabSz="1080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 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66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900" b="1" i="1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ru-RU" sz="1900" b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К</m:t>
                                  </m:r>
                                </m:e>
                                <m:sub>
                                  <m:r>
                                    <a:rPr lang="ru-RU" sz="1900" b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нб</m:t>
                                  </m:r>
                                </m:sub>
                              </m:sSub>
                              <m:r>
                                <a:rPr lang="ru-RU" sz="1900" b="1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</a:rPr>
                                <m:t>= </m:t>
                              </m:r>
                              <m:f>
                                <m:fPr>
                                  <m:ctrlPr>
                                    <a:rPr lang="ru-RU" sz="1900" b="1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1900" b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Дс</m:t>
                                  </m:r>
                                </m:num>
                                <m:den>
                                  <m:r>
                                    <a:rPr lang="ru-RU" sz="1900" b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Д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, где: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 err="1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Д</a:t>
                          </a:r>
                          <a:r>
                            <a:rPr lang="ru-RU" sz="1900" b="1" baseline="-250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с</a:t>
                          </a: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 - собственные доходы бюджета;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Д – доходы бюджета.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0,92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785835">
                    <a:tc>
                      <a:txBody>
                        <a:bodyPr/>
                        <a:lstStyle/>
                        <a:p>
                          <a:pPr algn="just" defTabSz="1080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2.Коэффициент </a:t>
                          </a: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налоговой автономии: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66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900" b="1" i="1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ru-RU" sz="1900" b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К</m:t>
                                  </m:r>
                                </m:e>
                                <m:sub>
                                  <m:r>
                                    <a:rPr lang="ru-RU" sz="1900" b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на</m:t>
                                  </m:r>
                                </m:sub>
                              </m:sSub>
                              <m:r>
                                <a:rPr lang="ru-RU" sz="1900" b="1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</a:rPr>
                                <m:t>= </m:t>
                              </m:r>
                              <m:f>
                                <m:fPr>
                                  <m:ctrlPr>
                                    <a:rPr lang="ru-RU" sz="1900" b="1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1900" b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Дн</m:t>
                                  </m:r>
                                </m:num>
                                <m:den>
                                  <m:r>
                                    <a:rPr lang="ru-RU" sz="1900" b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Д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, где: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 err="1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Д</a:t>
                          </a:r>
                          <a:r>
                            <a:rPr lang="ru-RU" sz="1900" b="1" baseline="-250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н</a:t>
                          </a: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 – налоговые доходы бюджета;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0,67</a:t>
                          </a:r>
                          <a:endParaRPr lang="ru-RU" sz="1900" b="1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640560">
                    <a:tc>
                      <a:txBody>
                        <a:bodyPr/>
                        <a:lstStyle/>
                        <a:p>
                          <a:pPr algn="just" defTabSz="1080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3</a:t>
                          </a:r>
                          <a:r>
                            <a:rPr lang="ru-RU" sz="19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.Коэффициент </a:t>
                          </a: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обеспечения расходов доходами: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66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1800" b="1" i="1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ru-RU" sz="1800" b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</a:rPr>
                                      <m:t>К</m:t>
                                    </m:r>
                                  </m:e>
                                  <m:sub>
                                    <m:r>
                                      <a:rPr lang="ru-RU" sz="1800" b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</a:rPr>
                                      <m:t>орсд</m:t>
                                    </m:r>
                                  </m:sub>
                                </m:sSub>
                                <m:r>
                                  <a:rPr lang="ru-RU" sz="1800" b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</a:rPr>
                                  <m:t> = </m:t>
                                </m:r>
                                <m:f>
                                  <m:fPr>
                                    <m:ctrlPr>
                                      <a:rPr lang="ru-RU" sz="1800" b="1" i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b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</a:rPr>
                                      <m:t>Дс</m:t>
                                    </m:r>
                                  </m:num>
                                  <m:den>
                                    <m:r>
                                      <a:rPr lang="ru-RU" sz="1800" b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</a:rPr>
                                      <m:t>Р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0,8-0,9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Таблица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58115930"/>
                  </p:ext>
                </p:extLst>
              </p:nvPr>
            </p:nvGraphicFramePr>
            <p:xfrm>
              <a:off x="179511" y="764704"/>
              <a:ext cx="8784977" cy="303028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744417"/>
                    <a:gridCol w="4320480"/>
                    <a:gridCol w="720080"/>
                  </a:tblGrid>
                  <a:tr h="3385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Показатели</a:t>
                          </a:r>
                          <a:endParaRPr lang="ru-RU" sz="20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6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Механизм расчета</a:t>
                          </a:r>
                          <a:endParaRPr lang="ru-RU" sz="20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6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1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opt</a:t>
                          </a:r>
                          <a:endParaRPr lang="ru-RU" sz="21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65000"/>
                          </a:schemeClr>
                        </a:solidFill>
                      </a:tcPr>
                    </a:tc>
                  </a:tr>
                  <a:tr h="1179386">
                    <a:tc>
                      <a:txBody>
                        <a:bodyPr/>
                        <a:lstStyle/>
                        <a:p>
                          <a:pPr algn="just" defTabSz="1080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1.Коэффициент </a:t>
                          </a: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финансовой независимости бюджета:</a:t>
                          </a:r>
                        </a:p>
                        <a:p>
                          <a:pPr defTabSz="1080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 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66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86742" t="-34197" r="-16643" b="-13989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0,92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846392">
                    <a:tc>
                      <a:txBody>
                        <a:bodyPr/>
                        <a:lstStyle/>
                        <a:p>
                          <a:pPr algn="just" defTabSz="1080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2.Коэффициент </a:t>
                          </a: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налоговой автономии: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66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86742" t="-185000" r="-16643" b="-928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0,67</a:t>
                          </a:r>
                          <a:endParaRPr lang="ru-RU" sz="1900" b="1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665988">
                    <a:tc>
                      <a:txBody>
                        <a:bodyPr/>
                        <a:lstStyle/>
                        <a:p>
                          <a:pPr algn="just" defTabSz="108000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3</a:t>
                          </a:r>
                          <a:r>
                            <a:rPr lang="ru-RU" sz="19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.Коэффициент </a:t>
                          </a: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обеспечения расходов доходами: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66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86742" t="-366055" r="-16643" b="-1926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0,8-0,9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TextBox 8"/>
          <p:cNvSpPr txBox="1"/>
          <p:nvPr/>
        </p:nvSpPr>
        <p:spPr>
          <a:xfrm>
            <a:off x="0" y="51525"/>
            <a:ext cx="9144000" cy="323165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МЕХАНИЗМ РАСЧЕТА МНОЖИТЕЛЕЙ И ИХ ОПТИМАЛЬНОЕ ЗНАЧЕНИЕ</a:t>
            </a:r>
            <a:endParaRPr lang="ru-RU" sz="15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928302"/>
                  </p:ext>
                </p:extLst>
              </p:nvPr>
            </p:nvGraphicFramePr>
            <p:xfrm>
              <a:off x="179512" y="3944123"/>
              <a:ext cx="8784976" cy="2734829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744416"/>
                    <a:gridCol w="4320480"/>
                    <a:gridCol w="720080"/>
                  </a:tblGrid>
                  <a:tr h="916861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4</a:t>
                          </a:r>
                          <a:r>
                            <a:rPr lang="ru-RU" sz="19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.Коэффициент </a:t>
                          </a: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соотношения доходов бюджета:</a:t>
                          </a:r>
                        </a:p>
                        <a:p>
                          <a:pPr algn="just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66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900" b="1" i="1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ru-RU" sz="1900" b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К</m:t>
                                  </m:r>
                                </m:e>
                                <m:sub>
                                  <m:r>
                                    <a:rPr lang="ru-RU" sz="1900" b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дф/дпл</m:t>
                                  </m:r>
                                </m:sub>
                              </m:sSub>
                              <m:r>
                                <a:rPr lang="ru-RU" sz="1900" b="1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ru-RU" sz="1900" b="1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1900" b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Дф</m:t>
                                  </m:r>
                                </m:num>
                                <m:den>
                                  <m:r>
                                    <a:rPr lang="ru-RU" sz="1900" b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Д пл</m:t>
                                  </m:r>
                                </m:den>
                              </m:f>
                              <m:r>
                                <a:rPr lang="ru-RU" sz="1900" b="1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</a:rPr>
                                <m:t> </m:t>
                              </m:r>
                            </m:oMath>
                          </a14:m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 , где:</a:t>
                          </a:r>
                        </a:p>
                        <a:p>
                          <a:pPr algn="just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 err="1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Д</a:t>
                          </a:r>
                          <a:r>
                            <a:rPr lang="ru-RU" sz="1900" b="1" baseline="-25000" dirty="0" err="1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ф</a:t>
                          </a:r>
                          <a:r>
                            <a:rPr lang="ru-RU" sz="1900" b="1" baseline="0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sz="19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– фактические доходы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  <a:p>
                          <a:pPr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 err="1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Д</a:t>
                          </a:r>
                          <a:r>
                            <a:rPr lang="ru-RU" sz="1900" b="1" baseline="-250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пл</a:t>
                          </a: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 – плановые доходы бюджета.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0,95-1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890667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5.Коэффициент </a:t>
                          </a: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соотношения расходов бюджета</a:t>
                          </a:r>
                          <a:r>
                            <a:rPr lang="ru-RU" sz="19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: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66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900" b="1" i="1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ru-RU" sz="1900" b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К</m:t>
                                  </m:r>
                                </m:e>
                                <m:sub>
                                  <m:r>
                                    <a:rPr lang="ru-RU" sz="1900" b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рф/рпл</m:t>
                                  </m:r>
                                </m:sub>
                              </m:sSub>
                              <m:r>
                                <a:rPr lang="ru-RU" sz="1900" b="1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</a:rPr>
                                <m:t>= </m:t>
                              </m:r>
                              <m:f>
                                <m:fPr>
                                  <m:ctrlPr>
                                    <a:rPr lang="ru-RU" sz="1900" b="1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1900" b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Р ф</m:t>
                                  </m:r>
                                </m:num>
                                <m:den>
                                  <m:r>
                                    <a:rPr lang="ru-RU" sz="1900" b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Р пл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, где:</a:t>
                          </a:r>
                        </a:p>
                        <a:p>
                          <a:pPr algn="just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 err="1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Р</a:t>
                          </a:r>
                          <a:r>
                            <a:rPr lang="ru-RU" sz="1900" b="1" baseline="-250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ф</a:t>
                          </a: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- фактические </a:t>
                          </a:r>
                          <a:r>
                            <a:rPr lang="ru-RU" sz="19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расходы;</a:t>
                          </a:r>
                        </a:p>
                        <a:p>
                          <a:pPr algn="just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 err="1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Р</a:t>
                          </a:r>
                          <a:r>
                            <a:rPr lang="ru-RU" sz="1900" b="1" baseline="-25000" dirty="0" err="1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пл</a:t>
                          </a:r>
                          <a:r>
                            <a:rPr lang="ru-RU" sz="19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–плановые расходы бюджета.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0,95-1</a:t>
                          </a:r>
                          <a:endParaRPr lang="ru-RU" sz="1900" b="1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701685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6.Коэффициент </a:t>
                          </a: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соотношения трансфертов</a:t>
                          </a:r>
                          <a:r>
                            <a:rPr lang="ru-RU" sz="19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: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66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900" b="1" i="1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ru-RU" sz="1900" b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К</m:t>
                                  </m:r>
                                </m:e>
                                <m:sub>
                                  <m:r>
                                    <a:rPr lang="ru-RU" sz="1900" b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тф/тпл</m:t>
                                  </m:r>
                                </m:sub>
                              </m:sSub>
                              <m:r>
                                <a:rPr lang="ru-RU" sz="1900" b="1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ru-RU" sz="1900" b="1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1900" b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Тф</m:t>
                                  </m:r>
                                </m:num>
                                <m:den>
                                  <m:r>
                                    <a:rPr lang="ru-RU" sz="1900" b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Т пл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, где</a:t>
                          </a:r>
                          <a:r>
                            <a:rPr lang="ru-RU" sz="19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: Т - трансферты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0,95-1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928302"/>
                  </p:ext>
                </p:extLst>
              </p:nvPr>
            </p:nvGraphicFramePr>
            <p:xfrm>
              <a:off x="179512" y="3944123"/>
              <a:ext cx="8784976" cy="2734829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744416"/>
                    <a:gridCol w="4320480"/>
                    <a:gridCol w="720080"/>
                  </a:tblGrid>
                  <a:tr h="1031304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4</a:t>
                          </a:r>
                          <a:r>
                            <a:rPr lang="ru-RU" sz="19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.Коэффициент </a:t>
                          </a: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соотношения доходов бюджета:</a:t>
                          </a:r>
                        </a:p>
                        <a:p>
                          <a:pPr algn="just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66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86742" t="-7101" r="-16643" b="-1686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0,95-1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00184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5.Коэффициент </a:t>
                          </a: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соотношения расходов бюджета</a:t>
                          </a:r>
                          <a:r>
                            <a:rPr lang="ru-RU" sz="19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: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66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86742" t="-109697" r="-16643" b="-7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0,95-1</a:t>
                          </a:r>
                          <a:endParaRPr lang="ru-RU" sz="1900" b="1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701685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6.Коэффициент </a:t>
                          </a: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соотношения трансфертов</a:t>
                          </a:r>
                          <a:r>
                            <a:rPr lang="ru-RU" sz="19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: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66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86742" t="-300870" r="-16643" b="-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900" b="1" dirty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0,95-1</a:t>
                          </a:r>
                          <a:endParaRPr lang="ru-RU" sz="1900" b="1" dirty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45321" marR="4532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11445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</TotalTime>
  <Words>956</Words>
  <Application>Microsoft Office PowerPoint</Application>
  <PresentationFormat>Экран (4:3)</PresentationFormat>
  <Paragraphs>191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Катя</dc:creator>
  <cp:lastModifiedBy>Катя</cp:lastModifiedBy>
  <cp:revision>72</cp:revision>
  <dcterms:created xsi:type="dcterms:W3CDTF">2018-03-31T16:20:38Z</dcterms:created>
  <dcterms:modified xsi:type="dcterms:W3CDTF">2018-04-06T22:38:45Z</dcterms:modified>
</cp:coreProperties>
</file>