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73" r:id="rId2"/>
    <p:sldId id="269" r:id="rId3"/>
    <p:sldId id="257" r:id="rId4"/>
    <p:sldId id="275" r:id="rId5"/>
    <p:sldId id="274" r:id="rId6"/>
    <p:sldId id="258" r:id="rId7"/>
    <p:sldId id="271" r:id="rId8"/>
    <p:sldId id="270" r:id="rId9"/>
    <p:sldId id="260" r:id="rId10"/>
    <p:sldId id="261" r:id="rId11"/>
    <p:sldId id="262" r:id="rId12"/>
    <p:sldId id="263" r:id="rId13"/>
    <p:sldId id="264" r:id="rId14"/>
    <p:sldId id="276" r:id="rId15"/>
    <p:sldId id="277" r:id="rId16"/>
    <p:sldId id="278" r:id="rId17"/>
    <p:sldId id="272" r:id="rId18"/>
    <p:sldId id="267" r:id="rId19"/>
    <p:sldId id="279" r:id="rId20"/>
  </p:sldIdLst>
  <p:sldSz cx="10083800" cy="6858000"/>
  <p:notesSz cx="10083800" cy="6858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  <a:srgbClr val="80008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1AC72-CDF1-4B36-9371-0915242DEEBA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857250"/>
            <a:ext cx="3403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8063" y="3300413"/>
            <a:ext cx="806767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7038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11825" y="6513513"/>
            <a:ext cx="437038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1814-84D1-4D49-8B7D-11F3C80F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F73A5-684B-C942-8F33-DC5B9F46C1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8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1B82F4-F856-40C3-8AEA-5F343E061E55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51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125980"/>
            <a:ext cx="857123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3840480"/>
            <a:ext cx="705866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19" y="6141780"/>
            <a:ext cx="776597" cy="5663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fol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fol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577340"/>
            <a:ext cx="438645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577340"/>
            <a:ext cx="438645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19" y="6141780"/>
            <a:ext cx="776597" cy="5663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fol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889" y="2130426"/>
            <a:ext cx="8572024" cy="430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65" y="3886200"/>
            <a:ext cx="7058659" cy="276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7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8719" y="6141780"/>
            <a:ext cx="776597" cy="5663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3364" y="441452"/>
            <a:ext cx="5244465" cy="84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fol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577340"/>
            <a:ext cx="90754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9430" y="6271827"/>
            <a:ext cx="4965700" cy="390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6377940"/>
            <a:ext cx="231927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6377940"/>
            <a:ext cx="231927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openxmlformats.org/officeDocument/2006/relationships/image" Target="../media/image14.jpg"/><Relationship Id="rId17" Type="http://schemas.openxmlformats.org/officeDocument/2006/relationships/image" Target="../media/image52.png"/><Relationship Id="rId2" Type="http://schemas.openxmlformats.org/officeDocument/2006/relationships/image" Target="../media/image9.png"/><Relationship Id="rId16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hyperlink" Target="http://im.econ.ms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www.flickr.com/photos/54199319@N04/5173958093/in/set-72157625380449882/" TargetMode="Externa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lickr.com/photos/54199319@N04/5173958289/in/set-72157625380449882/" TargetMode="External"/><Relationship Id="rId5" Type="http://schemas.openxmlformats.org/officeDocument/2006/relationships/image" Target="http://farm5.static.flickr.com/4127/5173958093_e7c4cf16e8_m.jpg" TargetMode="External"/><Relationship Id="rId4" Type="http://schemas.openxmlformats.org/officeDocument/2006/relationships/image" Target="../media/image57.jpeg"/><Relationship Id="rId9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6.jpg"/><Relationship Id="rId7" Type="http://schemas.openxmlformats.org/officeDocument/2006/relationships/image" Target="../media/image6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hyperlink" Target="http://im.econ.msu.ru/" TargetMode="External"/><Relationship Id="rId9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19" Type="http://schemas.openxmlformats.org/officeDocument/2006/relationships/hyperlink" Target="http://im.econ.msu.ru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im.econ.msu.ru/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im.econ.ms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im.econ.ms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.econ.msu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3800" cy="670559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C265F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sp>
        <p:nvSpPr>
          <p:cNvPr id="3" name="object 3"/>
          <p:cNvSpPr/>
          <p:nvPr/>
        </p:nvSpPr>
        <p:spPr>
          <a:xfrm>
            <a:off x="357699" y="922006"/>
            <a:ext cx="85722" cy="4850470"/>
          </a:xfrm>
          <a:custGeom>
            <a:avLst/>
            <a:gdLst/>
            <a:ahLst/>
            <a:cxnLst/>
            <a:rect l="l" t="t" r="r" b="b"/>
            <a:pathLst>
              <a:path w="190500" h="9086850">
                <a:moveTo>
                  <a:pt x="190499" y="9086849"/>
                </a:moveTo>
                <a:lnTo>
                  <a:pt x="0" y="9086849"/>
                </a:lnTo>
                <a:lnTo>
                  <a:pt x="0" y="0"/>
                </a:lnTo>
                <a:lnTo>
                  <a:pt x="190499" y="0"/>
                </a:lnTo>
                <a:lnTo>
                  <a:pt x="190499" y="908684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sp>
        <p:nvSpPr>
          <p:cNvPr id="8" name="object 8"/>
          <p:cNvSpPr txBox="1"/>
          <p:nvPr/>
        </p:nvSpPr>
        <p:spPr>
          <a:xfrm>
            <a:off x="582792" y="2279508"/>
            <a:ext cx="4922796" cy="1840213"/>
          </a:xfrm>
          <a:prstGeom prst="rect">
            <a:avLst/>
          </a:prstGeom>
        </p:spPr>
        <p:txBody>
          <a:bodyPr vert="horz" wrap="square" lIns="0" tIns="24159" rIns="0" bIns="0" rtlCol="0">
            <a:spAutoFit/>
          </a:bodyPr>
          <a:lstStyle/>
          <a:p>
            <a:pPr marL="7003" marR="2801">
              <a:spcBef>
                <a:spcPts val="190"/>
              </a:spcBef>
            </a:pPr>
            <a:r>
              <a:rPr lang="ru-RU" sz="2978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 </a:t>
            </a:r>
            <a:r>
              <a:rPr lang="ru-RU" sz="4411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менеджмент</a:t>
            </a:r>
            <a:endParaRPr sz="4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C57E32F5-DD50-694F-9E05-5ACCE45564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2985" y="2665951"/>
            <a:ext cx="5140815" cy="3106525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564BD685-3DB8-2A46-A098-1DB69AB44A83}"/>
              </a:ext>
            </a:extLst>
          </p:cNvPr>
          <p:cNvSpPr/>
          <p:nvPr/>
        </p:nvSpPr>
        <p:spPr>
          <a:xfrm>
            <a:off x="8480032" y="3364830"/>
            <a:ext cx="1442871" cy="2352887"/>
          </a:xfrm>
          <a:custGeom>
            <a:avLst/>
            <a:gdLst/>
            <a:ahLst/>
            <a:cxnLst/>
            <a:rect l="l" t="t" r="r" b="b"/>
            <a:pathLst>
              <a:path w="2080259" h="3451860">
                <a:moveTo>
                  <a:pt x="356616" y="3273552"/>
                </a:moveTo>
                <a:lnTo>
                  <a:pt x="350240" y="3226155"/>
                </a:lnTo>
                <a:lnTo>
                  <a:pt x="332257" y="3183559"/>
                </a:lnTo>
                <a:lnTo>
                  <a:pt x="304368" y="3147479"/>
                </a:lnTo>
                <a:lnTo>
                  <a:pt x="268274" y="3119590"/>
                </a:lnTo>
                <a:lnTo>
                  <a:pt x="225679" y="3101619"/>
                </a:lnTo>
                <a:lnTo>
                  <a:pt x="178308" y="3095244"/>
                </a:lnTo>
                <a:lnTo>
                  <a:pt x="130924" y="3101619"/>
                </a:lnTo>
                <a:lnTo>
                  <a:pt x="88328" y="3119590"/>
                </a:lnTo>
                <a:lnTo>
                  <a:pt x="52235" y="3147479"/>
                </a:lnTo>
                <a:lnTo>
                  <a:pt x="24345" y="3183559"/>
                </a:lnTo>
                <a:lnTo>
                  <a:pt x="6362" y="3226155"/>
                </a:lnTo>
                <a:lnTo>
                  <a:pt x="0" y="3273552"/>
                </a:lnTo>
                <a:lnTo>
                  <a:pt x="6362" y="3320961"/>
                </a:lnTo>
                <a:lnTo>
                  <a:pt x="24345" y="3363557"/>
                </a:lnTo>
                <a:lnTo>
                  <a:pt x="52235" y="3399637"/>
                </a:lnTo>
                <a:lnTo>
                  <a:pt x="88328" y="3427526"/>
                </a:lnTo>
                <a:lnTo>
                  <a:pt x="130924" y="3445497"/>
                </a:lnTo>
                <a:lnTo>
                  <a:pt x="178308" y="3451860"/>
                </a:lnTo>
                <a:lnTo>
                  <a:pt x="225679" y="3445497"/>
                </a:lnTo>
                <a:lnTo>
                  <a:pt x="268274" y="3427526"/>
                </a:lnTo>
                <a:lnTo>
                  <a:pt x="304368" y="3399637"/>
                </a:lnTo>
                <a:lnTo>
                  <a:pt x="332257" y="3363557"/>
                </a:lnTo>
                <a:lnTo>
                  <a:pt x="350240" y="3320961"/>
                </a:lnTo>
                <a:lnTo>
                  <a:pt x="356616" y="3273552"/>
                </a:lnTo>
                <a:close/>
              </a:path>
              <a:path w="2080259" h="3451860">
                <a:moveTo>
                  <a:pt x="356616" y="2654808"/>
                </a:moveTo>
                <a:lnTo>
                  <a:pt x="350240" y="2607437"/>
                </a:lnTo>
                <a:lnTo>
                  <a:pt x="332257" y="2564841"/>
                </a:lnTo>
                <a:lnTo>
                  <a:pt x="304368" y="2528747"/>
                </a:lnTo>
                <a:lnTo>
                  <a:pt x="268274" y="2500858"/>
                </a:lnTo>
                <a:lnTo>
                  <a:pt x="225679" y="2482875"/>
                </a:lnTo>
                <a:lnTo>
                  <a:pt x="178308" y="2476500"/>
                </a:lnTo>
                <a:lnTo>
                  <a:pt x="130924" y="2482875"/>
                </a:lnTo>
                <a:lnTo>
                  <a:pt x="88328" y="2500858"/>
                </a:lnTo>
                <a:lnTo>
                  <a:pt x="52235" y="2528747"/>
                </a:lnTo>
                <a:lnTo>
                  <a:pt x="24345" y="2564841"/>
                </a:lnTo>
                <a:lnTo>
                  <a:pt x="6362" y="2607437"/>
                </a:lnTo>
                <a:lnTo>
                  <a:pt x="0" y="2654808"/>
                </a:lnTo>
                <a:lnTo>
                  <a:pt x="6362" y="2702191"/>
                </a:lnTo>
                <a:lnTo>
                  <a:pt x="24345" y="2744787"/>
                </a:lnTo>
                <a:lnTo>
                  <a:pt x="52235" y="2780881"/>
                </a:lnTo>
                <a:lnTo>
                  <a:pt x="88328" y="2808770"/>
                </a:lnTo>
                <a:lnTo>
                  <a:pt x="130924" y="2826753"/>
                </a:lnTo>
                <a:lnTo>
                  <a:pt x="178308" y="2833116"/>
                </a:lnTo>
                <a:lnTo>
                  <a:pt x="225679" y="2826753"/>
                </a:lnTo>
                <a:lnTo>
                  <a:pt x="268274" y="2808770"/>
                </a:lnTo>
                <a:lnTo>
                  <a:pt x="304368" y="2780881"/>
                </a:lnTo>
                <a:lnTo>
                  <a:pt x="332257" y="2744787"/>
                </a:lnTo>
                <a:lnTo>
                  <a:pt x="350240" y="2702191"/>
                </a:lnTo>
                <a:lnTo>
                  <a:pt x="356616" y="2654808"/>
                </a:lnTo>
                <a:close/>
              </a:path>
              <a:path w="2080259" h="3451860">
                <a:moveTo>
                  <a:pt x="944880" y="3273552"/>
                </a:moveTo>
                <a:lnTo>
                  <a:pt x="938479" y="3226155"/>
                </a:lnTo>
                <a:lnTo>
                  <a:pt x="920432" y="3183559"/>
                </a:lnTo>
                <a:lnTo>
                  <a:pt x="892441" y="3147479"/>
                </a:lnTo>
                <a:lnTo>
                  <a:pt x="856195" y="3119590"/>
                </a:lnTo>
                <a:lnTo>
                  <a:pt x="813422" y="3101619"/>
                </a:lnTo>
                <a:lnTo>
                  <a:pt x="765810" y="3095244"/>
                </a:lnTo>
                <a:lnTo>
                  <a:pt x="718185" y="3101619"/>
                </a:lnTo>
                <a:lnTo>
                  <a:pt x="675411" y="3119590"/>
                </a:lnTo>
                <a:lnTo>
                  <a:pt x="639165" y="3147479"/>
                </a:lnTo>
                <a:lnTo>
                  <a:pt x="611174" y="3183559"/>
                </a:lnTo>
                <a:lnTo>
                  <a:pt x="593128" y="3226155"/>
                </a:lnTo>
                <a:lnTo>
                  <a:pt x="586740" y="3273552"/>
                </a:lnTo>
                <a:lnTo>
                  <a:pt x="593128" y="3320961"/>
                </a:lnTo>
                <a:lnTo>
                  <a:pt x="611174" y="3363557"/>
                </a:lnTo>
                <a:lnTo>
                  <a:pt x="639165" y="3399637"/>
                </a:lnTo>
                <a:lnTo>
                  <a:pt x="675411" y="3427526"/>
                </a:lnTo>
                <a:lnTo>
                  <a:pt x="718185" y="3445497"/>
                </a:lnTo>
                <a:lnTo>
                  <a:pt x="765810" y="3451860"/>
                </a:lnTo>
                <a:lnTo>
                  <a:pt x="813422" y="3445497"/>
                </a:lnTo>
                <a:lnTo>
                  <a:pt x="856195" y="3427526"/>
                </a:lnTo>
                <a:lnTo>
                  <a:pt x="892441" y="3399637"/>
                </a:lnTo>
                <a:lnTo>
                  <a:pt x="920432" y="3363557"/>
                </a:lnTo>
                <a:lnTo>
                  <a:pt x="938479" y="3320961"/>
                </a:lnTo>
                <a:lnTo>
                  <a:pt x="944880" y="3273552"/>
                </a:lnTo>
                <a:close/>
              </a:path>
              <a:path w="2080259" h="3451860">
                <a:moveTo>
                  <a:pt x="944880" y="2654808"/>
                </a:moveTo>
                <a:lnTo>
                  <a:pt x="938479" y="2607437"/>
                </a:lnTo>
                <a:lnTo>
                  <a:pt x="920432" y="2564841"/>
                </a:lnTo>
                <a:lnTo>
                  <a:pt x="892441" y="2528747"/>
                </a:lnTo>
                <a:lnTo>
                  <a:pt x="856195" y="2500858"/>
                </a:lnTo>
                <a:lnTo>
                  <a:pt x="813422" y="2482875"/>
                </a:lnTo>
                <a:lnTo>
                  <a:pt x="765810" y="2476500"/>
                </a:lnTo>
                <a:lnTo>
                  <a:pt x="718185" y="2482875"/>
                </a:lnTo>
                <a:lnTo>
                  <a:pt x="675411" y="2500858"/>
                </a:lnTo>
                <a:lnTo>
                  <a:pt x="639165" y="2528747"/>
                </a:lnTo>
                <a:lnTo>
                  <a:pt x="611174" y="2564841"/>
                </a:lnTo>
                <a:lnTo>
                  <a:pt x="593128" y="2607437"/>
                </a:lnTo>
                <a:lnTo>
                  <a:pt x="586740" y="2654808"/>
                </a:lnTo>
                <a:lnTo>
                  <a:pt x="593128" y="2702191"/>
                </a:lnTo>
                <a:lnTo>
                  <a:pt x="611174" y="2744787"/>
                </a:lnTo>
                <a:lnTo>
                  <a:pt x="639165" y="2780881"/>
                </a:lnTo>
                <a:lnTo>
                  <a:pt x="675411" y="2808770"/>
                </a:lnTo>
                <a:lnTo>
                  <a:pt x="718185" y="2826753"/>
                </a:lnTo>
                <a:lnTo>
                  <a:pt x="765810" y="2833116"/>
                </a:lnTo>
                <a:lnTo>
                  <a:pt x="813422" y="2826753"/>
                </a:lnTo>
                <a:lnTo>
                  <a:pt x="856195" y="2808770"/>
                </a:lnTo>
                <a:lnTo>
                  <a:pt x="892441" y="2780881"/>
                </a:lnTo>
                <a:lnTo>
                  <a:pt x="920432" y="2744787"/>
                </a:lnTo>
                <a:lnTo>
                  <a:pt x="938479" y="2702191"/>
                </a:lnTo>
                <a:lnTo>
                  <a:pt x="944880" y="2654808"/>
                </a:lnTo>
                <a:close/>
              </a:path>
              <a:path w="2080259" h="3451860">
                <a:moveTo>
                  <a:pt x="944880" y="797814"/>
                </a:moveTo>
                <a:lnTo>
                  <a:pt x="938479" y="750201"/>
                </a:lnTo>
                <a:lnTo>
                  <a:pt x="920432" y="707428"/>
                </a:lnTo>
                <a:lnTo>
                  <a:pt x="892441" y="671182"/>
                </a:lnTo>
                <a:lnTo>
                  <a:pt x="856195" y="643191"/>
                </a:lnTo>
                <a:lnTo>
                  <a:pt x="813422" y="625144"/>
                </a:lnTo>
                <a:lnTo>
                  <a:pt x="765810" y="618744"/>
                </a:lnTo>
                <a:lnTo>
                  <a:pt x="718185" y="625144"/>
                </a:lnTo>
                <a:lnTo>
                  <a:pt x="675411" y="643191"/>
                </a:lnTo>
                <a:lnTo>
                  <a:pt x="639165" y="671182"/>
                </a:lnTo>
                <a:lnTo>
                  <a:pt x="611174" y="707428"/>
                </a:lnTo>
                <a:lnTo>
                  <a:pt x="593128" y="750201"/>
                </a:lnTo>
                <a:lnTo>
                  <a:pt x="586740" y="797814"/>
                </a:lnTo>
                <a:lnTo>
                  <a:pt x="593128" y="845439"/>
                </a:lnTo>
                <a:lnTo>
                  <a:pt x="611174" y="888212"/>
                </a:lnTo>
                <a:lnTo>
                  <a:pt x="639165" y="924458"/>
                </a:lnTo>
                <a:lnTo>
                  <a:pt x="675411" y="952449"/>
                </a:lnTo>
                <a:lnTo>
                  <a:pt x="718185" y="970495"/>
                </a:lnTo>
                <a:lnTo>
                  <a:pt x="765810" y="976884"/>
                </a:lnTo>
                <a:lnTo>
                  <a:pt x="813422" y="970495"/>
                </a:lnTo>
                <a:lnTo>
                  <a:pt x="856195" y="952449"/>
                </a:lnTo>
                <a:lnTo>
                  <a:pt x="892441" y="924458"/>
                </a:lnTo>
                <a:lnTo>
                  <a:pt x="920432" y="888212"/>
                </a:lnTo>
                <a:lnTo>
                  <a:pt x="938479" y="845439"/>
                </a:lnTo>
                <a:lnTo>
                  <a:pt x="944880" y="797814"/>
                </a:lnTo>
                <a:close/>
              </a:path>
              <a:path w="2080259" h="3451860">
                <a:moveTo>
                  <a:pt x="944880" y="179070"/>
                </a:moveTo>
                <a:lnTo>
                  <a:pt x="938479" y="131457"/>
                </a:lnTo>
                <a:lnTo>
                  <a:pt x="920432" y="88684"/>
                </a:lnTo>
                <a:lnTo>
                  <a:pt x="892441" y="52438"/>
                </a:lnTo>
                <a:lnTo>
                  <a:pt x="856195" y="24447"/>
                </a:lnTo>
                <a:lnTo>
                  <a:pt x="813422" y="6400"/>
                </a:lnTo>
                <a:lnTo>
                  <a:pt x="765810" y="0"/>
                </a:lnTo>
                <a:lnTo>
                  <a:pt x="718185" y="6400"/>
                </a:lnTo>
                <a:lnTo>
                  <a:pt x="675411" y="24447"/>
                </a:lnTo>
                <a:lnTo>
                  <a:pt x="639165" y="52438"/>
                </a:lnTo>
                <a:lnTo>
                  <a:pt x="611174" y="88684"/>
                </a:lnTo>
                <a:lnTo>
                  <a:pt x="593128" y="131457"/>
                </a:lnTo>
                <a:lnTo>
                  <a:pt x="586740" y="179070"/>
                </a:lnTo>
                <a:lnTo>
                  <a:pt x="593128" y="226695"/>
                </a:lnTo>
                <a:lnTo>
                  <a:pt x="611174" y="269468"/>
                </a:lnTo>
                <a:lnTo>
                  <a:pt x="639165" y="305714"/>
                </a:lnTo>
                <a:lnTo>
                  <a:pt x="675411" y="333705"/>
                </a:lnTo>
                <a:lnTo>
                  <a:pt x="718185" y="351751"/>
                </a:lnTo>
                <a:lnTo>
                  <a:pt x="765810" y="358140"/>
                </a:lnTo>
                <a:lnTo>
                  <a:pt x="813422" y="351751"/>
                </a:lnTo>
                <a:lnTo>
                  <a:pt x="856195" y="333705"/>
                </a:lnTo>
                <a:lnTo>
                  <a:pt x="892441" y="305714"/>
                </a:lnTo>
                <a:lnTo>
                  <a:pt x="920432" y="269468"/>
                </a:lnTo>
                <a:lnTo>
                  <a:pt x="938479" y="226695"/>
                </a:lnTo>
                <a:lnTo>
                  <a:pt x="944880" y="179070"/>
                </a:lnTo>
                <a:close/>
              </a:path>
              <a:path w="2080259" h="3451860">
                <a:moveTo>
                  <a:pt x="966216" y="2036064"/>
                </a:moveTo>
                <a:lnTo>
                  <a:pt x="959840" y="1988693"/>
                </a:lnTo>
                <a:lnTo>
                  <a:pt x="941857" y="1946097"/>
                </a:lnTo>
                <a:lnTo>
                  <a:pt x="913968" y="1910003"/>
                </a:lnTo>
                <a:lnTo>
                  <a:pt x="877874" y="1882114"/>
                </a:lnTo>
                <a:lnTo>
                  <a:pt x="835279" y="1864131"/>
                </a:lnTo>
                <a:lnTo>
                  <a:pt x="787908" y="1857756"/>
                </a:lnTo>
                <a:lnTo>
                  <a:pt x="740524" y="1864131"/>
                </a:lnTo>
                <a:lnTo>
                  <a:pt x="697928" y="1882114"/>
                </a:lnTo>
                <a:lnTo>
                  <a:pt x="661835" y="1910003"/>
                </a:lnTo>
                <a:lnTo>
                  <a:pt x="633945" y="1946097"/>
                </a:lnTo>
                <a:lnTo>
                  <a:pt x="615962" y="1988693"/>
                </a:lnTo>
                <a:lnTo>
                  <a:pt x="609600" y="2036064"/>
                </a:lnTo>
                <a:lnTo>
                  <a:pt x="615962" y="2083447"/>
                </a:lnTo>
                <a:lnTo>
                  <a:pt x="633945" y="2126043"/>
                </a:lnTo>
                <a:lnTo>
                  <a:pt x="661835" y="2162137"/>
                </a:lnTo>
                <a:lnTo>
                  <a:pt x="697928" y="2190026"/>
                </a:lnTo>
                <a:lnTo>
                  <a:pt x="740524" y="2208009"/>
                </a:lnTo>
                <a:lnTo>
                  <a:pt x="787908" y="2214372"/>
                </a:lnTo>
                <a:lnTo>
                  <a:pt x="835279" y="2208009"/>
                </a:lnTo>
                <a:lnTo>
                  <a:pt x="877874" y="2190026"/>
                </a:lnTo>
                <a:lnTo>
                  <a:pt x="913968" y="2162137"/>
                </a:lnTo>
                <a:lnTo>
                  <a:pt x="941857" y="2126043"/>
                </a:lnTo>
                <a:lnTo>
                  <a:pt x="959840" y="2083447"/>
                </a:lnTo>
                <a:lnTo>
                  <a:pt x="966216" y="2036064"/>
                </a:lnTo>
                <a:close/>
              </a:path>
              <a:path w="2080259" h="3451860">
                <a:moveTo>
                  <a:pt x="966216" y="1417320"/>
                </a:moveTo>
                <a:lnTo>
                  <a:pt x="959840" y="1369949"/>
                </a:lnTo>
                <a:lnTo>
                  <a:pt x="941857" y="1327353"/>
                </a:lnTo>
                <a:lnTo>
                  <a:pt x="913968" y="1291259"/>
                </a:lnTo>
                <a:lnTo>
                  <a:pt x="877874" y="1263370"/>
                </a:lnTo>
                <a:lnTo>
                  <a:pt x="835279" y="1245387"/>
                </a:lnTo>
                <a:lnTo>
                  <a:pt x="787908" y="1239012"/>
                </a:lnTo>
                <a:lnTo>
                  <a:pt x="740524" y="1245387"/>
                </a:lnTo>
                <a:lnTo>
                  <a:pt x="697928" y="1263370"/>
                </a:lnTo>
                <a:lnTo>
                  <a:pt x="661835" y="1291259"/>
                </a:lnTo>
                <a:lnTo>
                  <a:pt x="633945" y="1327353"/>
                </a:lnTo>
                <a:lnTo>
                  <a:pt x="615962" y="1369949"/>
                </a:lnTo>
                <a:lnTo>
                  <a:pt x="609600" y="1417320"/>
                </a:lnTo>
                <a:lnTo>
                  <a:pt x="615962" y="1464703"/>
                </a:lnTo>
                <a:lnTo>
                  <a:pt x="633945" y="1507299"/>
                </a:lnTo>
                <a:lnTo>
                  <a:pt x="661835" y="1543392"/>
                </a:lnTo>
                <a:lnTo>
                  <a:pt x="697928" y="1571282"/>
                </a:lnTo>
                <a:lnTo>
                  <a:pt x="740524" y="1589265"/>
                </a:lnTo>
                <a:lnTo>
                  <a:pt x="787908" y="1595628"/>
                </a:lnTo>
                <a:lnTo>
                  <a:pt x="835279" y="1589265"/>
                </a:lnTo>
                <a:lnTo>
                  <a:pt x="877874" y="1571282"/>
                </a:lnTo>
                <a:lnTo>
                  <a:pt x="913968" y="1543392"/>
                </a:lnTo>
                <a:lnTo>
                  <a:pt x="941857" y="1507299"/>
                </a:lnTo>
                <a:lnTo>
                  <a:pt x="959840" y="1464703"/>
                </a:lnTo>
                <a:lnTo>
                  <a:pt x="966216" y="1417320"/>
                </a:lnTo>
                <a:close/>
              </a:path>
              <a:path w="2080259" h="3451860">
                <a:moveTo>
                  <a:pt x="1507236" y="3273552"/>
                </a:moveTo>
                <a:lnTo>
                  <a:pt x="1500860" y="3226155"/>
                </a:lnTo>
                <a:lnTo>
                  <a:pt x="1482877" y="3183559"/>
                </a:lnTo>
                <a:lnTo>
                  <a:pt x="1454988" y="3147479"/>
                </a:lnTo>
                <a:lnTo>
                  <a:pt x="1418894" y="3119590"/>
                </a:lnTo>
                <a:lnTo>
                  <a:pt x="1376299" y="3101619"/>
                </a:lnTo>
                <a:lnTo>
                  <a:pt x="1328928" y="3095244"/>
                </a:lnTo>
                <a:lnTo>
                  <a:pt x="1281544" y="3101619"/>
                </a:lnTo>
                <a:lnTo>
                  <a:pt x="1238948" y="3119590"/>
                </a:lnTo>
                <a:lnTo>
                  <a:pt x="1202855" y="3147479"/>
                </a:lnTo>
                <a:lnTo>
                  <a:pt x="1174965" y="3183559"/>
                </a:lnTo>
                <a:lnTo>
                  <a:pt x="1156982" y="3226155"/>
                </a:lnTo>
                <a:lnTo>
                  <a:pt x="1150620" y="3273552"/>
                </a:lnTo>
                <a:lnTo>
                  <a:pt x="1156982" y="3320961"/>
                </a:lnTo>
                <a:lnTo>
                  <a:pt x="1174965" y="3363557"/>
                </a:lnTo>
                <a:lnTo>
                  <a:pt x="1202855" y="3399637"/>
                </a:lnTo>
                <a:lnTo>
                  <a:pt x="1238948" y="3427526"/>
                </a:lnTo>
                <a:lnTo>
                  <a:pt x="1281544" y="3445497"/>
                </a:lnTo>
                <a:lnTo>
                  <a:pt x="1328928" y="3451860"/>
                </a:lnTo>
                <a:lnTo>
                  <a:pt x="1376299" y="3445497"/>
                </a:lnTo>
                <a:lnTo>
                  <a:pt x="1418894" y="3427526"/>
                </a:lnTo>
                <a:lnTo>
                  <a:pt x="1454988" y="3399637"/>
                </a:lnTo>
                <a:lnTo>
                  <a:pt x="1482877" y="3363557"/>
                </a:lnTo>
                <a:lnTo>
                  <a:pt x="1500860" y="3320961"/>
                </a:lnTo>
                <a:lnTo>
                  <a:pt x="1507236" y="3273552"/>
                </a:lnTo>
                <a:close/>
              </a:path>
              <a:path w="2080259" h="3451860">
                <a:moveTo>
                  <a:pt x="1507236" y="2654808"/>
                </a:moveTo>
                <a:lnTo>
                  <a:pt x="1500860" y="2607437"/>
                </a:lnTo>
                <a:lnTo>
                  <a:pt x="1482877" y="2564841"/>
                </a:lnTo>
                <a:lnTo>
                  <a:pt x="1454988" y="2528747"/>
                </a:lnTo>
                <a:lnTo>
                  <a:pt x="1418894" y="2500858"/>
                </a:lnTo>
                <a:lnTo>
                  <a:pt x="1376299" y="2482875"/>
                </a:lnTo>
                <a:lnTo>
                  <a:pt x="1328928" y="2476500"/>
                </a:lnTo>
                <a:lnTo>
                  <a:pt x="1281544" y="2482875"/>
                </a:lnTo>
                <a:lnTo>
                  <a:pt x="1238948" y="2500858"/>
                </a:lnTo>
                <a:lnTo>
                  <a:pt x="1202855" y="2528747"/>
                </a:lnTo>
                <a:lnTo>
                  <a:pt x="1174965" y="2564841"/>
                </a:lnTo>
                <a:lnTo>
                  <a:pt x="1156982" y="2607437"/>
                </a:lnTo>
                <a:lnTo>
                  <a:pt x="1150620" y="2654808"/>
                </a:lnTo>
                <a:lnTo>
                  <a:pt x="1156982" y="2702191"/>
                </a:lnTo>
                <a:lnTo>
                  <a:pt x="1174965" y="2744787"/>
                </a:lnTo>
                <a:lnTo>
                  <a:pt x="1202855" y="2780881"/>
                </a:lnTo>
                <a:lnTo>
                  <a:pt x="1238948" y="2808770"/>
                </a:lnTo>
                <a:lnTo>
                  <a:pt x="1281544" y="2826753"/>
                </a:lnTo>
                <a:lnTo>
                  <a:pt x="1328928" y="2833116"/>
                </a:lnTo>
                <a:lnTo>
                  <a:pt x="1376299" y="2826753"/>
                </a:lnTo>
                <a:lnTo>
                  <a:pt x="1418894" y="2808770"/>
                </a:lnTo>
                <a:lnTo>
                  <a:pt x="1454988" y="2780881"/>
                </a:lnTo>
                <a:lnTo>
                  <a:pt x="1482877" y="2744787"/>
                </a:lnTo>
                <a:lnTo>
                  <a:pt x="1500860" y="2702191"/>
                </a:lnTo>
                <a:lnTo>
                  <a:pt x="1507236" y="2654808"/>
                </a:lnTo>
                <a:close/>
              </a:path>
              <a:path w="2080259" h="3451860">
                <a:moveTo>
                  <a:pt x="1507236" y="797814"/>
                </a:moveTo>
                <a:lnTo>
                  <a:pt x="1500860" y="750201"/>
                </a:lnTo>
                <a:lnTo>
                  <a:pt x="1482877" y="707428"/>
                </a:lnTo>
                <a:lnTo>
                  <a:pt x="1454988" y="671182"/>
                </a:lnTo>
                <a:lnTo>
                  <a:pt x="1418894" y="643191"/>
                </a:lnTo>
                <a:lnTo>
                  <a:pt x="1376299" y="625144"/>
                </a:lnTo>
                <a:lnTo>
                  <a:pt x="1328928" y="618744"/>
                </a:lnTo>
                <a:lnTo>
                  <a:pt x="1281544" y="625144"/>
                </a:lnTo>
                <a:lnTo>
                  <a:pt x="1238948" y="643191"/>
                </a:lnTo>
                <a:lnTo>
                  <a:pt x="1202855" y="671182"/>
                </a:lnTo>
                <a:lnTo>
                  <a:pt x="1174965" y="707428"/>
                </a:lnTo>
                <a:lnTo>
                  <a:pt x="1156982" y="750201"/>
                </a:lnTo>
                <a:lnTo>
                  <a:pt x="1150620" y="797814"/>
                </a:lnTo>
                <a:lnTo>
                  <a:pt x="1156982" y="845439"/>
                </a:lnTo>
                <a:lnTo>
                  <a:pt x="1174965" y="888212"/>
                </a:lnTo>
                <a:lnTo>
                  <a:pt x="1202855" y="924458"/>
                </a:lnTo>
                <a:lnTo>
                  <a:pt x="1238948" y="952449"/>
                </a:lnTo>
                <a:lnTo>
                  <a:pt x="1281544" y="970495"/>
                </a:lnTo>
                <a:lnTo>
                  <a:pt x="1328928" y="976884"/>
                </a:lnTo>
                <a:lnTo>
                  <a:pt x="1376299" y="970495"/>
                </a:lnTo>
                <a:lnTo>
                  <a:pt x="1418894" y="952449"/>
                </a:lnTo>
                <a:lnTo>
                  <a:pt x="1454988" y="924458"/>
                </a:lnTo>
                <a:lnTo>
                  <a:pt x="1482877" y="888212"/>
                </a:lnTo>
                <a:lnTo>
                  <a:pt x="1500860" y="845439"/>
                </a:lnTo>
                <a:lnTo>
                  <a:pt x="1507236" y="797814"/>
                </a:lnTo>
                <a:close/>
              </a:path>
              <a:path w="2080259" h="3451860">
                <a:moveTo>
                  <a:pt x="1507236" y="179070"/>
                </a:moveTo>
                <a:lnTo>
                  <a:pt x="1500860" y="131457"/>
                </a:lnTo>
                <a:lnTo>
                  <a:pt x="1482877" y="88684"/>
                </a:lnTo>
                <a:lnTo>
                  <a:pt x="1454988" y="52438"/>
                </a:lnTo>
                <a:lnTo>
                  <a:pt x="1418894" y="24447"/>
                </a:lnTo>
                <a:lnTo>
                  <a:pt x="1376299" y="6400"/>
                </a:lnTo>
                <a:lnTo>
                  <a:pt x="1328928" y="0"/>
                </a:lnTo>
                <a:lnTo>
                  <a:pt x="1281544" y="6400"/>
                </a:lnTo>
                <a:lnTo>
                  <a:pt x="1238948" y="24447"/>
                </a:lnTo>
                <a:lnTo>
                  <a:pt x="1202855" y="52438"/>
                </a:lnTo>
                <a:lnTo>
                  <a:pt x="1174965" y="88684"/>
                </a:lnTo>
                <a:lnTo>
                  <a:pt x="1156982" y="131457"/>
                </a:lnTo>
                <a:lnTo>
                  <a:pt x="1150620" y="179070"/>
                </a:lnTo>
                <a:lnTo>
                  <a:pt x="1156982" y="226695"/>
                </a:lnTo>
                <a:lnTo>
                  <a:pt x="1174965" y="269468"/>
                </a:lnTo>
                <a:lnTo>
                  <a:pt x="1202855" y="305714"/>
                </a:lnTo>
                <a:lnTo>
                  <a:pt x="1238948" y="333705"/>
                </a:lnTo>
                <a:lnTo>
                  <a:pt x="1281544" y="351751"/>
                </a:lnTo>
                <a:lnTo>
                  <a:pt x="1328928" y="358140"/>
                </a:lnTo>
                <a:lnTo>
                  <a:pt x="1376299" y="351751"/>
                </a:lnTo>
                <a:lnTo>
                  <a:pt x="1418894" y="333705"/>
                </a:lnTo>
                <a:lnTo>
                  <a:pt x="1454988" y="305714"/>
                </a:lnTo>
                <a:lnTo>
                  <a:pt x="1482877" y="269468"/>
                </a:lnTo>
                <a:lnTo>
                  <a:pt x="1500860" y="226695"/>
                </a:lnTo>
                <a:lnTo>
                  <a:pt x="1507236" y="179070"/>
                </a:lnTo>
                <a:close/>
              </a:path>
              <a:path w="2080259" h="3451860">
                <a:moveTo>
                  <a:pt x="1530096" y="2036064"/>
                </a:moveTo>
                <a:lnTo>
                  <a:pt x="1523695" y="1988693"/>
                </a:lnTo>
                <a:lnTo>
                  <a:pt x="1505648" y="1946097"/>
                </a:lnTo>
                <a:lnTo>
                  <a:pt x="1477657" y="1910003"/>
                </a:lnTo>
                <a:lnTo>
                  <a:pt x="1441411" y="1882114"/>
                </a:lnTo>
                <a:lnTo>
                  <a:pt x="1398638" y="1864131"/>
                </a:lnTo>
                <a:lnTo>
                  <a:pt x="1351026" y="1857756"/>
                </a:lnTo>
                <a:lnTo>
                  <a:pt x="1303401" y="1864131"/>
                </a:lnTo>
                <a:lnTo>
                  <a:pt x="1260627" y="1882114"/>
                </a:lnTo>
                <a:lnTo>
                  <a:pt x="1224381" y="1910003"/>
                </a:lnTo>
                <a:lnTo>
                  <a:pt x="1196390" y="1946097"/>
                </a:lnTo>
                <a:lnTo>
                  <a:pt x="1178344" y="1988693"/>
                </a:lnTo>
                <a:lnTo>
                  <a:pt x="1171956" y="2036064"/>
                </a:lnTo>
                <a:lnTo>
                  <a:pt x="1178344" y="2083447"/>
                </a:lnTo>
                <a:lnTo>
                  <a:pt x="1196390" y="2126043"/>
                </a:lnTo>
                <a:lnTo>
                  <a:pt x="1224381" y="2162137"/>
                </a:lnTo>
                <a:lnTo>
                  <a:pt x="1260627" y="2190026"/>
                </a:lnTo>
                <a:lnTo>
                  <a:pt x="1303401" y="2208009"/>
                </a:lnTo>
                <a:lnTo>
                  <a:pt x="1351026" y="2214372"/>
                </a:lnTo>
                <a:lnTo>
                  <a:pt x="1398638" y="2208009"/>
                </a:lnTo>
                <a:lnTo>
                  <a:pt x="1441411" y="2190026"/>
                </a:lnTo>
                <a:lnTo>
                  <a:pt x="1477657" y="2162137"/>
                </a:lnTo>
                <a:lnTo>
                  <a:pt x="1505648" y="2126043"/>
                </a:lnTo>
                <a:lnTo>
                  <a:pt x="1523695" y="2083447"/>
                </a:lnTo>
                <a:lnTo>
                  <a:pt x="1530096" y="2036064"/>
                </a:lnTo>
                <a:close/>
              </a:path>
              <a:path w="2080259" h="3451860">
                <a:moveTo>
                  <a:pt x="1530096" y="1417320"/>
                </a:moveTo>
                <a:lnTo>
                  <a:pt x="1523695" y="1369949"/>
                </a:lnTo>
                <a:lnTo>
                  <a:pt x="1505648" y="1327353"/>
                </a:lnTo>
                <a:lnTo>
                  <a:pt x="1477657" y="1291259"/>
                </a:lnTo>
                <a:lnTo>
                  <a:pt x="1441411" y="1263370"/>
                </a:lnTo>
                <a:lnTo>
                  <a:pt x="1398638" y="1245387"/>
                </a:lnTo>
                <a:lnTo>
                  <a:pt x="1351026" y="1239012"/>
                </a:lnTo>
                <a:lnTo>
                  <a:pt x="1303401" y="1245387"/>
                </a:lnTo>
                <a:lnTo>
                  <a:pt x="1260627" y="1263370"/>
                </a:lnTo>
                <a:lnTo>
                  <a:pt x="1224381" y="1291259"/>
                </a:lnTo>
                <a:lnTo>
                  <a:pt x="1196390" y="1327353"/>
                </a:lnTo>
                <a:lnTo>
                  <a:pt x="1178344" y="1369949"/>
                </a:lnTo>
                <a:lnTo>
                  <a:pt x="1171956" y="1417320"/>
                </a:lnTo>
                <a:lnTo>
                  <a:pt x="1178344" y="1464703"/>
                </a:lnTo>
                <a:lnTo>
                  <a:pt x="1196390" y="1507299"/>
                </a:lnTo>
                <a:lnTo>
                  <a:pt x="1224381" y="1543392"/>
                </a:lnTo>
                <a:lnTo>
                  <a:pt x="1260627" y="1571282"/>
                </a:lnTo>
                <a:lnTo>
                  <a:pt x="1303401" y="1589265"/>
                </a:lnTo>
                <a:lnTo>
                  <a:pt x="1351026" y="1595628"/>
                </a:lnTo>
                <a:lnTo>
                  <a:pt x="1398638" y="1589265"/>
                </a:lnTo>
                <a:lnTo>
                  <a:pt x="1441411" y="1571282"/>
                </a:lnTo>
                <a:lnTo>
                  <a:pt x="1477657" y="1543392"/>
                </a:lnTo>
                <a:lnTo>
                  <a:pt x="1505648" y="1507299"/>
                </a:lnTo>
                <a:lnTo>
                  <a:pt x="1523695" y="1464703"/>
                </a:lnTo>
                <a:lnTo>
                  <a:pt x="1530096" y="1417320"/>
                </a:lnTo>
                <a:close/>
              </a:path>
              <a:path w="2080259" h="3451860">
                <a:moveTo>
                  <a:pt x="2057400" y="3273552"/>
                </a:moveTo>
                <a:lnTo>
                  <a:pt x="2051024" y="3226155"/>
                </a:lnTo>
                <a:lnTo>
                  <a:pt x="2033041" y="3183559"/>
                </a:lnTo>
                <a:lnTo>
                  <a:pt x="2005152" y="3147479"/>
                </a:lnTo>
                <a:lnTo>
                  <a:pt x="1969058" y="3119590"/>
                </a:lnTo>
                <a:lnTo>
                  <a:pt x="1926463" y="3101619"/>
                </a:lnTo>
                <a:lnTo>
                  <a:pt x="1879092" y="3095244"/>
                </a:lnTo>
                <a:lnTo>
                  <a:pt x="1831708" y="3101619"/>
                </a:lnTo>
                <a:lnTo>
                  <a:pt x="1789112" y="3119590"/>
                </a:lnTo>
                <a:lnTo>
                  <a:pt x="1753019" y="3147479"/>
                </a:lnTo>
                <a:lnTo>
                  <a:pt x="1725129" y="3183559"/>
                </a:lnTo>
                <a:lnTo>
                  <a:pt x="1707146" y="3226155"/>
                </a:lnTo>
                <a:lnTo>
                  <a:pt x="1700784" y="3273552"/>
                </a:lnTo>
                <a:lnTo>
                  <a:pt x="1707146" y="3320961"/>
                </a:lnTo>
                <a:lnTo>
                  <a:pt x="1725129" y="3363557"/>
                </a:lnTo>
                <a:lnTo>
                  <a:pt x="1753019" y="3399637"/>
                </a:lnTo>
                <a:lnTo>
                  <a:pt x="1789112" y="3427526"/>
                </a:lnTo>
                <a:lnTo>
                  <a:pt x="1831708" y="3445497"/>
                </a:lnTo>
                <a:lnTo>
                  <a:pt x="1879092" y="3451860"/>
                </a:lnTo>
                <a:lnTo>
                  <a:pt x="1926463" y="3445497"/>
                </a:lnTo>
                <a:lnTo>
                  <a:pt x="1969058" y="3427526"/>
                </a:lnTo>
                <a:lnTo>
                  <a:pt x="2005152" y="3399637"/>
                </a:lnTo>
                <a:lnTo>
                  <a:pt x="2033041" y="3363557"/>
                </a:lnTo>
                <a:lnTo>
                  <a:pt x="2051024" y="3320961"/>
                </a:lnTo>
                <a:lnTo>
                  <a:pt x="2057400" y="3273552"/>
                </a:lnTo>
                <a:close/>
              </a:path>
              <a:path w="2080259" h="3451860">
                <a:moveTo>
                  <a:pt x="2057400" y="2654808"/>
                </a:moveTo>
                <a:lnTo>
                  <a:pt x="2051024" y="2607437"/>
                </a:lnTo>
                <a:lnTo>
                  <a:pt x="2033041" y="2564841"/>
                </a:lnTo>
                <a:lnTo>
                  <a:pt x="2005152" y="2528747"/>
                </a:lnTo>
                <a:lnTo>
                  <a:pt x="1969058" y="2500858"/>
                </a:lnTo>
                <a:lnTo>
                  <a:pt x="1926463" y="2482875"/>
                </a:lnTo>
                <a:lnTo>
                  <a:pt x="1879092" y="2476500"/>
                </a:lnTo>
                <a:lnTo>
                  <a:pt x="1831708" y="2482875"/>
                </a:lnTo>
                <a:lnTo>
                  <a:pt x="1789112" y="2500858"/>
                </a:lnTo>
                <a:lnTo>
                  <a:pt x="1753019" y="2528747"/>
                </a:lnTo>
                <a:lnTo>
                  <a:pt x="1725129" y="2564841"/>
                </a:lnTo>
                <a:lnTo>
                  <a:pt x="1707146" y="2607437"/>
                </a:lnTo>
                <a:lnTo>
                  <a:pt x="1700784" y="2654808"/>
                </a:lnTo>
                <a:lnTo>
                  <a:pt x="1707146" y="2702191"/>
                </a:lnTo>
                <a:lnTo>
                  <a:pt x="1725129" y="2744787"/>
                </a:lnTo>
                <a:lnTo>
                  <a:pt x="1753019" y="2780881"/>
                </a:lnTo>
                <a:lnTo>
                  <a:pt x="1789112" y="2808770"/>
                </a:lnTo>
                <a:lnTo>
                  <a:pt x="1831708" y="2826753"/>
                </a:lnTo>
                <a:lnTo>
                  <a:pt x="1879092" y="2833116"/>
                </a:lnTo>
                <a:lnTo>
                  <a:pt x="1926463" y="2826753"/>
                </a:lnTo>
                <a:lnTo>
                  <a:pt x="1969058" y="2808770"/>
                </a:lnTo>
                <a:lnTo>
                  <a:pt x="2005152" y="2780881"/>
                </a:lnTo>
                <a:lnTo>
                  <a:pt x="2033041" y="2744787"/>
                </a:lnTo>
                <a:lnTo>
                  <a:pt x="2051024" y="2702191"/>
                </a:lnTo>
                <a:lnTo>
                  <a:pt x="2057400" y="2654808"/>
                </a:lnTo>
                <a:close/>
              </a:path>
              <a:path w="2080259" h="3451860">
                <a:moveTo>
                  <a:pt x="2057400" y="797814"/>
                </a:moveTo>
                <a:lnTo>
                  <a:pt x="2051024" y="750201"/>
                </a:lnTo>
                <a:lnTo>
                  <a:pt x="2033041" y="707428"/>
                </a:lnTo>
                <a:lnTo>
                  <a:pt x="2005152" y="671182"/>
                </a:lnTo>
                <a:lnTo>
                  <a:pt x="1969058" y="643191"/>
                </a:lnTo>
                <a:lnTo>
                  <a:pt x="1926463" y="625144"/>
                </a:lnTo>
                <a:lnTo>
                  <a:pt x="1879092" y="618744"/>
                </a:lnTo>
                <a:lnTo>
                  <a:pt x="1831708" y="625144"/>
                </a:lnTo>
                <a:lnTo>
                  <a:pt x="1789112" y="643191"/>
                </a:lnTo>
                <a:lnTo>
                  <a:pt x="1753019" y="671182"/>
                </a:lnTo>
                <a:lnTo>
                  <a:pt x="1725129" y="707428"/>
                </a:lnTo>
                <a:lnTo>
                  <a:pt x="1707146" y="750201"/>
                </a:lnTo>
                <a:lnTo>
                  <a:pt x="1700784" y="797814"/>
                </a:lnTo>
                <a:lnTo>
                  <a:pt x="1707146" y="845439"/>
                </a:lnTo>
                <a:lnTo>
                  <a:pt x="1725129" y="888212"/>
                </a:lnTo>
                <a:lnTo>
                  <a:pt x="1753019" y="924458"/>
                </a:lnTo>
                <a:lnTo>
                  <a:pt x="1789112" y="952449"/>
                </a:lnTo>
                <a:lnTo>
                  <a:pt x="1831708" y="970495"/>
                </a:lnTo>
                <a:lnTo>
                  <a:pt x="1879092" y="976884"/>
                </a:lnTo>
                <a:lnTo>
                  <a:pt x="1926463" y="970495"/>
                </a:lnTo>
                <a:lnTo>
                  <a:pt x="1969058" y="952449"/>
                </a:lnTo>
                <a:lnTo>
                  <a:pt x="2005152" y="924458"/>
                </a:lnTo>
                <a:lnTo>
                  <a:pt x="2033041" y="888212"/>
                </a:lnTo>
                <a:lnTo>
                  <a:pt x="2051024" y="845439"/>
                </a:lnTo>
                <a:lnTo>
                  <a:pt x="2057400" y="797814"/>
                </a:lnTo>
                <a:close/>
              </a:path>
              <a:path w="2080259" h="3451860">
                <a:moveTo>
                  <a:pt x="2057400" y="179070"/>
                </a:moveTo>
                <a:lnTo>
                  <a:pt x="2051024" y="131457"/>
                </a:lnTo>
                <a:lnTo>
                  <a:pt x="2033041" y="88684"/>
                </a:lnTo>
                <a:lnTo>
                  <a:pt x="2005152" y="52438"/>
                </a:lnTo>
                <a:lnTo>
                  <a:pt x="1969058" y="24447"/>
                </a:lnTo>
                <a:lnTo>
                  <a:pt x="1926463" y="6400"/>
                </a:lnTo>
                <a:lnTo>
                  <a:pt x="1879092" y="0"/>
                </a:lnTo>
                <a:lnTo>
                  <a:pt x="1831708" y="6400"/>
                </a:lnTo>
                <a:lnTo>
                  <a:pt x="1789112" y="24447"/>
                </a:lnTo>
                <a:lnTo>
                  <a:pt x="1753019" y="52438"/>
                </a:lnTo>
                <a:lnTo>
                  <a:pt x="1725129" y="88684"/>
                </a:lnTo>
                <a:lnTo>
                  <a:pt x="1707146" y="131457"/>
                </a:lnTo>
                <a:lnTo>
                  <a:pt x="1700784" y="179070"/>
                </a:lnTo>
                <a:lnTo>
                  <a:pt x="1707146" y="226695"/>
                </a:lnTo>
                <a:lnTo>
                  <a:pt x="1725129" y="269468"/>
                </a:lnTo>
                <a:lnTo>
                  <a:pt x="1753019" y="305714"/>
                </a:lnTo>
                <a:lnTo>
                  <a:pt x="1789112" y="333705"/>
                </a:lnTo>
                <a:lnTo>
                  <a:pt x="1831708" y="351751"/>
                </a:lnTo>
                <a:lnTo>
                  <a:pt x="1879092" y="358140"/>
                </a:lnTo>
                <a:lnTo>
                  <a:pt x="1926463" y="351751"/>
                </a:lnTo>
                <a:lnTo>
                  <a:pt x="1969058" y="333705"/>
                </a:lnTo>
                <a:lnTo>
                  <a:pt x="2005152" y="305714"/>
                </a:lnTo>
                <a:lnTo>
                  <a:pt x="2033041" y="269468"/>
                </a:lnTo>
                <a:lnTo>
                  <a:pt x="2051024" y="226695"/>
                </a:lnTo>
                <a:lnTo>
                  <a:pt x="2057400" y="179070"/>
                </a:lnTo>
                <a:close/>
              </a:path>
              <a:path w="2080259" h="3451860">
                <a:moveTo>
                  <a:pt x="2080260" y="2036064"/>
                </a:moveTo>
                <a:lnTo>
                  <a:pt x="2073884" y="1988693"/>
                </a:lnTo>
                <a:lnTo>
                  <a:pt x="2055901" y="1946097"/>
                </a:lnTo>
                <a:lnTo>
                  <a:pt x="2028012" y="1910003"/>
                </a:lnTo>
                <a:lnTo>
                  <a:pt x="1991918" y="1882114"/>
                </a:lnTo>
                <a:lnTo>
                  <a:pt x="1949323" y="1864131"/>
                </a:lnTo>
                <a:lnTo>
                  <a:pt x="1901952" y="1857756"/>
                </a:lnTo>
                <a:lnTo>
                  <a:pt x="1854568" y="1864131"/>
                </a:lnTo>
                <a:lnTo>
                  <a:pt x="1811972" y="1882114"/>
                </a:lnTo>
                <a:lnTo>
                  <a:pt x="1775879" y="1910003"/>
                </a:lnTo>
                <a:lnTo>
                  <a:pt x="1747989" y="1946097"/>
                </a:lnTo>
                <a:lnTo>
                  <a:pt x="1730006" y="1988693"/>
                </a:lnTo>
                <a:lnTo>
                  <a:pt x="1723644" y="2036064"/>
                </a:lnTo>
                <a:lnTo>
                  <a:pt x="1730006" y="2083447"/>
                </a:lnTo>
                <a:lnTo>
                  <a:pt x="1747989" y="2126043"/>
                </a:lnTo>
                <a:lnTo>
                  <a:pt x="1775879" y="2162137"/>
                </a:lnTo>
                <a:lnTo>
                  <a:pt x="1811972" y="2190026"/>
                </a:lnTo>
                <a:lnTo>
                  <a:pt x="1854568" y="2208009"/>
                </a:lnTo>
                <a:lnTo>
                  <a:pt x="1901952" y="2214372"/>
                </a:lnTo>
                <a:lnTo>
                  <a:pt x="1949323" y="2208009"/>
                </a:lnTo>
                <a:lnTo>
                  <a:pt x="1991918" y="2190026"/>
                </a:lnTo>
                <a:lnTo>
                  <a:pt x="2028012" y="2162137"/>
                </a:lnTo>
                <a:lnTo>
                  <a:pt x="2055901" y="2126043"/>
                </a:lnTo>
                <a:lnTo>
                  <a:pt x="2073884" y="2083447"/>
                </a:lnTo>
                <a:lnTo>
                  <a:pt x="2080260" y="2036064"/>
                </a:lnTo>
                <a:close/>
              </a:path>
              <a:path w="2080259" h="3451860">
                <a:moveTo>
                  <a:pt x="2080260" y="1417320"/>
                </a:moveTo>
                <a:lnTo>
                  <a:pt x="2073884" y="1369949"/>
                </a:lnTo>
                <a:lnTo>
                  <a:pt x="2055901" y="1327353"/>
                </a:lnTo>
                <a:lnTo>
                  <a:pt x="2028012" y="1291259"/>
                </a:lnTo>
                <a:lnTo>
                  <a:pt x="1991918" y="1263370"/>
                </a:lnTo>
                <a:lnTo>
                  <a:pt x="1949323" y="1245387"/>
                </a:lnTo>
                <a:lnTo>
                  <a:pt x="1901952" y="1239012"/>
                </a:lnTo>
                <a:lnTo>
                  <a:pt x="1854568" y="1245387"/>
                </a:lnTo>
                <a:lnTo>
                  <a:pt x="1811972" y="1263370"/>
                </a:lnTo>
                <a:lnTo>
                  <a:pt x="1775879" y="1291259"/>
                </a:lnTo>
                <a:lnTo>
                  <a:pt x="1747989" y="1327353"/>
                </a:lnTo>
                <a:lnTo>
                  <a:pt x="1730006" y="1369949"/>
                </a:lnTo>
                <a:lnTo>
                  <a:pt x="1723644" y="1417320"/>
                </a:lnTo>
                <a:lnTo>
                  <a:pt x="1730006" y="1464703"/>
                </a:lnTo>
                <a:lnTo>
                  <a:pt x="1747989" y="1507299"/>
                </a:lnTo>
                <a:lnTo>
                  <a:pt x="1775879" y="1543392"/>
                </a:lnTo>
                <a:lnTo>
                  <a:pt x="1811972" y="1571282"/>
                </a:lnTo>
                <a:lnTo>
                  <a:pt x="1854568" y="1589265"/>
                </a:lnTo>
                <a:lnTo>
                  <a:pt x="1901952" y="1595628"/>
                </a:lnTo>
                <a:lnTo>
                  <a:pt x="1949323" y="1589265"/>
                </a:lnTo>
                <a:lnTo>
                  <a:pt x="1991918" y="1571282"/>
                </a:lnTo>
                <a:lnTo>
                  <a:pt x="2028012" y="1543392"/>
                </a:lnTo>
                <a:lnTo>
                  <a:pt x="2055901" y="1507299"/>
                </a:lnTo>
                <a:lnTo>
                  <a:pt x="2073884" y="1464703"/>
                </a:lnTo>
                <a:lnTo>
                  <a:pt x="2080260" y="1417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91C2981-C3D0-764E-B8E8-6CA3A6214428}"/>
              </a:ext>
            </a:extLst>
          </p:cNvPr>
          <p:cNvGrpSpPr/>
          <p:nvPr/>
        </p:nvGrpSpPr>
        <p:grpSpPr>
          <a:xfrm>
            <a:off x="8439275" y="2544849"/>
            <a:ext cx="1483628" cy="654776"/>
            <a:chOff x="7840980" y="797051"/>
            <a:chExt cx="2057654" cy="975615"/>
          </a:xfrm>
          <a:solidFill>
            <a:schemeClr val="bg1"/>
          </a:solidFill>
        </p:grpSpPr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E01206D8-6163-184A-AB31-E0356D7295B0}"/>
                </a:ext>
              </a:extLst>
            </p:cNvPr>
            <p:cNvSpPr/>
            <p:nvPr/>
          </p:nvSpPr>
          <p:spPr>
            <a:xfrm>
              <a:off x="8991600" y="79705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7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8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7" y="356615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6" y="178308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174D636F-D78A-7A41-955A-BF42922BAB5B}"/>
                </a:ext>
              </a:extLst>
            </p:cNvPr>
            <p:cNvSpPr/>
            <p:nvPr/>
          </p:nvSpPr>
          <p:spPr>
            <a:xfrm>
              <a:off x="9541764" y="79705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7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8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7" y="356615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5" y="178308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C445AF6B-CED4-7243-82DC-977FA67B643D}"/>
                </a:ext>
              </a:extLst>
            </p:cNvPr>
            <p:cNvSpPr/>
            <p:nvPr/>
          </p:nvSpPr>
          <p:spPr>
            <a:xfrm>
              <a:off x="8427719" y="797051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40" h="356869">
                  <a:moveTo>
                    <a:pt x="179070" y="0"/>
                  </a:moveTo>
                  <a:lnTo>
                    <a:pt x="131453" y="6372"/>
                  </a:lnTo>
                  <a:lnTo>
                    <a:pt x="88674" y="24355"/>
                  </a:lnTo>
                  <a:lnTo>
                    <a:pt x="52435" y="52244"/>
                  </a:lnTo>
                  <a:lnTo>
                    <a:pt x="24440" y="88335"/>
                  </a:lnTo>
                  <a:lnTo>
                    <a:pt x="6394" y="130924"/>
                  </a:lnTo>
                  <a:lnTo>
                    <a:pt x="0" y="178308"/>
                  </a:lnTo>
                  <a:lnTo>
                    <a:pt x="6394" y="225691"/>
                  </a:lnTo>
                  <a:lnTo>
                    <a:pt x="24440" y="268280"/>
                  </a:lnTo>
                  <a:lnTo>
                    <a:pt x="52435" y="304371"/>
                  </a:lnTo>
                  <a:lnTo>
                    <a:pt x="88674" y="332260"/>
                  </a:lnTo>
                  <a:lnTo>
                    <a:pt x="131453" y="350243"/>
                  </a:lnTo>
                  <a:lnTo>
                    <a:pt x="179070" y="356615"/>
                  </a:lnTo>
                  <a:lnTo>
                    <a:pt x="226686" y="350243"/>
                  </a:lnTo>
                  <a:lnTo>
                    <a:pt x="269465" y="332260"/>
                  </a:lnTo>
                  <a:lnTo>
                    <a:pt x="305704" y="304371"/>
                  </a:lnTo>
                  <a:lnTo>
                    <a:pt x="333699" y="268280"/>
                  </a:lnTo>
                  <a:lnTo>
                    <a:pt x="351745" y="225691"/>
                  </a:lnTo>
                  <a:lnTo>
                    <a:pt x="358139" y="178308"/>
                  </a:lnTo>
                  <a:lnTo>
                    <a:pt x="351745" y="130924"/>
                  </a:lnTo>
                  <a:lnTo>
                    <a:pt x="333699" y="88335"/>
                  </a:lnTo>
                  <a:lnTo>
                    <a:pt x="305704" y="52244"/>
                  </a:lnTo>
                  <a:lnTo>
                    <a:pt x="269465" y="24355"/>
                  </a:lnTo>
                  <a:lnTo>
                    <a:pt x="226686" y="6372"/>
                  </a:lnTo>
                  <a:lnTo>
                    <a:pt x="1790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A52EDA2C-C916-2845-A64E-28B9847CBE12}"/>
                </a:ext>
              </a:extLst>
            </p:cNvPr>
            <p:cNvSpPr/>
            <p:nvPr/>
          </p:nvSpPr>
          <p:spPr>
            <a:xfrm>
              <a:off x="7840980" y="79705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8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8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8" y="356615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6" y="178308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4615228A-A25A-664C-B9E5-312A7DC9E3F6}"/>
                </a:ext>
              </a:extLst>
            </p:cNvPr>
            <p:cNvSpPr/>
            <p:nvPr/>
          </p:nvSpPr>
          <p:spPr>
            <a:xfrm>
              <a:off x="8991600" y="1415796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7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7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7" y="356615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6" y="178307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FF8735B2-EF02-8E42-8F3B-F5C87036A9EA}"/>
                </a:ext>
              </a:extLst>
            </p:cNvPr>
            <p:cNvSpPr/>
            <p:nvPr/>
          </p:nvSpPr>
          <p:spPr>
            <a:xfrm>
              <a:off x="9541764" y="1415796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7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7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7" y="356615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5" y="178307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51C090AC-D7BB-4B4D-B180-10C0832C5ADE}"/>
                </a:ext>
              </a:extLst>
            </p:cNvPr>
            <p:cNvSpPr/>
            <p:nvPr/>
          </p:nvSpPr>
          <p:spPr>
            <a:xfrm>
              <a:off x="8427719" y="1415796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40" h="356869">
                  <a:moveTo>
                    <a:pt x="179070" y="0"/>
                  </a:moveTo>
                  <a:lnTo>
                    <a:pt x="131453" y="6372"/>
                  </a:lnTo>
                  <a:lnTo>
                    <a:pt x="88674" y="24355"/>
                  </a:lnTo>
                  <a:lnTo>
                    <a:pt x="52435" y="52244"/>
                  </a:lnTo>
                  <a:lnTo>
                    <a:pt x="24440" y="88335"/>
                  </a:lnTo>
                  <a:lnTo>
                    <a:pt x="6394" y="130924"/>
                  </a:lnTo>
                  <a:lnTo>
                    <a:pt x="0" y="178307"/>
                  </a:lnTo>
                  <a:lnTo>
                    <a:pt x="6394" y="225691"/>
                  </a:lnTo>
                  <a:lnTo>
                    <a:pt x="24440" y="268280"/>
                  </a:lnTo>
                  <a:lnTo>
                    <a:pt x="52435" y="304371"/>
                  </a:lnTo>
                  <a:lnTo>
                    <a:pt x="88674" y="332260"/>
                  </a:lnTo>
                  <a:lnTo>
                    <a:pt x="131453" y="350243"/>
                  </a:lnTo>
                  <a:lnTo>
                    <a:pt x="179070" y="356615"/>
                  </a:lnTo>
                  <a:lnTo>
                    <a:pt x="226686" y="350243"/>
                  </a:lnTo>
                  <a:lnTo>
                    <a:pt x="269465" y="332260"/>
                  </a:lnTo>
                  <a:lnTo>
                    <a:pt x="305704" y="304371"/>
                  </a:lnTo>
                  <a:lnTo>
                    <a:pt x="333699" y="268280"/>
                  </a:lnTo>
                  <a:lnTo>
                    <a:pt x="351745" y="225691"/>
                  </a:lnTo>
                  <a:lnTo>
                    <a:pt x="358139" y="178307"/>
                  </a:lnTo>
                  <a:lnTo>
                    <a:pt x="351745" y="130924"/>
                  </a:lnTo>
                  <a:lnTo>
                    <a:pt x="333699" y="88335"/>
                  </a:lnTo>
                  <a:lnTo>
                    <a:pt x="305704" y="52244"/>
                  </a:lnTo>
                  <a:lnTo>
                    <a:pt x="269465" y="24355"/>
                  </a:lnTo>
                  <a:lnTo>
                    <a:pt x="226686" y="6372"/>
                  </a:lnTo>
                  <a:lnTo>
                    <a:pt x="1790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390CC54B-BA9A-AA48-9D86-99B4F43E258E}"/>
                </a:ext>
              </a:extLst>
            </p:cNvPr>
            <p:cNvSpPr/>
            <p:nvPr/>
          </p:nvSpPr>
          <p:spPr>
            <a:xfrm>
              <a:off x="7840980" y="1415796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8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7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8" y="356615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6" y="178307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993"/>
            </a:p>
          </p:txBody>
        </p:sp>
      </p:grpSp>
      <p:pic>
        <p:nvPicPr>
          <p:cNvPr id="25" name="object 8">
            <a:extLst>
              <a:ext uri="{FF2B5EF4-FFF2-40B4-BE49-F238E27FC236}">
                <a16:creationId xmlns:a16="http://schemas.microsoft.com/office/drawing/2014/main" id="{C2AD5692-A72C-BC47-BA34-A00C4900A56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0032" y="710874"/>
            <a:ext cx="1428607" cy="660787"/>
          </a:xfrm>
          <a:prstGeom prst="rect">
            <a:avLst/>
          </a:prstGeom>
        </p:spPr>
      </p:pic>
      <p:sp>
        <p:nvSpPr>
          <p:cNvPr id="27" name="object 8">
            <a:extLst>
              <a:ext uri="{FF2B5EF4-FFF2-40B4-BE49-F238E27FC236}">
                <a16:creationId xmlns:a16="http://schemas.microsoft.com/office/drawing/2014/main" id="{17767FD2-9FFD-AC41-91EC-88616FB4DDCF}"/>
              </a:ext>
            </a:extLst>
          </p:cNvPr>
          <p:cNvSpPr txBox="1"/>
          <p:nvPr/>
        </p:nvSpPr>
        <p:spPr>
          <a:xfrm>
            <a:off x="582792" y="924060"/>
            <a:ext cx="2935108" cy="516837"/>
          </a:xfrm>
          <a:prstGeom prst="rect">
            <a:avLst/>
          </a:prstGeom>
        </p:spPr>
        <p:txBody>
          <a:bodyPr vert="horz" wrap="square" lIns="0" tIns="24159" rIns="0" bIns="0" rtlCol="0">
            <a:spAutoFit/>
          </a:bodyPr>
          <a:lstStyle/>
          <a:p>
            <a:pPr marL="7003" marR="2801">
              <a:spcBef>
                <a:spcPts val="190"/>
              </a:spcBef>
            </a:pPr>
            <a:r>
              <a:rPr lang="ru-RU" sz="1600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факультет</a:t>
            </a:r>
            <a:br>
              <a:rPr lang="ru-RU" sz="1600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</a:t>
            </a:r>
            <a:r>
              <a:rPr lang="ru-RU" sz="1600" spc="-124" dirty="0" smtClean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 </a:t>
            </a:r>
            <a:r>
              <a:rPr lang="ru-RU" sz="1600" spc="-124" dirty="0" err="1" smtClean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98735E2F-F001-B84E-A2AB-7B598474F7D2}"/>
              </a:ext>
            </a:extLst>
          </p:cNvPr>
          <p:cNvSpPr txBox="1"/>
          <p:nvPr/>
        </p:nvSpPr>
        <p:spPr>
          <a:xfrm>
            <a:off x="698500" y="4950449"/>
            <a:ext cx="2171046" cy="533509"/>
          </a:xfrm>
          <a:prstGeom prst="rect">
            <a:avLst/>
          </a:prstGeom>
        </p:spPr>
        <p:txBody>
          <a:bodyPr vert="horz" wrap="square" lIns="0" tIns="24159" rIns="0" bIns="0" rtlCol="0">
            <a:spAutoFit/>
          </a:bodyPr>
          <a:lstStyle/>
          <a:p>
            <a:pPr marL="7003" marR="2801">
              <a:spcBef>
                <a:spcPts val="190"/>
              </a:spcBef>
            </a:pPr>
            <a:r>
              <a:rPr lang="ru-RU" sz="1654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 открытых дверей</a:t>
            </a:r>
            <a:br>
              <a:rPr lang="ru-RU" sz="1654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54" spc="-124" dirty="0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марта 2022 года</a:t>
            </a:r>
            <a:endParaRPr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FC8B55C4-E967-C341-A62A-4D9ED096ABD7}"/>
              </a:ext>
            </a:extLst>
          </p:cNvPr>
          <p:cNvSpPr txBox="1"/>
          <p:nvPr/>
        </p:nvSpPr>
        <p:spPr>
          <a:xfrm>
            <a:off x="8439275" y="6090923"/>
            <a:ext cx="1643872" cy="270616"/>
          </a:xfrm>
          <a:prstGeom prst="rect">
            <a:avLst/>
          </a:prstGeom>
        </p:spPr>
        <p:txBody>
          <a:bodyPr vert="horz" wrap="square" lIns="0" tIns="24159" rIns="0" bIns="0" rtlCol="0">
            <a:spAutoFit/>
          </a:bodyPr>
          <a:lstStyle/>
          <a:p>
            <a:pPr marL="7003" marR="2801">
              <a:spcBef>
                <a:spcPts val="190"/>
              </a:spcBef>
            </a:pPr>
            <a:r>
              <a:rPr lang="en-US" sz="1600" b="1" spc="-124" dirty="0" err="1">
                <a:solidFill>
                  <a:srgbClr val="F5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im.econ.msu.ru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9505" y="690210"/>
            <a:ext cx="9066809" cy="533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13999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Специализация </a:t>
            </a:r>
            <a:r>
              <a:rPr sz="2400" b="1" spc="-5" dirty="0">
                <a:solidFill>
                  <a:srgbClr val="990099"/>
                </a:solidFill>
                <a:latin typeface="Arial"/>
                <a:cs typeface="Arial"/>
              </a:rPr>
              <a:t>Менеджмент 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инноваций: создание 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новых  </a:t>
            </a:r>
            <a:r>
              <a:rPr sz="2400" b="1" spc="-15" dirty="0">
                <a:solidFill>
                  <a:srgbClr val="990099"/>
                </a:solidFill>
                <a:latin typeface="Arial"/>
                <a:cs typeface="Arial"/>
              </a:rPr>
              <a:t>продуктов 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и 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бизнесов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тех,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кто 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хочет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получить 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актуальные знания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выработать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умения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успешного  управления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созданием продукта,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управлением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компанией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построением бизнес процессов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конкурентной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рыночной  среде, наполненной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рисками и</a:t>
            </a:r>
            <a:r>
              <a:rPr sz="24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неопределенностью.</a:t>
            </a:r>
            <a:endParaRPr sz="2400" dirty="0">
              <a:latin typeface="Arial"/>
              <a:cs typeface="Arial"/>
            </a:endParaRPr>
          </a:p>
          <a:p>
            <a:pPr marL="299085" marR="208915" indent="-287020">
              <a:lnSpc>
                <a:spcPct val="113999"/>
              </a:lnSpc>
              <a:spcBef>
                <a:spcPts val="2410"/>
              </a:spcBef>
              <a:buClr>
                <a:srgbClr val="001F5F"/>
              </a:buClr>
              <a:buFont typeface="Wingdings"/>
              <a:buChar char=""/>
              <a:tabLst>
                <a:tab pos="382905" algn="l"/>
                <a:tab pos="383540" algn="l"/>
                <a:tab pos="5024120" algn="l"/>
              </a:tabLst>
            </a:pPr>
            <a:r>
              <a:rPr sz="2400" spc="-5" dirty="0" err="1" smtClean="0">
                <a:solidFill>
                  <a:srgbClr val="001F5F"/>
                </a:solidFill>
                <a:latin typeface="Arial"/>
                <a:cs typeface="Arial"/>
              </a:rPr>
              <a:t>Специализация</a:t>
            </a:r>
            <a:r>
              <a:rPr sz="2400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Менеджмент 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биотехнологий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тех,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кто  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хочет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получить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знания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выработать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умения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сфере 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управления биотехнологиями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работы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таких отраслях  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фармацевтика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медицина,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экология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устойчивое 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развитие,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агропищевом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секторе	</a:t>
            </a:r>
            <a:r>
              <a:rPr sz="2200" spc="-15" dirty="0">
                <a:solidFill>
                  <a:srgbClr val="001F5F"/>
                </a:solidFill>
                <a:latin typeface="Arial"/>
                <a:cs typeface="Arial"/>
              </a:rPr>
              <a:t>(реализуется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совместно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с 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Биологическим </a:t>
            </a:r>
            <a:r>
              <a:rPr sz="2200" spc="-35" dirty="0">
                <a:solidFill>
                  <a:srgbClr val="001F5F"/>
                </a:solidFill>
                <a:latin typeface="Arial"/>
                <a:cs typeface="Arial"/>
              </a:rPr>
              <a:t>факультетом</a:t>
            </a:r>
            <a:r>
              <a:rPr sz="2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МГУ)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2574" y="175386"/>
            <a:ext cx="8345805" cy="3426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8925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Отличительные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особенности магистерской</a:t>
            </a:r>
            <a:r>
              <a:rPr sz="2400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программы</a:t>
            </a:r>
            <a:endParaRPr sz="2400" dirty="0">
              <a:latin typeface="Arial"/>
              <a:cs typeface="Arial"/>
            </a:endParaRPr>
          </a:p>
          <a:p>
            <a:pPr marR="285115" algn="ctr">
              <a:lnSpc>
                <a:spcPct val="100000"/>
              </a:lnSpc>
            </a:pP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Инновационный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менеджмент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(2)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buSzPct val="75000"/>
              <a:buFont typeface="Wingdings"/>
              <a:buChar char=""/>
              <a:tabLst>
                <a:tab pos="319405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Междисциплинарность/кросс-фунциональность.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"/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buSzPct val="83333"/>
              <a:buFont typeface="Wingdings"/>
              <a:buChar char=""/>
              <a:tabLst>
                <a:tab pos="352425" algn="l"/>
                <a:tab pos="353060" algn="l"/>
              </a:tabLst>
            </a:pPr>
            <a:r>
              <a:rPr lang="en-US" sz="2400" b="1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 err="1" smtClean="0">
                <a:solidFill>
                  <a:srgbClr val="001F5F"/>
                </a:solidFill>
                <a:latin typeface="Arial"/>
                <a:cs typeface="Arial"/>
              </a:rPr>
              <a:t>Многолетняя</a:t>
            </a:r>
            <a:r>
              <a:rPr sz="2400" b="1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практика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совместных активностей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с 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глобальными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российскими компаниями,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ищущими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внедряющими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инновационные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решения.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670" y="112670"/>
            <a:ext cx="8909050" cy="13620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400" spc="-5" dirty="0">
                <a:solidFill>
                  <a:srgbClr val="990099"/>
                </a:solidFill>
              </a:rPr>
              <a:t>Магистры </a:t>
            </a:r>
            <a:r>
              <a:rPr sz="2400" spc="-10" dirty="0">
                <a:solidFill>
                  <a:srgbClr val="990099"/>
                </a:solidFill>
              </a:rPr>
              <a:t>«</a:t>
            </a:r>
            <a:r>
              <a:rPr spc="-10" dirty="0">
                <a:solidFill>
                  <a:srgbClr val="990099"/>
                </a:solidFill>
              </a:rPr>
              <a:t>Инновационный</a:t>
            </a:r>
            <a:r>
              <a:rPr spc="65" dirty="0">
                <a:solidFill>
                  <a:srgbClr val="990099"/>
                </a:solidFill>
              </a:rPr>
              <a:t> </a:t>
            </a:r>
            <a:r>
              <a:rPr spc="-5" dirty="0">
                <a:solidFill>
                  <a:srgbClr val="990099"/>
                </a:solidFill>
              </a:rPr>
              <a:t>менеджмент</a:t>
            </a:r>
            <a:r>
              <a:rPr sz="2400" spc="-5" dirty="0">
                <a:solidFill>
                  <a:srgbClr val="990099"/>
                </a:solidFill>
              </a:rPr>
              <a:t>»</a:t>
            </a:r>
            <a:endParaRPr sz="2400" dirty="0"/>
          </a:p>
          <a:p>
            <a:pPr marL="12700" marR="5080">
              <a:lnSpc>
                <a:spcPct val="114199"/>
              </a:lnSpc>
              <a:spcBef>
                <a:spcPts val="50"/>
              </a:spcBef>
              <a:tabLst>
                <a:tab pos="7503795" algn="l"/>
              </a:tabLst>
            </a:pPr>
            <a:r>
              <a:rPr sz="2400" dirty="0">
                <a:solidFill>
                  <a:srgbClr val="990099"/>
                </a:solidFill>
              </a:rPr>
              <a:t>выраба</a:t>
            </a:r>
            <a:r>
              <a:rPr sz="2400" spc="-25" dirty="0">
                <a:solidFill>
                  <a:srgbClr val="990099"/>
                </a:solidFill>
              </a:rPr>
              <a:t>т</a:t>
            </a:r>
            <a:r>
              <a:rPr sz="2400" dirty="0">
                <a:solidFill>
                  <a:srgbClr val="990099"/>
                </a:solidFill>
              </a:rPr>
              <a:t>ы</a:t>
            </a:r>
            <a:r>
              <a:rPr sz="2400" spc="-35" dirty="0">
                <a:solidFill>
                  <a:srgbClr val="990099"/>
                </a:solidFill>
              </a:rPr>
              <a:t>в</a:t>
            </a:r>
            <a:r>
              <a:rPr sz="2400" spc="-5" dirty="0">
                <a:solidFill>
                  <a:srgbClr val="990099"/>
                </a:solidFill>
              </a:rPr>
              <a:t>а</a:t>
            </a:r>
            <a:r>
              <a:rPr sz="2400" spc="-65" dirty="0">
                <a:solidFill>
                  <a:srgbClr val="990099"/>
                </a:solidFill>
              </a:rPr>
              <a:t>ю</a:t>
            </a:r>
            <a:r>
              <a:rPr sz="2400" dirty="0">
                <a:solidFill>
                  <a:srgbClr val="990099"/>
                </a:solidFill>
              </a:rPr>
              <a:t>т</a:t>
            </a:r>
            <a:r>
              <a:rPr sz="2400" spc="25" dirty="0">
                <a:solidFill>
                  <a:srgbClr val="990099"/>
                </a:solidFill>
              </a:rPr>
              <a:t> </a:t>
            </a:r>
            <a:r>
              <a:rPr sz="2400" spc="-65" dirty="0">
                <a:solidFill>
                  <a:srgbClr val="990099"/>
                </a:solidFill>
              </a:rPr>
              <a:t>у</a:t>
            </a:r>
            <a:r>
              <a:rPr sz="2400" dirty="0">
                <a:solidFill>
                  <a:srgbClr val="990099"/>
                </a:solidFill>
              </a:rPr>
              <a:t>мения</a:t>
            </a:r>
            <a:r>
              <a:rPr sz="2400" spc="30" dirty="0">
                <a:solidFill>
                  <a:srgbClr val="990099"/>
                </a:solidFill>
              </a:rPr>
              <a:t> </a:t>
            </a:r>
            <a:r>
              <a:rPr sz="2400" dirty="0">
                <a:solidFill>
                  <a:srgbClr val="990099"/>
                </a:solidFill>
              </a:rPr>
              <a:t>и</a:t>
            </a:r>
            <a:r>
              <a:rPr sz="2400" spc="-10" dirty="0">
                <a:solidFill>
                  <a:srgbClr val="990099"/>
                </a:solidFill>
              </a:rPr>
              <a:t> </a:t>
            </a:r>
            <a:r>
              <a:rPr sz="2400" dirty="0">
                <a:solidFill>
                  <a:srgbClr val="990099"/>
                </a:solidFill>
              </a:rPr>
              <a:t>приобр</a:t>
            </a:r>
            <a:r>
              <a:rPr sz="2400" spc="-40" dirty="0">
                <a:solidFill>
                  <a:srgbClr val="990099"/>
                </a:solidFill>
              </a:rPr>
              <a:t>е</a:t>
            </a:r>
            <a:r>
              <a:rPr sz="2400" spc="-25" dirty="0">
                <a:solidFill>
                  <a:srgbClr val="990099"/>
                </a:solidFill>
              </a:rPr>
              <a:t>т</a:t>
            </a:r>
            <a:r>
              <a:rPr sz="2400" spc="-5" dirty="0">
                <a:solidFill>
                  <a:srgbClr val="990099"/>
                </a:solidFill>
              </a:rPr>
              <a:t>а</a:t>
            </a:r>
            <a:r>
              <a:rPr sz="2400" spc="-65" dirty="0">
                <a:solidFill>
                  <a:srgbClr val="990099"/>
                </a:solidFill>
              </a:rPr>
              <a:t>ю</a:t>
            </a:r>
            <a:r>
              <a:rPr sz="2400" dirty="0">
                <a:solidFill>
                  <a:srgbClr val="990099"/>
                </a:solidFill>
              </a:rPr>
              <a:t>т</a:t>
            </a:r>
            <a:r>
              <a:rPr sz="2400" spc="15" dirty="0">
                <a:solidFill>
                  <a:srgbClr val="990099"/>
                </a:solidFill>
              </a:rPr>
              <a:t> </a:t>
            </a:r>
            <a:r>
              <a:rPr sz="2400" dirty="0">
                <a:solidFill>
                  <a:srgbClr val="990099"/>
                </a:solidFill>
              </a:rPr>
              <a:t>де</a:t>
            </a:r>
            <a:r>
              <a:rPr sz="2400" spc="-40" dirty="0">
                <a:solidFill>
                  <a:srgbClr val="990099"/>
                </a:solidFill>
              </a:rPr>
              <a:t>л</a:t>
            </a:r>
            <a:r>
              <a:rPr sz="2400" dirty="0">
                <a:solidFill>
                  <a:srgbClr val="990099"/>
                </a:solidFill>
              </a:rPr>
              <a:t>овые	</a:t>
            </a:r>
            <a:r>
              <a:rPr sz="2400" spc="-45" dirty="0">
                <a:solidFill>
                  <a:srgbClr val="990099"/>
                </a:solidFill>
              </a:rPr>
              <a:t>к</a:t>
            </a:r>
            <a:r>
              <a:rPr sz="2400" dirty="0">
                <a:solidFill>
                  <a:srgbClr val="990099"/>
                </a:solidFill>
              </a:rPr>
              <a:t>он</a:t>
            </a:r>
            <a:r>
              <a:rPr sz="2400" spc="-25" dirty="0">
                <a:solidFill>
                  <a:srgbClr val="990099"/>
                </a:solidFill>
              </a:rPr>
              <a:t>т</a:t>
            </a:r>
            <a:r>
              <a:rPr sz="2400" spc="-5" dirty="0">
                <a:solidFill>
                  <a:srgbClr val="990099"/>
                </a:solidFill>
              </a:rPr>
              <a:t>ак</a:t>
            </a:r>
            <a:r>
              <a:rPr sz="2400" spc="-30" dirty="0">
                <a:solidFill>
                  <a:srgbClr val="990099"/>
                </a:solidFill>
              </a:rPr>
              <a:t>т</a:t>
            </a:r>
            <a:r>
              <a:rPr sz="2400" dirty="0">
                <a:solidFill>
                  <a:srgbClr val="990099"/>
                </a:solidFill>
              </a:rPr>
              <a:t>ы  в </a:t>
            </a:r>
            <a:r>
              <a:rPr sz="2400" spc="-5" dirty="0">
                <a:solidFill>
                  <a:srgbClr val="990099"/>
                </a:solidFill>
              </a:rPr>
              <a:t>проектной </a:t>
            </a:r>
            <a:r>
              <a:rPr sz="2400" spc="-15" dirty="0">
                <a:solidFill>
                  <a:srgbClr val="990099"/>
                </a:solidFill>
              </a:rPr>
              <a:t>работе </a:t>
            </a:r>
            <a:r>
              <a:rPr sz="2400" dirty="0">
                <a:solidFill>
                  <a:srgbClr val="990099"/>
                </a:solidFill>
              </a:rPr>
              <a:t>с </a:t>
            </a:r>
            <a:r>
              <a:rPr sz="2400" spc="-10" dirty="0">
                <a:solidFill>
                  <a:srgbClr val="990099"/>
                </a:solidFill>
              </a:rPr>
              <a:t>компаниями </a:t>
            </a:r>
            <a:r>
              <a:rPr sz="2400" dirty="0">
                <a:solidFill>
                  <a:srgbClr val="990099"/>
                </a:solidFill>
              </a:rPr>
              <a:t>– </a:t>
            </a:r>
            <a:r>
              <a:rPr sz="2400" spc="-5" dirty="0">
                <a:solidFill>
                  <a:srgbClr val="990099"/>
                </a:solidFill>
              </a:rPr>
              <a:t>project based</a:t>
            </a:r>
            <a:r>
              <a:rPr sz="2400" spc="30" dirty="0">
                <a:solidFill>
                  <a:srgbClr val="990099"/>
                </a:solidFill>
              </a:rPr>
              <a:t> </a:t>
            </a:r>
            <a:r>
              <a:rPr sz="2400" dirty="0">
                <a:solidFill>
                  <a:srgbClr val="990099"/>
                </a:solidFill>
              </a:rPr>
              <a:t>learning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089" y="3469160"/>
            <a:ext cx="999744" cy="999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0517" y="2391863"/>
            <a:ext cx="1590164" cy="4542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98544" y="1865376"/>
            <a:ext cx="3069590" cy="1225550"/>
            <a:chOff x="4198544" y="1865376"/>
            <a:chExt cx="3069590" cy="12255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8544" y="1872996"/>
              <a:ext cx="1463115" cy="1063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8488" y="1865376"/>
              <a:ext cx="1839467" cy="12252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221" y="2363026"/>
            <a:ext cx="1159972" cy="11738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091" y="3880724"/>
            <a:ext cx="1898861" cy="7027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6101" y="3106449"/>
            <a:ext cx="1492266" cy="157124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62844" y="4945169"/>
            <a:ext cx="2436876" cy="12679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17230" y="5207597"/>
            <a:ext cx="1944624" cy="8564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76495" y="3789257"/>
            <a:ext cx="1045463" cy="10439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61300" y="3817381"/>
            <a:ext cx="1956816" cy="10302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39802" y="2319539"/>
            <a:ext cx="2189988" cy="54406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20" name="object 20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14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074" name="Picture 2" descr="https://images.ru.prom.st/474157567_w640_h640_steklo-na-renaul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06" y="4992482"/>
            <a:ext cx="1279345" cy="12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ject 1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6110" y="4702302"/>
            <a:ext cx="2887979" cy="16245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66679" y="3304650"/>
            <a:ext cx="1994916" cy="4602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004300" y="126192"/>
            <a:ext cx="990600" cy="602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2574" y="175386"/>
            <a:ext cx="9156700" cy="5434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99820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Отличительные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особенности магистерской</a:t>
            </a:r>
            <a:r>
              <a:rPr sz="2400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программы</a:t>
            </a:r>
            <a:endParaRPr sz="2400" dirty="0">
              <a:latin typeface="Arial"/>
              <a:cs typeface="Arial"/>
            </a:endParaRPr>
          </a:p>
          <a:p>
            <a:pPr marR="1096645" algn="ctr">
              <a:lnSpc>
                <a:spcPct val="100000"/>
              </a:lnSpc>
            </a:pP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Инновационный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менеджмент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(3)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 dirty="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buSzPct val="75000"/>
              <a:buFont typeface="Wingdings"/>
              <a:buChar char=""/>
              <a:tabLst>
                <a:tab pos="319405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Междисциплинарность/кросс-фунциональность.</a:t>
            </a:r>
            <a:endParaRPr sz="2400" dirty="0">
              <a:latin typeface="Arial"/>
              <a:cs typeface="Arial"/>
            </a:endParaRPr>
          </a:p>
          <a:p>
            <a:pPr marL="12700" marR="1468755">
              <a:lnSpc>
                <a:spcPct val="125000"/>
              </a:lnSpc>
              <a:spcBef>
                <a:spcPts val="1800"/>
              </a:spcBef>
              <a:buSzPct val="83333"/>
              <a:buFont typeface="Wingdings"/>
              <a:buChar char=""/>
              <a:tabLst>
                <a:tab pos="352425" algn="l"/>
                <a:tab pos="353060" algn="l"/>
              </a:tabLst>
            </a:pPr>
            <a:r>
              <a:rPr lang="en-US" sz="2400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 err="1" smtClean="0">
                <a:solidFill>
                  <a:srgbClr val="001F5F"/>
                </a:solidFill>
                <a:latin typeface="Arial"/>
                <a:cs typeface="Arial"/>
              </a:rPr>
              <a:t>Многолетняя</a:t>
            </a:r>
            <a:r>
              <a:rPr sz="2400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практика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совместных активностей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с 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глобальными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российскими компаниями,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ищущими и 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внедряющими инновационные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решения.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"/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buSzPct val="83333"/>
              <a:buFont typeface="Wingdings"/>
              <a:buChar char=""/>
              <a:tabLst>
                <a:tab pos="352425" algn="l"/>
                <a:tab pos="353060" algn="l"/>
              </a:tabLst>
            </a:pPr>
            <a:r>
              <a:rPr lang="en-US" sz="24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Современное</a:t>
            </a:r>
            <a:r>
              <a:rPr sz="24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техническое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оснащение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обеспечения  учебного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процесса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практической деятельности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студентов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выработки компетентностей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24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менеджмента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инноваций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(управления созданием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новых</a:t>
            </a:r>
            <a:r>
              <a:rPr sz="24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продуктов)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пользователь\Desktop\Lab_Innov Buss &amp; Entrep\Conferens\GSOM Emerging Market Conf_S.Pet 2015\Pic_GSOM Emerg Market 2015\DSC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55" y="609600"/>
            <a:ext cx="4722249" cy="2808312"/>
          </a:xfrm>
          <a:prstGeom prst="rect">
            <a:avLst/>
          </a:prstGeom>
          <a:noFill/>
        </p:spPr>
      </p:pic>
      <p:pic>
        <p:nvPicPr>
          <p:cNvPr id="10" name="Рисунок 9" descr="C:\Users\пользователь\Desktop\Intel-VMK-Econ\НП МАМСО\Pic_report to НП МАМСО\IMG_47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638" y="3657600"/>
            <a:ext cx="4824536" cy="3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\Desktop\Lab_Innov Buss &amp; Entrep\Conferens\TIE 2019 Conference\Laser cater_iStudi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012" y="609600"/>
            <a:ext cx="4809262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6770093" y="6165304"/>
            <a:ext cx="3312121" cy="692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latin typeface="Arial" charset="0"/>
            </a:endParaRPr>
          </a:p>
        </p:txBody>
      </p:sp>
      <p:pic>
        <p:nvPicPr>
          <p:cNvPr id="8" name="Picture 2" descr="DSC042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592" y="3657600"/>
            <a:ext cx="47056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7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imary_photo_img" descr="IMG_2650">
            <a:hlinkClick r:id="rId3" tooltip="IMG_2650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3429" y="260648"/>
            <a:ext cx="4860480" cy="32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1_0_1_1290151679531688" descr="5173958289_6d6b4d3c8e_z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1900" y="260649"/>
            <a:ext cx="4896544" cy="32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C2_ContImage" descr="http://innovationstudio.ru/sys/raw.php?o=2905&amp;p=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372" y="3645024"/>
            <a:ext cx="4863198" cy="30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6770092" y="6165304"/>
            <a:ext cx="3312121" cy="692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latin typeface="Arial" charset="0"/>
            </a:endParaRPr>
          </a:p>
        </p:txBody>
      </p:sp>
      <p:pic>
        <p:nvPicPr>
          <p:cNvPr id="12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92283" y="3645024"/>
            <a:ext cx="4546161" cy="30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sia-direct.org/sites/default/files/field/image/IMG_9641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713586"/>
            <a:ext cx="5930849" cy="2609574"/>
          </a:xfrm>
          <a:prstGeom prst="rect">
            <a:avLst/>
          </a:prstGeom>
          <a:noFill/>
        </p:spPr>
      </p:pic>
      <p:pic>
        <p:nvPicPr>
          <p:cNvPr id="4" name="DC2_ImageTumb_3859" descr="http://innovationstudio.ru/sys/raw.php?o=3859&amp;p=Thumbnai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3458284"/>
            <a:ext cx="5020816" cy="31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C2_ContImage" descr="http://innovationstudio.ru/sys/raw.php?o=3841&amp;p=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928" y="3458284"/>
            <a:ext cx="4523928" cy="31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08100" y="148721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80"/>
                </a:solidFill>
              </a:rPr>
              <a:t>LEAN &amp; AGILE: </a:t>
            </a:r>
            <a:r>
              <a:rPr lang="ru-RU" sz="2400" dirty="0" smtClean="0">
                <a:solidFill>
                  <a:srgbClr val="800080"/>
                </a:solidFill>
              </a:rPr>
              <a:t>«</a:t>
            </a:r>
            <a:r>
              <a:rPr lang="ru-RU" sz="2400" dirty="0">
                <a:solidFill>
                  <a:srgbClr val="800080"/>
                </a:solidFill>
              </a:rPr>
              <a:t>г</a:t>
            </a:r>
            <a:r>
              <a:rPr lang="ru-RU" sz="2400" dirty="0" smtClean="0">
                <a:solidFill>
                  <a:srgbClr val="800080"/>
                </a:solidFill>
              </a:rPr>
              <a:t>ипотеза – тестирование – научение» </a:t>
            </a:r>
            <a:endParaRPr lang="ru-RU" sz="24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30" y="6284527"/>
            <a:ext cx="4819015" cy="3651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Экономический факультет </a:t>
            </a:r>
            <a:r>
              <a:rPr sz="1100" b="1" dirty="0">
                <a:solidFill>
                  <a:srgbClr val="001F5F"/>
                </a:solidFill>
                <a:latin typeface="Verdana"/>
                <a:cs typeface="Verdana"/>
              </a:rPr>
              <a:t>МГУ </a:t>
            </a: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имени</a:t>
            </a:r>
            <a:r>
              <a:rPr sz="1100" b="1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М.В.Ломоносова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800080"/>
                </a:solidFill>
                <a:latin typeface="Verdana"/>
                <a:cs typeface="Verdana"/>
              </a:rPr>
              <a:t>магистерская программа «</a:t>
            </a: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Инновационный</a:t>
            </a:r>
            <a:r>
              <a:rPr sz="1200" b="1" spc="10" dirty="0">
                <a:solidFill>
                  <a:srgbClr val="80008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менеджмент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0478" y="6464604"/>
            <a:ext cx="144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00080"/>
                </a:solidFill>
                <a:latin typeface="Verdana"/>
                <a:cs typeface="Verdana"/>
              </a:rPr>
              <a:t>»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6166" y="6439306"/>
            <a:ext cx="19780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786" y="2963576"/>
            <a:ext cx="5919471" cy="37183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1300" y="290726"/>
            <a:ext cx="9518015" cy="25787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2425" indent="-340360">
              <a:lnSpc>
                <a:spcPct val="114000"/>
              </a:lnSpc>
              <a:buFont typeface="Wingdings"/>
              <a:buChar char=""/>
              <a:tabLst>
                <a:tab pos="352425" algn="l"/>
                <a:tab pos="353060" algn="l"/>
              </a:tabLst>
            </a:pPr>
            <a:r>
              <a:rPr sz="22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Умение</a:t>
            </a:r>
            <a:r>
              <a:rPr sz="22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распознавать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200" b="1" spc="-10" dirty="0" err="1">
                <a:solidFill>
                  <a:srgbClr val="001F5F"/>
                </a:solidFill>
                <a:latin typeface="Arial"/>
                <a:cs typeface="Arial"/>
              </a:rPr>
              <a:t>реализовывать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благоприятные</a:t>
            </a:r>
            <a:r>
              <a:rPr lang="ru-RU" sz="2200" b="1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</a:p>
          <a:p>
            <a:pPr marL="12065">
              <a:lnSpc>
                <a:spcPct val="114000"/>
              </a:lnSpc>
              <a:tabLst>
                <a:tab pos="352425" algn="l"/>
                <a:tab pos="353060" algn="l"/>
              </a:tabLst>
            </a:pPr>
            <a:r>
              <a:rPr lang="ru-RU"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200" b="1" spc="-10" dirty="0" smtClean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200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рыночные</a:t>
            </a:r>
            <a:r>
              <a:rPr sz="22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возможности 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благодаря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out-of-the-box мышлению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lang="ru-RU" sz="2200" b="1" spc="-7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52425" algn="l"/>
                <a:tab pos="353060" algn="l"/>
              </a:tabLst>
            </a:pPr>
            <a:r>
              <a:rPr lang="ru-RU" sz="2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200" b="1" spc="-75" dirty="0" smtClean="0">
                <a:solidFill>
                  <a:srgbClr val="001F5F"/>
                </a:solidFill>
                <a:latin typeface="Arial"/>
                <a:cs typeface="Arial"/>
              </a:rPr>
              <a:t>     </a:t>
            </a:r>
            <a:r>
              <a:rPr sz="2200" b="1" dirty="0" err="1" smtClean="0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lang="ru-RU" sz="2200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 err="1" smtClean="0">
                <a:solidFill>
                  <a:srgbClr val="001F5F"/>
                </a:solidFill>
                <a:latin typeface="Arial"/>
                <a:cs typeface="Arial"/>
              </a:rPr>
              <a:t>ограниченному</a:t>
            </a:r>
            <a:r>
              <a:rPr sz="2200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стандартными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 err="1">
                <a:solidFill>
                  <a:srgbClr val="001F5F"/>
                </a:solidFill>
                <a:latin typeface="Arial"/>
                <a:cs typeface="Arial"/>
              </a:rPr>
              <a:t>рамками</a:t>
            </a:r>
            <a:r>
              <a:rPr sz="2000" b="1" dirty="0" smtClean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lang="ru-RU" sz="2000" b="1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52425" algn="l"/>
                <a:tab pos="353060" algn="l"/>
              </a:tabLst>
            </a:pPr>
            <a:endParaRPr sz="12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endParaRPr lang="ru-RU" sz="1200" b="1" spc="-1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281940" indent="-269875">
              <a:lnSpc>
                <a:spcPct val="114000"/>
              </a:lnSpc>
              <a:buFont typeface="Wingdings"/>
              <a:buChar char=""/>
              <a:tabLst>
                <a:tab pos="282575" algn="l"/>
              </a:tabLst>
            </a:pPr>
            <a:r>
              <a:rPr lang="ru-RU" sz="22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Умение</a:t>
            </a:r>
            <a:r>
              <a:rPr sz="22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принимать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200" b="1" spc="-10" dirty="0" err="1">
                <a:solidFill>
                  <a:srgbClr val="001F5F"/>
                </a:solidFill>
                <a:latin typeface="Arial"/>
                <a:cs typeface="Arial"/>
              </a:rPr>
              <a:t>реализовывать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200" b="1" spc="-10" dirty="0" smtClean="0">
                <a:solidFill>
                  <a:srgbClr val="001F5F"/>
                </a:solidFill>
                <a:latin typeface="Arial"/>
                <a:cs typeface="Arial"/>
              </a:rPr>
              <a:t>нестандартные</a:t>
            </a: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ru-RU"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200" b="1" spc="-10" dirty="0" smtClean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2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управленческие</a:t>
            </a:r>
            <a:r>
              <a:rPr sz="2200" b="1" spc="-8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решения.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 smtClean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5258" y="2942554"/>
            <a:ext cx="3828542" cy="322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 «Инновационный  менеджмент» для тех, кто хочет получить актуальные знания и выработать умения необходимые для  успешного управления продуктом /  компанией / процессами в условиях конкуренции и неопределенности.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9311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430" y="6261925"/>
            <a:ext cx="496570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Экономический факультет </a:t>
            </a:r>
            <a:r>
              <a:rPr sz="1100" b="1" dirty="0">
                <a:solidFill>
                  <a:srgbClr val="001F5F"/>
                </a:solidFill>
                <a:latin typeface="Verdana"/>
                <a:cs typeface="Verdana"/>
              </a:rPr>
              <a:t>МГУ </a:t>
            </a: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имени М.В.Ломоносова  </a:t>
            </a:r>
            <a:r>
              <a:rPr sz="1100" b="1" spc="-5" dirty="0">
                <a:solidFill>
                  <a:srgbClr val="800080"/>
                </a:solidFill>
                <a:latin typeface="Verdana"/>
                <a:cs typeface="Verdana"/>
              </a:rPr>
              <a:t>магистерская программа «</a:t>
            </a: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Инновационный</a:t>
            </a:r>
            <a:r>
              <a:rPr sz="1200" b="1" spc="30" dirty="0">
                <a:solidFill>
                  <a:srgbClr val="80008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менеджмент</a:t>
            </a:r>
            <a:r>
              <a:rPr sz="1100" b="1" spc="-5" dirty="0">
                <a:solidFill>
                  <a:srgbClr val="800080"/>
                </a:solidFill>
                <a:latin typeface="Verdana"/>
                <a:cs typeface="Verdana"/>
              </a:rPr>
              <a:t>»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16166" y="6439306"/>
            <a:ext cx="19780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9430" y="5871920"/>
            <a:ext cx="7711313" cy="827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Баннер &quot;Инновационный менеджмен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122203"/>
            <a:ext cx="4727065" cy="66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30" y="6284527"/>
            <a:ext cx="4401185" cy="3651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Экономический факультет </a:t>
            </a:r>
            <a:r>
              <a:rPr sz="1100" b="1" dirty="0">
                <a:solidFill>
                  <a:srgbClr val="001F5F"/>
                </a:solidFill>
                <a:latin typeface="Verdana"/>
                <a:cs typeface="Verdana"/>
              </a:rPr>
              <a:t>МГУ </a:t>
            </a: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имени</a:t>
            </a:r>
            <a:r>
              <a:rPr sz="1100" b="1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Verdana"/>
                <a:cs typeface="Verdana"/>
              </a:rPr>
              <a:t>М.В.Ломоносов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800080"/>
                </a:solidFill>
                <a:latin typeface="Verdana"/>
                <a:cs typeface="Verdana"/>
              </a:rPr>
              <a:t>магистерская программа «</a:t>
            </a: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Инновационный</a:t>
            </a:r>
            <a:r>
              <a:rPr sz="1200" b="1" spc="5" dirty="0">
                <a:solidFill>
                  <a:srgbClr val="80008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менедж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0670" y="6261925"/>
            <a:ext cx="594360" cy="3987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100" b="1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endParaRPr sz="1100">
              <a:latin typeface="Verdana"/>
              <a:cs typeface="Verdana"/>
            </a:endParaRPr>
          </a:p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solidFill>
                  <a:srgbClr val="800080"/>
                </a:solidFill>
                <a:latin typeface="Verdana"/>
                <a:cs typeface="Verdana"/>
              </a:rPr>
              <a:t>м</a:t>
            </a:r>
            <a:r>
              <a:rPr sz="1200" b="1" spc="-10" dirty="0">
                <a:solidFill>
                  <a:srgbClr val="800080"/>
                </a:solidFill>
                <a:latin typeface="Verdana"/>
                <a:cs typeface="Verdana"/>
              </a:rPr>
              <a:t>е</a:t>
            </a:r>
            <a:r>
              <a:rPr sz="1200" b="1" dirty="0">
                <a:solidFill>
                  <a:srgbClr val="800080"/>
                </a:solidFill>
                <a:latin typeface="Verdana"/>
                <a:cs typeface="Verdana"/>
              </a:rPr>
              <a:t>н</a:t>
            </a:r>
            <a:r>
              <a:rPr sz="1200" b="1" spc="15" dirty="0">
                <a:solidFill>
                  <a:srgbClr val="800080"/>
                </a:solidFill>
                <a:latin typeface="Verdana"/>
                <a:cs typeface="Verdana"/>
              </a:rPr>
              <a:t>т</a:t>
            </a:r>
            <a:r>
              <a:rPr sz="1100" b="1" dirty="0">
                <a:solidFill>
                  <a:srgbClr val="800080"/>
                </a:solidFill>
                <a:latin typeface="Verdana"/>
                <a:cs typeface="Verdana"/>
              </a:rPr>
              <a:t>»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6456" y="188976"/>
            <a:ext cx="3240405" cy="1871980"/>
            <a:chOff x="6696456" y="188976"/>
            <a:chExt cx="3240405" cy="1871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744" y="196596"/>
              <a:ext cx="934211" cy="4480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6456" y="188976"/>
              <a:ext cx="3240024" cy="18714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28866" y="6451186"/>
            <a:ext cx="1952625" cy="1860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h</a:t>
            </a:r>
            <a:r>
              <a:rPr sz="1200" b="1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tt</a:t>
            </a: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p://im.</a:t>
            </a:r>
            <a:r>
              <a:rPr sz="1200" b="1" spc="-10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e</a:t>
            </a: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con.m</a:t>
            </a:r>
            <a:r>
              <a:rPr sz="1200" b="1" spc="-10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s</a:t>
            </a: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4"/>
              </a:rPr>
              <a:t>u.ru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55" y="188976"/>
            <a:ext cx="3096768" cy="18714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28059" y="175260"/>
            <a:ext cx="2880360" cy="18851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55" y="3345179"/>
            <a:ext cx="5545836" cy="351281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266688" y="3345179"/>
            <a:ext cx="3382010" cy="3508375"/>
            <a:chOff x="6266688" y="3345179"/>
            <a:chExt cx="3382010" cy="350837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9736" y="5085587"/>
              <a:ext cx="3378708" cy="1767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6688" y="3345179"/>
              <a:ext cx="3381756" cy="171145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3255" y="2110739"/>
            <a:ext cx="9793605" cy="1077595"/>
          </a:xfrm>
          <a:prstGeom prst="rect">
            <a:avLst/>
          </a:prstGeom>
          <a:solidFill>
            <a:srgbClr val="D9F9FA"/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325"/>
              </a:spcBef>
            </a:pP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Магистерская</a:t>
            </a:r>
            <a:r>
              <a:rPr sz="1600" b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программа</a:t>
            </a:r>
            <a:endParaRPr sz="1600">
              <a:latin typeface="Arial"/>
              <a:cs typeface="Arial"/>
            </a:endParaRPr>
          </a:p>
          <a:p>
            <a:pPr marL="2520315" marR="2510790" algn="ctr">
              <a:lnSpc>
                <a:spcPts val="2880"/>
              </a:lnSpc>
              <a:spcBef>
                <a:spcPts val="8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«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Инновационный</a:t>
            </a:r>
            <a:r>
              <a:rPr sz="2400" b="1" spc="-7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менеджмент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»  </a:t>
            </a:r>
            <a:r>
              <a:rPr sz="24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Arial"/>
                <a:cs typeface="Arial"/>
                <a:hlinkClick r:id="rId4"/>
              </a:rPr>
              <a:t>http://im.econ.msu.ru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1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" name="Google Shape;218;p30"/>
          <p:cNvPicPr preferRelativeResize="0"/>
          <p:nvPr/>
        </p:nvPicPr>
        <p:blipFill rotWithShape="1">
          <a:blip r:embed="rId4">
            <a:alphaModFix/>
          </a:blip>
          <a:srcRect l="11131" t="2687" r="27029" b="56034"/>
          <a:stretch/>
        </p:blipFill>
        <p:spPr>
          <a:xfrm>
            <a:off x="622300" y="613106"/>
            <a:ext cx="3886200" cy="381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54715" y="3568712"/>
            <a:ext cx="57150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Георгий Д. Лаптев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к.ф.-м.н.,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в.н.с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доцент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инновационного бизнеса 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889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0085" y="76961"/>
            <a:ext cx="3850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Магистерская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программа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3364" y="441452"/>
            <a:ext cx="5244465" cy="435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95"/>
              </a:spcBef>
            </a:pPr>
            <a:r>
              <a:rPr spc="-10" dirty="0" err="1"/>
              <a:t>Инновационный</a:t>
            </a:r>
            <a:r>
              <a:rPr spc="-5" dirty="0"/>
              <a:t> </a:t>
            </a:r>
            <a:r>
              <a:rPr spc="-5" dirty="0" err="1" smtClean="0"/>
              <a:t>менеджмент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493776" y="1616963"/>
            <a:ext cx="9325610" cy="923925"/>
          </a:xfrm>
          <a:custGeom>
            <a:avLst/>
            <a:gdLst/>
            <a:ahLst/>
            <a:cxnLst/>
            <a:rect l="l" t="t" r="r" b="b"/>
            <a:pathLst>
              <a:path w="9325610" h="923925">
                <a:moveTo>
                  <a:pt x="9325356" y="0"/>
                </a:moveTo>
                <a:lnTo>
                  <a:pt x="0" y="0"/>
                </a:lnTo>
                <a:lnTo>
                  <a:pt x="0" y="923543"/>
                </a:lnTo>
                <a:lnTo>
                  <a:pt x="9325356" y="923543"/>
                </a:lnTo>
                <a:lnTo>
                  <a:pt x="93253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776" y="1616963"/>
            <a:ext cx="9325610" cy="9239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437640" marR="457834" indent="-13462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2800" b="1" spc="-45" dirty="0">
                <a:solidFill>
                  <a:srgbClr val="001F5F"/>
                </a:solidFill>
                <a:latin typeface="Arial"/>
                <a:cs typeface="Arial"/>
              </a:rPr>
              <a:t>2007</a:t>
            </a:r>
            <a:r>
              <a:rPr sz="2200" spc="-45" dirty="0">
                <a:solidFill>
                  <a:srgbClr val="001F5F"/>
                </a:solidFill>
                <a:latin typeface="Arial"/>
                <a:cs typeface="Arial"/>
              </a:rPr>
              <a:t>г.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мы </a:t>
            </a:r>
            <a:r>
              <a:rPr sz="2600" spc="-25" dirty="0">
                <a:solidFill>
                  <a:srgbClr val="001F5F"/>
                </a:solidFill>
                <a:latin typeface="Arial"/>
                <a:cs typeface="Arial"/>
              </a:rPr>
              <a:t>готовим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профессионалов в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инновационном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/  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предпринимательском</a:t>
            </a:r>
            <a:r>
              <a:rPr sz="26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менеджменте.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502407"/>
            <a:ext cx="10066020" cy="3836035"/>
            <a:chOff x="0" y="2502407"/>
            <a:chExt cx="10066020" cy="38360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02407"/>
              <a:ext cx="1741932" cy="17480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544" y="2985515"/>
              <a:ext cx="826007" cy="826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4264" y="3308603"/>
              <a:ext cx="1664208" cy="469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7544" y="3017519"/>
              <a:ext cx="801624" cy="8016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8102" y="3412882"/>
              <a:ext cx="1024638" cy="3937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752" y="4117847"/>
              <a:ext cx="2318004" cy="1080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423" y="5161787"/>
              <a:ext cx="1050036" cy="835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7565" y="4324979"/>
              <a:ext cx="1587917" cy="5240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96428" y="4157472"/>
              <a:ext cx="1673352" cy="8808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37576" y="4914900"/>
              <a:ext cx="2028444" cy="14234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31336" y="2996183"/>
              <a:ext cx="1087796" cy="8046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5307" y="4268723"/>
              <a:ext cx="1565148" cy="6583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8700" y="3017519"/>
              <a:ext cx="1118615" cy="7940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87651" y="5132831"/>
              <a:ext cx="2569464" cy="11018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7284" y="5087111"/>
              <a:ext cx="932688" cy="7086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9428" y="5366003"/>
              <a:ext cx="2592324" cy="4831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77224" y="4273711"/>
              <a:ext cx="1499935" cy="532014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25" name="object 25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19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300" y="762000"/>
            <a:ext cx="9217024" cy="478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4200"/>
              </a:spcAft>
              <a:buFont typeface="Wingdings" panose="05000000000000000000" pitchFamily="2" charset="2"/>
              <a:buChar char="ü"/>
            </a:pP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режиме неопределенности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умение быстро реагировать на изменения условий задачи, принимать решения, управлять проектами и своими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ресурсами.</a:t>
            </a:r>
          </a:p>
          <a:p>
            <a:pPr marL="342900" indent="-342900">
              <a:lnSpc>
                <a:spcPct val="114000"/>
              </a:lnSpc>
              <a:spcAft>
                <a:spcPts val="42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конкурировать на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 труда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быть востребованным, нужна </a:t>
            </a: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быстро адаптироваться к изменениям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Эмпатия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предвидения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существующих и новых клиентов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1500" y="1548854"/>
            <a:ext cx="8063979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7200" dirty="0" err="1">
                <a:solidFill>
                  <a:srgbClr val="FF0000"/>
                </a:solidFill>
              </a:rPr>
              <a:t>V</a:t>
            </a:r>
            <a:r>
              <a:rPr lang="ru-RU" sz="4800" dirty="0" err="1">
                <a:solidFill>
                  <a:srgbClr val="FF0000"/>
                </a:solidFill>
              </a:rPr>
              <a:t>olatility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–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нестабильностью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7200" dirty="0" err="1">
                <a:solidFill>
                  <a:srgbClr val="FF0000"/>
                </a:solidFill>
              </a:rPr>
              <a:t>U</a:t>
            </a:r>
            <a:r>
              <a:rPr lang="ru-RU" sz="4800" dirty="0" err="1">
                <a:solidFill>
                  <a:srgbClr val="FF0000"/>
                </a:solidFill>
              </a:rPr>
              <a:t>ncertainty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–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неопределенностью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7200" dirty="0" err="1">
                <a:solidFill>
                  <a:srgbClr val="FF0000"/>
                </a:solidFill>
              </a:rPr>
              <a:t>C</a:t>
            </a:r>
            <a:r>
              <a:rPr lang="ru-RU" sz="4800" dirty="0" err="1">
                <a:solidFill>
                  <a:srgbClr val="FF0000"/>
                </a:solidFill>
              </a:rPr>
              <a:t>omplexity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– </a:t>
            </a:r>
            <a:r>
              <a:rPr lang="ru-RU" sz="3200" dirty="0" smtClean="0">
                <a:solidFill>
                  <a:srgbClr val="C00000"/>
                </a:solidFill>
              </a:rPr>
              <a:t>сложностью  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7200" dirty="0" err="1">
                <a:solidFill>
                  <a:srgbClr val="FF0000"/>
                </a:solidFill>
              </a:rPr>
              <a:t>A</a:t>
            </a:r>
            <a:r>
              <a:rPr lang="ru-RU" sz="4800" dirty="0" err="1">
                <a:solidFill>
                  <a:srgbClr val="FF0000"/>
                </a:solidFill>
              </a:rPr>
              <a:t>mbiguity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–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неоднозначностью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3600" dirty="0">
                <a:solidFill>
                  <a:srgbClr val="FF0000"/>
                </a:solidFill>
              </a:rPr>
              <a:t>          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698500" y="152400"/>
            <a:ext cx="8902179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folHlink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3329"/>
              </a:lnSpc>
              <a:spcBef>
                <a:spcPts val="95"/>
              </a:spcBef>
            </a:pPr>
            <a:r>
              <a:rPr lang="ru-RU" b="0" kern="0" spc="-10" dirty="0" smtClean="0">
                <a:solidFill>
                  <a:srgbClr val="002060"/>
                </a:solidFill>
              </a:rPr>
              <a:t>Выпускники магистерской программы </a:t>
            </a:r>
            <a:r>
              <a:rPr lang="ru-RU" b="0" kern="0" spc="-10" dirty="0" smtClean="0"/>
              <a:t>Инновационный</a:t>
            </a:r>
            <a:r>
              <a:rPr lang="ru-RU" b="0" kern="0" spc="-5" dirty="0" smtClean="0"/>
              <a:t> менеджмент </a:t>
            </a:r>
            <a:r>
              <a:rPr lang="ru-RU" b="0" kern="0" spc="-10" dirty="0" smtClean="0">
                <a:solidFill>
                  <a:srgbClr val="002060"/>
                </a:solidFill>
              </a:rPr>
              <a:t>успешно реализуют себя в бизнес среде, характеризующейся </a:t>
            </a:r>
            <a:endParaRPr lang="ru-RU" b="0" kern="0" spc="-5" dirty="0"/>
          </a:p>
        </p:txBody>
      </p:sp>
    </p:spTree>
    <p:extLst>
      <p:ext uri="{BB962C8B-B14F-4D97-AF65-F5344CB8AC3E}">
        <p14:creationId xmlns:p14="http://schemas.microsoft.com/office/powerpoint/2010/main" val="7662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342" y="1597724"/>
            <a:ext cx="8374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создавалась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в рамках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TEMPUS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Joint European</a:t>
            </a:r>
            <a:r>
              <a:rPr sz="28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Project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79" y="2616807"/>
            <a:ext cx="1266406" cy="11865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4900" y="2653976"/>
            <a:ext cx="1813208" cy="12923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9142" y="2553638"/>
            <a:ext cx="2020286" cy="124880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14" name="object 14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5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0085" y="76961"/>
            <a:ext cx="3850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Магистерская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программа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95"/>
              </a:spcBef>
            </a:pPr>
            <a:r>
              <a:rPr spc="-10" dirty="0"/>
              <a:t>Инновационный</a:t>
            </a:r>
            <a:r>
              <a:rPr spc="-5" dirty="0"/>
              <a:t> менеджмент</a:t>
            </a:r>
          </a:p>
          <a:p>
            <a:pPr marL="70485" algn="ctr">
              <a:lnSpc>
                <a:spcPts val="3090"/>
              </a:lnSpc>
            </a:pPr>
            <a:endParaRPr sz="2600" dirty="0"/>
          </a:p>
        </p:txBody>
      </p:sp>
      <p:pic>
        <p:nvPicPr>
          <p:cNvPr id="15" name="Picture 12" descr="https://meretid.nu/wp-content/uploads/2018/06/Samarbejde-med-CB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2" b="35536"/>
          <a:stretch/>
        </p:blipFill>
        <p:spPr bwMode="auto">
          <a:xfrm>
            <a:off x="6582789" y="2743200"/>
            <a:ext cx="3289300" cy="8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CDBD0AA8-2AC3-DB41-9C6D-F046F41D9A84}"/>
              </a:ext>
            </a:extLst>
          </p:cNvPr>
          <p:cNvSpPr txBox="1">
            <a:spLocks/>
          </p:cNvSpPr>
          <p:nvPr/>
        </p:nvSpPr>
        <p:spPr>
          <a:xfrm>
            <a:off x="148973" y="3959466"/>
            <a:ext cx="2225928" cy="694422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50" b="1" i="0" kern="1200">
                <a:solidFill>
                  <a:srgbClr val="001F5F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marR="7620" algn="ctr" defTabSz="1371600">
              <a:lnSpc>
                <a:spcPct val="107000"/>
              </a:lnSpc>
              <a:spcBef>
                <a:spcPts val="23"/>
              </a:spcBef>
            </a:pPr>
            <a:r>
              <a:rPr lang="ru-RU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КТН, </a:t>
            </a:r>
            <a: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Royal Institute </a:t>
            </a:r>
            <a:endParaRPr lang="ru-RU" sz="1400" spc="-8" dirty="0" smtClean="0">
              <a:solidFill>
                <a:srgbClr val="6C2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" marR="7620" algn="ctr" defTabSz="1371600">
              <a:lnSpc>
                <a:spcPct val="107000"/>
              </a:lnSpc>
              <a:spcBef>
                <a:spcPts val="23"/>
              </a:spcBef>
            </a:pPr>
            <a:r>
              <a:rPr lang="en-US" sz="1400" spc="-8" dirty="0" smtClean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b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57F20165-46FC-5245-BD85-303276F3CA12}"/>
              </a:ext>
            </a:extLst>
          </p:cNvPr>
          <p:cNvSpPr txBox="1">
            <a:spLocks/>
          </p:cNvSpPr>
          <p:nvPr/>
        </p:nvSpPr>
        <p:spPr>
          <a:xfrm>
            <a:off x="2222500" y="3946328"/>
            <a:ext cx="2295359" cy="694422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50" b="1" i="0" kern="1200">
                <a:solidFill>
                  <a:srgbClr val="001F5F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marR="7620" algn="ctr" defTabSz="1371600">
              <a:lnSpc>
                <a:spcPct val="107000"/>
              </a:lnSpc>
              <a:spcBef>
                <a:spcPts val="23"/>
              </a:spcBef>
            </a:pPr>
            <a: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 School of </a:t>
            </a:r>
            <a:r>
              <a:rPr lang="en-US" sz="1400" spc="-8" dirty="0" smtClean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A1F23ACF-FF51-F949-9E95-271DE669604C}"/>
              </a:ext>
            </a:extLst>
          </p:cNvPr>
          <p:cNvSpPr txBox="1">
            <a:spLocks/>
          </p:cNvSpPr>
          <p:nvPr/>
        </p:nvSpPr>
        <p:spPr>
          <a:xfrm>
            <a:off x="4051300" y="3911580"/>
            <a:ext cx="2824952" cy="924933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50" b="1" i="0" kern="1200">
                <a:solidFill>
                  <a:srgbClr val="001F5F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marR="7620" algn="ctr" defTabSz="1371600">
              <a:lnSpc>
                <a:spcPct val="107000"/>
              </a:lnSpc>
              <a:spcBef>
                <a:spcPts val="23"/>
              </a:spcBef>
            </a:pPr>
            <a: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Economics Lomonosov Moscow State University</a:t>
            </a:r>
            <a:br>
              <a:rPr lang="en-US" sz="1400" spc="-8" dirty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A1F23ACF-FF51-F949-9E95-271DE669604C}"/>
              </a:ext>
            </a:extLst>
          </p:cNvPr>
          <p:cNvSpPr txBox="1">
            <a:spLocks/>
          </p:cNvSpPr>
          <p:nvPr/>
        </p:nvSpPr>
        <p:spPr>
          <a:xfrm>
            <a:off x="6814963" y="3891077"/>
            <a:ext cx="2824952" cy="233398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50" b="1" i="0" kern="1200">
                <a:solidFill>
                  <a:srgbClr val="001F5F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marR="7620" algn="ctr" defTabSz="1371600">
              <a:lnSpc>
                <a:spcPct val="107000"/>
              </a:lnSpc>
              <a:spcBef>
                <a:spcPts val="23"/>
              </a:spcBef>
            </a:pPr>
            <a:r>
              <a:rPr lang="en-US" sz="1400" spc="-8" dirty="0" smtClean="0">
                <a:solidFill>
                  <a:srgbClr val="6C2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Copenhagen Business School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2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052" name="Picture 4" descr="https://static.tumblr.com/cdb1c06478da32abb366363c88a70d86/wgjpkyt/9q0nfwxzu/tumblr_static_tumblr_static_ec7undq7fu0ockswkk8g0cggs_focused_v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3" y="1215428"/>
            <a:ext cx="3362325" cy="18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300" y="142315"/>
            <a:ext cx="8077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98145" lvl="0">
              <a:lnSpc>
                <a:spcPct val="125000"/>
              </a:lnSpc>
              <a:spcBef>
                <a:spcPts val="830"/>
              </a:spcBef>
            </a:pPr>
            <a:r>
              <a:rPr lang="ru-RU" sz="2200" b="1" spc="-5" dirty="0">
                <a:solidFill>
                  <a:srgbClr val="800080"/>
                </a:solidFill>
                <a:latin typeface="Arial"/>
                <a:cs typeface="Arial"/>
              </a:rPr>
              <a:t>Команда </a:t>
            </a:r>
            <a:r>
              <a:rPr lang="ru-RU" sz="2200" b="1" spc="-15" dirty="0">
                <a:solidFill>
                  <a:srgbClr val="800080"/>
                </a:solidFill>
                <a:latin typeface="Arial"/>
                <a:cs typeface="Arial"/>
              </a:rPr>
              <a:t>штатных </a:t>
            </a:r>
            <a:r>
              <a:rPr lang="ru-RU" sz="2200" b="1" spc="-5" dirty="0">
                <a:solidFill>
                  <a:srgbClr val="800080"/>
                </a:solidFill>
                <a:latin typeface="Arial"/>
                <a:cs typeface="Arial"/>
              </a:rPr>
              <a:t>и </a:t>
            </a:r>
            <a:r>
              <a:rPr lang="ru-RU" sz="2200" b="1" spc="-10" dirty="0">
                <a:solidFill>
                  <a:srgbClr val="800080"/>
                </a:solidFill>
                <a:latin typeface="Arial"/>
                <a:cs typeface="Arial"/>
              </a:rPr>
              <a:t>приглашенных </a:t>
            </a:r>
            <a:r>
              <a:rPr lang="ru-RU" sz="2200" b="1" spc="-20" dirty="0">
                <a:solidFill>
                  <a:srgbClr val="800080"/>
                </a:solidFill>
                <a:latin typeface="Arial"/>
                <a:cs typeface="Arial"/>
              </a:rPr>
              <a:t>преподавателей </a:t>
            </a:r>
            <a:r>
              <a:rPr lang="ru-RU" sz="2200" b="1" spc="-20" dirty="0" smtClean="0">
                <a:solidFill>
                  <a:srgbClr val="800080"/>
                </a:solidFill>
                <a:latin typeface="Arial"/>
                <a:cs typeface="Arial"/>
              </a:rPr>
              <a:t>прошла подготовку </a:t>
            </a:r>
            <a:r>
              <a:rPr lang="ru-RU" sz="2200" b="1" spc="-5" dirty="0">
                <a:solidFill>
                  <a:srgbClr val="800080"/>
                </a:solidFill>
                <a:latin typeface="Arial"/>
                <a:cs typeface="Arial"/>
              </a:rPr>
              <a:t>в </a:t>
            </a:r>
            <a:r>
              <a:rPr lang="ru-RU" sz="2200" b="1" spc="-20" dirty="0">
                <a:solidFill>
                  <a:srgbClr val="800080"/>
                </a:solidFill>
                <a:latin typeface="Arial"/>
                <a:cs typeface="Arial"/>
              </a:rPr>
              <a:t>ведущих </a:t>
            </a:r>
            <a:r>
              <a:rPr lang="ru-RU" sz="2200" b="1" spc="-10" dirty="0">
                <a:solidFill>
                  <a:srgbClr val="800080"/>
                </a:solidFill>
                <a:latin typeface="Arial"/>
                <a:cs typeface="Arial"/>
              </a:rPr>
              <a:t>зарубежных</a:t>
            </a:r>
            <a:r>
              <a:rPr lang="ru-RU" sz="2200" b="1" spc="1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lang="ru-RU" sz="2200" b="1" spc="-10" dirty="0" smtClean="0">
                <a:solidFill>
                  <a:srgbClr val="800080"/>
                </a:solidFill>
                <a:latin typeface="Arial"/>
                <a:cs typeface="Arial"/>
              </a:rPr>
              <a:t>школах</a:t>
            </a:r>
            <a:endParaRPr lang="ru-RU" sz="2200" b="1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pic>
        <p:nvPicPr>
          <p:cNvPr id="2054" name="Picture 6" descr="https://www.mbamission.com/blog/wp-content/uploads/2016/06/haas-school-of-business_416x4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0" b="19409"/>
          <a:stretch/>
        </p:blipFill>
        <p:spPr bwMode="auto">
          <a:xfrm>
            <a:off x="7432696" y="1295400"/>
            <a:ext cx="22955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mbamission.com/blog/wp-content/uploads/2017/06/stanford-gsb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06" y="1512201"/>
            <a:ext cx="3380741" cy="10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eretid.nu/wp-content/uploads/2018/06/Samarbejde-med-CB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2" b="35536"/>
          <a:stretch/>
        </p:blipFill>
        <p:spPr bwMode="auto">
          <a:xfrm>
            <a:off x="585981" y="5047251"/>
            <a:ext cx="5141719" cy="7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visathingforstudent.com/wp-content/uploads/2019/07/hhs-sv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8" y="2892948"/>
            <a:ext cx="1679822" cy="17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asea-uninet.org/wp-content/uploads/LOGO_Italy_Politecnico-di-Milan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48" y="2881367"/>
            <a:ext cx="1724906" cy="17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hulich School of Business, York University| mba.com Program Fin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" y="2885065"/>
            <a:ext cx="3064856" cy="1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14" name="object 14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2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469900" y="126191"/>
            <a:ext cx="8502754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</a:rPr>
              <a:t>Erasmus+ (</a:t>
            </a:r>
            <a:r>
              <a:rPr lang="en-US" sz="2400" dirty="0">
                <a:solidFill>
                  <a:srgbClr val="800080"/>
                </a:solidFill>
              </a:rPr>
              <a:t>EC</a:t>
            </a:r>
            <a:r>
              <a:rPr lang="en-US" sz="2400" b="1" dirty="0" smtClean="0">
                <a:solidFill>
                  <a:srgbClr val="800080"/>
                </a:solidFill>
              </a:rPr>
              <a:t>) </a:t>
            </a:r>
            <a:r>
              <a:rPr lang="en-US" sz="2800" dirty="0" smtClean="0">
                <a:solidFill>
                  <a:srgbClr val="800080"/>
                </a:solidFill>
              </a:rPr>
              <a:t>- </a:t>
            </a:r>
            <a:r>
              <a:rPr lang="en-US" sz="2800" b="1" dirty="0" smtClean="0">
                <a:solidFill>
                  <a:srgbClr val="800080"/>
                </a:solidFill>
              </a:rPr>
              <a:t>​”Open </a:t>
            </a:r>
            <a:r>
              <a:rPr lang="en-US" sz="2800" b="1" dirty="0">
                <a:solidFill>
                  <a:srgbClr val="800080"/>
                </a:solidFill>
              </a:rPr>
              <a:t>Innovation Platform for </a:t>
            </a:r>
            <a:r>
              <a:rPr lang="en-US" sz="2800" b="1" dirty="0" smtClean="0">
                <a:solidFill>
                  <a:srgbClr val="800080"/>
                </a:solidFill>
              </a:rPr>
              <a:t>University –Enterprise </a:t>
            </a:r>
            <a:r>
              <a:rPr lang="en-US" sz="2800" b="1" dirty="0">
                <a:solidFill>
                  <a:srgbClr val="800080"/>
                </a:solidFill>
              </a:rPr>
              <a:t>Collaboration: new product, business and human capital </a:t>
            </a:r>
            <a:r>
              <a:rPr lang="en-US" sz="2800" b="1" dirty="0" smtClean="0">
                <a:solidFill>
                  <a:srgbClr val="800080"/>
                </a:solidFill>
              </a:rPr>
              <a:t>development”</a:t>
            </a:r>
            <a:r>
              <a:rPr lang="en-US" sz="2800" dirty="0" smtClean="0">
                <a:solidFill>
                  <a:srgbClr val="800080"/>
                </a:solidFill>
              </a:rPr>
              <a:t>,</a:t>
            </a:r>
            <a:r>
              <a:rPr lang="en-US" sz="2800" dirty="0">
                <a:solidFill>
                  <a:srgbClr val="800080"/>
                </a:solidFill>
              </a:rPr>
              <a:t> </a:t>
            </a:r>
            <a:r>
              <a:rPr lang="en-US" sz="2800" b="1" dirty="0">
                <a:solidFill>
                  <a:srgbClr val="800080"/>
                </a:solidFill>
              </a:rPr>
              <a:t>2015</a:t>
            </a:r>
            <a:r>
              <a:rPr lang="en-US" sz="2800" dirty="0">
                <a:solidFill>
                  <a:srgbClr val="800080"/>
                </a:solidFill>
              </a:rPr>
              <a:t>/</a:t>
            </a:r>
            <a:r>
              <a:rPr lang="en-US" sz="2800" b="1" dirty="0">
                <a:solidFill>
                  <a:srgbClr val="800080"/>
                </a:solidFill>
              </a:rPr>
              <a:t>2020</a:t>
            </a:r>
            <a:endParaRPr lang="en-US" sz="2800" dirty="0">
              <a:solidFill>
                <a:srgbClr val="800080"/>
              </a:solidFill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s://asea-uninet.org/wp-content/uploads/LOGO_Italy_Politecnico-di-Mila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0" y="2061280"/>
            <a:ext cx="1676383" cy="16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ets.spbstu.ru/userfiles/images/partners/lappenr_uni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29448" r="7252" b="33770"/>
          <a:stretch/>
        </p:blipFill>
        <p:spPr bwMode="auto">
          <a:xfrm>
            <a:off x="3289300" y="2212023"/>
            <a:ext cx="3680501" cy="11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itmanufacturing.eu/wp-content/uploads/Grenoble-INP-2-1200x80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61" y="2022504"/>
            <a:ext cx="2216259" cy="14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a8e81791110b65e11cb9a486f7fbe434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6" y="4156814"/>
            <a:ext cx="1770921" cy="17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en/thumb/2/2e/Tianjin_Normal_University_logo_2.png/300px-Tianjin_Normal_University_logo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64" y="4046230"/>
            <a:ext cx="1857124" cy="18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aise-russia.ru/files/partner-vlgu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22515" r="20888" b="24194"/>
          <a:stretch/>
        </p:blipFill>
        <p:spPr bwMode="auto">
          <a:xfrm>
            <a:off x="5397615" y="3895076"/>
            <a:ext cx="2128147" cy="20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ld.sk.ru/cfs-file.ashx/__key/communityserver-components-userfiles/00-00-00-21-44-_3F044004380441043E043504340438043D0435043D043D044B043504_+_4404300439043B044B04_/_3B043E0433043E04420438043F04_-_3C0433044304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04" y="4108347"/>
            <a:ext cx="1620173" cy="15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972654" y="126191"/>
            <a:ext cx="1022246" cy="827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196595"/>
            <a:ext cx="934211" cy="4480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2574" y="175386"/>
            <a:ext cx="794829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Отличительные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особенности магистерской</a:t>
            </a:r>
            <a:r>
              <a:rPr sz="2400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программы</a:t>
            </a:r>
            <a:endParaRPr sz="2400" dirty="0">
              <a:latin typeface="Arial"/>
              <a:cs typeface="Arial"/>
            </a:endParaRPr>
          </a:p>
          <a:p>
            <a:pPr marL="104139" algn="ctr">
              <a:lnSpc>
                <a:spcPct val="100000"/>
              </a:lnSpc>
            </a:pP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Инновационный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менеджмент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(1)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buSzPct val="75000"/>
              <a:buFont typeface="Wingdings"/>
              <a:buChar char=""/>
              <a:tabLst>
                <a:tab pos="319405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Междисциплинарность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4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кросс-фунциональность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spc="-5" dirty="0"/>
              <a:t>Экономический факультет </a:t>
            </a:r>
            <a:r>
              <a:rPr dirty="0"/>
              <a:t>МГУ </a:t>
            </a:r>
            <a:r>
              <a:rPr spc="-5" dirty="0"/>
              <a:t>имени М.В.Ломоносова  </a:t>
            </a:r>
            <a:r>
              <a:rPr spc="-5" dirty="0">
                <a:solidFill>
                  <a:srgbClr val="800080"/>
                </a:solidFill>
              </a:rPr>
              <a:t>магистерская программа «</a:t>
            </a:r>
            <a:r>
              <a:rPr sz="1200" spc="-5" dirty="0">
                <a:solidFill>
                  <a:srgbClr val="800080"/>
                </a:solidFill>
              </a:rPr>
              <a:t>Инновационный</a:t>
            </a:r>
            <a:r>
              <a:rPr sz="1200" spc="30" dirty="0">
                <a:solidFill>
                  <a:srgbClr val="800080"/>
                </a:solidFill>
              </a:rPr>
              <a:t> </a:t>
            </a:r>
            <a:r>
              <a:rPr sz="1200" spc="-5" dirty="0">
                <a:solidFill>
                  <a:srgbClr val="800080"/>
                </a:solidFill>
              </a:rPr>
              <a:t>менеджмент</a:t>
            </a:r>
            <a:r>
              <a:rPr spc="-5" dirty="0">
                <a:solidFill>
                  <a:srgbClr val="800080"/>
                </a:solidFill>
              </a:rPr>
              <a:t>»</a:t>
            </a:r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6416166" y="6438486"/>
            <a:ext cx="197802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3333FF"/>
                </a:solidFill>
                <a:latin typeface="Verdana"/>
                <a:cs typeface="Verdana"/>
                <a:hlinkClick r:id="rId3"/>
              </a:rPr>
              <a:t>http://im.econ.msu.ru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586</Words>
  <Application>Microsoft Office PowerPoint</Application>
  <PresentationFormat>Произвольный</PresentationFormat>
  <Paragraphs>95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Wingdings</vt:lpstr>
      <vt:lpstr>Verdana</vt:lpstr>
      <vt:lpstr>Calibri</vt:lpstr>
      <vt:lpstr>Arial</vt:lpstr>
      <vt:lpstr>Office Theme</vt:lpstr>
      <vt:lpstr>Презентация PowerPoint</vt:lpstr>
      <vt:lpstr>Презентация PowerPoint</vt:lpstr>
      <vt:lpstr>Инновационный менеджмент</vt:lpstr>
      <vt:lpstr>Презентация PowerPoint</vt:lpstr>
      <vt:lpstr>Презентация PowerPoint</vt:lpstr>
      <vt:lpstr>Инновационный менеджмент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Магистры «Инновационный менеджмент» вырабатывают умения и приобретают деловые контакты  в проектной работе с компаниями – project based learning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velikhanova</dc:creator>
  <cp:lastModifiedBy>user</cp:lastModifiedBy>
  <cp:revision>36</cp:revision>
  <dcterms:created xsi:type="dcterms:W3CDTF">2020-10-06T18:46:09Z</dcterms:created>
  <dcterms:modified xsi:type="dcterms:W3CDTF">2022-03-20T12:40:27Z</dcterms:modified>
</cp:coreProperties>
</file>