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5.jpg" ContentType="image/jpe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1"/>
  </p:notesMasterIdLst>
  <p:sldIdLst>
    <p:sldId id="273" r:id="rId2"/>
    <p:sldId id="269" r:id="rId3"/>
    <p:sldId id="257" r:id="rId4"/>
    <p:sldId id="275" r:id="rId5"/>
    <p:sldId id="274" r:id="rId6"/>
    <p:sldId id="258" r:id="rId7"/>
    <p:sldId id="271" r:id="rId8"/>
    <p:sldId id="270" r:id="rId9"/>
    <p:sldId id="260" r:id="rId10"/>
    <p:sldId id="261" r:id="rId11"/>
    <p:sldId id="262" r:id="rId12"/>
    <p:sldId id="263" r:id="rId13"/>
    <p:sldId id="264" r:id="rId14"/>
    <p:sldId id="276" r:id="rId15"/>
    <p:sldId id="277" r:id="rId16"/>
    <p:sldId id="278" r:id="rId17"/>
    <p:sldId id="272" r:id="rId18"/>
    <p:sldId id="267" r:id="rId19"/>
    <p:sldId id="279" r:id="rId20"/>
  </p:sldIdLst>
  <p:sldSz cx="10083800" cy="6858000"/>
  <p:notesSz cx="10083800" cy="6858000"/>
  <p:embeddedFontLst>
    <p:embeddedFont>
      <p:font typeface="Verdana" panose="020B0604030504040204" pitchFamily="3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F5F"/>
    <a:srgbClr val="800080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19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70388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711825" y="0"/>
            <a:ext cx="4370388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1AC72-CDF1-4B36-9371-0915242DEEB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0100" y="857250"/>
            <a:ext cx="34036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8063" y="3300413"/>
            <a:ext cx="8067675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370388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711825" y="6513513"/>
            <a:ext cx="4370388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B1814-84D1-4D49-8B7D-11F3C80F3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564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DF73A5-684B-C942-8F33-DC5B9F46C1E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186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A1B82F4-F856-40C3-8AEA-5F343E061E55}" type="slidenum">
              <a:rPr lang="ru-RU" altLang="ru-RU"/>
              <a:pPr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4511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285" y="2125980"/>
            <a:ext cx="857123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3840480"/>
            <a:ext cx="705866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001F5F"/>
                </a:solidFill>
                <a:latin typeface="Verdana"/>
                <a:cs typeface="Verdana"/>
              </a:defRPr>
            </a:lvl1pPr>
          </a:lstStyle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8719" y="6141780"/>
            <a:ext cx="776597" cy="56631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00743" y="196595"/>
            <a:ext cx="934211" cy="44805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folHlink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001F5F"/>
                </a:solidFill>
                <a:latin typeface="Verdana"/>
                <a:cs typeface="Verdana"/>
              </a:defRPr>
            </a:lvl1pPr>
          </a:lstStyle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folHlink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190" y="1577340"/>
            <a:ext cx="4386453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157" y="1577340"/>
            <a:ext cx="4386453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001F5F"/>
                </a:solidFill>
                <a:latin typeface="Verdana"/>
                <a:cs typeface="Verdana"/>
              </a:defRPr>
            </a:lvl1pPr>
          </a:lstStyle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8719" y="6141780"/>
            <a:ext cx="776597" cy="56631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00743" y="196595"/>
            <a:ext cx="934211" cy="44805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folHlink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001F5F"/>
                </a:solidFill>
                <a:latin typeface="Verdana"/>
                <a:cs typeface="Verdana"/>
              </a:defRPr>
            </a:lvl1pPr>
          </a:lstStyle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001F5F"/>
                </a:solidFill>
                <a:latin typeface="Verdana"/>
                <a:cs typeface="Verdana"/>
              </a:defRPr>
            </a:lvl1pPr>
          </a:lstStyle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889" y="2130426"/>
            <a:ext cx="8572024" cy="4308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3365" y="3886200"/>
            <a:ext cx="7058659" cy="276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675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68719" y="6141780"/>
            <a:ext cx="776597" cy="56631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23364" y="441452"/>
            <a:ext cx="5244465" cy="84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folHlink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4190" y="1577340"/>
            <a:ext cx="90754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89430" y="6271827"/>
            <a:ext cx="4965700" cy="390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rgbClr val="001F5F"/>
                </a:solidFill>
                <a:latin typeface="Verdana"/>
                <a:cs typeface="Verdana"/>
              </a:defRPr>
            </a:lvl1pPr>
          </a:lstStyle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6377940"/>
            <a:ext cx="2319274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336" y="6377940"/>
            <a:ext cx="2319274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m.econ.msu.ru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im.econ.msu.ru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13" Type="http://schemas.openxmlformats.org/officeDocument/2006/relationships/image" Target="../media/image49.png"/><Relationship Id="rId3" Type="http://schemas.openxmlformats.org/officeDocument/2006/relationships/image" Target="../media/image40.png"/><Relationship Id="rId7" Type="http://schemas.openxmlformats.org/officeDocument/2006/relationships/image" Target="../media/image44.jpg"/><Relationship Id="rId12" Type="http://schemas.openxmlformats.org/officeDocument/2006/relationships/image" Target="../media/image14.jpg"/><Relationship Id="rId17" Type="http://schemas.openxmlformats.org/officeDocument/2006/relationships/image" Target="../media/image52.png"/><Relationship Id="rId2" Type="http://schemas.openxmlformats.org/officeDocument/2006/relationships/image" Target="../media/image9.png"/><Relationship Id="rId16" Type="http://schemas.openxmlformats.org/officeDocument/2006/relationships/image" Target="../media/image5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11" Type="http://schemas.openxmlformats.org/officeDocument/2006/relationships/image" Target="../media/image48.jpg"/><Relationship Id="rId5" Type="http://schemas.openxmlformats.org/officeDocument/2006/relationships/image" Target="../media/image42.jpg"/><Relationship Id="rId15" Type="http://schemas.openxmlformats.org/officeDocument/2006/relationships/image" Target="../media/image50.png"/><Relationship Id="rId10" Type="http://schemas.openxmlformats.org/officeDocument/2006/relationships/image" Target="../media/image47.png"/><Relationship Id="rId4" Type="http://schemas.openxmlformats.org/officeDocument/2006/relationships/image" Target="../media/image41.jpg"/><Relationship Id="rId9" Type="http://schemas.openxmlformats.org/officeDocument/2006/relationships/image" Target="../media/image46.jpg"/><Relationship Id="rId14" Type="http://schemas.openxmlformats.org/officeDocument/2006/relationships/hyperlink" Target="http://im.econ.msu.ru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im.econ.msu.ru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hyperlink" Target="http://www.flickr.com/photos/54199319@N04/5173958093/in/set-72157625380449882/" TargetMode="External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flickr.com/photos/54199319@N04/5173958289/in/set-72157625380449882/" TargetMode="External"/><Relationship Id="rId5" Type="http://schemas.openxmlformats.org/officeDocument/2006/relationships/image" Target="http://farm5.static.flickr.com/4127/5173958093_e7c4cf16e8_m.jpg" TargetMode="External"/><Relationship Id="rId4" Type="http://schemas.openxmlformats.org/officeDocument/2006/relationships/image" Target="../media/image57.jpeg"/><Relationship Id="rId9" Type="http://schemas.openxmlformats.org/officeDocument/2006/relationships/image" Target="../media/image6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im.econ.msu.ru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m.econ.msu.ru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3" Type="http://schemas.openxmlformats.org/officeDocument/2006/relationships/image" Target="../media/image66.jpg"/><Relationship Id="rId7" Type="http://schemas.openxmlformats.org/officeDocument/2006/relationships/image" Target="../media/image6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hyperlink" Target="http://im.econ.msu.ru/" TargetMode="External"/><Relationship Id="rId9" Type="http://schemas.openxmlformats.org/officeDocument/2006/relationships/image" Target="../media/image7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.econ.msu.ru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12" Type="http://schemas.openxmlformats.org/officeDocument/2006/relationships/image" Target="../media/image16.jpg"/><Relationship Id="rId17" Type="http://schemas.openxmlformats.org/officeDocument/2006/relationships/image" Target="../media/image21.png"/><Relationship Id="rId2" Type="http://schemas.openxmlformats.org/officeDocument/2006/relationships/image" Target="../media/image6.jp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jpg"/><Relationship Id="rId5" Type="http://schemas.openxmlformats.org/officeDocument/2006/relationships/image" Target="../media/image9.png"/><Relationship Id="rId15" Type="http://schemas.openxmlformats.org/officeDocument/2006/relationships/image" Target="../media/image19.jpg"/><Relationship Id="rId10" Type="http://schemas.openxmlformats.org/officeDocument/2006/relationships/image" Target="../media/image14.jpg"/><Relationship Id="rId19" Type="http://schemas.openxmlformats.org/officeDocument/2006/relationships/hyperlink" Target="http://im.econ.msu.ru/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hyperlink" Target="http://im.econ.msu.ru/" TargetMode="Externa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hyperlink" Target="http://im.econ.msu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hyperlink" Target="http://im.econ.msu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m.econ.msu.ru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83800" cy="670559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6C265F"/>
          </a:solidFill>
        </p:spPr>
        <p:txBody>
          <a:bodyPr wrap="square" lIns="0" tIns="0" rIns="0" bIns="0" rtlCol="0"/>
          <a:lstStyle/>
          <a:p>
            <a:endParaRPr sz="993"/>
          </a:p>
        </p:txBody>
      </p:sp>
      <p:sp>
        <p:nvSpPr>
          <p:cNvPr id="3" name="object 3"/>
          <p:cNvSpPr/>
          <p:nvPr/>
        </p:nvSpPr>
        <p:spPr>
          <a:xfrm>
            <a:off x="357699" y="922006"/>
            <a:ext cx="85722" cy="4850470"/>
          </a:xfrm>
          <a:custGeom>
            <a:avLst/>
            <a:gdLst/>
            <a:ahLst/>
            <a:cxnLst/>
            <a:rect l="l" t="t" r="r" b="b"/>
            <a:pathLst>
              <a:path w="190500" h="9086850">
                <a:moveTo>
                  <a:pt x="190499" y="9086849"/>
                </a:moveTo>
                <a:lnTo>
                  <a:pt x="0" y="9086849"/>
                </a:lnTo>
                <a:lnTo>
                  <a:pt x="0" y="0"/>
                </a:lnTo>
                <a:lnTo>
                  <a:pt x="190499" y="0"/>
                </a:lnTo>
                <a:lnTo>
                  <a:pt x="190499" y="908684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993"/>
          </a:p>
        </p:txBody>
      </p:sp>
      <p:sp>
        <p:nvSpPr>
          <p:cNvPr id="8" name="object 8"/>
          <p:cNvSpPr txBox="1"/>
          <p:nvPr/>
        </p:nvSpPr>
        <p:spPr>
          <a:xfrm>
            <a:off x="582792" y="2279508"/>
            <a:ext cx="4922796" cy="1840213"/>
          </a:xfrm>
          <a:prstGeom prst="rect">
            <a:avLst/>
          </a:prstGeom>
        </p:spPr>
        <p:txBody>
          <a:bodyPr vert="horz" wrap="square" lIns="0" tIns="24159" rIns="0" bIns="0" rtlCol="0">
            <a:spAutoFit/>
          </a:bodyPr>
          <a:lstStyle/>
          <a:p>
            <a:pPr marL="7003" marR="2801">
              <a:spcBef>
                <a:spcPts val="190"/>
              </a:spcBef>
            </a:pPr>
            <a:r>
              <a:rPr lang="ru-RU" sz="2978" spc="-124" dirty="0">
                <a:solidFill>
                  <a:srgbClr val="F5F5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магистерская программа </a:t>
            </a:r>
            <a:r>
              <a:rPr lang="ru-RU" sz="4411" spc="-124" dirty="0">
                <a:solidFill>
                  <a:srgbClr val="F5F5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Инновационный менеджмент</a:t>
            </a:r>
            <a:endParaRPr sz="441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ject 5">
            <a:extLst>
              <a:ext uri="{FF2B5EF4-FFF2-40B4-BE49-F238E27FC236}">
                <a16:creationId xmlns:a16="http://schemas.microsoft.com/office/drawing/2014/main" id="{C57E32F5-DD50-694F-9E05-5ACCE455641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42985" y="2665951"/>
            <a:ext cx="5140815" cy="3106525"/>
          </a:xfrm>
          <a:prstGeom prst="rect">
            <a:avLst/>
          </a:prstGeom>
        </p:spPr>
      </p:pic>
      <p:sp>
        <p:nvSpPr>
          <p:cNvPr id="15" name="object 6">
            <a:extLst>
              <a:ext uri="{FF2B5EF4-FFF2-40B4-BE49-F238E27FC236}">
                <a16:creationId xmlns:a16="http://schemas.microsoft.com/office/drawing/2014/main" id="{564BD685-3DB8-2A46-A098-1DB69AB44A83}"/>
              </a:ext>
            </a:extLst>
          </p:cNvPr>
          <p:cNvSpPr/>
          <p:nvPr/>
        </p:nvSpPr>
        <p:spPr>
          <a:xfrm>
            <a:off x="8480032" y="3364830"/>
            <a:ext cx="1442871" cy="2352887"/>
          </a:xfrm>
          <a:custGeom>
            <a:avLst/>
            <a:gdLst/>
            <a:ahLst/>
            <a:cxnLst/>
            <a:rect l="l" t="t" r="r" b="b"/>
            <a:pathLst>
              <a:path w="2080259" h="3451860">
                <a:moveTo>
                  <a:pt x="356616" y="3273552"/>
                </a:moveTo>
                <a:lnTo>
                  <a:pt x="350240" y="3226155"/>
                </a:lnTo>
                <a:lnTo>
                  <a:pt x="332257" y="3183559"/>
                </a:lnTo>
                <a:lnTo>
                  <a:pt x="304368" y="3147479"/>
                </a:lnTo>
                <a:lnTo>
                  <a:pt x="268274" y="3119590"/>
                </a:lnTo>
                <a:lnTo>
                  <a:pt x="225679" y="3101619"/>
                </a:lnTo>
                <a:lnTo>
                  <a:pt x="178308" y="3095244"/>
                </a:lnTo>
                <a:lnTo>
                  <a:pt x="130924" y="3101619"/>
                </a:lnTo>
                <a:lnTo>
                  <a:pt x="88328" y="3119590"/>
                </a:lnTo>
                <a:lnTo>
                  <a:pt x="52235" y="3147479"/>
                </a:lnTo>
                <a:lnTo>
                  <a:pt x="24345" y="3183559"/>
                </a:lnTo>
                <a:lnTo>
                  <a:pt x="6362" y="3226155"/>
                </a:lnTo>
                <a:lnTo>
                  <a:pt x="0" y="3273552"/>
                </a:lnTo>
                <a:lnTo>
                  <a:pt x="6362" y="3320961"/>
                </a:lnTo>
                <a:lnTo>
                  <a:pt x="24345" y="3363557"/>
                </a:lnTo>
                <a:lnTo>
                  <a:pt x="52235" y="3399637"/>
                </a:lnTo>
                <a:lnTo>
                  <a:pt x="88328" y="3427526"/>
                </a:lnTo>
                <a:lnTo>
                  <a:pt x="130924" y="3445497"/>
                </a:lnTo>
                <a:lnTo>
                  <a:pt x="178308" y="3451860"/>
                </a:lnTo>
                <a:lnTo>
                  <a:pt x="225679" y="3445497"/>
                </a:lnTo>
                <a:lnTo>
                  <a:pt x="268274" y="3427526"/>
                </a:lnTo>
                <a:lnTo>
                  <a:pt x="304368" y="3399637"/>
                </a:lnTo>
                <a:lnTo>
                  <a:pt x="332257" y="3363557"/>
                </a:lnTo>
                <a:lnTo>
                  <a:pt x="350240" y="3320961"/>
                </a:lnTo>
                <a:lnTo>
                  <a:pt x="356616" y="3273552"/>
                </a:lnTo>
                <a:close/>
              </a:path>
              <a:path w="2080259" h="3451860">
                <a:moveTo>
                  <a:pt x="356616" y="2654808"/>
                </a:moveTo>
                <a:lnTo>
                  <a:pt x="350240" y="2607437"/>
                </a:lnTo>
                <a:lnTo>
                  <a:pt x="332257" y="2564841"/>
                </a:lnTo>
                <a:lnTo>
                  <a:pt x="304368" y="2528747"/>
                </a:lnTo>
                <a:lnTo>
                  <a:pt x="268274" y="2500858"/>
                </a:lnTo>
                <a:lnTo>
                  <a:pt x="225679" y="2482875"/>
                </a:lnTo>
                <a:lnTo>
                  <a:pt x="178308" y="2476500"/>
                </a:lnTo>
                <a:lnTo>
                  <a:pt x="130924" y="2482875"/>
                </a:lnTo>
                <a:lnTo>
                  <a:pt x="88328" y="2500858"/>
                </a:lnTo>
                <a:lnTo>
                  <a:pt x="52235" y="2528747"/>
                </a:lnTo>
                <a:lnTo>
                  <a:pt x="24345" y="2564841"/>
                </a:lnTo>
                <a:lnTo>
                  <a:pt x="6362" y="2607437"/>
                </a:lnTo>
                <a:lnTo>
                  <a:pt x="0" y="2654808"/>
                </a:lnTo>
                <a:lnTo>
                  <a:pt x="6362" y="2702191"/>
                </a:lnTo>
                <a:lnTo>
                  <a:pt x="24345" y="2744787"/>
                </a:lnTo>
                <a:lnTo>
                  <a:pt x="52235" y="2780881"/>
                </a:lnTo>
                <a:lnTo>
                  <a:pt x="88328" y="2808770"/>
                </a:lnTo>
                <a:lnTo>
                  <a:pt x="130924" y="2826753"/>
                </a:lnTo>
                <a:lnTo>
                  <a:pt x="178308" y="2833116"/>
                </a:lnTo>
                <a:lnTo>
                  <a:pt x="225679" y="2826753"/>
                </a:lnTo>
                <a:lnTo>
                  <a:pt x="268274" y="2808770"/>
                </a:lnTo>
                <a:lnTo>
                  <a:pt x="304368" y="2780881"/>
                </a:lnTo>
                <a:lnTo>
                  <a:pt x="332257" y="2744787"/>
                </a:lnTo>
                <a:lnTo>
                  <a:pt x="350240" y="2702191"/>
                </a:lnTo>
                <a:lnTo>
                  <a:pt x="356616" y="2654808"/>
                </a:lnTo>
                <a:close/>
              </a:path>
              <a:path w="2080259" h="3451860">
                <a:moveTo>
                  <a:pt x="944880" y="3273552"/>
                </a:moveTo>
                <a:lnTo>
                  <a:pt x="938479" y="3226155"/>
                </a:lnTo>
                <a:lnTo>
                  <a:pt x="920432" y="3183559"/>
                </a:lnTo>
                <a:lnTo>
                  <a:pt x="892441" y="3147479"/>
                </a:lnTo>
                <a:lnTo>
                  <a:pt x="856195" y="3119590"/>
                </a:lnTo>
                <a:lnTo>
                  <a:pt x="813422" y="3101619"/>
                </a:lnTo>
                <a:lnTo>
                  <a:pt x="765810" y="3095244"/>
                </a:lnTo>
                <a:lnTo>
                  <a:pt x="718185" y="3101619"/>
                </a:lnTo>
                <a:lnTo>
                  <a:pt x="675411" y="3119590"/>
                </a:lnTo>
                <a:lnTo>
                  <a:pt x="639165" y="3147479"/>
                </a:lnTo>
                <a:lnTo>
                  <a:pt x="611174" y="3183559"/>
                </a:lnTo>
                <a:lnTo>
                  <a:pt x="593128" y="3226155"/>
                </a:lnTo>
                <a:lnTo>
                  <a:pt x="586740" y="3273552"/>
                </a:lnTo>
                <a:lnTo>
                  <a:pt x="593128" y="3320961"/>
                </a:lnTo>
                <a:lnTo>
                  <a:pt x="611174" y="3363557"/>
                </a:lnTo>
                <a:lnTo>
                  <a:pt x="639165" y="3399637"/>
                </a:lnTo>
                <a:lnTo>
                  <a:pt x="675411" y="3427526"/>
                </a:lnTo>
                <a:lnTo>
                  <a:pt x="718185" y="3445497"/>
                </a:lnTo>
                <a:lnTo>
                  <a:pt x="765810" y="3451860"/>
                </a:lnTo>
                <a:lnTo>
                  <a:pt x="813422" y="3445497"/>
                </a:lnTo>
                <a:lnTo>
                  <a:pt x="856195" y="3427526"/>
                </a:lnTo>
                <a:lnTo>
                  <a:pt x="892441" y="3399637"/>
                </a:lnTo>
                <a:lnTo>
                  <a:pt x="920432" y="3363557"/>
                </a:lnTo>
                <a:lnTo>
                  <a:pt x="938479" y="3320961"/>
                </a:lnTo>
                <a:lnTo>
                  <a:pt x="944880" y="3273552"/>
                </a:lnTo>
                <a:close/>
              </a:path>
              <a:path w="2080259" h="3451860">
                <a:moveTo>
                  <a:pt x="944880" y="2654808"/>
                </a:moveTo>
                <a:lnTo>
                  <a:pt x="938479" y="2607437"/>
                </a:lnTo>
                <a:lnTo>
                  <a:pt x="920432" y="2564841"/>
                </a:lnTo>
                <a:lnTo>
                  <a:pt x="892441" y="2528747"/>
                </a:lnTo>
                <a:lnTo>
                  <a:pt x="856195" y="2500858"/>
                </a:lnTo>
                <a:lnTo>
                  <a:pt x="813422" y="2482875"/>
                </a:lnTo>
                <a:lnTo>
                  <a:pt x="765810" y="2476500"/>
                </a:lnTo>
                <a:lnTo>
                  <a:pt x="718185" y="2482875"/>
                </a:lnTo>
                <a:lnTo>
                  <a:pt x="675411" y="2500858"/>
                </a:lnTo>
                <a:lnTo>
                  <a:pt x="639165" y="2528747"/>
                </a:lnTo>
                <a:lnTo>
                  <a:pt x="611174" y="2564841"/>
                </a:lnTo>
                <a:lnTo>
                  <a:pt x="593128" y="2607437"/>
                </a:lnTo>
                <a:lnTo>
                  <a:pt x="586740" y="2654808"/>
                </a:lnTo>
                <a:lnTo>
                  <a:pt x="593128" y="2702191"/>
                </a:lnTo>
                <a:lnTo>
                  <a:pt x="611174" y="2744787"/>
                </a:lnTo>
                <a:lnTo>
                  <a:pt x="639165" y="2780881"/>
                </a:lnTo>
                <a:lnTo>
                  <a:pt x="675411" y="2808770"/>
                </a:lnTo>
                <a:lnTo>
                  <a:pt x="718185" y="2826753"/>
                </a:lnTo>
                <a:lnTo>
                  <a:pt x="765810" y="2833116"/>
                </a:lnTo>
                <a:lnTo>
                  <a:pt x="813422" y="2826753"/>
                </a:lnTo>
                <a:lnTo>
                  <a:pt x="856195" y="2808770"/>
                </a:lnTo>
                <a:lnTo>
                  <a:pt x="892441" y="2780881"/>
                </a:lnTo>
                <a:lnTo>
                  <a:pt x="920432" y="2744787"/>
                </a:lnTo>
                <a:lnTo>
                  <a:pt x="938479" y="2702191"/>
                </a:lnTo>
                <a:lnTo>
                  <a:pt x="944880" y="2654808"/>
                </a:lnTo>
                <a:close/>
              </a:path>
              <a:path w="2080259" h="3451860">
                <a:moveTo>
                  <a:pt x="944880" y="797814"/>
                </a:moveTo>
                <a:lnTo>
                  <a:pt x="938479" y="750201"/>
                </a:lnTo>
                <a:lnTo>
                  <a:pt x="920432" y="707428"/>
                </a:lnTo>
                <a:lnTo>
                  <a:pt x="892441" y="671182"/>
                </a:lnTo>
                <a:lnTo>
                  <a:pt x="856195" y="643191"/>
                </a:lnTo>
                <a:lnTo>
                  <a:pt x="813422" y="625144"/>
                </a:lnTo>
                <a:lnTo>
                  <a:pt x="765810" y="618744"/>
                </a:lnTo>
                <a:lnTo>
                  <a:pt x="718185" y="625144"/>
                </a:lnTo>
                <a:lnTo>
                  <a:pt x="675411" y="643191"/>
                </a:lnTo>
                <a:lnTo>
                  <a:pt x="639165" y="671182"/>
                </a:lnTo>
                <a:lnTo>
                  <a:pt x="611174" y="707428"/>
                </a:lnTo>
                <a:lnTo>
                  <a:pt x="593128" y="750201"/>
                </a:lnTo>
                <a:lnTo>
                  <a:pt x="586740" y="797814"/>
                </a:lnTo>
                <a:lnTo>
                  <a:pt x="593128" y="845439"/>
                </a:lnTo>
                <a:lnTo>
                  <a:pt x="611174" y="888212"/>
                </a:lnTo>
                <a:lnTo>
                  <a:pt x="639165" y="924458"/>
                </a:lnTo>
                <a:lnTo>
                  <a:pt x="675411" y="952449"/>
                </a:lnTo>
                <a:lnTo>
                  <a:pt x="718185" y="970495"/>
                </a:lnTo>
                <a:lnTo>
                  <a:pt x="765810" y="976884"/>
                </a:lnTo>
                <a:lnTo>
                  <a:pt x="813422" y="970495"/>
                </a:lnTo>
                <a:lnTo>
                  <a:pt x="856195" y="952449"/>
                </a:lnTo>
                <a:lnTo>
                  <a:pt x="892441" y="924458"/>
                </a:lnTo>
                <a:lnTo>
                  <a:pt x="920432" y="888212"/>
                </a:lnTo>
                <a:lnTo>
                  <a:pt x="938479" y="845439"/>
                </a:lnTo>
                <a:lnTo>
                  <a:pt x="944880" y="797814"/>
                </a:lnTo>
                <a:close/>
              </a:path>
              <a:path w="2080259" h="3451860">
                <a:moveTo>
                  <a:pt x="944880" y="179070"/>
                </a:moveTo>
                <a:lnTo>
                  <a:pt x="938479" y="131457"/>
                </a:lnTo>
                <a:lnTo>
                  <a:pt x="920432" y="88684"/>
                </a:lnTo>
                <a:lnTo>
                  <a:pt x="892441" y="52438"/>
                </a:lnTo>
                <a:lnTo>
                  <a:pt x="856195" y="24447"/>
                </a:lnTo>
                <a:lnTo>
                  <a:pt x="813422" y="6400"/>
                </a:lnTo>
                <a:lnTo>
                  <a:pt x="765810" y="0"/>
                </a:lnTo>
                <a:lnTo>
                  <a:pt x="718185" y="6400"/>
                </a:lnTo>
                <a:lnTo>
                  <a:pt x="675411" y="24447"/>
                </a:lnTo>
                <a:lnTo>
                  <a:pt x="639165" y="52438"/>
                </a:lnTo>
                <a:lnTo>
                  <a:pt x="611174" y="88684"/>
                </a:lnTo>
                <a:lnTo>
                  <a:pt x="593128" y="131457"/>
                </a:lnTo>
                <a:lnTo>
                  <a:pt x="586740" y="179070"/>
                </a:lnTo>
                <a:lnTo>
                  <a:pt x="593128" y="226695"/>
                </a:lnTo>
                <a:lnTo>
                  <a:pt x="611174" y="269468"/>
                </a:lnTo>
                <a:lnTo>
                  <a:pt x="639165" y="305714"/>
                </a:lnTo>
                <a:lnTo>
                  <a:pt x="675411" y="333705"/>
                </a:lnTo>
                <a:lnTo>
                  <a:pt x="718185" y="351751"/>
                </a:lnTo>
                <a:lnTo>
                  <a:pt x="765810" y="358140"/>
                </a:lnTo>
                <a:lnTo>
                  <a:pt x="813422" y="351751"/>
                </a:lnTo>
                <a:lnTo>
                  <a:pt x="856195" y="333705"/>
                </a:lnTo>
                <a:lnTo>
                  <a:pt x="892441" y="305714"/>
                </a:lnTo>
                <a:lnTo>
                  <a:pt x="920432" y="269468"/>
                </a:lnTo>
                <a:lnTo>
                  <a:pt x="938479" y="226695"/>
                </a:lnTo>
                <a:lnTo>
                  <a:pt x="944880" y="179070"/>
                </a:lnTo>
                <a:close/>
              </a:path>
              <a:path w="2080259" h="3451860">
                <a:moveTo>
                  <a:pt x="966216" y="2036064"/>
                </a:moveTo>
                <a:lnTo>
                  <a:pt x="959840" y="1988693"/>
                </a:lnTo>
                <a:lnTo>
                  <a:pt x="941857" y="1946097"/>
                </a:lnTo>
                <a:lnTo>
                  <a:pt x="913968" y="1910003"/>
                </a:lnTo>
                <a:lnTo>
                  <a:pt x="877874" y="1882114"/>
                </a:lnTo>
                <a:lnTo>
                  <a:pt x="835279" y="1864131"/>
                </a:lnTo>
                <a:lnTo>
                  <a:pt x="787908" y="1857756"/>
                </a:lnTo>
                <a:lnTo>
                  <a:pt x="740524" y="1864131"/>
                </a:lnTo>
                <a:lnTo>
                  <a:pt x="697928" y="1882114"/>
                </a:lnTo>
                <a:lnTo>
                  <a:pt x="661835" y="1910003"/>
                </a:lnTo>
                <a:lnTo>
                  <a:pt x="633945" y="1946097"/>
                </a:lnTo>
                <a:lnTo>
                  <a:pt x="615962" y="1988693"/>
                </a:lnTo>
                <a:lnTo>
                  <a:pt x="609600" y="2036064"/>
                </a:lnTo>
                <a:lnTo>
                  <a:pt x="615962" y="2083447"/>
                </a:lnTo>
                <a:lnTo>
                  <a:pt x="633945" y="2126043"/>
                </a:lnTo>
                <a:lnTo>
                  <a:pt x="661835" y="2162137"/>
                </a:lnTo>
                <a:lnTo>
                  <a:pt x="697928" y="2190026"/>
                </a:lnTo>
                <a:lnTo>
                  <a:pt x="740524" y="2208009"/>
                </a:lnTo>
                <a:lnTo>
                  <a:pt x="787908" y="2214372"/>
                </a:lnTo>
                <a:lnTo>
                  <a:pt x="835279" y="2208009"/>
                </a:lnTo>
                <a:lnTo>
                  <a:pt x="877874" y="2190026"/>
                </a:lnTo>
                <a:lnTo>
                  <a:pt x="913968" y="2162137"/>
                </a:lnTo>
                <a:lnTo>
                  <a:pt x="941857" y="2126043"/>
                </a:lnTo>
                <a:lnTo>
                  <a:pt x="959840" y="2083447"/>
                </a:lnTo>
                <a:lnTo>
                  <a:pt x="966216" y="2036064"/>
                </a:lnTo>
                <a:close/>
              </a:path>
              <a:path w="2080259" h="3451860">
                <a:moveTo>
                  <a:pt x="966216" y="1417320"/>
                </a:moveTo>
                <a:lnTo>
                  <a:pt x="959840" y="1369949"/>
                </a:lnTo>
                <a:lnTo>
                  <a:pt x="941857" y="1327353"/>
                </a:lnTo>
                <a:lnTo>
                  <a:pt x="913968" y="1291259"/>
                </a:lnTo>
                <a:lnTo>
                  <a:pt x="877874" y="1263370"/>
                </a:lnTo>
                <a:lnTo>
                  <a:pt x="835279" y="1245387"/>
                </a:lnTo>
                <a:lnTo>
                  <a:pt x="787908" y="1239012"/>
                </a:lnTo>
                <a:lnTo>
                  <a:pt x="740524" y="1245387"/>
                </a:lnTo>
                <a:lnTo>
                  <a:pt x="697928" y="1263370"/>
                </a:lnTo>
                <a:lnTo>
                  <a:pt x="661835" y="1291259"/>
                </a:lnTo>
                <a:lnTo>
                  <a:pt x="633945" y="1327353"/>
                </a:lnTo>
                <a:lnTo>
                  <a:pt x="615962" y="1369949"/>
                </a:lnTo>
                <a:lnTo>
                  <a:pt x="609600" y="1417320"/>
                </a:lnTo>
                <a:lnTo>
                  <a:pt x="615962" y="1464703"/>
                </a:lnTo>
                <a:lnTo>
                  <a:pt x="633945" y="1507299"/>
                </a:lnTo>
                <a:lnTo>
                  <a:pt x="661835" y="1543392"/>
                </a:lnTo>
                <a:lnTo>
                  <a:pt x="697928" y="1571282"/>
                </a:lnTo>
                <a:lnTo>
                  <a:pt x="740524" y="1589265"/>
                </a:lnTo>
                <a:lnTo>
                  <a:pt x="787908" y="1595628"/>
                </a:lnTo>
                <a:lnTo>
                  <a:pt x="835279" y="1589265"/>
                </a:lnTo>
                <a:lnTo>
                  <a:pt x="877874" y="1571282"/>
                </a:lnTo>
                <a:lnTo>
                  <a:pt x="913968" y="1543392"/>
                </a:lnTo>
                <a:lnTo>
                  <a:pt x="941857" y="1507299"/>
                </a:lnTo>
                <a:lnTo>
                  <a:pt x="959840" y="1464703"/>
                </a:lnTo>
                <a:lnTo>
                  <a:pt x="966216" y="1417320"/>
                </a:lnTo>
                <a:close/>
              </a:path>
              <a:path w="2080259" h="3451860">
                <a:moveTo>
                  <a:pt x="1507236" y="3273552"/>
                </a:moveTo>
                <a:lnTo>
                  <a:pt x="1500860" y="3226155"/>
                </a:lnTo>
                <a:lnTo>
                  <a:pt x="1482877" y="3183559"/>
                </a:lnTo>
                <a:lnTo>
                  <a:pt x="1454988" y="3147479"/>
                </a:lnTo>
                <a:lnTo>
                  <a:pt x="1418894" y="3119590"/>
                </a:lnTo>
                <a:lnTo>
                  <a:pt x="1376299" y="3101619"/>
                </a:lnTo>
                <a:lnTo>
                  <a:pt x="1328928" y="3095244"/>
                </a:lnTo>
                <a:lnTo>
                  <a:pt x="1281544" y="3101619"/>
                </a:lnTo>
                <a:lnTo>
                  <a:pt x="1238948" y="3119590"/>
                </a:lnTo>
                <a:lnTo>
                  <a:pt x="1202855" y="3147479"/>
                </a:lnTo>
                <a:lnTo>
                  <a:pt x="1174965" y="3183559"/>
                </a:lnTo>
                <a:lnTo>
                  <a:pt x="1156982" y="3226155"/>
                </a:lnTo>
                <a:lnTo>
                  <a:pt x="1150620" y="3273552"/>
                </a:lnTo>
                <a:lnTo>
                  <a:pt x="1156982" y="3320961"/>
                </a:lnTo>
                <a:lnTo>
                  <a:pt x="1174965" y="3363557"/>
                </a:lnTo>
                <a:lnTo>
                  <a:pt x="1202855" y="3399637"/>
                </a:lnTo>
                <a:lnTo>
                  <a:pt x="1238948" y="3427526"/>
                </a:lnTo>
                <a:lnTo>
                  <a:pt x="1281544" y="3445497"/>
                </a:lnTo>
                <a:lnTo>
                  <a:pt x="1328928" y="3451860"/>
                </a:lnTo>
                <a:lnTo>
                  <a:pt x="1376299" y="3445497"/>
                </a:lnTo>
                <a:lnTo>
                  <a:pt x="1418894" y="3427526"/>
                </a:lnTo>
                <a:lnTo>
                  <a:pt x="1454988" y="3399637"/>
                </a:lnTo>
                <a:lnTo>
                  <a:pt x="1482877" y="3363557"/>
                </a:lnTo>
                <a:lnTo>
                  <a:pt x="1500860" y="3320961"/>
                </a:lnTo>
                <a:lnTo>
                  <a:pt x="1507236" y="3273552"/>
                </a:lnTo>
                <a:close/>
              </a:path>
              <a:path w="2080259" h="3451860">
                <a:moveTo>
                  <a:pt x="1507236" y="2654808"/>
                </a:moveTo>
                <a:lnTo>
                  <a:pt x="1500860" y="2607437"/>
                </a:lnTo>
                <a:lnTo>
                  <a:pt x="1482877" y="2564841"/>
                </a:lnTo>
                <a:lnTo>
                  <a:pt x="1454988" y="2528747"/>
                </a:lnTo>
                <a:lnTo>
                  <a:pt x="1418894" y="2500858"/>
                </a:lnTo>
                <a:lnTo>
                  <a:pt x="1376299" y="2482875"/>
                </a:lnTo>
                <a:lnTo>
                  <a:pt x="1328928" y="2476500"/>
                </a:lnTo>
                <a:lnTo>
                  <a:pt x="1281544" y="2482875"/>
                </a:lnTo>
                <a:lnTo>
                  <a:pt x="1238948" y="2500858"/>
                </a:lnTo>
                <a:lnTo>
                  <a:pt x="1202855" y="2528747"/>
                </a:lnTo>
                <a:lnTo>
                  <a:pt x="1174965" y="2564841"/>
                </a:lnTo>
                <a:lnTo>
                  <a:pt x="1156982" y="2607437"/>
                </a:lnTo>
                <a:lnTo>
                  <a:pt x="1150620" y="2654808"/>
                </a:lnTo>
                <a:lnTo>
                  <a:pt x="1156982" y="2702191"/>
                </a:lnTo>
                <a:lnTo>
                  <a:pt x="1174965" y="2744787"/>
                </a:lnTo>
                <a:lnTo>
                  <a:pt x="1202855" y="2780881"/>
                </a:lnTo>
                <a:lnTo>
                  <a:pt x="1238948" y="2808770"/>
                </a:lnTo>
                <a:lnTo>
                  <a:pt x="1281544" y="2826753"/>
                </a:lnTo>
                <a:lnTo>
                  <a:pt x="1328928" y="2833116"/>
                </a:lnTo>
                <a:lnTo>
                  <a:pt x="1376299" y="2826753"/>
                </a:lnTo>
                <a:lnTo>
                  <a:pt x="1418894" y="2808770"/>
                </a:lnTo>
                <a:lnTo>
                  <a:pt x="1454988" y="2780881"/>
                </a:lnTo>
                <a:lnTo>
                  <a:pt x="1482877" y="2744787"/>
                </a:lnTo>
                <a:lnTo>
                  <a:pt x="1500860" y="2702191"/>
                </a:lnTo>
                <a:lnTo>
                  <a:pt x="1507236" y="2654808"/>
                </a:lnTo>
                <a:close/>
              </a:path>
              <a:path w="2080259" h="3451860">
                <a:moveTo>
                  <a:pt x="1507236" y="797814"/>
                </a:moveTo>
                <a:lnTo>
                  <a:pt x="1500860" y="750201"/>
                </a:lnTo>
                <a:lnTo>
                  <a:pt x="1482877" y="707428"/>
                </a:lnTo>
                <a:lnTo>
                  <a:pt x="1454988" y="671182"/>
                </a:lnTo>
                <a:lnTo>
                  <a:pt x="1418894" y="643191"/>
                </a:lnTo>
                <a:lnTo>
                  <a:pt x="1376299" y="625144"/>
                </a:lnTo>
                <a:lnTo>
                  <a:pt x="1328928" y="618744"/>
                </a:lnTo>
                <a:lnTo>
                  <a:pt x="1281544" y="625144"/>
                </a:lnTo>
                <a:lnTo>
                  <a:pt x="1238948" y="643191"/>
                </a:lnTo>
                <a:lnTo>
                  <a:pt x="1202855" y="671182"/>
                </a:lnTo>
                <a:lnTo>
                  <a:pt x="1174965" y="707428"/>
                </a:lnTo>
                <a:lnTo>
                  <a:pt x="1156982" y="750201"/>
                </a:lnTo>
                <a:lnTo>
                  <a:pt x="1150620" y="797814"/>
                </a:lnTo>
                <a:lnTo>
                  <a:pt x="1156982" y="845439"/>
                </a:lnTo>
                <a:lnTo>
                  <a:pt x="1174965" y="888212"/>
                </a:lnTo>
                <a:lnTo>
                  <a:pt x="1202855" y="924458"/>
                </a:lnTo>
                <a:lnTo>
                  <a:pt x="1238948" y="952449"/>
                </a:lnTo>
                <a:lnTo>
                  <a:pt x="1281544" y="970495"/>
                </a:lnTo>
                <a:lnTo>
                  <a:pt x="1328928" y="976884"/>
                </a:lnTo>
                <a:lnTo>
                  <a:pt x="1376299" y="970495"/>
                </a:lnTo>
                <a:lnTo>
                  <a:pt x="1418894" y="952449"/>
                </a:lnTo>
                <a:lnTo>
                  <a:pt x="1454988" y="924458"/>
                </a:lnTo>
                <a:lnTo>
                  <a:pt x="1482877" y="888212"/>
                </a:lnTo>
                <a:lnTo>
                  <a:pt x="1500860" y="845439"/>
                </a:lnTo>
                <a:lnTo>
                  <a:pt x="1507236" y="797814"/>
                </a:lnTo>
                <a:close/>
              </a:path>
              <a:path w="2080259" h="3451860">
                <a:moveTo>
                  <a:pt x="1507236" y="179070"/>
                </a:moveTo>
                <a:lnTo>
                  <a:pt x="1500860" y="131457"/>
                </a:lnTo>
                <a:lnTo>
                  <a:pt x="1482877" y="88684"/>
                </a:lnTo>
                <a:lnTo>
                  <a:pt x="1454988" y="52438"/>
                </a:lnTo>
                <a:lnTo>
                  <a:pt x="1418894" y="24447"/>
                </a:lnTo>
                <a:lnTo>
                  <a:pt x="1376299" y="6400"/>
                </a:lnTo>
                <a:lnTo>
                  <a:pt x="1328928" y="0"/>
                </a:lnTo>
                <a:lnTo>
                  <a:pt x="1281544" y="6400"/>
                </a:lnTo>
                <a:lnTo>
                  <a:pt x="1238948" y="24447"/>
                </a:lnTo>
                <a:lnTo>
                  <a:pt x="1202855" y="52438"/>
                </a:lnTo>
                <a:lnTo>
                  <a:pt x="1174965" y="88684"/>
                </a:lnTo>
                <a:lnTo>
                  <a:pt x="1156982" y="131457"/>
                </a:lnTo>
                <a:lnTo>
                  <a:pt x="1150620" y="179070"/>
                </a:lnTo>
                <a:lnTo>
                  <a:pt x="1156982" y="226695"/>
                </a:lnTo>
                <a:lnTo>
                  <a:pt x="1174965" y="269468"/>
                </a:lnTo>
                <a:lnTo>
                  <a:pt x="1202855" y="305714"/>
                </a:lnTo>
                <a:lnTo>
                  <a:pt x="1238948" y="333705"/>
                </a:lnTo>
                <a:lnTo>
                  <a:pt x="1281544" y="351751"/>
                </a:lnTo>
                <a:lnTo>
                  <a:pt x="1328928" y="358140"/>
                </a:lnTo>
                <a:lnTo>
                  <a:pt x="1376299" y="351751"/>
                </a:lnTo>
                <a:lnTo>
                  <a:pt x="1418894" y="333705"/>
                </a:lnTo>
                <a:lnTo>
                  <a:pt x="1454988" y="305714"/>
                </a:lnTo>
                <a:lnTo>
                  <a:pt x="1482877" y="269468"/>
                </a:lnTo>
                <a:lnTo>
                  <a:pt x="1500860" y="226695"/>
                </a:lnTo>
                <a:lnTo>
                  <a:pt x="1507236" y="179070"/>
                </a:lnTo>
                <a:close/>
              </a:path>
              <a:path w="2080259" h="3451860">
                <a:moveTo>
                  <a:pt x="1530096" y="2036064"/>
                </a:moveTo>
                <a:lnTo>
                  <a:pt x="1523695" y="1988693"/>
                </a:lnTo>
                <a:lnTo>
                  <a:pt x="1505648" y="1946097"/>
                </a:lnTo>
                <a:lnTo>
                  <a:pt x="1477657" y="1910003"/>
                </a:lnTo>
                <a:lnTo>
                  <a:pt x="1441411" y="1882114"/>
                </a:lnTo>
                <a:lnTo>
                  <a:pt x="1398638" y="1864131"/>
                </a:lnTo>
                <a:lnTo>
                  <a:pt x="1351026" y="1857756"/>
                </a:lnTo>
                <a:lnTo>
                  <a:pt x="1303401" y="1864131"/>
                </a:lnTo>
                <a:lnTo>
                  <a:pt x="1260627" y="1882114"/>
                </a:lnTo>
                <a:lnTo>
                  <a:pt x="1224381" y="1910003"/>
                </a:lnTo>
                <a:lnTo>
                  <a:pt x="1196390" y="1946097"/>
                </a:lnTo>
                <a:lnTo>
                  <a:pt x="1178344" y="1988693"/>
                </a:lnTo>
                <a:lnTo>
                  <a:pt x="1171956" y="2036064"/>
                </a:lnTo>
                <a:lnTo>
                  <a:pt x="1178344" y="2083447"/>
                </a:lnTo>
                <a:lnTo>
                  <a:pt x="1196390" y="2126043"/>
                </a:lnTo>
                <a:lnTo>
                  <a:pt x="1224381" y="2162137"/>
                </a:lnTo>
                <a:lnTo>
                  <a:pt x="1260627" y="2190026"/>
                </a:lnTo>
                <a:lnTo>
                  <a:pt x="1303401" y="2208009"/>
                </a:lnTo>
                <a:lnTo>
                  <a:pt x="1351026" y="2214372"/>
                </a:lnTo>
                <a:lnTo>
                  <a:pt x="1398638" y="2208009"/>
                </a:lnTo>
                <a:lnTo>
                  <a:pt x="1441411" y="2190026"/>
                </a:lnTo>
                <a:lnTo>
                  <a:pt x="1477657" y="2162137"/>
                </a:lnTo>
                <a:lnTo>
                  <a:pt x="1505648" y="2126043"/>
                </a:lnTo>
                <a:lnTo>
                  <a:pt x="1523695" y="2083447"/>
                </a:lnTo>
                <a:lnTo>
                  <a:pt x="1530096" y="2036064"/>
                </a:lnTo>
                <a:close/>
              </a:path>
              <a:path w="2080259" h="3451860">
                <a:moveTo>
                  <a:pt x="1530096" y="1417320"/>
                </a:moveTo>
                <a:lnTo>
                  <a:pt x="1523695" y="1369949"/>
                </a:lnTo>
                <a:lnTo>
                  <a:pt x="1505648" y="1327353"/>
                </a:lnTo>
                <a:lnTo>
                  <a:pt x="1477657" y="1291259"/>
                </a:lnTo>
                <a:lnTo>
                  <a:pt x="1441411" y="1263370"/>
                </a:lnTo>
                <a:lnTo>
                  <a:pt x="1398638" y="1245387"/>
                </a:lnTo>
                <a:lnTo>
                  <a:pt x="1351026" y="1239012"/>
                </a:lnTo>
                <a:lnTo>
                  <a:pt x="1303401" y="1245387"/>
                </a:lnTo>
                <a:lnTo>
                  <a:pt x="1260627" y="1263370"/>
                </a:lnTo>
                <a:lnTo>
                  <a:pt x="1224381" y="1291259"/>
                </a:lnTo>
                <a:lnTo>
                  <a:pt x="1196390" y="1327353"/>
                </a:lnTo>
                <a:lnTo>
                  <a:pt x="1178344" y="1369949"/>
                </a:lnTo>
                <a:lnTo>
                  <a:pt x="1171956" y="1417320"/>
                </a:lnTo>
                <a:lnTo>
                  <a:pt x="1178344" y="1464703"/>
                </a:lnTo>
                <a:lnTo>
                  <a:pt x="1196390" y="1507299"/>
                </a:lnTo>
                <a:lnTo>
                  <a:pt x="1224381" y="1543392"/>
                </a:lnTo>
                <a:lnTo>
                  <a:pt x="1260627" y="1571282"/>
                </a:lnTo>
                <a:lnTo>
                  <a:pt x="1303401" y="1589265"/>
                </a:lnTo>
                <a:lnTo>
                  <a:pt x="1351026" y="1595628"/>
                </a:lnTo>
                <a:lnTo>
                  <a:pt x="1398638" y="1589265"/>
                </a:lnTo>
                <a:lnTo>
                  <a:pt x="1441411" y="1571282"/>
                </a:lnTo>
                <a:lnTo>
                  <a:pt x="1477657" y="1543392"/>
                </a:lnTo>
                <a:lnTo>
                  <a:pt x="1505648" y="1507299"/>
                </a:lnTo>
                <a:lnTo>
                  <a:pt x="1523695" y="1464703"/>
                </a:lnTo>
                <a:lnTo>
                  <a:pt x="1530096" y="1417320"/>
                </a:lnTo>
                <a:close/>
              </a:path>
              <a:path w="2080259" h="3451860">
                <a:moveTo>
                  <a:pt x="2057400" y="3273552"/>
                </a:moveTo>
                <a:lnTo>
                  <a:pt x="2051024" y="3226155"/>
                </a:lnTo>
                <a:lnTo>
                  <a:pt x="2033041" y="3183559"/>
                </a:lnTo>
                <a:lnTo>
                  <a:pt x="2005152" y="3147479"/>
                </a:lnTo>
                <a:lnTo>
                  <a:pt x="1969058" y="3119590"/>
                </a:lnTo>
                <a:lnTo>
                  <a:pt x="1926463" y="3101619"/>
                </a:lnTo>
                <a:lnTo>
                  <a:pt x="1879092" y="3095244"/>
                </a:lnTo>
                <a:lnTo>
                  <a:pt x="1831708" y="3101619"/>
                </a:lnTo>
                <a:lnTo>
                  <a:pt x="1789112" y="3119590"/>
                </a:lnTo>
                <a:lnTo>
                  <a:pt x="1753019" y="3147479"/>
                </a:lnTo>
                <a:lnTo>
                  <a:pt x="1725129" y="3183559"/>
                </a:lnTo>
                <a:lnTo>
                  <a:pt x="1707146" y="3226155"/>
                </a:lnTo>
                <a:lnTo>
                  <a:pt x="1700784" y="3273552"/>
                </a:lnTo>
                <a:lnTo>
                  <a:pt x="1707146" y="3320961"/>
                </a:lnTo>
                <a:lnTo>
                  <a:pt x="1725129" y="3363557"/>
                </a:lnTo>
                <a:lnTo>
                  <a:pt x="1753019" y="3399637"/>
                </a:lnTo>
                <a:lnTo>
                  <a:pt x="1789112" y="3427526"/>
                </a:lnTo>
                <a:lnTo>
                  <a:pt x="1831708" y="3445497"/>
                </a:lnTo>
                <a:lnTo>
                  <a:pt x="1879092" y="3451860"/>
                </a:lnTo>
                <a:lnTo>
                  <a:pt x="1926463" y="3445497"/>
                </a:lnTo>
                <a:lnTo>
                  <a:pt x="1969058" y="3427526"/>
                </a:lnTo>
                <a:lnTo>
                  <a:pt x="2005152" y="3399637"/>
                </a:lnTo>
                <a:lnTo>
                  <a:pt x="2033041" y="3363557"/>
                </a:lnTo>
                <a:lnTo>
                  <a:pt x="2051024" y="3320961"/>
                </a:lnTo>
                <a:lnTo>
                  <a:pt x="2057400" y="3273552"/>
                </a:lnTo>
                <a:close/>
              </a:path>
              <a:path w="2080259" h="3451860">
                <a:moveTo>
                  <a:pt x="2057400" y="2654808"/>
                </a:moveTo>
                <a:lnTo>
                  <a:pt x="2051024" y="2607437"/>
                </a:lnTo>
                <a:lnTo>
                  <a:pt x="2033041" y="2564841"/>
                </a:lnTo>
                <a:lnTo>
                  <a:pt x="2005152" y="2528747"/>
                </a:lnTo>
                <a:lnTo>
                  <a:pt x="1969058" y="2500858"/>
                </a:lnTo>
                <a:lnTo>
                  <a:pt x="1926463" y="2482875"/>
                </a:lnTo>
                <a:lnTo>
                  <a:pt x="1879092" y="2476500"/>
                </a:lnTo>
                <a:lnTo>
                  <a:pt x="1831708" y="2482875"/>
                </a:lnTo>
                <a:lnTo>
                  <a:pt x="1789112" y="2500858"/>
                </a:lnTo>
                <a:lnTo>
                  <a:pt x="1753019" y="2528747"/>
                </a:lnTo>
                <a:lnTo>
                  <a:pt x="1725129" y="2564841"/>
                </a:lnTo>
                <a:lnTo>
                  <a:pt x="1707146" y="2607437"/>
                </a:lnTo>
                <a:lnTo>
                  <a:pt x="1700784" y="2654808"/>
                </a:lnTo>
                <a:lnTo>
                  <a:pt x="1707146" y="2702191"/>
                </a:lnTo>
                <a:lnTo>
                  <a:pt x="1725129" y="2744787"/>
                </a:lnTo>
                <a:lnTo>
                  <a:pt x="1753019" y="2780881"/>
                </a:lnTo>
                <a:lnTo>
                  <a:pt x="1789112" y="2808770"/>
                </a:lnTo>
                <a:lnTo>
                  <a:pt x="1831708" y="2826753"/>
                </a:lnTo>
                <a:lnTo>
                  <a:pt x="1879092" y="2833116"/>
                </a:lnTo>
                <a:lnTo>
                  <a:pt x="1926463" y="2826753"/>
                </a:lnTo>
                <a:lnTo>
                  <a:pt x="1969058" y="2808770"/>
                </a:lnTo>
                <a:lnTo>
                  <a:pt x="2005152" y="2780881"/>
                </a:lnTo>
                <a:lnTo>
                  <a:pt x="2033041" y="2744787"/>
                </a:lnTo>
                <a:lnTo>
                  <a:pt x="2051024" y="2702191"/>
                </a:lnTo>
                <a:lnTo>
                  <a:pt x="2057400" y="2654808"/>
                </a:lnTo>
                <a:close/>
              </a:path>
              <a:path w="2080259" h="3451860">
                <a:moveTo>
                  <a:pt x="2057400" y="797814"/>
                </a:moveTo>
                <a:lnTo>
                  <a:pt x="2051024" y="750201"/>
                </a:lnTo>
                <a:lnTo>
                  <a:pt x="2033041" y="707428"/>
                </a:lnTo>
                <a:lnTo>
                  <a:pt x="2005152" y="671182"/>
                </a:lnTo>
                <a:lnTo>
                  <a:pt x="1969058" y="643191"/>
                </a:lnTo>
                <a:lnTo>
                  <a:pt x="1926463" y="625144"/>
                </a:lnTo>
                <a:lnTo>
                  <a:pt x="1879092" y="618744"/>
                </a:lnTo>
                <a:lnTo>
                  <a:pt x="1831708" y="625144"/>
                </a:lnTo>
                <a:lnTo>
                  <a:pt x="1789112" y="643191"/>
                </a:lnTo>
                <a:lnTo>
                  <a:pt x="1753019" y="671182"/>
                </a:lnTo>
                <a:lnTo>
                  <a:pt x="1725129" y="707428"/>
                </a:lnTo>
                <a:lnTo>
                  <a:pt x="1707146" y="750201"/>
                </a:lnTo>
                <a:lnTo>
                  <a:pt x="1700784" y="797814"/>
                </a:lnTo>
                <a:lnTo>
                  <a:pt x="1707146" y="845439"/>
                </a:lnTo>
                <a:lnTo>
                  <a:pt x="1725129" y="888212"/>
                </a:lnTo>
                <a:lnTo>
                  <a:pt x="1753019" y="924458"/>
                </a:lnTo>
                <a:lnTo>
                  <a:pt x="1789112" y="952449"/>
                </a:lnTo>
                <a:lnTo>
                  <a:pt x="1831708" y="970495"/>
                </a:lnTo>
                <a:lnTo>
                  <a:pt x="1879092" y="976884"/>
                </a:lnTo>
                <a:lnTo>
                  <a:pt x="1926463" y="970495"/>
                </a:lnTo>
                <a:lnTo>
                  <a:pt x="1969058" y="952449"/>
                </a:lnTo>
                <a:lnTo>
                  <a:pt x="2005152" y="924458"/>
                </a:lnTo>
                <a:lnTo>
                  <a:pt x="2033041" y="888212"/>
                </a:lnTo>
                <a:lnTo>
                  <a:pt x="2051024" y="845439"/>
                </a:lnTo>
                <a:lnTo>
                  <a:pt x="2057400" y="797814"/>
                </a:lnTo>
                <a:close/>
              </a:path>
              <a:path w="2080259" h="3451860">
                <a:moveTo>
                  <a:pt x="2057400" y="179070"/>
                </a:moveTo>
                <a:lnTo>
                  <a:pt x="2051024" y="131457"/>
                </a:lnTo>
                <a:lnTo>
                  <a:pt x="2033041" y="88684"/>
                </a:lnTo>
                <a:lnTo>
                  <a:pt x="2005152" y="52438"/>
                </a:lnTo>
                <a:lnTo>
                  <a:pt x="1969058" y="24447"/>
                </a:lnTo>
                <a:lnTo>
                  <a:pt x="1926463" y="6400"/>
                </a:lnTo>
                <a:lnTo>
                  <a:pt x="1879092" y="0"/>
                </a:lnTo>
                <a:lnTo>
                  <a:pt x="1831708" y="6400"/>
                </a:lnTo>
                <a:lnTo>
                  <a:pt x="1789112" y="24447"/>
                </a:lnTo>
                <a:lnTo>
                  <a:pt x="1753019" y="52438"/>
                </a:lnTo>
                <a:lnTo>
                  <a:pt x="1725129" y="88684"/>
                </a:lnTo>
                <a:lnTo>
                  <a:pt x="1707146" y="131457"/>
                </a:lnTo>
                <a:lnTo>
                  <a:pt x="1700784" y="179070"/>
                </a:lnTo>
                <a:lnTo>
                  <a:pt x="1707146" y="226695"/>
                </a:lnTo>
                <a:lnTo>
                  <a:pt x="1725129" y="269468"/>
                </a:lnTo>
                <a:lnTo>
                  <a:pt x="1753019" y="305714"/>
                </a:lnTo>
                <a:lnTo>
                  <a:pt x="1789112" y="333705"/>
                </a:lnTo>
                <a:lnTo>
                  <a:pt x="1831708" y="351751"/>
                </a:lnTo>
                <a:lnTo>
                  <a:pt x="1879092" y="358140"/>
                </a:lnTo>
                <a:lnTo>
                  <a:pt x="1926463" y="351751"/>
                </a:lnTo>
                <a:lnTo>
                  <a:pt x="1969058" y="333705"/>
                </a:lnTo>
                <a:lnTo>
                  <a:pt x="2005152" y="305714"/>
                </a:lnTo>
                <a:lnTo>
                  <a:pt x="2033041" y="269468"/>
                </a:lnTo>
                <a:lnTo>
                  <a:pt x="2051024" y="226695"/>
                </a:lnTo>
                <a:lnTo>
                  <a:pt x="2057400" y="179070"/>
                </a:lnTo>
                <a:close/>
              </a:path>
              <a:path w="2080259" h="3451860">
                <a:moveTo>
                  <a:pt x="2080260" y="2036064"/>
                </a:moveTo>
                <a:lnTo>
                  <a:pt x="2073884" y="1988693"/>
                </a:lnTo>
                <a:lnTo>
                  <a:pt x="2055901" y="1946097"/>
                </a:lnTo>
                <a:lnTo>
                  <a:pt x="2028012" y="1910003"/>
                </a:lnTo>
                <a:lnTo>
                  <a:pt x="1991918" y="1882114"/>
                </a:lnTo>
                <a:lnTo>
                  <a:pt x="1949323" y="1864131"/>
                </a:lnTo>
                <a:lnTo>
                  <a:pt x="1901952" y="1857756"/>
                </a:lnTo>
                <a:lnTo>
                  <a:pt x="1854568" y="1864131"/>
                </a:lnTo>
                <a:lnTo>
                  <a:pt x="1811972" y="1882114"/>
                </a:lnTo>
                <a:lnTo>
                  <a:pt x="1775879" y="1910003"/>
                </a:lnTo>
                <a:lnTo>
                  <a:pt x="1747989" y="1946097"/>
                </a:lnTo>
                <a:lnTo>
                  <a:pt x="1730006" y="1988693"/>
                </a:lnTo>
                <a:lnTo>
                  <a:pt x="1723644" y="2036064"/>
                </a:lnTo>
                <a:lnTo>
                  <a:pt x="1730006" y="2083447"/>
                </a:lnTo>
                <a:lnTo>
                  <a:pt x="1747989" y="2126043"/>
                </a:lnTo>
                <a:lnTo>
                  <a:pt x="1775879" y="2162137"/>
                </a:lnTo>
                <a:lnTo>
                  <a:pt x="1811972" y="2190026"/>
                </a:lnTo>
                <a:lnTo>
                  <a:pt x="1854568" y="2208009"/>
                </a:lnTo>
                <a:lnTo>
                  <a:pt x="1901952" y="2214372"/>
                </a:lnTo>
                <a:lnTo>
                  <a:pt x="1949323" y="2208009"/>
                </a:lnTo>
                <a:lnTo>
                  <a:pt x="1991918" y="2190026"/>
                </a:lnTo>
                <a:lnTo>
                  <a:pt x="2028012" y="2162137"/>
                </a:lnTo>
                <a:lnTo>
                  <a:pt x="2055901" y="2126043"/>
                </a:lnTo>
                <a:lnTo>
                  <a:pt x="2073884" y="2083447"/>
                </a:lnTo>
                <a:lnTo>
                  <a:pt x="2080260" y="2036064"/>
                </a:lnTo>
                <a:close/>
              </a:path>
              <a:path w="2080259" h="3451860">
                <a:moveTo>
                  <a:pt x="2080260" y="1417320"/>
                </a:moveTo>
                <a:lnTo>
                  <a:pt x="2073884" y="1369949"/>
                </a:lnTo>
                <a:lnTo>
                  <a:pt x="2055901" y="1327353"/>
                </a:lnTo>
                <a:lnTo>
                  <a:pt x="2028012" y="1291259"/>
                </a:lnTo>
                <a:lnTo>
                  <a:pt x="1991918" y="1263370"/>
                </a:lnTo>
                <a:lnTo>
                  <a:pt x="1949323" y="1245387"/>
                </a:lnTo>
                <a:lnTo>
                  <a:pt x="1901952" y="1239012"/>
                </a:lnTo>
                <a:lnTo>
                  <a:pt x="1854568" y="1245387"/>
                </a:lnTo>
                <a:lnTo>
                  <a:pt x="1811972" y="1263370"/>
                </a:lnTo>
                <a:lnTo>
                  <a:pt x="1775879" y="1291259"/>
                </a:lnTo>
                <a:lnTo>
                  <a:pt x="1747989" y="1327353"/>
                </a:lnTo>
                <a:lnTo>
                  <a:pt x="1730006" y="1369949"/>
                </a:lnTo>
                <a:lnTo>
                  <a:pt x="1723644" y="1417320"/>
                </a:lnTo>
                <a:lnTo>
                  <a:pt x="1730006" y="1464703"/>
                </a:lnTo>
                <a:lnTo>
                  <a:pt x="1747989" y="1507299"/>
                </a:lnTo>
                <a:lnTo>
                  <a:pt x="1775879" y="1543392"/>
                </a:lnTo>
                <a:lnTo>
                  <a:pt x="1811972" y="1571282"/>
                </a:lnTo>
                <a:lnTo>
                  <a:pt x="1854568" y="1589265"/>
                </a:lnTo>
                <a:lnTo>
                  <a:pt x="1901952" y="1595628"/>
                </a:lnTo>
                <a:lnTo>
                  <a:pt x="1949323" y="1589265"/>
                </a:lnTo>
                <a:lnTo>
                  <a:pt x="1991918" y="1571282"/>
                </a:lnTo>
                <a:lnTo>
                  <a:pt x="2028012" y="1543392"/>
                </a:lnTo>
                <a:lnTo>
                  <a:pt x="2055901" y="1507299"/>
                </a:lnTo>
                <a:lnTo>
                  <a:pt x="2073884" y="1464703"/>
                </a:lnTo>
                <a:lnTo>
                  <a:pt x="2080260" y="14173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93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791C2981-C3D0-764E-B8E8-6CA3A6214428}"/>
              </a:ext>
            </a:extLst>
          </p:cNvPr>
          <p:cNvGrpSpPr/>
          <p:nvPr/>
        </p:nvGrpSpPr>
        <p:grpSpPr>
          <a:xfrm>
            <a:off x="8439275" y="2544849"/>
            <a:ext cx="1483628" cy="654776"/>
            <a:chOff x="7840980" y="797051"/>
            <a:chExt cx="2057654" cy="975615"/>
          </a:xfrm>
          <a:solidFill>
            <a:schemeClr val="bg1"/>
          </a:solidFill>
        </p:grpSpPr>
        <p:sp>
          <p:nvSpPr>
            <p:cNvPr id="17" name="object 13">
              <a:extLst>
                <a:ext uri="{FF2B5EF4-FFF2-40B4-BE49-F238E27FC236}">
                  <a16:creationId xmlns:a16="http://schemas.microsoft.com/office/drawing/2014/main" id="{E01206D8-6163-184A-AB31-E0356D7295B0}"/>
                </a:ext>
              </a:extLst>
            </p:cNvPr>
            <p:cNvSpPr/>
            <p:nvPr/>
          </p:nvSpPr>
          <p:spPr>
            <a:xfrm>
              <a:off x="8991600" y="797051"/>
              <a:ext cx="356870" cy="356870"/>
            </a:xfrm>
            <a:custGeom>
              <a:avLst/>
              <a:gdLst/>
              <a:ahLst/>
              <a:cxnLst/>
              <a:rect l="l" t="t" r="r" b="b"/>
              <a:pathLst>
                <a:path w="356870" h="356869">
                  <a:moveTo>
                    <a:pt x="178307" y="0"/>
                  </a:moveTo>
                  <a:lnTo>
                    <a:pt x="130924" y="6372"/>
                  </a:lnTo>
                  <a:lnTo>
                    <a:pt x="88335" y="24355"/>
                  </a:lnTo>
                  <a:lnTo>
                    <a:pt x="52244" y="52244"/>
                  </a:lnTo>
                  <a:lnTo>
                    <a:pt x="24355" y="88335"/>
                  </a:lnTo>
                  <a:lnTo>
                    <a:pt x="6372" y="130924"/>
                  </a:lnTo>
                  <a:lnTo>
                    <a:pt x="0" y="178308"/>
                  </a:lnTo>
                  <a:lnTo>
                    <a:pt x="6372" y="225691"/>
                  </a:lnTo>
                  <a:lnTo>
                    <a:pt x="24355" y="268280"/>
                  </a:lnTo>
                  <a:lnTo>
                    <a:pt x="52244" y="304371"/>
                  </a:lnTo>
                  <a:lnTo>
                    <a:pt x="88335" y="332260"/>
                  </a:lnTo>
                  <a:lnTo>
                    <a:pt x="130924" y="350243"/>
                  </a:lnTo>
                  <a:lnTo>
                    <a:pt x="178307" y="356615"/>
                  </a:lnTo>
                  <a:lnTo>
                    <a:pt x="225691" y="350243"/>
                  </a:lnTo>
                  <a:lnTo>
                    <a:pt x="268280" y="332260"/>
                  </a:lnTo>
                  <a:lnTo>
                    <a:pt x="304371" y="304371"/>
                  </a:lnTo>
                  <a:lnTo>
                    <a:pt x="332260" y="268280"/>
                  </a:lnTo>
                  <a:lnTo>
                    <a:pt x="350243" y="225691"/>
                  </a:lnTo>
                  <a:lnTo>
                    <a:pt x="356616" y="178308"/>
                  </a:lnTo>
                  <a:lnTo>
                    <a:pt x="350243" y="130924"/>
                  </a:lnTo>
                  <a:lnTo>
                    <a:pt x="332260" y="88335"/>
                  </a:lnTo>
                  <a:lnTo>
                    <a:pt x="304371" y="52244"/>
                  </a:lnTo>
                  <a:lnTo>
                    <a:pt x="268280" y="24355"/>
                  </a:lnTo>
                  <a:lnTo>
                    <a:pt x="225691" y="6372"/>
                  </a:lnTo>
                  <a:lnTo>
                    <a:pt x="17830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993"/>
            </a:p>
          </p:txBody>
        </p:sp>
        <p:sp>
          <p:nvSpPr>
            <p:cNvPr id="18" name="object 14">
              <a:extLst>
                <a:ext uri="{FF2B5EF4-FFF2-40B4-BE49-F238E27FC236}">
                  <a16:creationId xmlns:a16="http://schemas.microsoft.com/office/drawing/2014/main" id="{174D636F-D78A-7A41-955A-BF42922BAB5B}"/>
                </a:ext>
              </a:extLst>
            </p:cNvPr>
            <p:cNvSpPr/>
            <p:nvPr/>
          </p:nvSpPr>
          <p:spPr>
            <a:xfrm>
              <a:off x="9541764" y="797051"/>
              <a:ext cx="356870" cy="356870"/>
            </a:xfrm>
            <a:custGeom>
              <a:avLst/>
              <a:gdLst/>
              <a:ahLst/>
              <a:cxnLst/>
              <a:rect l="l" t="t" r="r" b="b"/>
              <a:pathLst>
                <a:path w="356870" h="356869">
                  <a:moveTo>
                    <a:pt x="178307" y="0"/>
                  </a:moveTo>
                  <a:lnTo>
                    <a:pt x="130924" y="6372"/>
                  </a:lnTo>
                  <a:lnTo>
                    <a:pt x="88335" y="24355"/>
                  </a:lnTo>
                  <a:lnTo>
                    <a:pt x="52244" y="52244"/>
                  </a:lnTo>
                  <a:lnTo>
                    <a:pt x="24355" y="88335"/>
                  </a:lnTo>
                  <a:lnTo>
                    <a:pt x="6372" y="130924"/>
                  </a:lnTo>
                  <a:lnTo>
                    <a:pt x="0" y="178308"/>
                  </a:lnTo>
                  <a:lnTo>
                    <a:pt x="6372" y="225691"/>
                  </a:lnTo>
                  <a:lnTo>
                    <a:pt x="24355" y="268280"/>
                  </a:lnTo>
                  <a:lnTo>
                    <a:pt x="52244" y="304371"/>
                  </a:lnTo>
                  <a:lnTo>
                    <a:pt x="88335" y="332260"/>
                  </a:lnTo>
                  <a:lnTo>
                    <a:pt x="130924" y="350243"/>
                  </a:lnTo>
                  <a:lnTo>
                    <a:pt x="178307" y="356615"/>
                  </a:lnTo>
                  <a:lnTo>
                    <a:pt x="225691" y="350243"/>
                  </a:lnTo>
                  <a:lnTo>
                    <a:pt x="268280" y="332260"/>
                  </a:lnTo>
                  <a:lnTo>
                    <a:pt x="304371" y="304371"/>
                  </a:lnTo>
                  <a:lnTo>
                    <a:pt x="332260" y="268280"/>
                  </a:lnTo>
                  <a:lnTo>
                    <a:pt x="350243" y="225691"/>
                  </a:lnTo>
                  <a:lnTo>
                    <a:pt x="356615" y="178308"/>
                  </a:lnTo>
                  <a:lnTo>
                    <a:pt x="350243" y="130924"/>
                  </a:lnTo>
                  <a:lnTo>
                    <a:pt x="332260" y="88335"/>
                  </a:lnTo>
                  <a:lnTo>
                    <a:pt x="304371" y="52244"/>
                  </a:lnTo>
                  <a:lnTo>
                    <a:pt x="268280" y="24355"/>
                  </a:lnTo>
                  <a:lnTo>
                    <a:pt x="225691" y="6372"/>
                  </a:lnTo>
                  <a:lnTo>
                    <a:pt x="17830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993"/>
            </a:p>
          </p:txBody>
        </p:sp>
        <p:sp>
          <p:nvSpPr>
            <p:cNvPr id="19" name="object 15">
              <a:extLst>
                <a:ext uri="{FF2B5EF4-FFF2-40B4-BE49-F238E27FC236}">
                  <a16:creationId xmlns:a16="http://schemas.microsoft.com/office/drawing/2014/main" id="{C445AF6B-CED4-7243-82DC-977FA67B643D}"/>
                </a:ext>
              </a:extLst>
            </p:cNvPr>
            <p:cNvSpPr/>
            <p:nvPr/>
          </p:nvSpPr>
          <p:spPr>
            <a:xfrm>
              <a:off x="8427719" y="797051"/>
              <a:ext cx="358140" cy="356870"/>
            </a:xfrm>
            <a:custGeom>
              <a:avLst/>
              <a:gdLst/>
              <a:ahLst/>
              <a:cxnLst/>
              <a:rect l="l" t="t" r="r" b="b"/>
              <a:pathLst>
                <a:path w="358140" h="356869">
                  <a:moveTo>
                    <a:pt x="179070" y="0"/>
                  </a:moveTo>
                  <a:lnTo>
                    <a:pt x="131453" y="6372"/>
                  </a:lnTo>
                  <a:lnTo>
                    <a:pt x="88674" y="24355"/>
                  </a:lnTo>
                  <a:lnTo>
                    <a:pt x="52435" y="52244"/>
                  </a:lnTo>
                  <a:lnTo>
                    <a:pt x="24440" y="88335"/>
                  </a:lnTo>
                  <a:lnTo>
                    <a:pt x="6394" y="130924"/>
                  </a:lnTo>
                  <a:lnTo>
                    <a:pt x="0" y="178308"/>
                  </a:lnTo>
                  <a:lnTo>
                    <a:pt x="6394" y="225691"/>
                  </a:lnTo>
                  <a:lnTo>
                    <a:pt x="24440" y="268280"/>
                  </a:lnTo>
                  <a:lnTo>
                    <a:pt x="52435" y="304371"/>
                  </a:lnTo>
                  <a:lnTo>
                    <a:pt x="88674" y="332260"/>
                  </a:lnTo>
                  <a:lnTo>
                    <a:pt x="131453" y="350243"/>
                  </a:lnTo>
                  <a:lnTo>
                    <a:pt x="179070" y="356615"/>
                  </a:lnTo>
                  <a:lnTo>
                    <a:pt x="226686" y="350243"/>
                  </a:lnTo>
                  <a:lnTo>
                    <a:pt x="269465" y="332260"/>
                  </a:lnTo>
                  <a:lnTo>
                    <a:pt x="305704" y="304371"/>
                  </a:lnTo>
                  <a:lnTo>
                    <a:pt x="333699" y="268280"/>
                  </a:lnTo>
                  <a:lnTo>
                    <a:pt x="351745" y="225691"/>
                  </a:lnTo>
                  <a:lnTo>
                    <a:pt x="358139" y="178308"/>
                  </a:lnTo>
                  <a:lnTo>
                    <a:pt x="351745" y="130924"/>
                  </a:lnTo>
                  <a:lnTo>
                    <a:pt x="333699" y="88335"/>
                  </a:lnTo>
                  <a:lnTo>
                    <a:pt x="305704" y="52244"/>
                  </a:lnTo>
                  <a:lnTo>
                    <a:pt x="269465" y="24355"/>
                  </a:lnTo>
                  <a:lnTo>
                    <a:pt x="226686" y="6372"/>
                  </a:lnTo>
                  <a:lnTo>
                    <a:pt x="17907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993"/>
            </a:p>
          </p:txBody>
        </p:sp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A52EDA2C-C916-2845-A64E-28B9847CBE12}"/>
                </a:ext>
              </a:extLst>
            </p:cNvPr>
            <p:cNvSpPr/>
            <p:nvPr/>
          </p:nvSpPr>
          <p:spPr>
            <a:xfrm>
              <a:off x="7840980" y="797051"/>
              <a:ext cx="356870" cy="356870"/>
            </a:xfrm>
            <a:custGeom>
              <a:avLst/>
              <a:gdLst/>
              <a:ahLst/>
              <a:cxnLst/>
              <a:rect l="l" t="t" r="r" b="b"/>
              <a:pathLst>
                <a:path w="356870" h="356869">
                  <a:moveTo>
                    <a:pt x="178308" y="0"/>
                  </a:moveTo>
                  <a:lnTo>
                    <a:pt x="130924" y="6372"/>
                  </a:lnTo>
                  <a:lnTo>
                    <a:pt x="88335" y="24355"/>
                  </a:lnTo>
                  <a:lnTo>
                    <a:pt x="52244" y="52244"/>
                  </a:lnTo>
                  <a:lnTo>
                    <a:pt x="24355" y="88335"/>
                  </a:lnTo>
                  <a:lnTo>
                    <a:pt x="6372" y="130924"/>
                  </a:lnTo>
                  <a:lnTo>
                    <a:pt x="0" y="178308"/>
                  </a:lnTo>
                  <a:lnTo>
                    <a:pt x="6372" y="225691"/>
                  </a:lnTo>
                  <a:lnTo>
                    <a:pt x="24355" y="268280"/>
                  </a:lnTo>
                  <a:lnTo>
                    <a:pt x="52244" y="304371"/>
                  </a:lnTo>
                  <a:lnTo>
                    <a:pt x="88335" y="332260"/>
                  </a:lnTo>
                  <a:lnTo>
                    <a:pt x="130924" y="350243"/>
                  </a:lnTo>
                  <a:lnTo>
                    <a:pt x="178308" y="356615"/>
                  </a:lnTo>
                  <a:lnTo>
                    <a:pt x="225691" y="350243"/>
                  </a:lnTo>
                  <a:lnTo>
                    <a:pt x="268280" y="332260"/>
                  </a:lnTo>
                  <a:lnTo>
                    <a:pt x="304371" y="304371"/>
                  </a:lnTo>
                  <a:lnTo>
                    <a:pt x="332260" y="268280"/>
                  </a:lnTo>
                  <a:lnTo>
                    <a:pt x="350243" y="225691"/>
                  </a:lnTo>
                  <a:lnTo>
                    <a:pt x="356616" y="178308"/>
                  </a:lnTo>
                  <a:lnTo>
                    <a:pt x="350243" y="130924"/>
                  </a:lnTo>
                  <a:lnTo>
                    <a:pt x="332260" y="88335"/>
                  </a:lnTo>
                  <a:lnTo>
                    <a:pt x="304371" y="52244"/>
                  </a:lnTo>
                  <a:lnTo>
                    <a:pt x="268280" y="24355"/>
                  </a:lnTo>
                  <a:lnTo>
                    <a:pt x="225691" y="6372"/>
                  </a:lnTo>
                  <a:lnTo>
                    <a:pt x="17830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993"/>
            </a:p>
          </p:txBody>
        </p:sp>
        <p:sp>
          <p:nvSpPr>
            <p:cNvPr id="21" name="object 17">
              <a:extLst>
                <a:ext uri="{FF2B5EF4-FFF2-40B4-BE49-F238E27FC236}">
                  <a16:creationId xmlns:a16="http://schemas.microsoft.com/office/drawing/2014/main" id="{4615228A-A25A-664C-B9E5-312A7DC9E3F6}"/>
                </a:ext>
              </a:extLst>
            </p:cNvPr>
            <p:cNvSpPr/>
            <p:nvPr/>
          </p:nvSpPr>
          <p:spPr>
            <a:xfrm>
              <a:off x="8991600" y="1415796"/>
              <a:ext cx="356870" cy="356870"/>
            </a:xfrm>
            <a:custGeom>
              <a:avLst/>
              <a:gdLst/>
              <a:ahLst/>
              <a:cxnLst/>
              <a:rect l="l" t="t" r="r" b="b"/>
              <a:pathLst>
                <a:path w="356870" h="356869">
                  <a:moveTo>
                    <a:pt x="178307" y="0"/>
                  </a:moveTo>
                  <a:lnTo>
                    <a:pt x="130924" y="6372"/>
                  </a:lnTo>
                  <a:lnTo>
                    <a:pt x="88335" y="24355"/>
                  </a:lnTo>
                  <a:lnTo>
                    <a:pt x="52244" y="52244"/>
                  </a:lnTo>
                  <a:lnTo>
                    <a:pt x="24355" y="88335"/>
                  </a:lnTo>
                  <a:lnTo>
                    <a:pt x="6372" y="130924"/>
                  </a:lnTo>
                  <a:lnTo>
                    <a:pt x="0" y="178307"/>
                  </a:lnTo>
                  <a:lnTo>
                    <a:pt x="6372" y="225691"/>
                  </a:lnTo>
                  <a:lnTo>
                    <a:pt x="24355" y="268280"/>
                  </a:lnTo>
                  <a:lnTo>
                    <a:pt x="52244" y="304371"/>
                  </a:lnTo>
                  <a:lnTo>
                    <a:pt x="88335" y="332260"/>
                  </a:lnTo>
                  <a:lnTo>
                    <a:pt x="130924" y="350243"/>
                  </a:lnTo>
                  <a:lnTo>
                    <a:pt x="178307" y="356615"/>
                  </a:lnTo>
                  <a:lnTo>
                    <a:pt x="225691" y="350243"/>
                  </a:lnTo>
                  <a:lnTo>
                    <a:pt x="268280" y="332260"/>
                  </a:lnTo>
                  <a:lnTo>
                    <a:pt x="304371" y="304371"/>
                  </a:lnTo>
                  <a:lnTo>
                    <a:pt x="332260" y="268280"/>
                  </a:lnTo>
                  <a:lnTo>
                    <a:pt x="350243" y="225691"/>
                  </a:lnTo>
                  <a:lnTo>
                    <a:pt x="356616" y="178307"/>
                  </a:lnTo>
                  <a:lnTo>
                    <a:pt x="350243" y="130924"/>
                  </a:lnTo>
                  <a:lnTo>
                    <a:pt x="332260" y="88335"/>
                  </a:lnTo>
                  <a:lnTo>
                    <a:pt x="304371" y="52244"/>
                  </a:lnTo>
                  <a:lnTo>
                    <a:pt x="268280" y="24355"/>
                  </a:lnTo>
                  <a:lnTo>
                    <a:pt x="225691" y="6372"/>
                  </a:lnTo>
                  <a:lnTo>
                    <a:pt x="17830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993"/>
            </a:p>
          </p:txBody>
        </p:sp>
        <p:sp>
          <p:nvSpPr>
            <p:cNvPr id="22" name="object 18">
              <a:extLst>
                <a:ext uri="{FF2B5EF4-FFF2-40B4-BE49-F238E27FC236}">
                  <a16:creationId xmlns:a16="http://schemas.microsoft.com/office/drawing/2014/main" id="{FF8735B2-EF02-8E42-8F3B-F5C87036A9EA}"/>
                </a:ext>
              </a:extLst>
            </p:cNvPr>
            <p:cNvSpPr/>
            <p:nvPr/>
          </p:nvSpPr>
          <p:spPr>
            <a:xfrm>
              <a:off x="9541764" y="1415796"/>
              <a:ext cx="356870" cy="356870"/>
            </a:xfrm>
            <a:custGeom>
              <a:avLst/>
              <a:gdLst/>
              <a:ahLst/>
              <a:cxnLst/>
              <a:rect l="l" t="t" r="r" b="b"/>
              <a:pathLst>
                <a:path w="356870" h="356869">
                  <a:moveTo>
                    <a:pt x="178307" y="0"/>
                  </a:moveTo>
                  <a:lnTo>
                    <a:pt x="130924" y="6372"/>
                  </a:lnTo>
                  <a:lnTo>
                    <a:pt x="88335" y="24355"/>
                  </a:lnTo>
                  <a:lnTo>
                    <a:pt x="52244" y="52244"/>
                  </a:lnTo>
                  <a:lnTo>
                    <a:pt x="24355" y="88335"/>
                  </a:lnTo>
                  <a:lnTo>
                    <a:pt x="6372" y="130924"/>
                  </a:lnTo>
                  <a:lnTo>
                    <a:pt x="0" y="178307"/>
                  </a:lnTo>
                  <a:lnTo>
                    <a:pt x="6372" y="225691"/>
                  </a:lnTo>
                  <a:lnTo>
                    <a:pt x="24355" y="268280"/>
                  </a:lnTo>
                  <a:lnTo>
                    <a:pt x="52244" y="304371"/>
                  </a:lnTo>
                  <a:lnTo>
                    <a:pt x="88335" y="332260"/>
                  </a:lnTo>
                  <a:lnTo>
                    <a:pt x="130924" y="350243"/>
                  </a:lnTo>
                  <a:lnTo>
                    <a:pt x="178307" y="356615"/>
                  </a:lnTo>
                  <a:lnTo>
                    <a:pt x="225691" y="350243"/>
                  </a:lnTo>
                  <a:lnTo>
                    <a:pt x="268280" y="332260"/>
                  </a:lnTo>
                  <a:lnTo>
                    <a:pt x="304371" y="304371"/>
                  </a:lnTo>
                  <a:lnTo>
                    <a:pt x="332260" y="268280"/>
                  </a:lnTo>
                  <a:lnTo>
                    <a:pt x="350243" y="225691"/>
                  </a:lnTo>
                  <a:lnTo>
                    <a:pt x="356615" y="178307"/>
                  </a:lnTo>
                  <a:lnTo>
                    <a:pt x="350243" y="130924"/>
                  </a:lnTo>
                  <a:lnTo>
                    <a:pt x="332260" y="88335"/>
                  </a:lnTo>
                  <a:lnTo>
                    <a:pt x="304371" y="52244"/>
                  </a:lnTo>
                  <a:lnTo>
                    <a:pt x="268280" y="24355"/>
                  </a:lnTo>
                  <a:lnTo>
                    <a:pt x="225691" y="6372"/>
                  </a:lnTo>
                  <a:lnTo>
                    <a:pt x="17830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993"/>
            </a:p>
          </p:txBody>
        </p:sp>
        <p:sp>
          <p:nvSpPr>
            <p:cNvPr id="23" name="object 19">
              <a:extLst>
                <a:ext uri="{FF2B5EF4-FFF2-40B4-BE49-F238E27FC236}">
                  <a16:creationId xmlns:a16="http://schemas.microsoft.com/office/drawing/2014/main" id="{51C090AC-D7BB-4B4D-B180-10C0832C5ADE}"/>
                </a:ext>
              </a:extLst>
            </p:cNvPr>
            <p:cNvSpPr/>
            <p:nvPr/>
          </p:nvSpPr>
          <p:spPr>
            <a:xfrm>
              <a:off x="8427719" y="1415796"/>
              <a:ext cx="358140" cy="356870"/>
            </a:xfrm>
            <a:custGeom>
              <a:avLst/>
              <a:gdLst/>
              <a:ahLst/>
              <a:cxnLst/>
              <a:rect l="l" t="t" r="r" b="b"/>
              <a:pathLst>
                <a:path w="358140" h="356869">
                  <a:moveTo>
                    <a:pt x="179070" y="0"/>
                  </a:moveTo>
                  <a:lnTo>
                    <a:pt x="131453" y="6372"/>
                  </a:lnTo>
                  <a:lnTo>
                    <a:pt x="88674" y="24355"/>
                  </a:lnTo>
                  <a:lnTo>
                    <a:pt x="52435" y="52244"/>
                  </a:lnTo>
                  <a:lnTo>
                    <a:pt x="24440" y="88335"/>
                  </a:lnTo>
                  <a:lnTo>
                    <a:pt x="6394" y="130924"/>
                  </a:lnTo>
                  <a:lnTo>
                    <a:pt x="0" y="178307"/>
                  </a:lnTo>
                  <a:lnTo>
                    <a:pt x="6394" y="225691"/>
                  </a:lnTo>
                  <a:lnTo>
                    <a:pt x="24440" y="268280"/>
                  </a:lnTo>
                  <a:lnTo>
                    <a:pt x="52435" y="304371"/>
                  </a:lnTo>
                  <a:lnTo>
                    <a:pt x="88674" y="332260"/>
                  </a:lnTo>
                  <a:lnTo>
                    <a:pt x="131453" y="350243"/>
                  </a:lnTo>
                  <a:lnTo>
                    <a:pt x="179070" y="356615"/>
                  </a:lnTo>
                  <a:lnTo>
                    <a:pt x="226686" y="350243"/>
                  </a:lnTo>
                  <a:lnTo>
                    <a:pt x="269465" y="332260"/>
                  </a:lnTo>
                  <a:lnTo>
                    <a:pt x="305704" y="304371"/>
                  </a:lnTo>
                  <a:lnTo>
                    <a:pt x="333699" y="268280"/>
                  </a:lnTo>
                  <a:lnTo>
                    <a:pt x="351745" y="225691"/>
                  </a:lnTo>
                  <a:lnTo>
                    <a:pt x="358139" y="178307"/>
                  </a:lnTo>
                  <a:lnTo>
                    <a:pt x="351745" y="130924"/>
                  </a:lnTo>
                  <a:lnTo>
                    <a:pt x="333699" y="88335"/>
                  </a:lnTo>
                  <a:lnTo>
                    <a:pt x="305704" y="52244"/>
                  </a:lnTo>
                  <a:lnTo>
                    <a:pt x="269465" y="24355"/>
                  </a:lnTo>
                  <a:lnTo>
                    <a:pt x="226686" y="6372"/>
                  </a:lnTo>
                  <a:lnTo>
                    <a:pt x="17907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993"/>
            </a:p>
          </p:txBody>
        </p:sp>
        <p:sp>
          <p:nvSpPr>
            <p:cNvPr id="24" name="object 20">
              <a:extLst>
                <a:ext uri="{FF2B5EF4-FFF2-40B4-BE49-F238E27FC236}">
                  <a16:creationId xmlns:a16="http://schemas.microsoft.com/office/drawing/2014/main" id="{390CC54B-BA9A-AA48-9D86-99B4F43E258E}"/>
                </a:ext>
              </a:extLst>
            </p:cNvPr>
            <p:cNvSpPr/>
            <p:nvPr/>
          </p:nvSpPr>
          <p:spPr>
            <a:xfrm>
              <a:off x="7840980" y="1415796"/>
              <a:ext cx="356870" cy="356870"/>
            </a:xfrm>
            <a:custGeom>
              <a:avLst/>
              <a:gdLst/>
              <a:ahLst/>
              <a:cxnLst/>
              <a:rect l="l" t="t" r="r" b="b"/>
              <a:pathLst>
                <a:path w="356870" h="356869">
                  <a:moveTo>
                    <a:pt x="178308" y="0"/>
                  </a:moveTo>
                  <a:lnTo>
                    <a:pt x="130924" y="6372"/>
                  </a:lnTo>
                  <a:lnTo>
                    <a:pt x="88335" y="24355"/>
                  </a:lnTo>
                  <a:lnTo>
                    <a:pt x="52244" y="52244"/>
                  </a:lnTo>
                  <a:lnTo>
                    <a:pt x="24355" y="88335"/>
                  </a:lnTo>
                  <a:lnTo>
                    <a:pt x="6372" y="130924"/>
                  </a:lnTo>
                  <a:lnTo>
                    <a:pt x="0" y="178307"/>
                  </a:lnTo>
                  <a:lnTo>
                    <a:pt x="6372" y="225691"/>
                  </a:lnTo>
                  <a:lnTo>
                    <a:pt x="24355" y="268280"/>
                  </a:lnTo>
                  <a:lnTo>
                    <a:pt x="52244" y="304371"/>
                  </a:lnTo>
                  <a:lnTo>
                    <a:pt x="88335" y="332260"/>
                  </a:lnTo>
                  <a:lnTo>
                    <a:pt x="130924" y="350243"/>
                  </a:lnTo>
                  <a:lnTo>
                    <a:pt x="178308" y="356615"/>
                  </a:lnTo>
                  <a:lnTo>
                    <a:pt x="225691" y="350243"/>
                  </a:lnTo>
                  <a:lnTo>
                    <a:pt x="268280" y="332260"/>
                  </a:lnTo>
                  <a:lnTo>
                    <a:pt x="304371" y="304371"/>
                  </a:lnTo>
                  <a:lnTo>
                    <a:pt x="332260" y="268280"/>
                  </a:lnTo>
                  <a:lnTo>
                    <a:pt x="350243" y="225691"/>
                  </a:lnTo>
                  <a:lnTo>
                    <a:pt x="356616" y="178307"/>
                  </a:lnTo>
                  <a:lnTo>
                    <a:pt x="350243" y="130924"/>
                  </a:lnTo>
                  <a:lnTo>
                    <a:pt x="332260" y="88335"/>
                  </a:lnTo>
                  <a:lnTo>
                    <a:pt x="304371" y="52244"/>
                  </a:lnTo>
                  <a:lnTo>
                    <a:pt x="268280" y="24355"/>
                  </a:lnTo>
                  <a:lnTo>
                    <a:pt x="225691" y="6372"/>
                  </a:lnTo>
                  <a:lnTo>
                    <a:pt x="17830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993"/>
            </a:p>
          </p:txBody>
        </p:sp>
      </p:grpSp>
      <p:pic>
        <p:nvPicPr>
          <p:cNvPr id="25" name="object 8">
            <a:extLst>
              <a:ext uri="{FF2B5EF4-FFF2-40B4-BE49-F238E27FC236}">
                <a16:creationId xmlns:a16="http://schemas.microsoft.com/office/drawing/2014/main" id="{C2AD5692-A72C-BC47-BA34-A00C4900A56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80032" y="710874"/>
            <a:ext cx="1428607" cy="660787"/>
          </a:xfrm>
          <a:prstGeom prst="rect">
            <a:avLst/>
          </a:prstGeom>
        </p:spPr>
      </p:pic>
      <p:sp>
        <p:nvSpPr>
          <p:cNvPr id="27" name="object 8">
            <a:extLst>
              <a:ext uri="{FF2B5EF4-FFF2-40B4-BE49-F238E27FC236}">
                <a16:creationId xmlns:a16="http://schemas.microsoft.com/office/drawing/2014/main" id="{17767FD2-9FFD-AC41-91EC-88616FB4DDCF}"/>
              </a:ext>
            </a:extLst>
          </p:cNvPr>
          <p:cNvSpPr txBox="1"/>
          <p:nvPr/>
        </p:nvSpPr>
        <p:spPr>
          <a:xfrm>
            <a:off x="582792" y="924060"/>
            <a:ext cx="2935108" cy="516837"/>
          </a:xfrm>
          <a:prstGeom prst="rect">
            <a:avLst/>
          </a:prstGeom>
        </p:spPr>
        <p:txBody>
          <a:bodyPr vert="horz" wrap="square" lIns="0" tIns="24159" rIns="0" bIns="0" rtlCol="0">
            <a:spAutoFit/>
          </a:bodyPr>
          <a:lstStyle/>
          <a:p>
            <a:pPr marL="7003" marR="2801">
              <a:spcBef>
                <a:spcPts val="190"/>
              </a:spcBef>
            </a:pPr>
            <a:r>
              <a:rPr lang="ru-RU" sz="1600" spc="-124" dirty="0">
                <a:solidFill>
                  <a:srgbClr val="F5F5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Экономический факультет</a:t>
            </a:r>
            <a:br>
              <a:rPr lang="ru-RU" sz="1600" spc="-124" dirty="0">
                <a:solidFill>
                  <a:srgbClr val="F5F5E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spc="-124" dirty="0">
                <a:solidFill>
                  <a:srgbClr val="F5F5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МГУ </a:t>
            </a:r>
            <a:r>
              <a:rPr lang="ru-RU" sz="1600" spc="-124" dirty="0" smtClean="0">
                <a:solidFill>
                  <a:srgbClr val="F5F5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  </a:t>
            </a:r>
            <a:r>
              <a:rPr lang="ru-RU" sz="1600" spc="-124" dirty="0" err="1" smtClean="0">
                <a:solidFill>
                  <a:srgbClr val="F5F5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М.В.Ломоносова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8">
            <a:extLst>
              <a:ext uri="{FF2B5EF4-FFF2-40B4-BE49-F238E27FC236}">
                <a16:creationId xmlns:a16="http://schemas.microsoft.com/office/drawing/2014/main" id="{98735E2F-F001-B84E-A2AB-7B598474F7D2}"/>
              </a:ext>
            </a:extLst>
          </p:cNvPr>
          <p:cNvSpPr txBox="1"/>
          <p:nvPr/>
        </p:nvSpPr>
        <p:spPr>
          <a:xfrm>
            <a:off x="698500" y="4950449"/>
            <a:ext cx="2171046" cy="533509"/>
          </a:xfrm>
          <a:prstGeom prst="rect">
            <a:avLst/>
          </a:prstGeom>
        </p:spPr>
        <p:txBody>
          <a:bodyPr vert="horz" wrap="square" lIns="0" tIns="24159" rIns="0" bIns="0" rtlCol="0">
            <a:spAutoFit/>
          </a:bodyPr>
          <a:lstStyle/>
          <a:p>
            <a:pPr marL="7003" marR="2801">
              <a:spcBef>
                <a:spcPts val="190"/>
              </a:spcBef>
            </a:pPr>
            <a:r>
              <a:rPr lang="ru-RU" sz="1654" spc="-124" dirty="0">
                <a:solidFill>
                  <a:srgbClr val="F5F5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 открытых дверей</a:t>
            </a:r>
            <a:br>
              <a:rPr lang="ru-RU" sz="1654" spc="-124" dirty="0">
                <a:solidFill>
                  <a:srgbClr val="F5F5E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54" spc="-124" dirty="0">
                <a:solidFill>
                  <a:srgbClr val="F5F5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марта 2022 года</a:t>
            </a:r>
            <a:endParaRPr sz="165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8">
            <a:extLst>
              <a:ext uri="{FF2B5EF4-FFF2-40B4-BE49-F238E27FC236}">
                <a16:creationId xmlns:a16="http://schemas.microsoft.com/office/drawing/2014/main" id="{FC8B55C4-E967-C341-A62A-4D9ED096ABD7}"/>
              </a:ext>
            </a:extLst>
          </p:cNvPr>
          <p:cNvSpPr txBox="1"/>
          <p:nvPr/>
        </p:nvSpPr>
        <p:spPr>
          <a:xfrm>
            <a:off x="8439275" y="6090923"/>
            <a:ext cx="1643872" cy="270616"/>
          </a:xfrm>
          <a:prstGeom prst="rect">
            <a:avLst/>
          </a:prstGeom>
        </p:spPr>
        <p:txBody>
          <a:bodyPr vert="horz" wrap="square" lIns="0" tIns="24159" rIns="0" bIns="0" rtlCol="0">
            <a:spAutoFit/>
          </a:bodyPr>
          <a:lstStyle/>
          <a:p>
            <a:pPr marL="7003" marR="2801">
              <a:spcBef>
                <a:spcPts val="190"/>
              </a:spcBef>
            </a:pPr>
            <a:r>
              <a:rPr lang="en-US" sz="1600" b="1" spc="-124" dirty="0" err="1">
                <a:solidFill>
                  <a:srgbClr val="F5F5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im.econ.msu.ru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39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0743" y="196595"/>
            <a:ext cx="934211" cy="44805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9505" y="690210"/>
            <a:ext cx="9066809" cy="533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13999"/>
              </a:lnSpc>
              <a:spcBef>
                <a:spcPts val="100"/>
              </a:spcBef>
              <a:buFont typeface="Wingdings"/>
              <a:buChar char=""/>
              <a:tabLst>
                <a:tab pos="299720" algn="l"/>
              </a:tabLst>
            </a:pP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Специализация </a:t>
            </a:r>
            <a:r>
              <a:rPr sz="2400" b="1" spc="-5" dirty="0">
                <a:solidFill>
                  <a:srgbClr val="990099"/>
                </a:solidFill>
                <a:latin typeface="Arial"/>
                <a:cs typeface="Arial"/>
              </a:rPr>
              <a:t>Менеджмент </a:t>
            </a:r>
            <a:r>
              <a:rPr sz="2400" b="1" spc="-10" dirty="0">
                <a:solidFill>
                  <a:srgbClr val="990099"/>
                </a:solidFill>
                <a:latin typeface="Arial"/>
                <a:cs typeface="Arial"/>
              </a:rPr>
              <a:t>инноваций: создание </a:t>
            </a:r>
            <a:r>
              <a:rPr sz="2400" b="1" dirty="0">
                <a:solidFill>
                  <a:srgbClr val="990099"/>
                </a:solidFill>
                <a:latin typeface="Arial"/>
                <a:cs typeface="Arial"/>
              </a:rPr>
              <a:t>новых  </a:t>
            </a:r>
            <a:r>
              <a:rPr sz="2400" b="1" spc="-15" dirty="0">
                <a:solidFill>
                  <a:srgbClr val="990099"/>
                </a:solidFill>
                <a:latin typeface="Arial"/>
                <a:cs typeface="Arial"/>
              </a:rPr>
              <a:t>продуктов </a:t>
            </a:r>
            <a:r>
              <a:rPr sz="2400" b="1" dirty="0">
                <a:solidFill>
                  <a:srgbClr val="990099"/>
                </a:solidFill>
                <a:latin typeface="Arial"/>
                <a:cs typeface="Arial"/>
              </a:rPr>
              <a:t>и </a:t>
            </a:r>
            <a:r>
              <a:rPr sz="2400" b="1" spc="-10" dirty="0">
                <a:solidFill>
                  <a:srgbClr val="990099"/>
                </a:solidFill>
                <a:latin typeface="Arial"/>
                <a:cs typeface="Arial"/>
              </a:rPr>
              <a:t>бизнесов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для </a:t>
            </a:r>
            <a:r>
              <a:rPr sz="2400" spc="-25" dirty="0">
                <a:solidFill>
                  <a:srgbClr val="001F5F"/>
                </a:solidFill>
                <a:latin typeface="Arial"/>
                <a:cs typeface="Arial"/>
              </a:rPr>
              <a:t>тех,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кто </a:t>
            </a:r>
            <a:r>
              <a:rPr sz="2400" spc="-40" dirty="0">
                <a:solidFill>
                  <a:srgbClr val="001F5F"/>
                </a:solidFill>
                <a:latin typeface="Arial"/>
                <a:cs typeface="Arial"/>
              </a:rPr>
              <a:t>хочет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получить 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актуальные знания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выработать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умения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для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успешного  управления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созданием продукта,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управлением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компанией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и 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построением бизнес процессов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в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конкурентной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рыночной  среде, наполненной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рисками и</a:t>
            </a:r>
            <a:r>
              <a:rPr sz="24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неопределенностью.</a:t>
            </a:r>
            <a:endParaRPr sz="2400" dirty="0">
              <a:latin typeface="Arial"/>
              <a:cs typeface="Arial"/>
            </a:endParaRPr>
          </a:p>
          <a:p>
            <a:pPr marL="299085" marR="208915" indent="-287020">
              <a:lnSpc>
                <a:spcPct val="113999"/>
              </a:lnSpc>
              <a:spcBef>
                <a:spcPts val="2410"/>
              </a:spcBef>
              <a:buClr>
                <a:srgbClr val="001F5F"/>
              </a:buClr>
              <a:buFont typeface="Wingdings"/>
              <a:buChar char=""/>
              <a:tabLst>
                <a:tab pos="382905" algn="l"/>
                <a:tab pos="383540" algn="l"/>
                <a:tab pos="5024120" algn="l"/>
              </a:tabLst>
            </a:pPr>
            <a:r>
              <a:rPr sz="2400" spc="-5" dirty="0" err="1" smtClean="0">
                <a:solidFill>
                  <a:srgbClr val="001F5F"/>
                </a:solidFill>
                <a:latin typeface="Arial"/>
                <a:cs typeface="Arial"/>
              </a:rPr>
              <a:t>Специализация</a:t>
            </a:r>
            <a:r>
              <a:rPr sz="2400" spc="-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AF50"/>
                </a:solidFill>
                <a:latin typeface="Arial"/>
                <a:cs typeface="Arial"/>
              </a:rPr>
              <a:t>Менеджмент </a:t>
            </a:r>
            <a:r>
              <a:rPr sz="2400" b="1" spc="-20" dirty="0">
                <a:solidFill>
                  <a:srgbClr val="00AF50"/>
                </a:solidFill>
                <a:latin typeface="Arial"/>
                <a:cs typeface="Arial"/>
              </a:rPr>
              <a:t>биотехнологий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для </a:t>
            </a:r>
            <a:r>
              <a:rPr sz="2400" spc="-25" dirty="0">
                <a:solidFill>
                  <a:srgbClr val="001F5F"/>
                </a:solidFill>
                <a:latin typeface="Arial"/>
                <a:cs typeface="Arial"/>
              </a:rPr>
              <a:t>тех,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кто  </a:t>
            </a:r>
            <a:r>
              <a:rPr sz="2400" spc="-40" dirty="0">
                <a:solidFill>
                  <a:srgbClr val="001F5F"/>
                </a:solidFill>
                <a:latin typeface="Arial"/>
                <a:cs typeface="Arial"/>
              </a:rPr>
              <a:t>хочет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получить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знания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выработать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умения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в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сфере 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управления биотехнологиями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для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работы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в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таких отраслях  </a:t>
            </a:r>
            <a:r>
              <a:rPr sz="2400" spc="15" dirty="0">
                <a:solidFill>
                  <a:srgbClr val="001F5F"/>
                </a:solidFill>
                <a:latin typeface="Arial"/>
                <a:cs typeface="Arial"/>
              </a:rPr>
              <a:t>как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фармацевтика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медицина,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экология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устойчивое 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развитие,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агропищевом</a:t>
            </a:r>
            <a:r>
              <a:rPr sz="24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секторе	</a:t>
            </a:r>
            <a:r>
              <a:rPr sz="2200" spc="-15" dirty="0">
                <a:solidFill>
                  <a:srgbClr val="001F5F"/>
                </a:solidFill>
                <a:latin typeface="Arial"/>
                <a:cs typeface="Arial"/>
              </a:rPr>
              <a:t>(реализуется </a:t>
            </a:r>
            <a:r>
              <a:rPr sz="2200" spc="-5" dirty="0">
                <a:solidFill>
                  <a:srgbClr val="001F5F"/>
                </a:solidFill>
                <a:latin typeface="Arial"/>
                <a:cs typeface="Arial"/>
              </a:rPr>
              <a:t>совместно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с  </a:t>
            </a:r>
            <a:r>
              <a:rPr sz="2200" spc="-10" dirty="0">
                <a:solidFill>
                  <a:srgbClr val="001F5F"/>
                </a:solidFill>
                <a:latin typeface="Arial"/>
                <a:cs typeface="Arial"/>
              </a:rPr>
              <a:t>Биологическим </a:t>
            </a:r>
            <a:r>
              <a:rPr sz="2200" spc="-35" dirty="0">
                <a:solidFill>
                  <a:srgbClr val="001F5F"/>
                </a:solidFill>
                <a:latin typeface="Arial"/>
                <a:cs typeface="Arial"/>
              </a:rPr>
              <a:t>факультетом</a:t>
            </a:r>
            <a:r>
              <a:rPr sz="22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МГУ)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5" name="object 5"/>
          <p:cNvSpPr txBox="1"/>
          <p:nvPr/>
        </p:nvSpPr>
        <p:spPr>
          <a:xfrm>
            <a:off x="6416166" y="6438486"/>
            <a:ext cx="1978025" cy="211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3"/>
              </a:rPr>
              <a:t>http://im.econ.msu.ru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0743" y="196595"/>
            <a:ext cx="934211" cy="44805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82574" y="175386"/>
            <a:ext cx="8345805" cy="34265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88925" algn="ctr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800080"/>
                </a:solidFill>
                <a:latin typeface="Arial"/>
                <a:cs typeface="Arial"/>
              </a:rPr>
              <a:t>Отличительные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особенности магистерской</a:t>
            </a:r>
            <a:r>
              <a:rPr sz="2400" spc="-3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программы</a:t>
            </a:r>
            <a:endParaRPr sz="2400" dirty="0">
              <a:latin typeface="Arial"/>
              <a:cs typeface="Arial"/>
            </a:endParaRPr>
          </a:p>
          <a:p>
            <a:pPr marR="285115" algn="ctr">
              <a:lnSpc>
                <a:spcPct val="100000"/>
              </a:lnSpc>
            </a:pP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Инновационный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менеджмент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(2)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300" dirty="0">
              <a:latin typeface="Arial"/>
              <a:cs typeface="Arial"/>
            </a:endParaRPr>
          </a:p>
          <a:p>
            <a:pPr marL="318770" indent="-306705">
              <a:lnSpc>
                <a:spcPct val="100000"/>
              </a:lnSpc>
              <a:buSzPct val="75000"/>
              <a:buFont typeface="Wingdings"/>
              <a:buChar char=""/>
              <a:tabLst>
                <a:tab pos="319405" algn="l"/>
              </a:tabLst>
            </a:pP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Междисциплинарность/кросс-фунциональность.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"/>
            </a:pPr>
            <a:endParaRPr sz="2600" dirty="0">
              <a:latin typeface="Arial"/>
              <a:cs typeface="Arial"/>
            </a:endParaRPr>
          </a:p>
          <a:p>
            <a:pPr marL="12700" marR="5080">
              <a:lnSpc>
                <a:spcPct val="125000"/>
              </a:lnSpc>
              <a:buSzPct val="83333"/>
              <a:buFont typeface="Wingdings"/>
              <a:buChar char=""/>
              <a:tabLst>
                <a:tab pos="352425" algn="l"/>
                <a:tab pos="353060" algn="l"/>
              </a:tabLst>
            </a:pPr>
            <a:r>
              <a:rPr lang="en-US" sz="2400" b="1" spc="-2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0" dirty="0" err="1" smtClean="0">
                <a:solidFill>
                  <a:srgbClr val="001F5F"/>
                </a:solidFill>
                <a:latin typeface="Arial"/>
                <a:cs typeface="Arial"/>
              </a:rPr>
              <a:t>Многолетняя</a:t>
            </a:r>
            <a:r>
              <a:rPr sz="2400" b="1" spc="-2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практика </a:t>
            </a:r>
            <a:r>
              <a:rPr sz="2400" b="1" spc="-15" dirty="0">
                <a:solidFill>
                  <a:srgbClr val="001F5F"/>
                </a:solidFill>
                <a:latin typeface="Arial"/>
                <a:cs typeface="Arial"/>
              </a:rPr>
              <a:t>совместных активностей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с  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глобальными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российскими компаниями, 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ищущими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и  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внедряющими 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инновационные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решения.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5" name="object 5"/>
          <p:cNvSpPr txBox="1"/>
          <p:nvPr/>
        </p:nvSpPr>
        <p:spPr>
          <a:xfrm>
            <a:off x="6416166" y="6438486"/>
            <a:ext cx="1978025" cy="211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3"/>
              </a:rPr>
              <a:t>http://im.econ.msu.ru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7670" y="112670"/>
            <a:ext cx="8909050" cy="136207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400" spc="-5" dirty="0">
                <a:solidFill>
                  <a:srgbClr val="990099"/>
                </a:solidFill>
              </a:rPr>
              <a:t>Магистры </a:t>
            </a:r>
            <a:r>
              <a:rPr sz="2400" spc="-10" dirty="0">
                <a:solidFill>
                  <a:srgbClr val="990099"/>
                </a:solidFill>
              </a:rPr>
              <a:t>«</a:t>
            </a:r>
            <a:r>
              <a:rPr spc="-10" dirty="0">
                <a:solidFill>
                  <a:srgbClr val="990099"/>
                </a:solidFill>
              </a:rPr>
              <a:t>Инновационный</a:t>
            </a:r>
            <a:r>
              <a:rPr spc="65" dirty="0">
                <a:solidFill>
                  <a:srgbClr val="990099"/>
                </a:solidFill>
              </a:rPr>
              <a:t> </a:t>
            </a:r>
            <a:r>
              <a:rPr spc="-5" dirty="0">
                <a:solidFill>
                  <a:srgbClr val="990099"/>
                </a:solidFill>
              </a:rPr>
              <a:t>менеджмент</a:t>
            </a:r>
            <a:r>
              <a:rPr sz="2400" spc="-5" dirty="0">
                <a:solidFill>
                  <a:srgbClr val="990099"/>
                </a:solidFill>
              </a:rPr>
              <a:t>»</a:t>
            </a:r>
            <a:endParaRPr sz="2400" dirty="0"/>
          </a:p>
          <a:p>
            <a:pPr marL="12700" marR="5080">
              <a:lnSpc>
                <a:spcPct val="114199"/>
              </a:lnSpc>
              <a:spcBef>
                <a:spcPts val="50"/>
              </a:spcBef>
              <a:tabLst>
                <a:tab pos="7503795" algn="l"/>
              </a:tabLst>
            </a:pPr>
            <a:r>
              <a:rPr sz="2400" dirty="0">
                <a:solidFill>
                  <a:srgbClr val="990099"/>
                </a:solidFill>
              </a:rPr>
              <a:t>выраба</a:t>
            </a:r>
            <a:r>
              <a:rPr sz="2400" spc="-25" dirty="0">
                <a:solidFill>
                  <a:srgbClr val="990099"/>
                </a:solidFill>
              </a:rPr>
              <a:t>т</a:t>
            </a:r>
            <a:r>
              <a:rPr sz="2400" dirty="0">
                <a:solidFill>
                  <a:srgbClr val="990099"/>
                </a:solidFill>
              </a:rPr>
              <a:t>ы</a:t>
            </a:r>
            <a:r>
              <a:rPr sz="2400" spc="-35" dirty="0">
                <a:solidFill>
                  <a:srgbClr val="990099"/>
                </a:solidFill>
              </a:rPr>
              <a:t>в</a:t>
            </a:r>
            <a:r>
              <a:rPr sz="2400" spc="-5" dirty="0">
                <a:solidFill>
                  <a:srgbClr val="990099"/>
                </a:solidFill>
              </a:rPr>
              <a:t>а</a:t>
            </a:r>
            <a:r>
              <a:rPr sz="2400" spc="-65" dirty="0">
                <a:solidFill>
                  <a:srgbClr val="990099"/>
                </a:solidFill>
              </a:rPr>
              <a:t>ю</a:t>
            </a:r>
            <a:r>
              <a:rPr sz="2400" dirty="0">
                <a:solidFill>
                  <a:srgbClr val="990099"/>
                </a:solidFill>
              </a:rPr>
              <a:t>т</a:t>
            </a:r>
            <a:r>
              <a:rPr sz="2400" spc="25" dirty="0">
                <a:solidFill>
                  <a:srgbClr val="990099"/>
                </a:solidFill>
              </a:rPr>
              <a:t> </a:t>
            </a:r>
            <a:r>
              <a:rPr sz="2400" spc="-65" dirty="0">
                <a:solidFill>
                  <a:srgbClr val="990099"/>
                </a:solidFill>
              </a:rPr>
              <a:t>у</a:t>
            </a:r>
            <a:r>
              <a:rPr sz="2400" dirty="0">
                <a:solidFill>
                  <a:srgbClr val="990099"/>
                </a:solidFill>
              </a:rPr>
              <a:t>мения</a:t>
            </a:r>
            <a:r>
              <a:rPr sz="2400" spc="30" dirty="0">
                <a:solidFill>
                  <a:srgbClr val="990099"/>
                </a:solidFill>
              </a:rPr>
              <a:t> </a:t>
            </a:r>
            <a:r>
              <a:rPr sz="2400" dirty="0">
                <a:solidFill>
                  <a:srgbClr val="990099"/>
                </a:solidFill>
              </a:rPr>
              <a:t>и</a:t>
            </a:r>
            <a:r>
              <a:rPr sz="2400" spc="-10" dirty="0">
                <a:solidFill>
                  <a:srgbClr val="990099"/>
                </a:solidFill>
              </a:rPr>
              <a:t> </a:t>
            </a:r>
            <a:r>
              <a:rPr sz="2400" dirty="0">
                <a:solidFill>
                  <a:srgbClr val="990099"/>
                </a:solidFill>
              </a:rPr>
              <a:t>приобр</a:t>
            </a:r>
            <a:r>
              <a:rPr sz="2400" spc="-40" dirty="0">
                <a:solidFill>
                  <a:srgbClr val="990099"/>
                </a:solidFill>
              </a:rPr>
              <a:t>е</a:t>
            </a:r>
            <a:r>
              <a:rPr sz="2400" spc="-25" dirty="0">
                <a:solidFill>
                  <a:srgbClr val="990099"/>
                </a:solidFill>
              </a:rPr>
              <a:t>т</a:t>
            </a:r>
            <a:r>
              <a:rPr sz="2400" spc="-5" dirty="0">
                <a:solidFill>
                  <a:srgbClr val="990099"/>
                </a:solidFill>
              </a:rPr>
              <a:t>а</a:t>
            </a:r>
            <a:r>
              <a:rPr sz="2400" spc="-65" dirty="0">
                <a:solidFill>
                  <a:srgbClr val="990099"/>
                </a:solidFill>
              </a:rPr>
              <a:t>ю</a:t>
            </a:r>
            <a:r>
              <a:rPr sz="2400" dirty="0">
                <a:solidFill>
                  <a:srgbClr val="990099"/>
                </a:solidFill>
              </a:rPr>
              <a:t>т</a:t>
            </a:r>
            <a:r>
              <a:rPr sz="2400" spc="15" dirty="0">
                <a:solidFill>
                  <a:srgbClr val="990099"/>
                </a:solidFill>
              </a:rPr>
              <a:t> </a:t>
            </a:r>
            <a:r>
              <a:rPr sz="2400" dirty="0">
                <a:solidFill>
                  <a:srgbClr val="990099"/>
                </a:solidFill>
              </a:rPr>
              <a:t>де</a:t>
            </a:r>
            <a:r>
              <a:rPr sz="2400" spc="-40" dirty="0">
                <a:solidFill>
                  <a:srgbClr val="990099"/>
                </a:solidFill>
              </a:rPr>
              <a:t>л</a:t>
            </a:r>
            <a:r>
              <a:rPr sz="2400" dirty="0">
                <a:solidFill>
                  <a:srgbClr val="990099"/>
                </a:solidFill>
              </a:rPr>
              <a:t>овые	</a:t>
            </a:r>
            <a:r>
              <a:rPr sz="2400" spc="-45" dirty="0">
                <a:solidFill>
                  <a:srgbClr val="990099"/>
                </a:solidFill>
              </a:rPr>
              <a:t>к</a:t>
            </a:r>
            <a:r>
              <a:rPr sz="2400" dirty="0">
                <a:solidFill>
                  <a:srgbClr val="990099"/>
                </a:solidFill>
              </a:rPr>
              <a:t>он</a:t>
            </a:r>
            <a:r>
              <a:rPr sz="2400" spc="-25" dirty="0">
                <a:solidFill>
                  <a:srgbClr val="990099"/>
                </a:solidFill>
              </a:rPr>
              <a:t>т</a:t>
            </a:r>
            <a:r>
              <a:rPr sz="2400" spc="-5" dirty="0">
                <a:solidFill>
                  <a:srgbClr val="990099"/>
                </a:solidFill>
              </a:rPr>
              <a:t>ак</a:t>
            </a:r>
            <a:r>
              <a:rPr sz="2400" spc="-30" dirty="0">
                <a:solidFill>
                  <a:srgbClr val="990099"/>
                </a:solidFill>
              </a:rPr>
              <a:t>т</a:t>
            </a:r>
            <a:r>
              <a:rPr sz="2400" dirty="0">
                <a:solidFill>
                  <a:srgbClr val="990099"/>
                </a:solidFill>
              </a:rPr>
              <a:t>ы  в </a:t>
            </a:r>
            <a:r>
              <a:rPr sz="2400" spc="-5" dirty="0">
                <a:solidFill>
                  <a:srgbClr val="990099"/>
                </a:solidFill>
              </a:rPr>
              <a:t>проектной </a:t>
            </a:r>
            <a:r>
              <a:rPr sz="2400" spc="-15" dirty="0">
                <a:solidFill>
                  <a:srgbClr val="990099"/>
                </a:solidFill>
              </a:rPr>
              <a:t>работе </a:t>
            </a:r>
            <a:r>
              <a:rPr sz="2400" dirty="0">
                <a:solidFill>
                  <a:srgbClr val="990099"/>
                </a:solidFill>
              </a:rPr>
              <a:t>с </a:t>
            </a:r>
            <a:r>
              <a:rPr sz="2400" spc="-10" dirty="0">
                <a:solidFill>
                  <a:srgbClr val="990099"/>
                </a:solidFill>
              </a:rPr>
              <a:t>компаниями </a:t>
            </a:r>
            <a:r>
              <a:rPr sz="2400" dirty="0">
                <a:solidFill>
                  <a:srgbClr val="990099"/>
                </a:solidFill>
              </a:rPr>
              <a:t>– </a:t>
            </a:r>
            <a:r>
              <a:rPr sz="2400" spc="-5" dirty="0">
                <a:solidFill>
                  <a:srgbClr val="990099"/>
                </a:solidFill>
              </a:rPr>
              <a:t>project based</a:t>
            </a:r>
            <a:r>
              <a:rPr sz="2400" spc="30" dirty="0">
                <a:solidFill>
                  <a:srgbClr val="990099"/>
                </a:solidFill>
              </a:rPr>
              <a:t> </a:t>
            </a:r>
            <a:r>
              <a:rPr sz="2400" dirty="0">
                <a:solidFill>
                  <a:srgbClr val="990099"/>
                </a:solidFill>
              </a:rPr>
              <a:t>learning</a:t>
            </a:r>
            <a:endParaRPr sz="24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28089" y="3469160"/>
            <a:ext cx="999744" cy="9997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00517" y="2391863"/>
            <a:ext cx="1590164" cy="45429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198544" y="1865376"/>
            <a:ext cx="3069590" cy="1225550"/>
            <a:chOff x="4198544" y="1865376"/>
            <a:chExt cx="3069590" cy="122555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98544" y="1872996"/>
              <a:ext cx="1463115" cy="106375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28488" y="1865376"/>
              <a:ext cx="1839467" cy="1225296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4221" y="2363026"/>
            <a:ext cx="1159972" cy="117387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1091" y="3880724"/>
            <a:ext cx="1898861" cy="70275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56101" y="3106449"/>
            <a:ext cx="1492266" cy="157124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362844" y="4945169"/>
            <a:ext cx="2436876" cy="126796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17230" y="5207597"/>
            <a:ext cx="1944624" cy="85648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876495" y="3789257"/>
            <a:ext cx="1045463" cy="104393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861300" y="3817381"/>
            <a:ext cx="1956816" cy="103022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439802" y="2319539"/>
            <a:ext cx="2189988" cy="544067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20" name="object 20"/>
          <p:cNvSpPr txBox="1"/>
          <p:nvPr/>
        </p:nvSpPr>
        <p:spPr>
          <a:xfrm>
            <a:off x="6416166" y="6438486"/>
            <a:ext cx="1978025" cy="211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14"/>
              </a:rPr>
              <a:t>http://im.econ.msu.ru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3074" name="Picture 2" descr="https://images.ru.prom.st/474157567_w640_h640_steklo-na-renault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106" y="4992482"/>
            <a:ext cx="1279345" cy="127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ject 1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66110" y="4702302"/>
            <a:ext cx="2887979" cy="162458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366679" y="3304650"/>
            <a:ext cx="1994916" cy="460247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004300" y="126192"/>
            <a:ext cx="990600" cy="6024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0743" y="196595"/>
            <a:ext cx="934211" cy="44805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82574" y="175386"/>
            <a:ext cx="9156700" cy="5434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099820" algn="ctr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800080"/>
                </a:solidFill>
                <a:latin typeface="Arial"/>
                <a:cs typeface="Arial"/>
              </a:rPr>
              <a:t>Отличительные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особенности магистерской</a:t>
            </a:r>
            <a:r>
              <a:rPr sz="2400" spc="-3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программы</a:t>
            </a:r>
            <a:endParaRPr sz="2400" dirty="0">
              <a:latin typeface="Arial"/>
              <a:cs typeface="Arial"/>
            </a:endParaRPr>
          </a:p>
          <a:p>
            <a:pPr marR="1096645" algn="ctr">
              <a:lnSpc>
                <a:spcPct val="100000"/>
              </a:lnSpc>
            </a:pP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Инновационный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менеджмент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(3)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50" dirty="0">
              <a:latin typeface="Arial"/>
              <a:cs typeface="Arial"/>
            </a:endParaRPr>
          </a:p>
          <a:p>
            <a:pPr marL="318770" indent="-306705">
              <a:lnSpc>
                <a:spcPct val="100000"/>
              </a:lnSpc>
              <a:buSzPct val="75000"/>
              <a:buFont typeface="Wingdings"/>
              <a:buChar char=""/>
              <a:tabLst>
                <a:tab pos="319405" algn="l"/>
              </a:tabLst>
            </a:pP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Междисциплинарность/кросс-фунциональность.</a:t>
            </a:r>
            <a:endParaRPr sz="2400" dirty="0">
              <a:latin typeface="Arial"/>
              <a:cs typeface="Arial"/>
            </a:endParaRPr>
          </a:p>
          <a:p>
            <a:pPr marL="12700" marR="1468755">
              <a:lnSpc>
                <a:spcPct val="125000"/>
              </a:lnSpc>
              <a:spcBef>
                <a:spcPts val="1800"/>
              </a:spcBef>
              <a:buSzPct val="83333"/>
              <a:buFont typeface="Wingdings"/>
              <a:buChar char=""/>
              <a:tabLst>
                <a:tab pos="352425" algn="l"/>
                <a:tab pos="353060" algn="l"/>
              </a:tabLst>
            </a:pPr>
            <a:r>
              <a:rPr lang="en-US" sz="2400" spc="-2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20" dirty="0" err="1" smtClean="0">
                <a:solidFill>
                  <a:srgbClr val="001F5F"/>
                </a:solidFill>
                <a:latin typeface="Arial"/>
                <a:cs typeface="Arial"/>
              </a:rPr>
              <a:t>Многолетняя</a:t>
            </a:r>
            <a:r>
              <a:rPr sz="2400" spc="-2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Arial"/>
                <a:cs typeface="Arial"/>
              </a:rPr>
              <a:t>практика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совместных активностей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с 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глобальными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российскими компаниями,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ищущими и 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внедряющими инновационные</a:t>
            </a:r>
            <a:r>
              <a:rPr sz="24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решения.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"/>
            </a:pPr>
            <a:endParaRPr sz="2600" dirty="0">
              <a:latin typeface="Arial"/>
              <a:cs typeface="Arial"/>
            </a:endParaRPr>
          </a:p>
          <a:p>
            <a:pPr marL="12700" marR="5080">
              <a:lnSpc>
                <a:spcPct val="125000"/>
              </a:lnSpc>
              <a:buSzPct val="83333"/>
              <a:buFont typeface="Wingdings"/>
              <a:buChar char=""/>
              <a:tabLst>
                <a:tab pos="352425" algn="l"/>
                <a:tab pos="353060" algn="l"/>
              </a:tabLst>
            </a:pPr>
            <a:r>
              <a:rPr lang="en-US" sz="2400" b="1" spc="-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5" dirty="0" err="1" smtClean="0">
                <a:solidFill>
                  <a:srgbClr val="001F5F"/>
                </a:solidFill>
                <a:latin typeface="Arial"/>
                <a:cs typeface="Arial"/>
              </a:rPr>
              <a:t>Современное</a:t>
            </a:r>
            <a:r>
              <a:rPr sz="2400" b="1" spc="-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Arial"/>
                <a:cs typeface="Arial"/>
              </a:rPr>
              <a:t>техническое 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оснащение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для </a:t>
            </a:r>
            <a:r>
              <a:rPr sz="2400" b="1" spc="-15" dirty="0">
                <a:solidFill>
                  <a:srgbClr val="001F5F"/>
                </a:solidFill>
                <a:latin typeface="Arial"/>
                <a:cs typeface="Arial"/>
              </a:rPr>
              <a:t>обеспечения  учебного 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процесса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практической деятельности </a:t>
            </a:r>
            <a:r>
              <a:rPr sz="2400" b="1" spc="-15" dirty="0">
                <a:solidFill>
                  <a:srgbClr val="001F5F"/>
                </a:solidFill>
                <a:latin typeface="Arial"/>
                <a:cs typeface="Arial"/>
              </a:rPr>
              <a:t>студентов 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для </a:t>
            </a:r>
            <a:r>
              <a:rPr sz="2400" b="1" spc="-15" dirty="0">
                <a:solidFill>
                  <a:srgbClr val="001F5F"/>
                </a:solidFill>
                <a:latin typeface="Arial"/>
                <a:cs typeface="Arial"/>
              </a:rPr>
              <a:t>выработки компетентностей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в </a:t>
            </a:r>
            <a:r>
              <a:rPr sz="2400" b="1" spc="-15" dirty="0">
                <a:solidFill>
                  <a:srgbClr val="001F5F"/>
                </a:solidFill>
                <a:latin typeface="Arial"/>
                <a:cs typeface="Arial"/>
              </a:rPr>
              <a:t>сфере</a:t>
            </a:r>
            <a:r>
              <a:rPr sz="2400" b="1" spc="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менеджмента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инноваций </a:t>
            </a:r>
            <a:r>
              <a:rPr sz="2400" b="1" spc="-15" dirty="0">
                <a:solidFill>
                  <a:srgbClr val="001F5F"/>
                </a:solidFill>
                <a:latin typeface="Arial"/>
                <a:cs typeface="Arial"/>
              </a:rPr>
              <a:t>(управления созданием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новых</a:t>
            </a:r>
            <a:r>
              <a:rPr sz="2400" b="1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продуктов)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5" name="object 5"/>
          <p:cNvSpPr txBox="1"/>
          <p:nvPr/>
        </p:nvSpPr>
        <p:spPr>
          <a:xfrm>
            <a:off x="6416166" y="6438486"/>
            <a:ext cx="1978025" cy="211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3"/>
              </a:rPr>
              <a:t>http://im.econ.msu.ru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C:\Users\пользователь\Desktop\Lab_Innov Buss &amp; Entrep\Conferens\GSOM Emerging Market Conf_S.Pet 2015\Pic_GSOM Emerg Market 2015\DSC_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455" y="609600"/>
            <a:ext cx="4722249" cy="2808312"/>
          </a:xfrm>
          <a:prstGeom prst="rect">
            <a:avLst/>
          </a:prstGeom>
          <a:noFill/>
        </p:spPr>
      </p:pic>
      <p:pic>
        <p:nvPicPr>
          <p:cNvPr id="10" name="Рисунок 9" descr="C:\Users\пользователь\Desktop\Intel-VMK-Econ\НП МАМСО\Pic_report to НП МАМСО\IMG_478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638" y="3657600"/>
            <a:ext cx="4824536" cy="304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пользователь\Desktop\Lab_Innov Buss &amp; Entrep\Conferens\TIE 2019 Conference\Laser cater_iStudio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3012" y="609600"/>
            <a:ext cx="4809262" cy="280831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 bwMode="auto">
          <a:xfrm>
            <a:off x="6770093" y="6165304"/>
            <a:ext cx="3312121" cy="69269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latin typeface="Arial" charset="0"/>
            </a:endParaRPr>
          </a:p>
        </p:txBody>
      </p:sp>
      <p:pic>
        <p:nvPicPr>
          <p:cNvPr id="8" name="Picture 2" descr="DSC0426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6592" y="3657600"/>
            <a:ext cx="470568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972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rimary_photo_img" descr="IMG_2650">
            <a:hlinkClick r:id="rId3" tooltip="IMG_2650"/>
          </p:cNvPr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253429" y="260648"/>
            <a:ext cx="4860480" cy="3240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yui_3_1_0_1_1290151679531688" descr="5173958289_6d6b4d3c8e_z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41900" y="260649"/>
            <a:ext cx="4896544" cy="324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DC2_ContImage" descr="http://innovationstudio.ru/sys/raw.php?o=2905&amp;p=Image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9372" y="3645024"/>
            <a:ext cx="4863198" cy="306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 bwMode="auto">
          <a:xfrm>
            <a:off x="6770092" y="6165304"/>
            <a:ext cx="3312121" cy="69269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latin typeface="Arial" charset="0"/>
            </a:endParaRPr>
          </a:p>
        </p:txBody>
      </p:sp>
      <p:pic>
        <p:nvPicPr>
          <p:cNvPr id="12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392283" y="3645024"/>
            <a:ext cx="4546161" cy="306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6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russia-direct.org/sites/default/files/field/image/IMG_96416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3900" y="713586"/>
            <a:ext cx="5930849" cy="2609574"/>
          </a:xfrm>
          <a:prstGeom prst="rect">
            <a:avLst/>
          </a:prstGeom>
          <a:noFill/>
        </p:spPr>
      </p:pic>
      <p:pic>
        <p:nvPicPr>
          <p:cNvPr id="4" name="DC2_ImageTumb_3859" descr="http://innovationstudio.ru/sys/raw.php?o=3859&amp;p=Thumbnai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100" y="3458284"/>
            <a:ext cx="5020816" cy="3160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DC2_ContImage" descr="http://innovationstudio.ru/sys/raw.php?o=3841&amp;p=Image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3928" y="3458284"/>
            <a:ext cx="4523928" cy="319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08100" y="148721"/>
            <a:ext cx="762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800080"/>
                </a:solidFill>
              </a:rPr>
              <a:t>LEAN &amp; AGILE: </a:t>
            </a:r>
            <a:r>
              <a:rPr lang="ru-RU" sz="2400" dirty="0" smtClean="0">
                <a:solidFill>
                  <a:srgbClr val="800080"/>
                </a:solidFill>
              </a:rPr>
              <a:t>«</a:t>
            </a:r>
            <a:r>
              <a:rPr lang="ru-RU" sz="2400" dirty="0">
                <a:solidFill>
                  <a:srgbClr val="800080"/>
                </a:solidFill>
              </a:rPr>
              <a:t>г</a:t>
            </a:r>
            <a:r>
              <a:rPr lang="ru-RU" sz="2400" dirty="0" smtClean="0">
                <a:solidFill>
                  <a:srgbClr val="800080"/>
                </a:solidFill>
              </a:rPr>
              <a:t>ипотеза – тестирование – научение» </a:t>
            </a:r>
            <a:endParaRPr lang="ru-RU" sz="2400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34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2130" y="6284527"/>
            <a:ext cx="4819015" cy="36512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sz="1100" b="1" spc="-5" dirty="0">
                <a:solidFill>
                  <a:srgbClr val="001F5F"/>
                </a:solidFill>
                <a:latin typeface="Verdana"/>
                <a:cs typeface="Verdana"/>
              </a:rPr>
              <a:t>Экономический факультет </a:t>
            </a:r>
            <a:r>
              <a:rPr sz="1100" b="1" dirty="0">
                <a:solidFill>
                  <a:srgbClr val="001F5F"/>
                </a:solidFill>
                <a:latin typeface="Verdana"/>
                <a:cs typeface="Verdana"/>
              </a:rPr>
              <a:t>МГУ </a:t>
            </a:r>
            <a:r>
              <a:rPr sz="1100" b="1" spc="-5" dirty="0">
                <a:solidFill>
                  <a:srgbClr val="001F5F"/>
                </a:solidFill>
                <a:latin typeface="Verdana"/>
                <a:cs typeface="Verdana"/>
              </a:rPr>
              <a:t>имени</a:t>
            </a:r>
            <a:r>
              <a:rPr sz="1100" b="1" spc="-8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Verdana"/>
                <a:cs typeface="Verdana"/>
              </a:rPr>
              <a:t>М.В.Ломоносова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100" b="1" spc="-5" dirty="0">
                <a:solidFill>
                  <a:srgbClr val="800080"/>
                </a:solidFill>
                <a:latin typeface="Verdana"/>
                <a:cs typeface="Verdana"/>
              </a:rPr>
              <a:t>магистерская программа «</a:t>
            </a:r>
            <a:r>
              <a:rPr sz="1200" b="1" spc="-5" dirty="0">
                <a:solidFill>
                  <a:srgbClr val="800080"/>
                </a:solidFill>
                <a:latin typeface="Verdana"/>
                <a:cs typeface="Verdana"/>
              </a:rPr>
              <a:t>Инновационный</a:t>
            </a:r>
            <a:r>
              <a:rPr sz="1200" b="1" spc="10" dirty="0">
                <a:solidFill>
                  <a:srgbClr val="80008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800080"/>
                </a:solidFill>
                <a:latin typeface="Verdana"/>
                <a:cs typeface="Verdana"/>
              </a:rPr>
              <a:t>менеджмент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10478" y="6464604"/>
            <a:ext cx="1447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800080"/>
                </a:solidFill>
                <a:latin typeface="Verdana"/>
                <a:cs typeface="Verdana"/>
              </a:rPr>
              <a:t>»</a:t>
            </a:r>
            <a:endParaRPr sz="11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0743" y="196595"/>
            <a:ext cx="934211" cy="44805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416166" y="6439306"/>
            <a:ext cx="19780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3"/>
              </a:rPr>
              <a:t>http://im.econ.msu.ru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5786" y="2963576"/>
            <a:ext cx="5919471" cy="371835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41300" y="290726"/>
            <a:ext cx="9518015" cy="2578719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2425" indent="-340360">
              <a:lnSpc>
                <a:spcPct val="114000"/>
              </a:lnSpc>
              <a:buFont typeface="Wingdings"/>
              <a:buChar char=""/>
              <a:tabLst>
                <a:tab pos="352425" algn="l"/>
                <a:tab pos="353060" algn="l"/>
              </a:tabLst>
            </a:pPr>
            <a:r>
              <a:rPr sz="2200" b="1" spc="-15" dirty="0" err="1" smtClean="0">
                <a:solidFill>
                  <a:srgbClr val="001F5F"/>
                </a:solidFill>
                <a:latin typeface="Arial"/>
                <a:cs typeface="Arial"/>
              </a:rPr>
              <a:t>Умение</a:t>
            </a:r>
            <a:r>
              <a:rPr sz="2200" b="1" spc="-1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Arial"/>
                <a:cs typeface="Arial"/>
              </a:rPr>
              <a:t>распознавать </a:t>
            </a:r>
            <a:r>
              <a:rPr sz="2200" b="1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2200" b="1" spc="-10" dirty="0" err="1">
                <a:solidFill>
                  <a:srgbClr val="001F5F"/>
                </a:solidFill>
                <a:latin typeface="Arial"/>
                <a:cs typeface="Arial"/>
              </a:rPr>
              <a:t>реализовывать</a:t>
            </a:r>
            <a:r>
              <a:rPr sz="22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b="1" spc="-10" dirty="0" err="1" smtClean="0">
                <a:solidFill>
                  <a:srgbClr val="001F5F"/>
                </a:solidFill>
                <a:latin typeface="Arial"/>
                <a:cs typeface="Arial"/>
              </a:rPr>
              <a:t>благоприятные</a:t>
            </a:r>
            <a:r>
              <a:rPr lang="ru-RU" sz="2200" b="1" spc="-1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</a:p>
          <a:p>
            <a:pPr marL="12065">
              <a:lnSpc>
                <a:spcPct val="114000"/>
              </a:lnSpc>
              <a:tabLst>
                <a:tab pos="352425" algn="l"/>
                <a:tab pos="353060" algn="l"/>
              </a:tabLst>
            </a:pPr>
            <a:r>
              <a:rPr lang="ru-RU" sz="22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ru-RU" sz="2200" b="1" spc="-10" dirty="0" smtClean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2200" b="1" spc="-5" dirty="0" err="1" smtClean="0">
                <a:solidFill>
                  <a:srgbClr val="001F5F"/>
                </a:solidFill>
                <a:latin typeface="Arial"/>
                <a:cs typeface="Arial"/>
              </a:rPr>
              <a:t>рыночные</a:t>
            </a:r>
            <a:r>
              <a:rPr sz="2200" b="1" spc="-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001F5F"/>
                </a:solidFill>
                <a:latin typeface="Arial"/>
                <a:cs typeface="Arial"/>
              </a:rPr>
              <a:t>возможности </a:t>
            </a:r>
            <a:r>
              <a:rPr sz="2200" b="1" spc="-15" dirty="0">
                <a:solidFill>
                  <a:srgbClr val="001F5F"/>
                </a:solidFill>
                <a:latin typeface="Arial"/>
                <a:cs typeface="Arial"/>
              </a:rPr>
              <a:t>благодаря </a:t>
            </a:r>
            <a:r>
              <a:rPr sz="2200" b="1" spc="-5" dirty="0">
                <a:solidFill>
                  <a:srgbClr val="001F5F"/>
                </a:solidFill>
                <a:latin typeface="Arial"/>
                <a:cs typeface="Arial"/>
              </a:rPr>
              <a:t>out-of-the-box мышлению </a:t>
            </a:r>
            <a:r>
              <a:rPr sz="2200" b="1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2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endParaRPr lang="ru-RU" sz="2200" b="1" spc="-75" dirty="0" smtClean="0">
              <a:solidFill>
                <a:srgbClr val="001F5F"/>
              </a:solidFill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tabLst>
                <a:tab pos="352425" algn="l"/>
                <a:tab pos="353060" algn="l"/>
              </a:tabLst>
            </a:pPr>
            <a:r>
              <a:rPr lang="ru-RU" sz="22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ru-RU" sz="2200" b="1" spc="-75" dirty="0" smtClean="0">
                <a:solidFill>
                  <a:srgbClr val="001F5F"/>
                </a:solidFill>
                <a:latin typeface="Arial"/>
                <a:cs typeface="Arial"/>
              </a:rPr>
              <a:t>     </a:t>
            </a:r>
            <a:r>
              <a:rPr sz="2200" b="1" dirty="0" err="1" smtClean="0">
                <a:solidFill>
                  <a:srgbClr val="001F5F"/>
                </a:solidFill>
                <a:latin typeface="Arial"/>
                <a:cs typeface="Arial"/>
              </a:rPr>
              <a:t>не</a:t>
            </a:r>
            <a:r>
              <a:rPr lang="ru-RU" sz="2200" b="1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b="1" dirty="0" err="1" smtClean="0">
                <a:solidFill>
                  <a:srgbClr val="001F5F"/>
                </a:solidFill>
                <a:latin typeface="Arial"/>
                <a:cs typeface="Arial"/>
              </a:rPr>
              <a:t>ограниченному</a:t>
            </a:r>
            <a:r>
              <a:rPr sz="2200" b="1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Arial"/>
                <a:cs typeface="Arial"/>
              </a:rPr>
              <a:t>стандартными</a:t>
            </a:r>
            <a:r>
              <a:rPr sz="22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b="1" dirty="0" err="1">
                <a:solidFill>
                  <a:srgbClr val="001F5F"/>
                </a:solidFill>
                <a:latin typeface="Arial"/>
                <a:cs typeface="Arial"/>
              </a:rPr>
              <a:t>рамками</a:t>
            </a:r>
            <a:r>
              <a:rPr sz="2000" b="1" dirty="0" smtClean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lang="ru-RU" sz="2000" b="1" dirty="0" smtClean="0">
              <a:solidFill>
                <a:srgbClr val="001F5F"/>
              </a:solidFill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tabLst>
                <a:tab pos="352425" algn="l"/>
                <a:tab pos="353060" algn="l"/>
              </a:tabLst>
            </a:pPr>
            <a:endParaRPr sz="1200" dirty="0"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tabLst>
                <a:tab pos="282575" algn="l"/>
              </a:tabLst>
            </a:pPr>
            <a:endParaRPr lang="ru-RU" sz="1200" b="1" spc="-15" dirty="0">
              <a:solidFill>
                <a:srgbClr val="001F5F"/>
              </a:solidFill>
              <a:latin typeface="Arial"/>
              <a:cs typeface="Arial"/>
            </a:endParaRPr>
          </a:p>
          <a:p>
            <a:pPr marL="281940" indent="-269875">
              <a:lnSpc>
                <a:spcPct val="114000"/>
              </a:lnSpc>
              <a:buFont typeface="Wingdings"/>
              <a:buChar char=""/>
              <a:tabLst>
                <a:tab pos="282575" algn="l"/>
              </a:tabLst>
            </a:pPr>
            <a:r>
              <a:rPr lang="ru-RU" sz="2200" b="1" spc="-1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b="1" spc="-15" dirty="0" err="1" smtClean="0">
                <a:solidFill>
                  <a:srgbClr val="001F5F"/>
                </a:solidFill>
                <a:latin typeface="Arial"/>
                <a:cs typeface="Arial"/>
              </a:rPr>
              <a:t>Умение</a:t>
            </a:r>
            <a:r>
              <a:rPr sz="2200" b="1" spc="-1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Arial"/>
                <a:cs typeface="Arial"/>
              </a:rPr>
              <a:t>принимать </a:t>
            </a:r>
            <a:r>
              <a:rPr sz="2200" b="1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2200" b="1" spc="-10" dirty="0" err="1">
                <a:solidFill>
                  <a:srgbClr val="001F5F"/>
                </a:solidFill>
                <a:latin typeface="Arial"/>
                <a:cs typeface="Arial"/>
              </a:rPr>
              <a:t>реализовывать</a:t>
            </a:r>
            <a:r>
              <a:rPr sz="22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ru-RU" sz="2200" b="1" spc="-10" dirty="0" smtClean="0">
                <a:solidFill>
                  <a:srgbClr val="001F5F"/>
                </a:solidFill>
                <a:latin typeface="Arial"/>
                <a:cs typeface="Arial"/>
              </a:rPr>
              <a:t>нестандартные</a:t>
            </a:r>
          </a:p>
          <a:p>
            <a:pPr marL="12065">
              <a:lnSpc>
                <a:spcPct val="100000"/>
              </a:lnSpc>
              <a:tabLst>
                <a:tab pos="282575" algn="l"/>
              </a:tabLst>
            </a:pPr>
            <a:r>
              <a:rPr lang="ru-RU" sz="22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ru-RU" sz="2200" b="1" spc="-10" dirty="0" smtClean="0">
                <a:solidFill>
                  <a:srgbClr val="001F5F"/>
                </a:solidFill>
                <a:latin typeface="Arial"/>
                <a:cs typeface="Arial"/>
              </a:rPr>
              <a:t>    </a:t>
            </a:r>
            <a:r>
              <a:rPr sz="2200" b="1" spc="-10" dirty="0" err="1" smtClean="0">
                <a:solidFill>
                  <a:srgbClr val="001F5F"/>
                </a:solidFill>
                <a:latin typeface="Arial"/>
                <a:cs typeface="Arial"/>
              </a:rPr>
              <a:t>управленческие</a:t>
            </a:r>
            <a:r>
              <a:rPr sz="2200" b="1" spc="-8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01F5F"/>
                </a:solidFill>
                <a:latin typeface="Arial"/>
                <a:cs typeface="Arial"/>
              </a:rPr>
              <a:t>решения.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50" dirty="0" smtClean="0"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55258" y="2942554"/>
            <a:ext cx="3828542" cy="3220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 «Инновационный  менеджмент» для тех, кто хочет получить актуальные знания и выработать умения необходимые для  успешного управления продуктом /  компанией / процессами в условиях конкуренции и неопределенности.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93116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89430" y="6261925"/>
            <a:ext cx="4965700" cy="398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001F5F"/>
                </a:solidFill>
                <a:latin typeface="Verdana"/>
                <a:cs typeface="Verdana"/>
              </a:rPr>
              <a:t>Экономический факультет </a:t>
            </a:r>
            <a:r>
              <a:rPr sz="1100" b="1" dirty="0">
                <a:solidFill>
                  <a:srgbClr val="001F5F"/>
                </a:solidFill>
                <a:latin typeface="Verdana"/>
                <a:cs typeface="Verdana"/>
              </a:rPr>
              <a:t>МГУ </a:t>
            </a:r>
            <a:r>
              <a:rPr sz="1100" b="1" spc="-5" dirty="0">
                <a:solidFill>
                  <a:srgbClr val="001F5F"/>
                </a:solidFill>
                <a:latin typeface="Verdana"/>
                <a:cs typeface="Verdana"/>
              </a:rPr>
              <a:t>имени М.В.Ломоносова  </a:t>
            </a:r>
            <a:r>
              <a:rPr sz="1100" b="1" spc="-5" dirty="0">
                <a:solidFill>
                  <a:srgbClr val="800080"/>
                </a:solidFill>
                <a:latin typeface="Verdana"/>
                <a:cs typeface="Verdana"/>
              </a:rPr>
              <a:t>магистерская программа «</a:t>
            </a:r>
            <a:r>
              <a:rPr sz="1200" b="1" spc="-5" dirty="0">
                <a:solidFill>
                  <a:srgbClr val="800080"/>
                </a:solidFill>
                <a:latin typeface="Verdana"/>
                <a:cs typeface="Verdana"/>
              </a:rPr>
              <a:t>Инновационный</a:t>
            </a:r>
            <a:r>
              <a:rPr sz="1200" b="1" spc="30" dirty="0">
                <a:solidFill>
                  <a:srgbClr val="80008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800080"/>
                </a:solidFill>
                <a:latin typeface="Verdana"/>
                <a:cs typeface="Verdana"/>
              </a:rPr>
              <a:t>менеджмент</a:t>
            </a:r>
            <a:r>
              <a:rPr sz="1100" b="1" spc="-5" dirty="0">
                <a:solidFill>
                  <a:srgbClr val="800080"/>
                </a:solidFill>
                <a:latin typeface="Verdana"/>
                <a:cs typeface="Verdana"/>
              </a:rPr>
              <a:t>»</a:t>
            </a:r>
            <a:endParaRPr sz="1100" dirty="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0743" y="196595"/>
            <a:ext cx="934211" cy="44805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416166" y="6439306"/>
            <a:ext cx="19780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3"/>
              </a:rPr>
              <a:t>http://im.econ.msu.ru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9430" y="5871920"/>
            <a:ext cx="7711313" cy="8272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Баннер &quot;Инновационный менеджмент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1" y="122203"/>
            <a:ext cx="4727065" cy="660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2130" y="6284527"/>
            <a:ext cx="4401185" cy="36512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sz="1100" b="1" spc="-5" dirty="0">
                <a:solidFill>
                  <a:srgbClr val="001F5F"/>
                </a:solidFill>
                <a:latin typeface="Verdana"/>
                <a:cs typeface="Verdana"/>
              </a:rPr>
              <a:t>Экономический факультет </a:t>
            </a:r>
            <a:r>
              <a:rPr sz="1100" b="1" dirty="0">
                <a:solidFill>
                  <a:srgbClr val="001F5F"/>
                </a:solidFill>
                <a:latin typeface="Verdana"/>
                <a:cs typeface="Verdana"/>
              </a:rPr>
              <a:t>МГУ </a:t>
            </a:r>
            <a:r>
              <a:rPr sz="1100" b="1" spc="-5" dirty="0">
                <a:solidFill>
                  <a:srgbClr val="001F5F"/>
                </a:solidFill>
                <a:latin typeface="Verdana"/>
                <a:cs typeface="Verdana"/>
              </a:rPr>
              <a:t>имени</a:t>
            </a:r>
            <a:r>
              <a:rPr sz="1100" b="1" spc="-6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100" b="1" spc="-5" dirty="0">
                <a:solidFill>
                  <a:srgbClr val="001F5F"/>
                </a:solidFill>
                <a:latin typeface="Verdana"/>
                <a:cs typeface="Verdana"/>
              </a:rPr>
              <a:t>М.В.Ломоносов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100" b="1" spc="-5" dirty="0">
                <a:solidFill>
                  <a:srgbClr val="800080"/>
                </a:solidFill>
                <a:latin typeface="Verdana"/>
                <a:cs typeface="Verdana"/>
              </a:rPr>
              <a:t>магистерская программа «</a:t>
            </a:r>
            <a:r>
              <a:rPr sz="1200" b="1" spc="-5" dirty="0">
                <a:solidFill>
                  <a:srgbClr val="800080"/>
                </a:solidFill>
                <a:latin typeface="Verdana"/>
                <a:cs typeface="Verdana"/>
              </a:rPr>
              <a:t>Инновационный</a:t>
            </a:r>
            <a:r>
              <a:rPr sz="1200" b="1" spc="5" dirty="0">
                <a:solidFill>
                  <a:srgbClr val="80008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800080"/>
                </a:solidFill>
                <a:latin typeface="Verdana"/>
                <a:cs typeface="Verdana"/>
              </a:rPr>
              <a:t>менедж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60670" y="6261925"/>
            <a:ext cx="594360" cy="39878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100" b="1" dirty="0">
                <a:solidFill>
                  <a:srgbClr val="001F5F"/>
                </a:solidFill>
                <a:latin typeface="Verdana"/>
                <a:cs typeface="Verdana"/>
              </a:rPr>
              <a:t>а</a:t>
            </a:r>
            <a:endParaRPr sz="1100">
              <a:latin typeface="Verdana"/>
              <a:cs typeface="Verdana"/>
            </a:endParaRPr>
          </a:p>
          <a:p>
            <a:pPr marL="41910">
              <a:lnSpc>
                <a:spcPct val="100000"/>
              </a:lnSpc>
              <a:spcBef>
                <a:spcPts val="95"/>
              </a:spcBef>
            </a:pPr>
            <a:r>
              <a:rPr sz="1200" b="1" spc="-5" dirty="0">
                <a:solidFill>
                  <a:srgbClr val="800080"/>
                </a:solidFill>
                <a:latin typeface="Verdana"/>
                <a:cs typeface="Verdana"/>
              </a:rPr>
              <a:t>м</a:t>
            </a:r>
            <a:r>
              <a:rPr sz="1200" b="1" spc="-10" dirty="0">
                <a:solidFill>
                  <a:srgbClr val="800080"/>
                </a:solidFill>
                <a:latin typeface="Verdana"/>
                <a:cs typeface="Verdana"/>
              </a:rPr>
              <a:t>е</a:t>
            </a:r>
            <a:r>
              <a:rPr sz="1200" b="1" dirty="0">
                <a:solidFill>
                  <a:srgbClr val="800080"/>
                </a:solidFill>
                <a:latin typeface="Verdana"/>
                <a:cs typeface="Verdana"/>
              </a:rPr>
              <a:t>н</a:t>
            </a:r>
            <a:r>
              <a:rPr sz="1200" b="1" spc="15" dirty="0">
                <a:solidFill>
                  <a:srgbClr val="800080"/>
                </a:solidFill>
                <a:latin typeface="Verdana"/>
                <a:cs typeface="Verdana"/>
              </a:rPr>
              <a:t>т</a:t>
            </a:r>
            <a:r>
              <a:rPr sz="1100" b="1" dirty="0">
                <a:solidFill>
                  <a:srgbClr val="800080"/>
                </a:solidFill>
                <a:latin typeface="Verdana"/>
                <a:cs typeface="Verdana"/>
              </a:rPr>
              <a:t>»</a:t>
            </a:r>
            <a:endParaRPr sz="11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696456" y="188976"/>
            <a:ext cx="3240405" cy="1871980"/>
            <a:chOff x="6696456" y="188976"/>
            <a:chExt cx="3240405" cy="18719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00744" y="196596"/>
              <a:ext cx="934211" cy="4480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6456" y="188976"/>
              <a:ext cx="3240024" cy="187147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428866" y="6451186"/>
            <a:ext cx="1952625" cy="18605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4"/>
              </a:rPr>
              <a:t>h</a:t>
            </a:r>
            <a:r>
              <a:rPr sz="1200" b="1" dirty="0">
                <a:solidFill>
                  <a:srgbClr val="3333FF"/>
                </a:solidFill>
                <a:latin typeface="Verdana"/>
                <a:cs typeface="Verdana"/>
                <a:hlinkClick r:id="rId4"/>
              </a:rPr>
              <a:t>tt</a:t>
            </a: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4"/>
              </a:rPr>
              <a:t>p://im.</a:t>
            </a:r>
            <a:r>
              <a:rPr sz="1200" b="1" spc="-10" dirty="0">
                <a:solidFill>
                  <a:srgbClr val="3333FF"/>
                </a:solidFill>
                <a:latin typeface="Verdana"/>
                <a:cs typeface="Verdana"/>
                <a:hlinkClick r:id="rId4"/>
              </a:rPr>
              <a:t>e</a:t>
            </a: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4"/>
              </a:rPr>
              <a:t>con.m</a:t>
            </a:r>
            <a:r>
              <a:rPr sz="1200" b="1" spc="-10" dirty="0">
                <a:solidFill>
                  <a:srgbClr val="3333FF"/>
                </a:solidFill>
                <a:latin typeface="Verdana"/>
                <a:cs typeface="Verdana"/>
                <a:hlinkClick r:id="rId4"/>
              </a:rPr>
              <a:t>s</a:t>
            </a: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4"/>
              </a:rPr>
              <a:t>u.ru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3255" y="188976"/>
            <a:ext cx="3096768" cy="187147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28059" y="175260"/>
            <a:ext cx="2880360" cy="188518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3255" y="3345179"/>
            <a:ext cx="5545836" cy="3512818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6266688" y="3345179"/>
            <a:ext cx="3382010" cy="3508375"/>
            <a:chOff x="6266688" y="3345179"/>
            <a:chExt cx="3382010" cy="3508375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69736" y="5085587"/>
              <a:ext cx="3378708" cy="17678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66688" y="3345179"/>
              <a:ext cx="3381756" cy="171145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43255" y="2110739"/>
            <a:ext cx="9793605" cy="1077595"/>
          </a:xfrm>
          <a:prstGeom prst="rect">
            <a:avLst/>
          </a:prstGeom>
          <a:solidFill>
            <a:srgbClr val="D9F9FA"/>
          </a:solidFill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ts val="1910"/>
              </a:lnSpc>
              <a:spcBef>
                <a:spcPts val="325"/>
              </a:spcBef>
            </a:pPr>
            <a:r>
              <a:rPr sz="1600" b="1" spc="-5" dirty="0">
                <a:solidFill>
                  <a:srgbClr val="003399"/>
                </a:solidFill>
                <a:latin typeface="Arial"/>
                <a:cs typeface="Arial"/>
              </a:rPr>
              <a:t>Магистерская</a:t>
            </a:r>
            <a:r>
              <a:rPr sz="1600" b="1" spc="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3399"/>
                </a:solidFill>
                <a:latin typeface="Arial"/>
                <a:cs typeface="Arial"/>
              </a:rPr>
              <a:t>программа</a:t>
            </a:r>
            <a:endParaRPr sz="1600">
              <a:latin typeface="Arial"/>
              <a:cs typeface="Arial"/>
            </a:endParaRPr>
          </a:p>
          <a:p>
            <a:pPr marL="2520315" marR="2510790" algn="ctr">
              <a:lnSpc>
                <a:spcPts val="2880"/>
              </a:lnSpc>
              <a:spcBef>
                <a:spcPts val="85"/>
              </a:spcBef>
            </a:pP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«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Инновационный</a:t>
            </a:r>
            <a:r>
              <a:rPr sz="2400" b="1" spc="-7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800080"/>
                </a:solidFill>
                <a:latin typeface="Arial"/>
                <a:cs typeface="Arial"/>
              </a:rPr>
              <a:t>менеджмент</a:t>
            </a:r>
            <a:r>
              <a:rPr sz="2000" b="1" spc="-5" dirty="0">
                <a:solidFill>
                  <a:srgbClr val="800080"/>
                </a:solidFill>
                <a:latin typeface="Arial"/>
                <a:cs typeface="Arial"/>
              </a:rPr>
              <a:t>»  </a:t>
            </a:r>
            <a:r>
              <a:rPr sz="2400" b="1" u="heavy" spc="-5" dirty="0">
                <a:solidFill>
                  <a:srgbClr val="3333FF"/>
                </a:solidFill>
                <a:uFill>
                  <a:solidFill>
                    <a:srgbClr val="3333FF"/>
                  </a:solidFill>
                </a:uFill>
                <a:latin typeface="Arial"/>
                <a:cs typeface="Arial"/>
                <a:hlinkClick r:id="rId4"/>
              </a:rPr>
              <a:t>http://im.econ.msu.ru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810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0743" y="196595"/>
            <a:ext cx="934211" cy="44805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5" name="object 5"/>
          <p:cNvSpPr txBox="1"/>
          <p:nvPr/>
        </p:nvSpPr>
        <p:spPr>
          <a:xfrm>
            <a:off x="6416166" y="6438486"/>
            <a:ext cx="1978025" cy="211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3"/>
              </a:rPr>
              <a:t>http://im.econ.msu.ru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6" name="Google Shape;218;p30"/>
          <p:cNvPicPr preferRelativeResize="0"/>
          <p:nvPr/>
        </p:nvPicPr>
        <p:blipFill rotWithShape="1">
          <a:blip r:embed="rId4">
            <a:alphaModFix/>
          </a:blip>
          <a:srcRect l="11131" t="2687" r="27029" b="56034"/>
          <a:stretch/>
        </p:blipFill>
        <p:spPr>
          <a:xfrm>
            <a:off x="622300" y="613106"/>
            <a:ext cx="3886200" cy="381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354715" y="3568712"/>
            <a:ext cx="5715000" cy="1682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Георгий Д. Лаптев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400"/>
              </a:spcAf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к.ф.-м.н.,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в.н.с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доцент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Лаборатории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инновационного бизнеса и предпринимательства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18896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20085" y="76961"/>
            <a:ext cx="38500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99"/>
                </a:solidFill>
                <a:latin typeface="Arial"/>
                <a:cs typeface="Arial"/>
              </a:rPr>
              <a:t>Магистерская</a:t>
            </a:r>
            <a:r>
              <a:rPr sz="2400" b="1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99"/>
                </a:solidFill>
                <a:latin typeface="Arial"/>
                <a:cs typeface="Arial"/>
              </a:rPr>
              <a:t>программа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23364" y="441452"/>
            <a:ext cx="5244465" cy="4353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329"/>
              </a:lnSpc>
              <a:spcBef>
                <a:spcPts val="95"/>
              </a:spcBef>
            </a:pPr>
            <a:r>
              <a:rPr spc="-10" dirty="0" err="1"/>
              <a:t>Инновационный</a:t>
            </a:r>
            <a:r>
              <a:rPr spc="-5" dirty="0"/>
              <a:t> </a:t>
            </a:r>
            <a:r>
              <a:rPr spc="-5" dirty="0" err="1" smtClean="0"/>
              <a:t>менеджмент</a:t>
            </a:r>
            <a:endParaRPr spc="-5" dirty="0"/>
          </a:p>
        </p:txBody>
      </p:sp>
      <p:sp>
        <p:nvSpPr>
          <p:cNvPr id="4" name="object 4"/>
          <p:cNvSpPr/>
          <p:nvPr/>
        </p:nvSpPr>
        <p:spPr>
          <a:xfrm>
            <a:off x="493776" y="1616963"/>
            <a:ext cx="9325610" cy="923925"/>
          </a:xfrm>
          <a:custGeom>
            <a:avLst/>
            <a:gdLst/>
            <a:ahLst/>
            <a:cxnLst/>
            <a:rect l="l" t="t" r="r" b="b"/>
            <a:pathLst>
              <a:path w="9325610" h="923925">
                <a:moveTo>
                  <a:pt x="9325356" y="0"/>
                </a:moveTo>
                <a:lnTo>
                  <a:pt x="0" y="0"/>
                </a:lnTo>
                <a:lnTo>
                  <a:pt x="0" y="923543"/>
                </a:lnTo>
                <a:lnTo>
                  <a:pt x="9325356" y="923543"/>
                </a:lnTo>
                <a:lnTo>
                  <a:pt x="932535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3776" y="1616963"/>
            <a:ext cx="9325610" cy="92392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437640" marR="457834" indent="-1346200">
              <a:lnSpc>
                <a:spcPct val="100000"/>
              </a:lnSpc>
              <a:spcBef>
                <a:spcPts val="285"/>
              </a:spcBef>
            </a:pP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С </a:t>
            </a:r>
            <a:r>
              <a:rPr sz="2800" b="1" spc="-45" dirty="0">
                <a:solidFill>
                  <a:srgbClr val="001F5F"/>
                </a:solidFill>
                <a:latin typeface="Arial"/>
                <a:cs typeface="Arial"/>
              </a:rPr>
              <a:t>2007</a:t>
            </a:r>
            <a:r>
              <a:rPr sz="2200" spc="-45" dirty="0">
                <a:solidFill>
                  <a:srgbClr val="001F5F"/>
                </a:solidFill>
                <a:latin typeface="Arial"/>
                <a:cs typeface="Arial"/>
              </a:rPr>
              <a:t>г. </a:t>
            </a:r>
            <a:r>
              <a:rPr sz="2600" dirty="0">
                <a:solidFill>
                  <a:srgbClr val="001F5F"/>
                </a:solidFill>
                <a:latin typeface="Arial"/>
                <a:cs typeface="Arial"/>
              </a:rPr>
              <a:t>мы </a:t>
            </a:r>
            <a:r>
              <a:rPr sz="2600" spc="-25" dirty="0">
                <a:solidFill>
                  <a:srgbClr val="001F5F"/>
                </a:solidFill>
                <a:latin typeface="Arial"/>
                <a:cs typeface="Arial"/>
              </a:rPr>
              <a:t>готовим </a:t>
            </a:r>
            <a:r>
              <a:rPr sz="2600" dirty="0">
                <a:solidFill>
                  <a:srgbClr val="001F5F"/>
                </a:solidFill>
                <a:latin typeface="Arial"/>
                <a:cs typeface="Arial"/>
              </a:rPr>
              <a:t>профессионалов в </a:t>
            </a:r>
            <a:r>
              <a:rPr sz="2600" spc="-5" dirty="0">
                <a:solidFill>
                  <a:srgbClr val="001F5F"/>
                </a:solidFill>
                <a:latin typeface="Arial"/>
                <a:cs typeface="Arial"/>
              </a:rPr>
              <a:t>инновационном </a:t>
            </a:r>
            <a:r>
              <a:rPr sz="2600" dirty="0">
                <a:solidFill>
                  <a:srgbClr val="001F5F"/>
                </a:solidFill>
                <a:latin typeface="Arial"/>
                <a:cs typeface="Arial"/>
              </a:rPr>
              <a:t>/  </a:t>
            </a:r>
            <a:r>
              <a:rPr sz="2600" spc="-15" dirty="0">
                <a:solidFill>
                  <a:srgbClr val="001F5F"/>
                </a:solidFill>
                <a:latin typeface="Arial"/>
                <a:cs typeface="Arial"/>
              </a:rPr>
              <a:t>предпринимательском</a:t>
            </a:r>
            <a:r>
              <a:rPr sz="26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600" spc="-10" dirty="0">
                <a:solidFill>
                  <a:srgbClr val="001F5F"/>
                </a:solidFill>
                <a:latin typeface="Arial"/>
                <a:cs typeface="Arial"/>
              </a:rPr>
              <a:t>менеджменте.</a:t>
            </a:r>
            <a:endParaRPr sz="26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2502407"/>
            <a:ext cx="10066020" cy="3836035"/>
            <a:chOff x="0" y="2502407"/>
            <a:chExt cx="10066020" cy="383603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502407"/>
              <a:ext cx="1741932" cy="17480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5544" y="2985515"/>
              <a:ext cx="826007" cy="8260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74264" y="3308603"/>
              <a:ext cx="1664208" cy="4693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7544" y="3017519"/>
              <a:ext cx="801624" cy="80162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28102" y="3412882"/>
              <a:ext cx="1024638" cy="39371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1752" y="4117847"/>
              <a:ext cx="2318004" cy="10805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5423" y="5161787"/>
              <a:ext cx="1050036" cy="83515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17565" y="4324979"/>
              <a:ext cx="1587917" cy="5240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96428" y="4157472"/>
              <a:ext cx="1673352" cy="88087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37576" y="4914900"/>
              <a:ext cx="2028444" cy="142341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31336" y="2996183"/>
              <a:ext cx="1087796" cy="80467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55307" y="4268723"/>
              <a:ext cx="1565148" cy="65836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38700" y="3017519"/>
              <a:ext cx="1118615" cy="7940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87651" y="5132831"/>
              <a:ext cx="2569464" cy="110185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177284" y="5087111"/>
              <a:ext cx="932688" cy="70866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329428" y="5366003"/>
              <a:ext cx="2592324" cy="48310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977224" y="4273711"/>
              <a:ext cx="1499935" cy="532014"/>
            </a:xfrm>
            <a:prstGeom prst="rect">
              <a:avLst/>
            </a:prstGeom>
          </p:spPr>
        </p:pic>
      </p:grp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25" name="object 25"/>
          <p:cNvSpPr txBox="1"/>
          <p:nvPr/>
        </p:nvSpPr>
        <p:spPr>
          <a:xfrm>
            <a:off x="6416166" y="6438486"/>
            <a:ext cx="1978025" cy="211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19"/>
              </a:rPr>
              <a:t>http://im.econ.msu.ru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2300" y="762000"/>
            <a:ext cx="9217024" cy="4780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spcAft>
                <a:spcPts val="4200"/>
              </a:spcAft>
              <a:buFont typeface="Wingdings" panose="05000000000000000000" pitchFamily="2" charset="2"/>
              <a:buChar char="ü"/>
            </a:pP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в режиме неопределенности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умение быстро реагировать на изменения условий задачи, принимать решения, управлять проектами и своими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ресурсами.</a:t>
            </a:r>
          </a:p>
          <a:p>
            <a:pPr marL="342900" indent="-342900">
              <a:lnSpc>
                <a:spcPct val="114000"/>
              </a:lnSpc>
              <a:spcAft>
                <a:spcPts val="4200"/>
              </a:spcAft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конкурировать на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рынке труда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быть востребованным, нужна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гибкость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умение быстро адаптироваться к изменениям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14000"/>
              </a:lnSpc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ru-RU" sz="2600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Эмпатия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 предвидения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потребностей существующих и новых клиентов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60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41500" y="1548854"/>
            <a:ext cx="8063979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7200" dirty="0" err="1">
                <a:solidFill>
                  <a:srgbClr val="FF0000"/>
                </a:solidFill>
              </a:rPr>
              <a:t>V</a:t>
            </a:r>
            <a:r>
              <a:rPr lang="ru-RU" sz="4800" dirty="0" err="1">
                <a:solidFill>
                  <a:srgbClr val="FF0000"/>
                </a:solidFill>
              </a:rPr>
              <a:t>olatility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>
                <a:solidFill>
                  <a:srgbClr val="FF0000"/>
                </a:solidFill>
              </a:rPr>
              <a:t>–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C00000"/>
                </a:solidFill>
              </a:rPr>
              <a:t>нестабильностью</a:t>
            </a:r>
            <a:endParaRPr lang="ru-RU" sz="3200" dirty="0">
              <a:solidFill>
                <a:srgbClr val="C00000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7200" dirty="0" err="1">
                <a:solidFill>
                  <a:srgbClr val="FF0000"/>
                </a:solidFill>
              </a:rPr>
              <a:t>U</a:t>
            </a:r>
            <a:r>
              <a:rPr lang="ru-RU" sz="4800" dirty="0" err="1">
                <a:solidFill>
                  <a:srgbClr val="FF0000"/>
                </a:solidFill>
              </a:rPr>
              <a:t>ncertainty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3200" dirty="0">
                <a:solidFill>
                  <a:srgbClr val="FF0000"/>
                </a:solidFill>
              </a:rPr>
              <a:t>–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C00000"/>
                </a:solidFill>
              </a:rPr>
              <a:t>неопределенностью</a:t>
            </a:r>
            <a:endParaRPr lang="ru-RU" sz="3200" dirty="0">
              <a:solidFill>
                <a:srgbClr val="C00000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7200" dirty="0" err="1">
                <a:solidFill>
                  <a:srgbClr val="FF0000"/>
                </a:solidFill>
              </a:rPr>
              <a:t>C</a:t>
            </a:r>
            <a:r>
              <a:rPr lang="ru-RU" sz="4800" dirty="0" err="1">
                <a:solidFill>
                  <a:srgbClr val="FF0000"/>
                </a:solidFill>
              </a:rPr>
              <a:t>omplexity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3200" dirty="0">
                <a:solidFill>
                  <a:srgbClr val="FF0000"/>
                </a:solidFill>
              </a:rPr>
              <a:t>– </a:t>
            </a:r>
            <a:r>
              <a:rPr lang="ru-RU" sz="3200" dirty="0" smtClean="0">
                <a:solidFill>
                  <a:srgbClr val="C00000"/>
                </a:solidFill>
              </a:rPr>
              <a:t>сложностью  </a:t>
            </a:r>
            <a:endParaRPr lang="ru-RU" sz="3200" dirty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7200" dirty="0" err="1">
                <a:solidFill>
                  <a:srgbClr val="FF0000"/>
                </a:solidFill>
              </a:rPr>
              <a:t>A</a:t>
            </a:r>
            <a:r>
              <a:rPr lang="ru-RU" sz="4800" dirty="0" err="1">
                <a:solidFill>
                  <a:srgbClr val="FF0000"/>
                </a:solidFill>
              </a:rPr>
              <a:t>mbiguity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3200" dirty="0">
                <a:solidFill>
                  <a:srgbClr val="FF0000"/>
                </a:solidFill>
              </a:rPr>
              <a:t>–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C00000"/>
                </a:solidFill>
              </a:rPr>
              <a:t>неоднозначностью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3600" dirty="0">
                <a:solidFill>
                  <a:srgbClr val="FF0000"/>
                </a:solidFill>
              </a:rPr>
              <a:t>                   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object 3"/>
          <p:cNvSpPr txBox="1">
            <a:spLocks/>
          </p:cNvSpPr>
          <p:nvPr/>
        </p:nvSpPr>
        <p:spPr>
          <a:xfrm>
            <a:off x="698500" y="152400"/>
            <a:ext cx="8902179" cy="128176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1" i="0">
                <a:solidFill>
                  <a:schemeClr val="folHlink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ts val="3329"/>
              </a:lnSpc>
              <a:spcBef>
                <a:spcPts val="95"/>
              </a:spcBef>
            </a:pPr>
            <a:r>
              <a:rPr lang="ru-RU" b="0" kern="0" spc="-10" dirty="0" smtClean="0">
                <a:solidFill>
                  <a:srgbClr val="002060"/>
                </a:solidFill>
              </a:rPr>
              <a:t>Выпускники магистерской программы </a:t>
            </a:r>
            <a:r>
              <a:rPr lang="ru-RU" b="0" kern="0" spc="-10" dirty="0" smtClean="0"/>
              <a:t>Инновационный</a:t>
            </a:r>
            <a:r>
              <a:rPr lang="ru-RU" b="0" kern="0" spc="-5" dirty="0" smtClean="0"/>
              <a:t> менеджмент </a:t>
            </a:r>
            <a:r>
              <a:rPr lang="ru-RU" b="0" kern="0" spc="-10" dirty="0" smtClean="0">
                <a:solidFill>
                  <a:srgbClr val="002060"/>
                </a:solidFill>
              </a:rPr>
              <a:t>успешно реализуют себя в бизнес среде, характеризующейся </a:t>
            </a:r>
            <a:endParaRPr lang="ru-RU" b="0" kern="0" spc="-5" dirty="0"/>
          </a:p>
        </p:txBody>
      </p:sp>
    </p:spTree>
    <p:extLst>
      <p:ext uri="{BB962C8B-B14F-4D97-AF65-F5344CB8AC3E}">
        <p14:creationId xmlns:p14="http://schemas.microsoft.com/office/powerpoint/2010/main" val="76629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0342" y="1597724"/>
            <a:ext cx="83743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создавалась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в рамках </a:t>
            </a:r>
            <a:r>
              <a:rPr sz="2800" b="1" spc="-10" dirty="0">
                <a:solidFill>
                  <a:srgbClr val="333399"/>
                </a:solidFill>
                <a:latin typeface="Arial"/>
                <a:cs typeface="Arial"/>
              </a:rPr>
              <a:t>TEMPUS </a:t>
            </a:r>
            <a:r>
              <a:rPr sz="2800" b="1" spc="-5" dirty="0">
                <a:solidFill>
                  <a:srgbClr val="333399"/>
                </a:solidFill>
                <a:latin typeface="Arial"/>
                <a:cs typeface="Arial"/>
              </a:rPr>
              <a:t>Joint European</a:t>
            </a:r>
            <a:r>
              <a:rPr sz="28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333399"/>
                </a:solidFill>
                <a:latin typeface="Arial"/>
                <a:cs typeface="Arial"/>
              </a:rPr>
              <a:t>Project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0679" y="2616807"/>
            <a:ext cx="1266406" cy="118657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74900" y="2653976"/>
            <a:ext cx="1813208" cy="129235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29142" y="2553638"/>
            <a:ext cx="2020286" cy="1248806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14" name="object 14"/>
          <p:cNvSpPr txBox="1"/>
          <p:nvPr/>
        </p:nvSpPr>
        <p:spPr>
          <a:xfrm>
            <a:off x="6416166" y="6438486"/>
            <a:ext cx="1978025" cy="211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5"/>
              </a:rPr>
              <a:t>http://im.econ.msu.ru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20085" y="76961"/>
            <a:ext cx="38500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99"/>
                </a:solidFill>
                <a:latin typeface="Arial"/>
                <a:cs typeface="Arial"/>
              </a:rPr>
              <a:t>Магистерская</a:t>
            </a:r>
            <a:r>
              <a:rPr sz="2400" b="1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99"/>
                </a:solidFill>
                <a:latin typeface="Arial"/>
                <a:cs typeface="Arial"/>
              </a:rPr>
              <a:t>программа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329"/>
              </a:lnSpc>
              <a:spcBef>
                <a:spcPts val="95"/>
              </a:spcBef>
            </a:pPr>
            <a:r>
              <a:rPr spc="-10" dirty="0"/>
              <a:t>Инновационный</a:t>
            </a:r>
            <a:r>
              <a:rPr spc="-5" dirty="0"/>
              <a:t> менеджмент</a:t>
            </a:r>
          </a:p>
          <a:p>
            <a:pPr marL="70485" algn="ctr">
              <a:lnSpc>
                <a:spcPts val="3090"/>
              </a:lnSpc>
            </a:pPr>
            <a:endParaRPr sz="2600" dirty="0"/>
          </a:p>
        </p:txBody>
      </p:sp>
      <p:pic>
        <p:nvPicPr>
          <p:cNvPr id="15" name="Picture 12" descr="https://meretid.nu/wp-content/uploads/2018/06/Samarbejde-med-CBS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12" b="35536"/>
          <a:stretch/>
        </p:blipFill>
        <p:spPr bwMode="auto">
          <a:xfrm>
            <a:off x="6582789" y="2743200"/>
            <a:ext cx="3289300" cy="82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ject 24">
            <a:extLst>
              <a:ext uri="{FF2B5EF4-FFF2-40B4-BE49-F238E27FC236}">
                <a16:creationId xmlns:a16="http://schemas.microsoft.com/office/drawing/2014/main" id="{CDBD0AA8-2AC3-DB41-9C6D-F046F41D9A84}"/>
              </a:ext>
            </a:extLst>
          </p:cNvPr>
          <p:cNvSpPr txBox="1">
            <a:spLocks/>
          </p:cNvSpPr>
          <p:nvPr/>
        </p:nvSpPr>
        <p:spPr>
          <a:xfrm>
            <a:off x="148973" y="3959466"/>
            <a:ext cx="2225928" cy="694422"/>
          </a:xfrm>
          <a:prstGeom prst="rect">
            <a:avLst/>
          </a:prstGeom>
        </p:spPr>
        <p:txBody>
          <a:bodyPr vert="horz" wrap="square" lIns="0" tIns="2858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650" b="1" i="0" kern="1200">
                <a:solidFill>
                  <a:srgbClr val="001F5F"/>
                </a:solidFill>
                <a:latin typeface="Verdana"/>
                <a:ea typeface="+mn-ea"/>
                <a:cs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50" marR="7620" algn="ctr" defTabSz="1371600">
              <a:lnSpc>
                <a:spcPct val="107000"/>
              </a:lnSpc>
              <a:spcBef>
                <a:spcPts val="23"/>
              </a:spcBef>
            </a:pPr>
            <a:r>
              <a:rPr lang="ru-RU" sz="1400" spc="-8" dirty="0">
                <a:solidFill>
                  <a:srgbClr val="6C26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КТН, </a:t>
            </a:r>
            <a:r>
              <a:rPr lang="en-US" sz="1400" spc="-8" dirty="0">
                <a:solidFill>
                  <a:srgbClr val="6C26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Royal Institute </a:t>
            </a:r>
            <a:endParaRPr lang="ru-RU" sz="1400" spc="-8" dirty="0" smtClean="0">
              <a:solidFill>
                <a:srgbClr val="6C26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050" marR="7620" algn="ctr" defTabSz="1371600">
              <a:lnSpc>
                <a:spcPct val="107000"/>
              </a:lnSpc>
              <a:spcBef>
                <a:spcPts val="23"/>
              </a:spcBef>
            </a:pPr>
            <a:r>
              <a:rPr lang="en-US" sz="1400" spc="-8" dirty="0" smtClean="0">
                <a:solidFill>
                  <a:srgbClr val="6C26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400" spc="-8" dirty="0">
                <a:solidFill>
                  <a:srgbClr val="6C26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  <a:br>
              <a:rPr lang="en-US" sz="1400" spc="-8" dirty="0">
                <a:solidFill>
                  <a:srgbClr val="6C265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24">
            <a:extLst>
              <a:ext uri="{FF2B5EF4-FFF2-40B4-BE49-F238E27FC236}">
                <a16:creationId xmlns:a16="http://schemas.microsoft.com/office/drawing/2014/main" id="{57F20165-46FC-5245-BD85-303276F3CA12}"/>
              </a:ext>
            </a:extLst>
          </p:cNvPr>
          <p:cNvSpPr txBox="1">
            <a:spLocks/>
          </p:cNvSpPr>
          <p:nvPr/>
        </p:nvSpPr>
        <p:spPr>
          <a:xfrm>
            <a:off x="2222500" y="3946328"/>
            <a:ext cx="2295359" cy="694422"/>
          </a:xfrm>
          <a:prstGeom prst="rect">
            <a:avLst/>
          </a:prstGeom>
        </p:spPr>
        <p:txBody>
          <a:bodyPr vert="horz" wrap="square" lIns="0" tIns="2858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650" b="1" i="0" kern="1200">
                <a:solidFill>
                  <a:srgbClr val="001F5F"/>
                </a:solidFill>
                <a:latin typeface="Verdana"/>
                <a:ea typeface="+mn-ea"/>
                <a:cs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50" marR="7620" algn="ctr" defTabSz="1371600">
              <a:lnSpc>
                <a:spcPct val="107000"/>
              </a:lnSpc>
              <a:spcBef>
                <a:spcPts val="23"/>
              </a:spcBef>
            </a:pPr>
            <a:r>
              <a:rPr lang="en-US" sz="1400" spc="-8" dirty="0">
                <a:solidFill>
                  <a:srgbClr val="6C26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Stockholm School of </a:t>
            </a:r>
            <a:r>
              <a:rPr lang="en-US" sz="1400" spc="-8" dirty="0" smtClean="0">
                <a:solidFill>
                  <a:srgbClr val="6C26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Entrepreneurship</a:t>
            </a:r>
            <a:r>
              <a:rPr lang="en-US" sz="1400" spc="-8" dirty="0">
                <a:solidFill>
                  <a:srgbClr val="6C26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spc="-8" dirty="0">
                <a:solidFill>
                  <a:srgbClr val="6C265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24">
            <a:extLst>
              <a:ext uri="{FF2B5EF4-FFF2-40B4-BE49-F238E27FC236}">
                <a16:creationId xmlns:a16="http://schemas.microsoft.com/office/drawing/2014/main" id="{A1F23ACF-FF51-F949-9E95-271DE669604C}"/>
              </a:ext>
            </a:extLst>
          </p:cNvPr>
          <p:cNvSpPr txBox="1">
            <a:spLocks/>
          </p:cNvSpPr>
          <p:nvPr/>
        </p:nvSpPr>
        <p:spPr>
          <a:xfrm>
            <a:off x="4051300" y="3911580"/>
            <a:ext cx="2824952" cy="924933"/>
          </a:xfrm>
          <a:prstGeom prst="rect">
            <a:avLst/>
          </a:prstGeom>
        </p:spPr>
        <p:txBody>
          <a:bodyPr vert="horz" wrap="square" lIns="0" tIns="2858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650" b="1" i="0" kern="1200">
                <a:solidFill>
                  <a:srgbClr val="001F5F"/>
                </a:solidFill>
                <a:latin typeface="Verdana"/>
                <a:ea typeface="+mn-ea"/>
                <a:cs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50" marR="7620" algn="ctr" defTabSz="1371600">
              <a:lnSpc>
                <a:spcPct val="107000"/>
              </a:lnSpc>
              <a:spcBef>
                <a:spcPts val="23"/>
              </a:spcBef>
            </a:pPr>
            <a:r>
              <a:rPr lang="en-US" sz="1400" spc="-8" dirty="0">
                <a:solidFill>
                  <a:srgbClr val="6C26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 of Economics Lomonosov Moscow State University</a:t>
            </a:r>
            <a:br>
              <a:rPr lang="en-US" sz="1400" spc="-8" dirty="0">
                <a:solidFill>
                  <a:srgbClr val="6C265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24">
            <a:extLst>
              <a:ext uri="{FF2B5EF4-FFF2-40B4-BE49-F238E27FC236}">
                <a16:creationId xmlns:a16="http://schemas.microsoft.com/office/drawing/2014/main" id="{A1F23ACF-FF51-F949-9E95-271DE669604C}"/>
              </a:ext>
            </a:extLst>
          </p:cNvPr>
          <p:cNvSpPr txBox="1">
            <a:spLocks/>
          </p:cNvSpPr>
          <p:nvPr/>
        </p:nvSpPr>
        <p:spPr>
          <a:xfrm>
            <a:off x="6814963" y="3891077"/>
            <a:ext cx="2824952" cy="233398"/>
          </a:xfrm>
          <a:prstGeom prst="rect">
            <a:avLst/>
          </a:prstGeom>
        </p:spPr>
        <p:txBody>
          <a:bodyPr vert="horz" wrap="square" lIns="0" tIns="2858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650" b="1" i="0" kern="1200">
                <a:solidFill>
                  <a:srgbClr val="001F5F"/>
                </a:solidFill>
                <a:latin typeface="Verdana"/>
                <a:ea typeface="+mn-ea"/>
                <a:cs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50" marR="7620" algn="ctr" defTabSz="1371600">
              <a:lnSpc>
                <a:spcPct val="107000"/>
              </a:lnSpc>
              <a:spcBef>
                <a:spcPts val="23"/>
              </a:spcBef>
            </a:pPr>
            <a:r>
              <a:rPr lang="en-US" sz="1400" spc="-8" dirty="0" smtClean="0">
                <a:solidFill>
                  <a:srgbClr val="6C26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Copenhagen Business School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6" name="object 6"/>
          <p:cNvSpPr txBox="1"/>
          <p:nvPr/>
        </p:nvSpPr>
        <p:spPr>
          <a:xfrm>
            <a:off x="6416166" y="6438486"/>
            <a:ext cx="1978025" cy="211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2"/>
              </a:rPr>
              <a:t>http://im.econ.msu.ru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2052" name="Picture 4" descr="https://static.tumblr.com/cdb1c06478da32abb366363c88a70d86/wgjpkyt/9q0nfwxzu/tumblr_static_tumblr_static_ec7undq7fu0ockswkk8g0cggs_focused_v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53" y="1215428"/>
            <a:ext cx="3362325" cy="189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41300" y="142315"/>
            <a:ext cx="80772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398145" lvl="0">
              <a:lnSpc>
                <a:spcPct val="125000"/>
              </a:lnSpc>
              <a:spcBef>
                <a:spcPts val="830"/>
              </a:spcBef>
            </a:pPr>
            <a:r>
              <a:rPr lang="ru-RU" sz="2200" b="1" spc="-5" dirty="0">
                <a:solidFill>
                  <a:srgbClr val="800080"/>
                </a:solidFill>
                <a:latin typeface="Arial"/>
                <a:cs typeface="Arial"/>
              </a:rPr>
              <a:t>Команда </a:t>
            </a:r>
            <a:r>
              <a:rPr lang="ru-RU" sz="2200" b="1" spc="-15" dirty="0">
                <a:solidFill>
                  <a:srgbClr val="800080"/>
                </a:solidFill>
                <a:latin typeface="Arial"/>
                <a:cs typeface="Arial"/>
              </a:rPr>
              <a:t>штатных </a:t>
            </a:r>
            <a:r>
              <a:rPr lang="ru-RU" sz="2200" b="1" spc="-5" dirty="0">
                <a:solidFill>
                  <a:srgbClr val="800080"/>
                </a:solidFill>
                <a:latin typeface="Arial"/>
                <a:cs typeface="Arial"/>
              </a:rPr>
              <a:t>и </a:t>
            </a:r>
            <a:r>
              <a:rPr lang="ru-RU" sz="2200" b="1" spc="-10" dirty="0">
                <a:solidFill>
                  <a:srgbClr val="800080"/>
                </a:solidFill>
                <a:latin typeface="Arial"/>
                <a:cs typeface="Arial"/>
              </a:rPr>
              <a:t>приглашенных </a:t>
            </a:r>
            <a:r>
              <a:rPr lang="ru-RU" sz="2200" b="1" spc="-20" dirty="0">
                <a:solidFill>
                  <a:srgbClr val="800080"/>
                </a:solidFill>
                <a:latin typeface="Arial"/>
                <a:cs typeface="Arial"/>
              </a:rPr>
              <a:t>преподавателей </a:t>
            </a:r>
            <a:r>
              <a:rPr lang="ru-RU" sz="2200" b="1" spc="-20" dirty="0" smtClean="0">
                <a:solidFill>
                  <a:srgbClr val="800080"/>
                </a:solidFill>
                <a:latin typeface="Arial"/>
                <a:cs typeface="Arial"/>
              </a:rPr>
              <a:t>прошла подготовку </a:t>
            </a:r>
            <a:r>
              <a:rPr lang="ru-RU" sz="2200" b="1" spc="-5" dirty="0">
                <a:solidFill>
                  <a:srgbClr val="800080"/>
                </a:solidFill>
                <a:latin typeface="Arial"/>
                <a:cs typeface="Arial"/>
              </a:rPr>
              <a:t>в </a:t>
            </a:r>
            <a:r>
              <a:rPr lang="ru-RU" sz="2200" b="1" spc="-20" dirty="0">
                <a:solidFill>
                  <a:srgbClr val="800080"/>
                </a:solidFill>
                <a:latin typeface="Arial"/>
                <a:cs typeface="Arial"/>
              </a:rPr>
              <a:t>ведущих </a:t>
            </a:r>
            <a:r>
              <a:rPr lang="ru-RU" sz="2200" b="1" spc="-10" dirty="0">
                <a:solidFill>
                  <a:srgbClr val="800080"/>
                </a:solidFill>
                <a:latin typeface="Arial"/>
                <a:cs typeface="Arial"/>
              </a:rPr>
              <a:t>зарубежных</a:t>
            </a:r>
            <a:r>
              <a:rPr lang="ru-RU" sz="2200" b="1" spc="11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lang="ru-RU" sz="2200" b="1" spc="-10" dirty="0" smtClean="0">
                <a:solidFill>
                  <a:srgbClr val="800080"/>
                </a:solidFill>
                <a:latin typeface="Arial"/>
                <a:cs typeface="Arial"/>
              </a:rPr>
              <a:t>школах</a:t>
            </a:r>
            <a:endParaRPr lang="ru-RU" sz="2200" b="1" dirty="0">
              <a:solidFill>
                <a:srgbClr val="800080"/>
              </a:solidFill>
              <a:latin typeface="Arial"/>
              <a:cs typeface="Arial"/>
            </a:endParaRPr>
          </a:p>
        </p:txBody>
      </p:sp>
      <p:pic>
        <p:nvPicPr>
          <p:cNvPr id="2054" name="Picture 6" descr="https://www.mbamission.com/blog/wp-content/uploads/2016/06/haas-school-of-business_416x41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0" b="19409"/>
          <a:stretch/>
        </p:blipFill>
        <p:spPr bwMode="auto">
          <a:xfrm>
            <a:off x="7432696" y="1295400"/>
            <a:ext cx="229552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mbamission.com/blog/wp-content/uploads/2017/06/stanford-gsb-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306" y="1512201"/>
            <a:ext cx="3380741" cy="109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meretid.nu/wp-content/uploads/2018/06/Samarbejde-med-CBS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12" b="35536"/>
          <a:stretch/>
        </p:blipFill>
        <p:spPr bwMode="auto">
          <a:xfrm>
            <a:off x="585981" y="5047251"/>
            <a:ext cx="5141719" cy="71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visathingforstudent.com/wp-content/uploads/2019/07/hhs-sv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308" y="2892948"/>
            <a:ext cx="1679822" cy="171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asea-uninet.org/wp-content/uploads/LOGO_Italy_Politecnico-di-Milan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048" y="2881367"/>
            <a:ext cx="1724906" cy="172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chulich School of Business, York University| mba.com Program Find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81" y="2885065"/>
            <a:ext cx="3064856" cy="191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14" name="object 14"/>
          <p:cNvSpPr txBox="1"/>
          <p:nvPr/>
        </p:nvSpPr>
        <p:spPr>
          <a:xfrm>
            <a:off x="6416166" y="6438486"/>
            <a:ext cx="1978025" cy="211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2"/>
              </a:rPr>
              <a:t>http://im.econ.msu.ru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5" name="object 2"/>
          <p:cNvSpPr txBox="1"/>
          <p:nvPr/>
        </p:nvSpPr>
        <p:spPr>
          <a:xfrm>
            <a:off x="469900" y="126191"/>
            <a:ext cx="8502754" cy="17485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en-US" sz="2400" b="1" dirty="0">
                <a:solidFill>
                  <a:srgbClr val="800080"/>
                </a:solidFill>
              </a:rPr>
              <a:t>Erasmus+ (</a:t>
            </a:r>
            <a:r>
              <a:rPr lang="en-US" sz="2400" dirty="0">
                <a:solidFill>
                  <a:srgbClr val="800080"/>
                </a:solidFill>
              </a:rPr>
              <a:t>EC</a:t>
            </a:r>
            <a:r>
              <a:rPr lang="en-US" sz="2400" b="1" dirty="0" smtClean="0">
                <a:solidFill>
                  <a:srgbClr val="800080"/>
                </a:solidFill>
              </a:rPr>
              <a:t>) </a:t>
            </a:r>
            <a:r>
              <a:rPr lang="en-US" sz="2800" dirty="0" smtClean="0">
                <a:solidFill>
                  <a:srgbClr val="800080"/>
                </a:solidFill>
              </a:rPr>
              <a:t>- </a:t>
            </a:r>
            <a:r>
              <a:rPr lang="en-US" sz="2800" b="1" dirty="0" smtClean="0">
                <a:solidFill>
                  <a:srgbClr val="800080"/>
                </a:solidFill>
              </a:rPr>
              <a:t>​”Open </a:t>
            </a:r>
            <a:r>
              <a:rPr lang="en-US" sz="2800" b="1" dirty="0">
                <a:solidFill>
                  <a:srgbClr val="800080"/>
                </a:solidFill>
              </a:rPr>
              <a:t>Innovation Platform for </a:t>
            </a:r>
            <a:r>
              <a:rPr lang="en-US" sz="2800" b="1" dirty="0" smtClean="0">
                <a:solidFill>
                  <a:srgbClr val="800080"/>
                </a:solidFill>
              </a:rPr>
              <a:t>University –Enterprise </a:t>
            </a:r>
            <a:r>
              <a:rPr lang="en-US" sz="2800" b="1" dirty="0">
                <a:solidFill>
                  <a:srgbClr val="800080"/>
                </a:solidFill>
              </a:rPr>
              <a:t>Collaboration: new product, business and human capital </a:t>
            </a:r>
            <a:r>
              <a:rPr lang="en-US" sz="2800" b="1" dirty="0" smtClean="0">
                <a:solidFill>
                  <a:srgbClr val="800080"/>
                </a:solidFill>
              </a:rPr>
              <a:t>development”</a:t>
            </a:r>
            <a:r>
              <a:rPr lang="en-US" sz="2800" dirty="0" smtClean="0">
                <a:solidFill>
                  <a:srgbClr val="800080"/>
                </a:solidFill>
              </a:rPr>
              <a:t>,</a:t>
            </a:r>
            <a:r>
              <a:rPr lang="en-US" sz="2800" dirty="0">
                <a:solidFill>
                  <a:srgbClr val="800080"/>
                </a:solidFill>
              </a:rPr>
              <a:t> </a:t>
            </a:r>
            <a:r>
              <a:rPr lang="en-US" sz="2800" b="1" dirty="0">
                <a:solidFill>
                  <a:srgbClr val="800080"/>
                </a:solidFill>
              </a:rPr>
              <a:t>2015</a:t>
            </a:r>
            <a:r>
              <a:rPr lang="en-US" sz="2800" dirty="0">
                <a:solidFill>
                  <a:srgbClr val="800080"/>
                </a:solidFill>
              </a:rPr>
              <a:t>/</a:t>
            </a:r>
            <a:r>
              <a:rPr lang="en-US" sz="2800" b="1" dirty="0">
                <a:solidFill>
                  <a:srgbClr val="800080"/>
                </a:solidFill>
              </a:rPr>
              <a:t>2020</a:t>
            </a:r>
            <a:endParaRPr lang="en-US" sz="2800" dirty="0">
              <a:solidFill>
                <a:srgbClr val="800080"/>
              </a:solidFill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2800" dirty="0">
              <a:solidFill>
                <a:srgbClr val="800080"/>
              </a:solidFill>
              <a:latin typeface="Arial"/>
              <a:cs typeface="Arial"/>
            </a:endParaRPr>
          </a:p>
        </p:txBody>
      </p:sp>
      <p:pic>
        <p:nvPicPr>
          <p:cNvPr id="1026" name="Picture 2" descr="https://asea-uninet.org/wp-content/uploads/LOGO_Italy_Politecnico-di-Milan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560" y="2061280"/>
            <a:ext cx="1676383" cy="167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ets.spbstu.ru/userfiles/images/partners/lappenr_univ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5" t="29448" r="7252" b="33770"/>
          <a:stretch/>
        </p:blipFill>
        <p:spPr bwMode="auto">
          <a:xfrm>
            <a:off x="3289300" y="2212023"/>
            <a:ext cx="3680501" cy="117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itmanufacturing.eu/wp-content/uploads/Grenoble-INP-2-1200x80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061" y="2022504"/>
            <a:ext cx="2216259" cy="148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m0-tub-ru.yandex.net/i?id=a8e81791110b65e11cb9a486f7fbe434-l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6" y="4156814"/>
            <a:ext cx="1770921" cy="177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upload.wikimedia.org/wikipedia/en/thumb/2/2e/Tianjin_Normal_University_logo_2.png/300px-Tianjin_Normal_University_logo_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164" y="4046230"/>
            <a:ext cx="1857124" cy="185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raise-russia.ru/files/partner-vlgu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22515" r="20888" b="24194"/>
          <a:stretch/>
        </p:blipFill>
        <p:spPr bwMode="auto">
          <a:xfrm>
            <a:off x="5397615" y="3895076"/>
            <a:ext cx="2128147" cy="203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old.sk.ru/cfs-file.ashx/__key/communityserver-components-userfiles/00-00-00-21-44-_3F044004380441043E043504340438043D0435043D043D044B043504_+_4404300439043B044B04_/_3B043E0433043E04420438043F04_-_3C0433044304_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304" y="4108347"/>
            <a:ext cx="1620173" cy="1599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8972654" y="126191"/>
            <a:ext cx="1022246" cy="8272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52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0743" y="196595"/>
            <a:ext cx="934211" cy="44805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82574" y="175386"/>
            <a:ext cx="7948295" cy="1610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330" algn="ctr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800080"/>
                </a:solidFill>
                <a:latin typeface="Arial"/>
                <a:cs typeface="Arial"/>
              </a:rPr>
              <a:t>Отличительные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особенности магистерской</a:t>
            </a:r>
            <a:r>
              <a:rPr sz="2400" spc="-4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программы</a:t>
            </a:r>
            <a:endParaRPr sz="2400" dirty="0">
              <a:latin typeface="Arial"/>
              <a:cs typeface="Arial"/>
            </a:endParaRPr>
          </a:p>
          <a:p>
            <a:pPr marL="104139" algn="ctr">
              <a:lnSpc>
                <a:spcPct val="100000"/>
              </a:lnSpc>
            </a:pPr>
            <a:r>
              <a:rPr sz="2400" b="1" spc="-10" dirty="0">
                <a:solidFill>
                  <a:srgbClr val="800080"/>
                </a:solidFill>
                <a:latin typeface="Arial"/>
                <a:cs typeface="Arial"/>
              </a:rPr>
              <a:t>Инновационный </a:t>
            </a:r>
            <a:r>
              <a:rPr sz="2400" b="1" dirty="0">
                <a:solidFill>
                  <a:srgbClr val="800080"/>
                </a:solidFill>
                <a:latin typeface="Arial"/>
                <a:cs typeface="Arial"/>
              </a:rPr>
              <a:t>менеджмент </a:t>
            </a:r>
            <a:r>
              <a:rPr sz="2400" spc="-5" dirty="0">
                <a:solidFill>
                  <a:srgbClr val="800080"/>
                </a:solidFill>
                <a:latin typeface="Arial"/>
                <a:cs typeface="Arial"/>
              </a:rPr>
              <a:t>(1)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300" dirty="0">
              <a:latin typeface="Arial"/>
              <a:cs typeface="Arial"/>
            </a:endParaRPr>
          </a:p>
          <a:p>
            <a:pPr marL="318770" indent="-306705">
              <a:lnSpc>
                <a:spcPct val="100000"/>
              </a:lnSpc>
              <a:buSzPct val="75000"/>
              <a:buFont typeface="Wingdings"/>
              <a:buChar char=""/>
              <a:tabLst>
                <a:tab pos="319405" algn="l"/>
              </a:tabLst>
            </a:pP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Междисциплинарность 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/</a:t>
            </a:r>
            <a:r>
              <a:rPr sz="2400" b="1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кросс-фунциональность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5"/>
              </a:spcBef>
            </a:pPr>
            <a:r>
              <a:rPr spc="-5" dirty="0"/>
              <a:t>Экономический факультет </a:t>
            </a:r>
            <a:r>
              <a:rPr dirty="0"/>
              <a:t>МГУ </a:t>
            </a:r>
            <a:r>
              <a:rPr spc="-5" dirty="0"/>
              <a:t>имени М.В.Ломоносова  </a:t>
            </a:r>
            <a:r>
              <a:rPr spc="-5" dirty="0">
                <a:solidFill>
                  <a:srgbClr val="800080"/>
                </a:solidFill>
              </a:rPr>
              <a:t>магистерская программа «</a:t>
            </a:r>
            <a:r>
              <a:rPr sz="1200" spc="-5" dirty="0">
                <a:solidFill>
                  <a:srgbClr val="800080"/>
                </a:solidFill>
              </a:rPr>
              <a:t>Инновационный</a:t>
            </a:r>
            <a:r>
              <a:rPr sz="1200" spc="30" dirty="0">
                <a:solidFill>
                  <a:srgbClr val="800080"/>
                </a:solidFill>
              </a:rPr>
              <a:t> </a:t>
            </a:r>
            <a:r>
              <a:rPr sz="1200" spc="-5" dirty="0">
                <a:solidFill>
                  <a:srgbClr val="800080"/>
                </a:solidFill>
              </a:rPr>
              <a:t>менеджмент</a:t>
            </a:r>
            <a:r>
              <a:rPr spc="-5" dirty="0">
                <a:solidFill>
                  <a:srgbClr val="800080"/>
                </a:solidFill>
              </a:rPr>
              <a:t>»</a:t>
            </a:r>
            <a:endParaRPr sz="1200"/>
          </a:p>
        </p:txBody>
      </p:sp>
      <p:sp>
        <p:nvSpPr>
          <p:cNvPr id="5" name="object 5"/>
          <p:cNvSpPr txBox="1"/>
          <p:nvPr/>
        </p:nvSpPr>
        <p:spPr>
          <a:xfrm>
            <a:off x="6416166" y="6438486"/>
            <a:ext cx="1978025" cy="211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3333FF"/>
                </a:solidFill>
                <a:latin typeface="Verdana"/>
                <a:cs typeface="Verdana"/>
                <a:hlinkClick r:id="rId3"/>
              </a:rPr>
              <a:t>http://im.econ.msu.ru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</TotalTime>
  <Words>586</Words>
  <Application>Microsoft Office PowerPoint</Application>
  <PresentationFormat>Произвольный</PresentationFormat>
  <Paragraphs>95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Wingdings</vt:lpstr>
      <vt:lpstr>Verdana</vt:lpstr>
      <vt:lpstr>Calibri</vt:lpstr>
      <vt:lpstr>Arial</vt:lpstr>
      <vt:lpstr>Office Theme</vt:lpstr>
      <vt:lpstr>Презентация PowerPoint</vt:lpstr>
      <vt:lpstr>Презентация PowerPoint</vt:lpstr>
      <vt:lpstr>Инновационный менеджмент</vt:lpstr>
      <vt:lpstr>Презентация PowerPoint</vt:lpstr>
      <vt:lpstr>Презентация PowerPoint</vt:lpstr>
      <vt:lpstr>Инновационный менеджмент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Магистры «Инновационный менеджмент» вырабатывают умения и приобретают деловые контакты  в проектной работе с компаниями – project based learning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velikhanova</dc:creator>
  <cp:lastModifiedBy>user</cp:lastModifiedBy>
  <cp:revision>36</cp:revision>
  <dcterms:created xsi:type="dcterms:W3CDTF">2020-10-06T18:46:09Z</dcterms:created>
  <dcterms:modified xsi:type="dcterms:W3CDTF">2022-03-20T12:40:27Z</dcterms:modified>
</cp:coreProperties>
</file>