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1"/>
  </p:notesMasterIdLst>
  <p:sldIdLst>
    <p:sldId id="256" r:id="rId2"/>
    <p:sldId id="288" r:id="rId3"/>
    <p:sldId id="274" r:id="rId4"/>
    <p:sldId id="296" r:id="rId5"/>
    <p:sldId id="297" r:id="rId6"/>
    <p:sldId id="280" r:id="rId7"/>
    <p:sldId id="298" r:id="rId8"/>
    <p:sldId id="299" r:id="rId9"/>
    <p:sldId id="286" r:id="rId10"/>
    <p:sldId id="292" r:id="rId11"/>
    <p:sldId id="285" r:id="rId12"/>
    <p:sldId id="281" r:id="rId13"/>
    <p:sldId id="282" r:id="rId14"/>
    <p:sldId id="294" r:id="rId15"/>
    <p:sldId id="293" r:id="rId16"/>
    <p:sldId id="300" r:id="rId17"/>
    <p:sldId id="301" r:id="rId18"/>
    <p:sldId id="278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FFC000"/>
    <a:srgbClr val="EBEBEB"/>
    <a:srgbClr val="D3D3D3"/>
    <a:srgbClr val="44546A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892" autoAdjust="0"/>
    <p:restoredTop sz="93690" autoAdjust="0"/>
  </p:normalViewPr>
  <p:slideViewPr>
    <p:cSldViewPr snapToGrid="0">
      <p:cViewPr varScale="1">
        <p:scale>
          <a:sx n="82" d="100"/>
          <a:sy n="82" d="100"/>
        </p:scale>
        <p:origin x="8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C9106-EA17-434F-85AF-0609ABC7EB53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106D2-88C4-4358-999A-E8112CF76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423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106D2-88C4-4358-999A-E8112CF76B1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623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/>
              <a:t>Оля: </a:t>
            </a:r>
            <a:r>
              <a:rPr lang="ru-RU" dirty="0"/>
              <a:t>!!!! А разве мы не согласовали,</a:t>
            </a:r>
            <a:r>
              <a:rPr lang="ru-RU" baseline="0" dirty="0"/>
              <a:t> что ССТ включается как первая инстанция ТОЛЬКО при выборе практики во внешней </a:t>
            </a:r>
            <a:r>
              <a:rPr lang="ru-RU" baseline="0" dirty="0" err="1"/>
              <a:t>огранизации</a:t>
            </a:r>
            <a:r>
              <a:rPr lang="ru-RU" baseline="0" dirty="0"/>
              <a:t>?   </a:t>
            </a:r>
          </a:p>
          <a:p>
            <a:r>
              <a:rPr lang="ru-RU" b="1" baseline="0" dirty="0"/>
              <a:t>Рената:  </a:t>
            </a:r>
            <a:r>
              <a:rPr lang="ru-RU" b="0" baseline="0" dirty="0"/>
              <a:t>Если  электронное заявление будет как в этот раз на согласование приходить к нам, то будет все так, как написано в слайде. А, если, Е.Н. скажет, что мы упраздняемся, т.е. электронное заявление будет приходить сразу научному руководителю, а потом директору магистратуры, то в первом пункте я напишу: «согласование с отделом СТ должно быть до подачи электронного заявления». </a:t>
            </a:r>
          </a:p>
          <a:p>
            <a:r>
              <a:rPr lang="ru-RU" b="0" baseline="0" dirty="0"/>
              <a:t>Решение по этому вопросу за Е.Н.                                                                                                                                                          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106D2-88C4-4358-999A-E8112CF76B1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255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/>
              <a:t>Оля:</a:t>
            </a:r>
            <a:r>
              <a:rPr lang="ru-RU" dirty="0"/>
              <a:t> Не</a:t>
            </a:r>
            <a:r>
              <a:rPr lang="ru-RU" baseline="0" dirty="0"/>
              <a:t> очень поняла название «по триместрам»      </a:t>
            </a:r>
          </a:p>
          <a:p>
            <a:r>
              <a:rPr lang="ru-RU" b="1" baseline="0" dirty="0"/>
              <a:t>Рената:</a:t>
            </a:r>
            <a:r>
              <a:rPr lang="ru-RU" baseline="0" dirty="0"/>
              <a:t>  этот слайд предполагает указание сроков именно периодов практики, </a:t>
            </a:r>
            <a:r>
              <a:rPr lang="ru-RU" b="1" baseline="0" dirty="0"/>
              <a:t>которые внесет Е.Н.  </a:t>
            </a:r>
          </a:p>
          <a:p>
            <a:r>
              <a:rPr lang="ru-RU" baseline="0" dirty="0"/>
              <a:t>Например, 4-й триместр, период практики: с  31.10.2022 г. по 16.12.2022 г. (пояснение: самая продолжительная практика 5 недель в 4-м триместре). Сдача  документов  в период: с 19.12.2022 г. по 27.12.2022г. инспектору  учебной части.  </a:t>
            </a:r>
          </a:p>
          <a:p>
            <a:r>
              <a:rPr lang="ru-RU" baseline="0" dirty="0"/>
              <a:t>    По-моему мнению сроки необходимо писать, чтобы у студентов было понимание, когда они консультируются у нас, сколько времени у них есть на согласование с </a:t>
            </a:r>
            <a:r>
              <a:rPr lang="ru-RU" baseline="0" dirty="0" err="1"/>
              <a:t>научником</a:t>
            </a:r>
            <a:r>
              <a:rPr lang="ru-RU" baseline="0" dirty="0"/>
              <a:t>, сколько времени надо оставить для оформления  сопроводительных  документов по практике.</a:t>
            </a:r>
          </a:p>
          <a:p>
            <a:r>
              <a:rPr lang="ru-RU" baseline="0" dirty="0"/>
              <a:t>    Окончательное решение за Е.Н. Как скажет, так и будет.  </a:t>
            </a:r>
          </a:p>
          <a:p>
            <a:r>
              <a:rPr lang="ru-RU" baseline="0" dirty="0"/>
              <a:t>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106D2-88C4-4358-999A-E8112CF76B1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834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/>
              <a:t>Вопросы </a:t>
            </a:r>
            <a:r>
              <a:rPr lang="ru-RU" b="1" dirty="0" err="1"/>
              <a:t>Золотиной</a:t>
            </a:r>
            <a:r>
              <a:rPr lang="ru-RU" b="1" dirty="0"/>
              <a:t> О.:</a:t>
            </a:r>
          </a:p>
          <a:p>
            <a:r>
              <a:rPr lang="ru-RU" dirty="0"/>
              <a:t> – разрешаем ли мы вместо</a:t>
            </a:r>
            <a:r>
              <a:rPr lang="ru-RU" baseline="0" dirty="0"/>
              <a:t> договора письмо-подтверждение?</a:t>
            </a:r>
          </a:p>
          <a:p>
            <a:pPr marL="171450" indent="-171450">
              <a:buFontTx/>
              <a:buChar char="-"/>
            </a:pPr>
            <a:r>
              <a:rPr lang="ru-RU" baseline="0" dirty="0"/>
              <a:t>Почему Инспектор учебной части не может дать образец справки с </a:t>
            </a:r>
            <a:r>
              <a:rPr lang="ru-RU" baseline="0" dirty="0" err="1"/>
              <a:t>ме</a:t>
            </a:r>
            <a:endParaRPr lang="ru-RU" baseline="0" dirty="0"/>
          </a:p>
          <a:p>
            <a:pPr marL="0" indent="0">
              <a:buFontTx/>
              <a:buNone/>
            </a:pPr>
            <a:r>
              <a:rPr lang="ru-RU" baseline="0" dirty="0"/>
              <a:t>ста работы?</a:t>
            </a:r>
          </a:p>
          <a:p>
            <a:pPr marL="0" indent="0">
              <a:buFontTx/>
              <a:buNone/>
            </a:pPr>
            <a:r>
              <a:rPr lang="ru-RU" b="1" baseline="0" dirty="0"/>
              <a:t>Ответ Ткаченко Рената:</a:t>
            </a:r>
          </a:p>
          <a:p>
            <a:pPr marL="228600" indent="-228600">
              <a:buFontTx/>
              <a:buAutoNum type="arabicParenR"/>
            </a:pPr>
            <a:r>
              <a:rPr lang="ru-RU" b="0" baseline="0" dirty="0"/>
              <a:t>Этот вопрос два года назад обсуждался с Глаголевой  А.М. , потом был согласован с Красковым, Ивановым, Никитушкиной. В бакалавриате эта форма работает. А сейчас по магистратуре решение примет Кудряшова Е.Н. Как скажет, так и будем все делать.</a:t>
            </a:r>
          </a:p>
          <a:p>
            <a:pPr marL="228600" indent="-228600">
              <a:buFontTx/>
              <a:buAutoNum type="arabicParenR"/>
            </a:pPr>
            <a:r>
              <a:rPr lang="ru-RU" b="0" baseline="0" dirty="0"/>
              <a:t>К данной презентации я прикрепила шаблон согласованной справки с места работы. Он будет в этой презентации , а также на сайте факультета в разделе «Магистратура», в подразделе «Практика». По согласованию с Е.Н. Кудряшовой. Предполагается, что студенты сами будут ее скачивать.  О том, кто дополнительно должен выдавать или распространять эти справки  скажет всем  Кудряшова Е.Н.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106D2-88C4-4358-999A-E8112CF76B1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238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/>
              <a:t>Оля:</a:t>
            </a:r>
            <a:r>
              <a:rPr lang="ru-RU" b="1" baseline="0" dirty="0"/>
              <a:t> </a:t>
            </a:r>
            <a:r>
              <a:rPr lang="ru-RU" dirty="0"/>
              <a:t>Период рассмотрения заявки 3-4 недели – это слишком много!!!! Мы можем указать,</a:t>
            </a:r>
            <a:r>
              <a:rPr lang="ru-RU" baseline="0" dirty="0"/>
              <a:t> в </a:t>
            </a:r>
            <a:r>
              <a:rPr lang="ru-RU" baseline="0" dirty="0" err="1"/>
              <a:t>среднемс</a:t>
            </a:r>
            <a:r>
              <a:rPr lang="ru-RU" baseline="0" dirty="0"/>
              <a:t>, до 2 недель?!</a:t>
            </a:r>
          </a:p>
          <a:p>
            <a:r>
              <a:rPr lang="ru-RU" b="1" baseline="0" dirty="0"/>
              <a:t>Рената: </a:t>
            </a:r>
            <a:r>
              <a:rPr lang="ru-RU" baseline="0" dirty="0"/>
              <a:t>Согласна.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106D2-88C4-4358-999A-E8112CF76B1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687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/>
              <a:t>Оля:</a:t>
            </a:r>
            <a:r>
              <a:rPr lang="ru-RU" dirty="0"/>
              <a:t> Точно?</a:t>
            </a:r>
            <a:r>
              <a:rPr lang="ru-RU" baseline="0" dirty="0"/>
              <a:t> Мы же писали, что при внешней производственной отзыв пишет руководитель от организации?!    </a:t>
            </a:r>
          </a:p>
          <a:p>
            <a:r>
              <a:rPr lang="ru-RU" b="1" baseline="0" dirty="0"/>
              <a:t>Рената: </a:t>
            </a:r>
            <a:r>
              <a:rPr lang="ru-RU" b="0" baseline="0" dirty="0"/>
              <a:t>Замечание правильное. Я скопировала эту информацию с сайта факультета, раздел «Магистратура», подраздел «Практики» для того, чтобы упредить сразу вопросы студентов, т.к.  многие магистры второго курса,  этого учебного года, читали данную информацию и я давала  разъяснение по этому вопросу </a:t>
            </a:r>
          </a:p>
          <a:p>
            <a:r>
              <a:rPr lang="ru-RU" b="0" baseline="0" dirty="0"/>
              <a:t>Пояснение: оценивание (т.е. выставление оценки) делает научный руководитель, а отзыв о практике пишет руководитель практики со стороны организации. Я специально в  следующем слайде написала пояснение.</a:t>
            </a:r>
          </a:p>
          <a:p>
            <a:r>
              <a:rPr lang="ru-RU" b="0" baseline="0" dirty="0"/>
              <a:t>На усмотрение Е.Н.: или переформулировать точнее на  этом слайде первый абзац  или просто  его дописать. Может Е.Н. предложит третий вариант.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106D2-88C4-4358-999A-E8112CF76B1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279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/>
              <a:t>Оля: </a:t>
            </a:r>
            <a:r>
              <a:rPr lang="ru-RU" dirty="0"/>
              <a:t>Непонятно</a:t>
            </a:r>
            <a:r>
              <a:rPr lang="ru-RU" baseline="0" dirty="0"/>
              <a:t> – в отзыве: то подписывают разные люди в зависимости от того, была практика во внешней организации или на ЭФ   </a:t>
            </a:r>
          </a:p>
          <a:p>
            <a:r>
              <a:rPr lang="ru-RU" b="1" baseline="0" dirty="0"/>
              <a:t>Рената:  Пояснение: </a:t>
            </a:r>
            <a:r>
              <a:rPr lang="ru-RU" b="0" baseline="0" dirty="0"/>
              <a:t>Независимо от того, на факультете студент проходит практику или во внешней организации отзыв пишет наставник (руководитель по практике со стороны организации. Например, студент прошел практику в Лаборатории ЭФ МГУ, закрепленный за студентом преподаватель пишет отзыв о практике, ниже указывает свою должность,  ставит подпись и пишет свое ФИО. Только внешние организации ставят еще и печать.</a:t>
            </a:r>
          </a:p>
          <a:p>
            <a:r>
              <a:rPr lang="ru-RU" b="0" baseline="0" dirty="0"/>
              <a:t>Первую формулировку я подкорректировала для более ясного понимания.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106D2-88C4-4358-999A-E8112CF76B1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008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6F30FDF-A328-4DF1-8CD8-EA2D94FB6B96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17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13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532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697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557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378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921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6F30FDF-A328-4DF1-8CD8-EA2D94FB6B96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774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6F30FDF-A328-4DF1-8CD8-EA2D94FB6B96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50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699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56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46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9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44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44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59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44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6F30FDF-A328-4DF1-8CD8-EA2D94FB6B96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1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con.msu.ru/sys/raw.php?o=73048&amp;p=attachment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www.econ.msu.ru/sys/raw.php?o=86226&amp;p=attachme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econ.msu.ru/sys/raw.php?o=86228&amp;p=attachment" TargetMode="External"/><Relationship Id="rId5" Type="http://schemas.openxmlformats.org/officeDocument/2006/relationships/hyperlink" Target="https://zip.econ.msu.ru/&#1051;&#1050;" TargetMode="External"/><Relationship Id="rId4" Type="http://schemas.openxmlformats.org/officeDocument/2006/relationships/hyperlink" Target="https://www.econ.msu.ru/sys/raw.php?o=86227&amp;p=attachment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.msu.ru/sys/raw.php?o=86228&amp;p=attachment" TargetMode="External"/><Relationship Id="rId2" Type="http://schemas.openxmlformats.org/officeDocument/2006/relationships/hyperlink" Target="https://www.econ.msu.ru/sys/raw.php?o=73048&amp;p=attachment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zip.econ.msu.ru/" TargetMode="External"/><Relationship Id="rId7" Type="http://schemas.openxmlformats.org/officeDocument/2006/relationships/hyperlink" Target="https://www.econ.msu.ru/students/eas/infost/vocational_quidance/" TargetMode="External"/><Relationship Id="rId2" Type="http://schemas.openxmlformats.org/officeDocument/2006/relationships/hyperlink" Target="https://www.econ.msu.ru/students/eas/cv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econ.msu.ru/students/eas/infost/video/" TargetMode="External"/><Relationship Id="rId5" Type="http://schemas.openxmlformats.org/officeDocument/2006/relationships/hyperlink" Target="https://www.econ.msu.ru/students/eas/job_offer/employment/" TargetMode="External"/><Relationship Id="rId4" Type="http://schemas.openxmlformats.org/officeDocument/2006/relationships/hyperlink" Target="https://on.econ.msu.ru/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hyperlink" Target="mailto:career.econ.msu@gmail.com" TargetMode="External"/><Relationship Id="rId3" Type="http://schemas.openxmlformats.org/officeDocument/2006/relationships/hyperlink" Target="https://www.instagram.com/sst.econ.msu/" TargetMode="External"/><Relationship Id="rId7" Type="http://schemas.openxmlformats.org/officeDocument/2006/relationships/image" Target="../media/image7.png"/><Relationship Id="rId12" Type="http://schemas.openxmlformats.org/officeDocument/2006/relationships/image" Target="../media/image9.png"/><Relationship Id="rId2" Type="http://schemas.openxmlformats.org/officeDocument/2006/relationships/hyperlink" Target="https://vk.com/ssteconom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hyperlink" Target="mailto:career.econ.msu@gm%D0%B0il.com" TargetMode="External"/><Relationship Id="rId5" Type="http://schemas.openxmlformats.org/officeDocument/2006/relationships/hyperlink" Target="http://telegram.me/vacancyMSU" TargetMode="External"/><Relationship Id="rId15" Type="http://schemas.openxmlformats.org/officeDocument/2006/relationships/image" Target="../media/image11.png"/><Relationship Id="rId10" Type="http://schemas.openxmlformats.org/officeDocument/2006/relationships/hyperlink" Target="https://vk.com/ssteconom?w=app5708398_-8568770" TargetMode="External"/><Relationship Id="rId4" Type="http://schemas.openxmlformats.org/officeDocument/2006/relationships/hyperlink" Target="http://telegram.me/CareerMSU" TargetMode="External"/><Relationship Id="rId9" Type="http://schemas.openxmlformats.org/officeDocument/2006/relationships/hyperlink" Target="https://zip.econ.msu.ru/cv/" TargetMode="External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AAEB9C-FC85-44A4-8586-2E40526D3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4700" y="755780"/>
            <a:ext cx="10106659" cy="3511420"/>
          </a:xfrm>
        </p:spPr>
        <p:txBody>
          <a:bodyPr anchor="ctr">
            <a:noAutofit/>
          </a:bodyPr>
          <a:lstStyle/>
          <a:p>
            <a:r>
              <a:rPr lang="ru-RU" sz="4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Практика магистров</a:t>
            </a:r>
            <a:br>
              <a:rPr lang="ru-RU" sz="4400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ru-RU" sz="4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2 года обучения</a:t>
            </a:r>
            <a:br>
              <a:rPr lang="ru-RU" sz="4400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ru-RU" sz="4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 2022-2023 учебном году</a:t>
            </a:r>
            <a:r>
              <a:rPr lang="ru-RU" sz="6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/>
            </a:r>
            <a:br>
              <a:rPr lang="ru-RU" sz="6600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ru-RU" sz="4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        	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EF16C0-3C82-4A68-A524-2B999CDE7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6368" y="4136727"/>
            <a:ext cx="3415936" cy="1737360"/>
          </a:xfrm>
        </p:spPr>
        <p:txBody>
          <a:bodyPr anchor="ctr">
            <a:noAutofit/>
          </a:bodyPr>
          <a:lstStyle/>
          <a:p>
            <a:pPr algn="l"/>
            <a:r>
              <a:rPr lang="ru-RU" sz="2400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</a:t>
            </a:r>
            <a:r>
              <a:rPr lang="ru-RU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лужба</a:t>
            </a:r>
          </a:p>
          <a:p>
            <a:pPr algn="l"/>
            <a:r>
              <a:rPr lang="ru-RU" sz="2400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</a:t>
            </a:r>
            <a:r>
              <a:rPr lang="ru-RU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одействия</a:t>
            </a:r>
          </a:p>
          <a:p>
            <a:pPr algn="l"/>
            <a:r>
              <a:rPr lang="ru-RU" sz="2400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</a:t>
            </a:r>
            <a:r>
              <a:rPr lang="ru-RU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рудоустройству</a:t>
            </a:r>
          </a:p>
          <a:p>
            <a:pPr algn="l"/>
            <a:r>
              <a:rPr lang="ru-RU" sz="2400" dirty="0">
                <a:solidFill>
                  <a:srgbClr val="595959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(кабинет 452)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25EF16C0-3C82-4A68-A524-2B999CDE703B}"/>
              </a:ext>
            </a:extLst>
          </p:cNvPr>
          <p:cNvSpPr txBox="1">
            <a:spLocks/>
          </p:cNvSpPr>
          <p:nvPr/>
        </p:nvSpPr>
        <p:spPr bwMode="gray">
          <a:xfrm>
            <a:off x="4442304" y="4267200"/>
            <a:ext cx="4673704" cy="1737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МАГИСТРАТУРА</a:t>
            </a:r>
            <a:endParaRPr lang="ru-RU" sz="2400" dirty="0">
              <a:solidFill>
                <a:srgbClr val="5B9BD5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ru-RU" sz="2400" dirty="0" smtClean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ЭКОНОМИЧЕСКОГО</a:t>
            </a:r>
            <a:endParaRPr lang="ru-RU" sz="2400" dirty="0">
              <a:solidFill>
                <a:srgbClr val="5B9BD5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ru-RU" sz="2400" dirty="0" smtClean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ФАКУЛЬТЕТА</a:t>
            </a:r>
            <a:endParaRPr lang="ru-RU" sz="24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ru-RU" sz="2400" dirty="0">
                <a:solidFill>
                  <a:srgbClr val="595959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(кабинет </a:t>
            </a:r>
            <a:r>
              <a:rPr lang="ru-RU" sz="2400" dirty="0" smtClean="0">
                <a:solidFill>
                  <a:srgbClr val="595959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510 </a:t>
            </a:r>
            <a:r>
              <a:rPr lang="ru-RU" sz="2400" dirty="0">
                <a:solidFill>
                  <a:srgbClr val="595959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6889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Сроки подачи заявок и утверждения мест практики в 4 триместре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40675" y="2603500"/>
            <a:ext cx="11060935" cy="3416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/>
              <a:t>ДО 14 СЕНТЯБРЯ</a:t>
            </a:r>
          </a:p>
          <a:p>
            <a:pPr marL="0" indent="0" algn="ctr">
              <a:buNone/>
            </a:pPr>
            <a:r>
              <a:rPr lang="ru-RU" sz="4800" dirty="0"/>
              <a:t>(приказ должен быть сформирован за 10 дней до начала практики)</a:t>
            </a:r>
          </a:p>
        </p:txBody>
      </p:sp>
    </p:spTree>
    <p:extLst>
      <p:ext uri="{BB962C8B-B14F-4D97-AF65-F5344CB8AC3E}">
        <p14:creationId xmlns:p14="http://schemas.microsoft.com/office/powerpoint/2010/main" val="3484227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0700" y="546100"/>
            <a:ext cx="5974598" cy="963251"/>
          </a:xfrm>
          <a:prstGeom prst="rect">
            <a:avLst/>
          </a:prstGeom>
        </p:spPr>
      </p:pic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711109"/>
              </p:ext>
            </p:extLst>
          </p:nvPr>
        </p:nvGraphicFramePr>
        <p:xfrm>
          <a:off x="457200" y="1405467"/>
          <a:ext cx="11344655" cy="5334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6971">
                  <a:extLst>
                    <a:ext uri="{9D8B030D-6E8A-4147-A177-3AD203B41FA5}">
                      <a16:colId xmlns:a16="http://schemas.microsoft.com/office/drawing/2014/main" val="2181695423"/>
                    </a:ext>
                  </a:extLst>
                </a:gridCol>
                <a:gridCol w="3146797">
                  <a:extLst>
                    <a:ext uri="{9D8B030D-6E8A-4147-A177-3AD203B41FA5}">
                      <a16:colId xmlns:a16="http://schemas.microsoft.com/office/drawing/2014/main" val="439982383"/>
                    </a:ext>
                  </a:extLst>
                </a:gridCol>
                <a:gridCol w="3360887">
                  <a:extLst>
                    <a:ext uri="{9D8B030D-6E8A-4147-A177-3AD203B41FA5}">
                      <a16:colId xmlns:a16="http://schemas.microsoft.com/office/drawing/2014/main" val="393794456"/>
                    </a:ext>
                  </a:extLst>
                </a:gridCol>
              </a:tblGrid>
              <a:tr h="66442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Виды подбора практик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 кому обращаться за консультацией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137809"/>
                  </a:ext>
                </a:extLst>
              </a:tr>
              <a:tr h="907807">
                <a:tc>
                  <a:txBody>
                    <a:bodyPr/>
                    <a:lstStyle/>
                    <a:p>
                      <a:r>
                        <a:rPr lang="ru-RU" sz="1400" b="1" dirty="0"/>
                        <a:t>Выбор практики из </a:t>
                      </a:r>
                      <a:r>
                        <a:rPr lang="ru-RU" sz="1400" b="1" dirty="0">
                          <a:hlinkClick r:id="rId4"/>
                        </a:rPr>
                        <a:t>списка организаций</a:t>
                      </a:r>
                      <a:r>
                        <a:rPr lang="ru-RU" sz="1400" b="1" dirty="0"/>
                        <a:t>, с которыми у факультета заключены договоры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/>
                        <a:t>Специалист отдела</a:t>
                      </a:r>
                      <a:r>
                        <a:rPr lang="ru-RU" sz="1400" b="1" baseline="0" dirty="0"/>
                        <a:t> СТ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>
                          <a:hlinkClick r:id="rId5"/>
                        </a:rPr>
                        <a:t>https://zip.econ.msu.ru/</a:t>
                      </a:r>
                      <a:r>
                        <a:rPr lang="ru-RU" sz="1400" b="1" dirty="0">
                          <a:hlinkClick r:id="rId5"/>
                        </a:rPr>
                        <a:t>ЛК</a:t>
                      </a:r>
                      <a:r>
                        <a:rPr lang="ru-RU" sz="1400" b="1" dirty="0"/>
                        <a:t> Студента/Выбор практики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baseline="0" dirty="0"/>
                        <a:t>Координатор программы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За </a:t>
                      </a:r>
                      <a:r>
                        <a:rPr lang="ru-RU" sz="2400" b="1" i="1" dirty="0"/>
                        <a:t>один месяц</a:t>
                      </a:r>
                      <a:r>
                        <a:rPr lang="ru-RU" sz="2400" b="1" i="1" baseline="0" dirty="0"/>
                        <a:t>  </a:t>
                      </a:r>
                      <a:r>
                        <a:rPr lang="ru-RU" b="1" dirty="0"/>
                        <a:t>до выхода на практику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048610"/>
                  </a:ext>
                </a:extLst>
              </a:tr>
              <a:tr h="702819">
                <a:tc>
                  <a:txBody>
                    <a:bodyPr/>
                    <a:lstStyle/>
                    <a:p>
                      <a:r>
                        <a:rPr lang="ru-RU" sz="1400" b="1" dirty="0"/>
                        <a:t>Прохождение практики по месту работы с оформлением </a:t>
                      </a:r>
                      <a:r>
                        <a:rPr lang="ru-RU" sz="1400" b="1" dirty="0">
                          <a:hlinkClick r:id="rId6"/>
                        </a:rPr>
                        <a:t>справки с места работы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/>
                        <a:t>Специалист отдела СТ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Инспектор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учебной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части</a:t>
                      </a:r>
                    </a:p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За </a:t>
                      </a:r>
                      <a:r>
                        <a:rPr lang="ru-RU" sz="2400" b="1" i="1" dirty="0"/>
                        <a:t>две недели </a:t>
                      </a:r>
                      <a:r>
                        <a:rPr lang="ru-RU" b="1" dirty="0"/>
                        <a:t>до выхода на практику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30239"/>
                  </a:ext>
                </a:extLst>
              </a:tr>
              <a:tr h="1317785">
                <a:tc>
                  <a:txBody>
                    <a:bodyPr/>
                    <a:lstStyle/>
                    <a:p>
                      <a:r>
                        <a:rPr lang="ru-RU" sz="1400" b="1" dirty="0"/>
                        <a:t>Самостоятельный подбор места практики с оформлением </a:t>
                      </a:r>
                      <a:r>
                        <a:rPr lang="ru-RU" sz="1400" b="1" dirty="0">
                          <a:hlinkClick r:id="rId7"/>
                        </a:rPr>
                        <a:t>индивидуального договора </a:t>
                      </a:r>
                      <a:r>
                        <a:rPr lang="ru-RU" sz="1400" b="1" dirty="0"/>
                        <a:t>или </a:t>
                      </a:r>
                      <a:r>
                        <a:rPr lang="ru-RU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письмо-подтверждение от работодателя (</a:t>
                      </a:r>
                      <a:r>
                        <a:rPr lang="ru-RU" sz="14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образец письма</a:t>
                      </a:r>
                      <a:r>
                        <a:rPr lang="ru-RU" sz="14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содержащее согласие на предоставление места практики в заявленные сроки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Специалист отдела СТ</a:t>
                      </a:r>
                    </a:p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За </a:t>
                      </a:r>
                      <a:r>
                        <a:rPr lang="ru-RU" sz="2400" b="1" i="1" dirty="0"/>
                        <a:t>один -  два месяца</a:t>
                      </a:r>
                      <a:r>
                        <a:rPr lang="ru-RU" sz="2400" b="1" i="1" baseline="0" dirty="0"/>
                        <a:t>  </a:t>
                      </a:r>
                      <a:r>
                        <a:rPr lang="ru-RU" b="1" dirty="0"/>
                        <a:t>до выхода на практику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800579"/>
                  </a:ext>
                </a:extLst>
              </a:tr>
              <a:tr h="162195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/>
                        <a:t>«Точечный» подбор места практики с помощью специалиста ССТ  с оформлением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</a:rPr>
                        <a:t>индивидуального договора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или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400" b="1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письма-подтверждения от работодателя</a:t>
                      </a:r>
                      <a:r>
                        <a:rPr lang="ru-RU" sz="14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b="1" i="0" u="sng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образец письма</a:t>
                      </a:r>
                      <a:r>
                        <a:rPr lang="ru-RU" sz="1400" b="1" i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содержащего согласие на предоставление места практики в заявленные сроки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/>
                        <a:t>Специалист отдела СТ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>
                          <a:hlinkClick r:id="rId5"/>
                        </a:rPr>
                        <a:t>https://zip.econ.msu.ru/</a:t>
                      </a:r>
                      <a:r>
                        <a:rPr lang="ru-RU" sz="1400" b="1" dirty="0">
                          <a:hlinkClick r:id="rId5"/>
                        </a:rPr>
                        <a:t>ЛК</a:t>
                      </a:r>
                      <a:r>
                        <a:rPr lang="ru-RU" sz="1400" b="1" dirty="0"/>
                        <a:t> Студента/Выбор практики</a:t>
                      </a:r>
                    </a:p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За </a:t>
                      </a:r>
                      <a:r>
                        <a:rPr lang="ru-RU" sz="2400" b="1" i="1" dirty="0"/>
                        <a:t>один -  два месяца  </a:t>
                      </a:r>
                      <a:r>
                        <a:rPr lang="ru-RU" b="1" dirty="0"/>
                        <a:t>до выхода на практику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436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4588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5152" y="569167"/>
            <a:ext cx="9815804" cy="1427584"/>
          </a:xfrm>
        </p:spPr>
        <p:txBody>
          <a:bodyPr/>
          <a:lstStyle/>
          <a:p>
            <a:pPr algn="ctr"/>
            <a:r>
              <a:rPr lang="ru-RU" dirty="0"/>
              <a:t>Подбор практики с помощью специалиста ССТ (452 каб.)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1811" y="2510194"/>
            <a:ext cx="5087225" cy="3918598"/>
          </a:xfrm>
        </p:spPr>
        <p:txBody>
          <a:bodyPr>
            <a:normAutofit fontScale="77500" lnSpcReduction="20000"/>
          </a:bodyPr>
          <a:lstStyle/>
          <a:p>
            <a:r>
              <a:rPr lang="ru-RU" sz="2100" dirty="0">
                <a:solidFill>
                  <a:schemeClr val="tx1"/>
                </a:solidFill>
              </a:rPr>
              <a:t>Подать заявку на практику через </a:t>
            </a:r>
            <a:r>
              <a:rPr lang="en-US" sz="2100" u="sng" dirty="0">
                <a:solidFill>
                  <a:srgbClr val="0070C0"/>
                </a:solidFill>
              </a:rPr>
              <a:t>zip.econ</a:t>
            </a:r>
            <a:r>
              <a:rPr lang="en-US" sz="2100" dirty="0">
                <a:solidFill>
                  <a:srgbClr val="0070C0"/>
                </a:solidFill>
              </a:rPr>
              <a:t> </a:t>
            </a:r>
            <a:endParaRPr lang="ru-RU" sz="2100" dirty="0">
              <a:solidFill>
                <a:srgbClr val="0070C0"/>
              </a:solidFill>
            </a:endParaRPr>
          </a:p>
          <a:p>
            <a:r>
              <a:rPr lang="ru-RU" sz="2100" dirty="0">
                <a:solidFill>
                  <a:schemeClr val="tx1"/>
                </a:solidFill>
              </a:rPr>
              <a:t>Войти с  логином и паролем от </a:t>
            </a:r>
            <a:r>
              <a:rPr lang="en-US" sz="2100" u="sng" dirty="0">
                <a:solidFill>
                  <a:srgbClr val="0070C0"/>
                </a:solidFill>
              </a:rPr>
              <a:t>on.econ.msu.ru</a:t>
            </a:r>
            <a:endParaRPr lang="ru-RU" sz="2100" u="sng" dirty="0">
              <a:solidFill>
                <a:srgbClr val="0070C0"/>
              </a:solidFill>
            </a:endParaRPr>
          </a:p>
          <a:p>
            <a:r>
              <a:rPr lang="ru-RU" sz="2100" dirty="0">
                <a:solidFill>
                  <a:schemeClr val="tx1"/>
                </a:solidFill>
              </a:rPr>
              <a:t>Перейти в раздел </a:t>
            </a:r>
            <a:r>
              <a:rPr lang="ru-RU" sz="2100" dirty="0">
                <a:solidFill>
                  <a:srgbClr val="0070C0"/>
                </a:solidFill>
              </a:rPr>
              <a:t>Личный кабинет</a:t>
            </a:r>
          </a:p>
          <a:p>
            <a:r>
              <a:rPr lang="ru-RU" sz="2100" dirty="0">
                <a:solidFill>
                  <a:schemeClr val="tx1"/>
                </a:solidFill>
              </a:rPr>
              <a:t>Вкладка </a:t>
            </a:r>
            <a:r>
              <a:rPr lang="ru-RU" sz="2100" dirty="0">
                <a:solidFill>
                  <a:srgbClr val="0070C0"/>
                </a:solidFill>
              </a:rPr>
              <a:t>«Выбор практики»</a:t>
            </a:r>
          </a:p>
          <a:p>
            <a:r>
              <a:rPr lang="ru-RU" sz="2100" dirty="0">
                <a:solidFill>
                  <a:schemeClr val="tx1"/>
                </a:solidFill>
              </a:rPr>
              <a:t>Команда </a:t>
            </a:r>
            <a:r>
              <a:rPr lang="ru-RU" sz="2100" dirty="0">
                <a:solidFill>
                  <a:srgbClr val="0070C0"/>
                </a:solidFill>
              </a:rPr>
              <a:t>«Найти!»</a:t>
            </a:r>
          </a:p>
          <a:p>
            <a:pPr algn="just"/>
            <a:r>
              <a:rPr lang="ru-RU" sz="2100" dirty="0">
                <a:solidFill>
                  <a:schemeClr val="tx1"/>
                </a:solidFill>
                <a:ea typeface="Roboto Condensed" panose="02000000000000000000" pitchFamily="2" charset="0"/>
              </a:rPr>
              <a:t>Выбор место практики из представленного списка организаций (у всех организаций из списка заключен договор с ЭФ МГУ)</a:t>
            </a:r>
          </a:p>
          <a:p>
            <a:pPr algn="just"/>
            <a:r>
              <a:rPr lang="ru-RU" sz="2100" dirty="0">
                <a:solidFill>
                  <a:schemeClr val="tx1"/>
                </a:solidFill>
                <a:ea typeface="Roboto Condensed" panose="02000000000000000000" pitchFamily="2" charset="0"/>
              </a:rPr>
              <a:t>Если в списке нет организации, в которой Вы хотели бы пойти практику,  выбираете пункт №1 </a:t>
            </a:r>
            <a:r>
              <a:rPr lang="ru-RU" sz="2100" dirty="0">
                <a:solidFill>
                  <a:srgbClr val="0070C0"/>
                </a:solidFill>
                <a:ea typeface="Roboto Condensed" panose="02000000000000000000" pitchFamily="2" charset="0"/>
              </a:rPr>
              <a:t>«Индивидуальный подбор практики с помощью специалиста ССТ»</a:t>
            </a:r>
            <a:endParaRPr lang="ru-RU" sz="21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196022" y="2510194"/>
            <a:ext cx="5513896" cy="3526712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При выборе организации из списка – команда «Выбрать эту практику»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В форме заявки заполните необходимые </a:t>
            </a:r>
            <a:r>
              <a:rPr lang="ru-RU" sz="1600" dirty="0" smtClean="0">
                <a:solidFill>
                  <a:schemeClr val="tx1"/>
                </a:solidFill>
              </a:rPr>
              <a:t>поля</a:t>
            </a:r>
            <a:endParaRPr lang="ru-RU" sz="1600" dirty="0">
              <a:solidFill>
                <a:schemeClr val="tx1"/>
              </a:solidFill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Нажмите на вкладку </a:t>
            </a:r>
            <a:r>
              <a:rPr lang="ru-RU" sz="1600" dirty="0">
                <a:solidFill>
                  <a:srgbClr val="0070C0"/>
                </a:solidFill>
              </a:rPr>
              <a:t>«Подать заявку»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Период рассмотрения Вашей заявки составляет </a:t>
            </a:r>
            <a:r>
              <a:rPr lang="ru-RU" sz="1600" u="sng" dirty="0">
                <a:solidFill>
                  <a:schemeClr val="tx1"/>
                </a:solidFill>
              </a:rPr>
              <a:t>до 2 недель</a:t>
            </a:r>
            <a:r>
              <a:rPr lang="ru-RU" sz="1600" dirty="0">
                <a:solidFill>
                  <a:schemeClr val="tx1"/>
                </a:solidFill>
              </a:rPr>
              <a:t>, поэтому заявку следует подавать заблаговременно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Ожидаете письма или звонка специалиста по практике и подтверждения заявки на практику в </a:t>
            </a:r>
            <a:r>
              <a:rPr lang="ru-RU" sz="1600" dirty="0">
                <a:solidFill>
                  <a:srgbClr val="0070C0"/>
                </a:solidFill>
              </a:rPr>
              <a:t>Личном кабинете</a:t>
            </a:r>
          </a:p>
        </p:txBody>
      </p:sp>
    </p:spTree>
    <p:extLst>
      <p:ext uri="{BB962C8B-B14F-4D97-AF65-F5344CB8AC3E}">
        <p14:creationId xmlns:p14="http://schemas.microsoft.com/office/powerpoint/2010/main" val="1378171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5501" y="751659"/>
            <a:ext cx="8761413" cy="1008828"/>
          </a:xfrm>
        </p:spPr>
        <p:txBody>
          <a:bodyPr/>
          <a:lstStyle/>
          <a:p>
            <a:pPr algn="ctr"/>
            <a:r>
              <a:rPr lang="ru-RU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Статусы заявки в личном кабинете </a:t>
            </a:r>
            <a:r>
              <a:rPr lang="en-US" dirty="0">
                <a:latin typeface="Roboto Condensed" panose="02000000000000000000" pitchFamily="2" charset="0"/>
                <a:ea typeface="Roboto Condensed" panose="02000000000000000000" pitchFamily="2" charset="0"/>
              </a:rPr>
              <a:t>zip.econ.msu.ru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3754" y="2706137"/>
            <a:ext cx="8825659" cy="379730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Заявка принята к рассмотрению</a:t>
            </a:r>
          </a:p>
          <a:p>
            <a:pPr marL="0" indent="0">
              <a:buNone/>
            </a:pPr>
            <a:r>
              <a:rPr lang="ru-RU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Специалист ССТ принял Вашу заявку в работу</a:t>
            </a:r>
          </a:p>
          <a:p>
            <a:r>
              <a:rPr lang="ru-RU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Отклонена, превышен лимит запросов</a:t>
            </a:r>
          </a:p>
          <a:p>
            <a:pPr marL="0" indent="0">
              <a:buNone/>
            </a:pPr>
            <a:r>
              <a:rPr lang="ru-RU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 компании нет мест для практикантов, выберите новое место практики</a:t>
            </a:r>
          </a:p>
          <a:p>
            <a:r>
              <a:rPr lang="ru-RU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Заявка отклонена</a:t>
            </a:r>
          </a:p>
          <a:p>
            <a:pPr marL="0" indent="0">
              <a:buNone/>
            </a:pPr>
            <a:r>
              <a:rPr lang="ru-RU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Ваша кандидатура не одобрена, выберите новое место практики</a:t>
            </a:r>
          </a:p>
          <a:p>
            <a:r>
              <a:rPr lang="ru-RU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Заявка рассматривается работодателем</a:t>
            </a:r>
          </a:p>
          <a:p>
            <a:pPr marL="0" indent="0">
              <a:buNone/>
            </a:pPr>
            <a:r>
              <a:rPr lang="ru-RU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Компания взяла в работу Ваше резюме</a:t>
            </a:r>
          </a:p>
          <a:p>
            <a:r>
              <a:rPr lang="ru-RU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Заявка утверждена работодателем</a:t>
            </a:r>
          </a:p>
          <a:p>
            <a:pPr marL="0" indent="0">
              <a:buNone/>
            </a:pPr>
            <a:r>
              <a:rPr lang="ru-RU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Ваша кандидатура одобрена на прохождение практики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447" y="2518308"/>
            <a:ext cx="2846308" cy="284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253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4980" y="999296"/>
            <a:ext cx="8761413" cy="706964"/>
          </a:xfrm>
        </p:spPr>
        <p:txBody>
          <a:bodyPr/>
          <a:lstStyle/>
          <a:p>
            <a:pPr algn="ctr"/>
            <a:r>
              <a:rPr lang="ru-RU" sz="2800" dirty="0"/>
              <a:t>КАК ОЦЕНИВАЮТСЯ РЕЗУЛЬТАТЫ ПРОХОЖДЕНИЯ ПРАКТИКИ?</a:t>
            </a:r>
            <a:br>
              <a:rPr lang="ru-RU" sz="2800" dirty="0"/>
            </a:br>
            <a:r>
              <a:rPr lang="en-US" sz="2800" dirty="0"/>
              <a:t>https://www.econ.msu.ru/students/mag/about/practice/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3188" y="2506337"/>
            <a:ext cx="11068396" cy="2099129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srgbClr val="222222"/>
                </a:solidFill>
                <a:latin typeface="Inter"/>
              </a:rPr>
              <a:t>Результаты прохождения практики каждого вида определяются путем их оценивания руководителем практики </a:t>
            </a:r>
            <a:r>
              <a:rPr lang="ru-RU" sz="2800" dirty="0">
                <a:solidFill>
                  <a:schemeClr val="tx1"/>
                </a:solidFill>
                <a:latin typeface="Inter"/>
              </a:rPr>
              <a:t>от факультета </a:t>
            </a:r>
            <a:r>
              <a:rPr lang="ru-RU" sz="2800" dirty="0" smtClean="0">
                <a:solidFill>
                  <a:srgbClr val="222222"/>
                </a:solidFill>
                <a:latin typeface="Inter"/>
              </a:rPr>
              <a:t>и </a:t>
            </a:r>
            <a:r>
              <a:rPr lang="ru-RU" sz="2800" dirty="0">
                <a:solidFill>
                  <a:srgbClr val="222222"/>
                </a:solidFill>
                <a:latin typeface="Inter"/>
              </a:rPr>
              <a:t>написания соответствующего отзыва.</a:t>
            </a:r>
          </a:p>
          <a:p>
            <a:pPr algn="just"/>
            <a:r>
              <a:rPr lang="ru-RU" sz="2800" dirty="0">
                <a:solidFill>
                  <a:srgbClr val="222222"/>
                </a:solidFill>
                <a:latin typeface="Inter"/>
              </a:rPr>
              <a:t>Студенты, не выполнившие программы практик без уважительной причины или получившие по ее итогам неудовлетворительную оценку, считаются имеющими академическую задолженность и могут быть отчислены из магистратуры ЭФ МГУ.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63009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123" y="2382251"/>
            <a:ext cx="3759199" cy="1880937"/>
          </a:xfrm>
        </p:spPr>
        <p:txBody>
          <a:bodyPr/>
          <a:lstStyle/>
          <a:p>
            <a:r>
              <a:rPr lang="ru-RU" sz="4800" dirty="0"/>
              <a:t>Отчетные  документы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7488" y="890016"/>
            <a:ext cx="6510528" cy="5129784"/>
          </a:xfrm>
        </p:spPr>
        <p:txBody>
          <a:bodyPr>
            <a:normAutofit/>
          </a:bodyPr>
          <a:lstStyle/>
          <a:p>
            <a:r>
              <a:rPr lang="ru-RU" sz="3200" dirty="0"/>
              <a:t>Отзыв</a:t>
            </a:r>
            <a:r>
              <a:rPr lang="ru-RU" sz="2000" b="1" dirty="0"/>
              <a:t> о практике </a:t>
            </a:r>
            <a:r>
              <a:rPr lang="ru-RU" sz="2000" b="1" dirty="0" smtClean="0"/>
              <a:t>пишет, </a:t>
            </a:r>
            <a:r>
              <a:rPr lang="ru-RU" sz="2000" b="1" dirty="0"/>
              <a:t>подписывает </a:t>
            </a:r>
            <a:r>
              <a:rPr lang="ru-RU" sz="2000" b="1" dirty="0" smtClean="0"/>
              <a:t>и ставит печать  </a:t>
            </a:r>
            <a:r>
              <a:rPr lang="ru-RU" sz="2000" b="1" dirty="0"/>
              <a:t>руководитель практики со стороны организации (наставник)</a:t>
            </a:r>
          </a:p>
          <a:p>
            <a:endParaRPr lang="ru-RU" sz="2000" b="1" dirty="0"/>
          </a:p>
          <a:p>
            <a:r>
              <a:rPr lang="ru-RU" sz="3200" dirty="0"/>
              <a:t>Оценка</a:t>
            </a:r>
            <a:r>
              <a:rPr lang="ru-RU" sz="2000" b="1" dirty="0"/>
              <a:t> за практику ставится научным руководителем</a:t>
            </a:r>
          </a:p>
          <a:p>
            <a:r>
              <a:rPr lang="ru-RU" sz="3200" dirty="0"/>
              <a:t>Отчет о практике </a:t>
            </a:r>
            <a:r>
              <a:rPr lang="ru-RU" sz="2000" b="1" dirty="0"/>
              <a:t>подписывает научный руководитель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47125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522514"/>
            <a:ext cx="8761413" cy="1158118"/>
          </a:xfrm>
        </p:spPr>
        <p:txBody>
          <a:bodyPr/>
          <a:lstStyle/>
          <a:p>
            <a:r>
              <a:rPr lang="ru-RU" dirty="0" smtClean="0"/>
              <a:t>Особенности прохождения практики иностранными студентами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5861" y="2276928"/>
            <a:ext cx="5457598" cy="428249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Иностранные студенты имеют право проходить </a:t>
            </a:r>
            <a:r>
              <a:rPr lang="ru-RU" dirty="0" smtClean="0">
                <a:solidFill>
                  <a:srgbClr val="0070C0"/>
                </a:solidFill>
              </a:rPr>
              <a:t>производственную практику во внешних организациях</a:t>
            </a:r>
            <a:r>
              <a:rPr lang="ru-RU" dirty="0" smtClean="0"/>
              <a:t> в РФ или в своей стране</a:t>
            </a:r>
          </a:p>
          <a:p>
            <a:r>
              <a:rPr lang="ru-RU" dirty="0" smtClean="0"/>
              <a:t>Формат практики: </a:t>
            </a:r>
            <a:r>
              <a:rPr lang="ru-RU" dirty="0" err="1" smtClean="0"/>
              <a:t>оффлайн</a:t>
            </a:r>
            <a:r>
              <a:rPr lang="ru-RU" dirty="0" smtClean="0"/>
              <a:t>, онлайн или смешанный</a:t>
            </a:r>
          </a:p>
          <a:p>
            <a:r>
              <a:rPr lang="ru-RU" dirty="0" smtClean="0"/>
              <a:t>На территории РФ иностранные студенты имеют право проходить практику только в негосударственных компаниях</a:t>
            </a:r>
          </a:p>
          <a:p>
            <a:r>
              <a:rPr lang="ru-RU" dirty="0"/>
              <a:t>Для иностранных студентов,</a:t>
            </a:r>
            <a:br>
              <a:rPr lang="ru-RU" dirty="0"/>
            </a:br>
            <a:r>
              <a:rPr lang="ru-RU" dirty="0"/>
              <a:t>нашедших практику</a:t>
            </a:r>
            <a:br>
              <a:rPr lang="ru-RU" dirty="0"/>
            </a:br>
            <a:r>
              <a:rPr lang="ru-RU" dirty="0"/>
              <a:t>самостоятельно в своей стране,</a:t>
            </a:r>
            <a:br>
              <a:rPr lang="ru-RU" dirty="0"/>
            </a:br>
            <a:r>
              <a:rPr lang="ru-RU" dirty="0"/>
              <a:t>необходимо оформить письмо от</a:t>
            </a:r>
            <a:br>
              <a:rPr lang="ru-RU" dirty="0"/>
            </a:br>
            <a:r>
              <a:rPr lang="ru-RU" dirty="0"/>
              <a:t>работодателя (</a:t>
            </a:r>
            <a:r>
              <a:rPr lang="ru-RU" b="1" u="sng" dirty="0">
                <a:solidFill>
                  <a:schemeClr val="dk1"/>
                </a:solidFill>
                <a:hlinkClick r:id="rId2"/>
              </a:rPr>
              <a:t>образец письма</a:t>
            </a:r>
            <a:r>
              <a:rPr lang="ru-RU" dirty="0">
                <a:solidFill>
                  <a:schemeClr val="dk1"/>
                </a:solidFill>
              </a:rPr>
              <a:t>)</a:t>
            </a:r>
            <a:r>
              <a:rPr lang="ru-RU" dirty="0"/>
              <a:t>, содержащее</a:t>
            </a:r>
            <a:br>
              <a:rPr lang="ru-RU" dirty="0"/>
            </a:br>
            <a:r>
              <a:rPr lang="ru-RU" dirty="0"/>
              <a:t>согласие на проведение практики</a:t>
            </a:r>
            <a:br>
              <a:rPr lang="ru-RU" dirty="0"/>
            </a:br>
            <a:r>
              <a:rPr lang="ru-RU" dirty="0"/>
              <a:t>в заявленные сроки,</a:t>
            </a:r>
            <a:br>
              <a:rPr lang="ru-RU" dirty="0"/>
            </a:br>
            <a:r>
              <a:rPr lang="ru-RU" dirty="0"/>
              <a:t>в нотариальной конторе перевести на русский язык и заверить документ (это платная процедура)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08712" y="2603499"/>
            <a:ext cx="5510537" cy="362934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Все документы по практике: </a:t>
            </a:r>
            <a:r>
              <a:rPr lang="ru-RU" dirty="0" smtClean="0">
                <a:solidFill>
                  <a:srgbClr val="0070C0"/>
                </a:solidFill>
              </a:rPr>
              <a:t>отзыв о практике, индивидуальный договор </a:t>
            </a:r>
            <a:r>
              <a:rPr lang="ru-RU" dirty="0" smtClean="0"/>
              <a:t>или </a:t>
            </a:r>
            <a:r>
              <a:rPr lang="ru-RU" dirty="0" smtClean="0">
                <a:solidFill>
                  <a:srgbClr val="0070C0"/>
                </a:solidFill>
              </a:rPr>
              <a:t>справку-подтверждение от работодателя</a:t>
            </a:r>
            <a:r>
              <a:rPr lang="ru-RU" dirty="0" smtClean="0"/>
              <a:t> о том, что Вас берут на практику в установленные Вами сроки практики, или </a:t>
            </a:r>
            <a:r>
              <a:rPr lang="ru-RU" dirty="0" smtClean="0">
                <a:solidFill>
                  <a:srgbClr val="0070C0"/>
                </a:solidFill>
              </a:rPr>
              <a:t>справка с места работы, </a:t>
            </a:r>
            <a:r>
              <a:rPr lang="ru-RU" dirty="0" smtClean="0">
                <a:solidFill>
                  <a:schemeClr val="tx1"/>
                </a:solidFill>
              </a:rPr>
              <a:t>если практику вы решили пройти по месту работы (образец </a:t>
            </a:r>
            <a:r>
              <a:rPr lang="ru-RU" b="1" dirty="0" smtClean="0">
                <a:hlinkClick r:id="rId3"/>
              </a:rPr>
              <a:t>справки </a:t>
            </a:r>
            <a:r>
              <a:rPr lang="ru-RU" b="1" dirty="0">
                <a:hlinkClick r:id="rId3"/>
              </a:rPr>
              <a:t>с места работы </a:t>
            </a:r>
            <a:r>
              <a:rPr lang="ru-RU" b="1" dirty="0" smtClean="0"/>
              <a:t>)</a:t>
            </a:r>
            <a:r>
              <a:rPr lang="ru-RU" dirty="0" smtClean="0">
                <a:solidFill>
                  <a:schemeClr val="tx1"/>
                </a:solidFill>
              </a:rPr>
              <a:t> должны быть представлены в </a:t>
            </a:r>
            <a:r>
              <a:rPr lang="ru-RU" dirty="0" smtClean="0">
                <a:solidFill>
                  <a:srgbClr val="FF0000"/>
                </a:solidFill>
              </a:rPr>
              <a:t>учебную часть </a:t>
            </a:r>
            <a:r>
              <a:rPr lang="ru-RU" dirty="0" smtClean="0">
                <a:solidFill>
                  <a:schemeClr val="tx1"/>
                </a:solidFill>
              </a:rPr>
              <a:t>Вашему инспектору </a:t>
            </a:r>
            <a:r>
              <a:rPr lang="ru-RU" dirty="0" smtClean="0">
                <a:solidFill>
                  <a:srgbClr val="0070C0"/>
                </a:solidFill>
              </a:rPr>
              <a:t>на русском </a:t>
            </a:r>
            <a:r>
              <a:rPr lang="ru-RU" dirty="0" smtClean="0">
                <a:solidFill>
                  <a:schemeClr val="tx1"/>
                </a:solidFill>
              </a:rPr>
              <a:t>или </a:t>
            </a:r>
            <a:r>
              <a:rPr lang="ru-RU" dirty="0" smtClean="0">
                <a:solidFill>
                  <a:srgbClr val="0070C0"/>
                </a:solidFill>
              </a:rPr>
              <a:t>английском</a:t>
            </a:r>
            <a:r>
              <a:rPr lang="ru-RU" dirty="0" smtClean="0">
                <a:solidFill>
                  <a:schemeClr val="tx1"/>
                </a:solidFill>
              </a:rPr>
              <a:t> языках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533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7" y="1535731"/>
            <a:ext cx="4351025" cy="3596105"/>
          </a:xfrm>
        </p:spPr>
        <p:txBody>
          <a:bodyPr/>
          <a:lstStyle/>
          <a:p>
            <a:r>
              <a:rPr lang="ru-RU" dirty="0" smtClean="0"/>
              <a:t>Какие документы по </a:t>
            </a:r>
            <a:r>
              <a:rPr lang="ru-RU" dirty="0" smtClean="0"/>
              <a:t>итогам практики (в </a:t>
            </a:r>
            <a:r>
              <a:rPr lang="ru-RU" dirty="0" smtClean="0"/>
              <a:t>бумажном </a:t>
            </a:r>
            <a:r>
              <a:rPr lang="ru-RU" dirty="0" smtClean="0"/>
              <a:t>виде) </a:t>
            </a:r>
            <a:r>
              <a:rPr lang="ru-RU" dirty="0" smtClean="0"/>
              <a:t>и кому необходимо сдавать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5600" y="1231400"/>
            <a:ext cx="4926327" cy="413370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1.Все документы сдаются инспектору программы в учебную часть!!!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Перечень документов: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1.Отзыв О Практике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2.Индивидуальный договор/справка-подтверждение от организации о месте практики студента/справка с места работы (если практика проходит по месту работы)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175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407299" cy="706964"/>
          </a:xfrm>
        </p:spPr>
        <p:txBody>
          <a:bodyPr/>
          <a:lstStyle/>
          <a:p>
            <a:pPr algn="ctr"/>
            <a:r>
              <a:rPr lang="ru-RU" dirty="0"/>
              <a:t>Как составить резюме, написать мотивационное письмо, подготовиться к первому собеседованию?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07484" y="2294488"/>
            <a:ext cx="5451119" cy="431424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Все о резюме: </a:t>
            </a:r>
            <a:r>
              <a:rPr lang="en-US" dirty="0">
                <a:hlinkClick r:id="rId2"/>
              </a:rPr>
              <a:t>https://www.econ.msu.ru/students/eas/cv/</a:t>
            </a:r>
            <a:endParaRPr lang="ru-RU" dirty="0"/>
          </a:p>
          <a:p>
            <a:r>
              <a:rPr lang="ru-RU" dirty="0"/>
              <a:t>Составление резюме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Открываем  </a:t>
            </a:r>
            <a:r>
              <a:rPr lang="en-US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  <a:hlinkClick r:id="rId3"/>
              </a:rPr>
              <a:t>zip.econ.msu.ru</a:t>
            </a:r>
            <a:endParaRPr lang="ru-RU" dirty="0">
              <a:solidFill>
                <a:schemeClr val="tx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Авторизуемся логином и паролем от </a:t>
            </a:r>
            <a:r>
              <a:rPr lang="en-US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  <a:hlinkClick r:id="rId4"/>
              </a:rPr>
              <a:t>on.econ.msu.ru</a:t>
            </a:r>
            <a:endParaRPr lang="en-US" dirty="0">
              <a:solidFill>
                <a:schemeClr val="tx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Выбираем</a:t>
            </a:r>
            <a:r>
              <a:rPr lang="en-US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 &lt;</a:t>
            </a:r>
            <a:r>
              <a:rPr lang="ru-RU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Личный кабинет</a:t>
            </a:r>
            <a:r>
              <a:rPr lang="en-US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&gt;</a:t>
            </a:r>
            <a:endParaRPr lang="ru-RU" dirty="0">
              <a:solidFill>
                <a:schemeClr val="tx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Нажимаем на вкладку  &lt;Портфолио&gt;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Заполняете форму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После подтверждения резюме специалистом ССТ, его можно скачать и отправить работодателю</a:t>
            </a:r>
          </a:p>
          <a:p>
            <a:pPr marL="514350" indent="-514350">
              <a:buFont typeface="+mj-lt"/>
              <a:buAutoNum type="arabicPeriod"/>
            </a:pPr>
            <a:endParaRPr lang="ru-RU" dirty="0">
              <a:solidFill>
                <a:schemeClr val="tx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>
              <a:solidFill>
                <a:schemeClr val="tx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tx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55365" y="2426217"/>
            <a:ext cx="5379908" cy="418251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Как составить мотивационное письмо и подготовиться к первому собеседованию: </a:t>
            </a:r>
            <a:r>
              <a:rPr lang="en-US" dirty="0">
                <a:hlinkClick r:id="rId5"/>
              </a:rPr>
              <a:t>https://www.econ.msu.ru/students/eas/job_offer/employment/</a:t>
            </a:r>
            <a:endParaRPr lang="ru-RU" dirty="0"/>
          </a:p>
          <a:p>
            <a:r>
              <a:rPr lang="ru-RU" dirty="0"/>
              <a:t>Видео-материалы  советов от </a:t>
            </a:r>
            <a:r>
              <a:rPr lang="en-US" dirty="0"/>
              <a:t>HR</a:t>
            </a:r>
            <a:r>
              <a:rPr lang="ru-RU" dirty="0"/>
              <a:t> компаний: </a:t>
            </a:r>
            <a:r>
              <a:rPr lang="en-US" dirty="0">
                <a:hlinkClick r:id="rId6"/>
              </a:rPr>
              <a:t>https://www.econ.msu.ru/students/eas/infost/video/</a:t>
            </a:r>
            <a:endParaRPr lang="ru-RU" dirty="0"/>
          </a:p>
          <a:p>
            <a:r>
              <a:rPr lang="ru-RU" dirty="0"/>
              <a:t>Профориентация: </a:t>
            </a:r>
            <a:r>
              <a:rPr lang="en-US" dirty="0">
                <a:hlinkClick r:id="rId7"/>
              </a:rPr>
              <a:t>https://www.econ.msu.ru/students/eas/infost/vocational_quidance/</a:t>
            </a:r>
            <a:endParaRPr lang="ru-RU" dirty="0"/>
          </a:p>
          <a:p>
            <a:r>
              <a:rPr lang="ru-RU" dirty="0"/>
              <a:t>Консультирование студентов по всем вопросам: сотрудники отдела ССТ 452 каб.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56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Ресурсы и контакты отдела </a:t>
            </a:r>
            <a:r>
              <a:rPr lang="ru-RU" dirty="0" err="1"/>
              <a:t>СТиСВ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70384" y="2743200"/>
            <a:ext cx="47026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hlinkClick r:id="rId2"/>
              </a:rPr>
              <a:t>vk.com/</a:t>
            </a:r>
            <a:r>
              <a:rPr lang="en-US" u="sng" dirty="0" err="1">
                <a:hlinkClick r:id="rId2"/>
              </a:rPr>
              <a:t>ssteconom</a:t>
            </a:r>
            <a:endParaRPr lang="ru-RU" u="sng" dirty="0"/>
          </a:p>
          <a:p>
            <a:endParaRPr lang="ru-RU" u="sng" dirty="0"/>
          </a:p>
          <a:p>
            <a:endParaRPr lang="ru-RU" u="sng" dirty="0">
              <a:hlinkClick r:id="rId3"/>
            </a:endParaRPr>
          </a:p>
          <a:p>
            <a:r>
              <a:rPr lang="en-US" u="sng" dirty="0">
                <a:hlinkClick r:id="rId3"/>
              </a:rPr>
              <a:t>sst.econ.msu</a:t>
            </a:r>
            <a:endParaRPr lang="ru-RU" u="sng" dirty="0"/>
          </a:p>
          <a:p>
            <a:endParaRPr lang="ru-RU" u="sng" dirty="0"/>
          </a:p>
          <a:p>
            <a:endParaRPr lang="ru-RU" dirty="0"/>
          </a:p>
          <a:p>
            <a:r>
              <a:rPr lang="ru-RU" dirty="0"/>
              <a:t>Все карьерные мероприятия МГУ: </a:t>
            </a:r>
            <a:r>
              <a:rPr lang="en-US" u="sng" dirty="0">
                <a:hlinkClick r:id="rId4"/>
              </a:rPr>
              <a:t>telegram.me/</a:t>
            </a:r>
            <a:r>
              <a:rPr lang="en-US" u="sng" dirty="0" err="1">
                <a:hlinkClick r:id="rId4"/>
              </a:rPr>
              <a:t>CareerMSU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Вакансии для студентов и выпускников МГУ:</a:t>
            </a:r>
            <a:r>
              <a:rPr lang="en-US" u="sng" dirty="0">
                <a:hlinkClick r:id="rId5"/>
              </a:rPr>
              <a:t>telegram.me/</a:t>
            </a:r>
            <a:r>
              <a:rPr lang="en-US" u="sng" dirty="0" err="1">
                <a:hlinkClick r:id="rId5"/>
              </a:rPr>
              <a:t>vacancyMSU</a:t>
            </a:r>
            <a:endParaRPr lang="ru-RU" dirty="0"/>
          </a:p>
        </p:txBody>
      </p:sp>
      <p:pic>
        <p:nvPicPr>
          <p:cNvPr id="1042" name="Picture 18" descr="V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53" y="2743200"/>
            <a:ext cx="466531" cy="466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nst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56" y="3569753"/>
            <a:ext cx="472627" cy="46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Telegra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90" y="4353235"/>
            <a:ext cx="433258" cy="43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343192" y="2815538"/>
            <a:ext cx="41825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Подписаться на рассылку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создав резюме на </a:t>
            </a:r>
            <a:r>
              <a:rPr lang="ru-RU" u="sng" dirty="0" err="1">
                <a:hlinkClick r:id="rId9"/>
              </a:rPr>
              <a:t>zip.econ.msu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оставив заявку </a:t>
            </a:r>
            <a:r>
              <a:rPr lang="ru-RU" u="sng" dirty="0">
                <a:hlinkClick r:id="rId10"/>
              </a:rPr>
              <a:t>в группе ВК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написав нам </a:t>
            </a:r>
            <a:r>
              <a:rPr lang="ru-RU" u="sng" dirty="0">
                <a:hlinkClick r:id="rId11"/>
              </a:rPr>
              <a:t>на почту </a:t>
            </a:r>
            <a:endParaRPr lang="ru-RU" dirty="0"/>
          </a:p>
          <a:p>
            <a:endParaRPr lang="ru-RU" dirty="0"/>
          </a:p>
        </p:txBody>
      </p:sp>
      <p:pic>
        <p:nvPicPr>
          <p:cNvPr id="1050" name="Picture 26" descr="hre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134" y="2882059"/>
            <a:ext cx="693511" cy="69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623110" y="4870580"/>
            <a:ext cx="349967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Контакты ССТ</a:t>
            </a:r>
          </a:p>
          <a:p>
            <a:r>
              <a:rPr lang="en-US" u="sng" dirty="0">
                <a:hlinkClick r:id="rId13"/>
              </a:rPr>
              <a:t>career.econ.msu@gmail.com</a:t>
            </a:r>
            <a:endParaRPr lang="ru-RU" u="sng" dirty="0"/>
          </a:p>
          <a:p>
            <a:endParaRPr lang="ru-RU" u="sng" dirty="0"/>
          </a:p>
          <a:p>
            <a:r>
              <a:rPr lang="ru-RU" dirty="0"/>
              <a:t>+7 (495) 939-28-39</a:t>
            </a:r>
            <a:br>
              <a:rPr lang="ru-RU" dirty="0"/>
            </a:br>
            <a:r>
              <a:rPr lang="ru-RU" dirty="0"/>
              <a:t>+7 (926) 598-62-70</a:t>
            </a:r>
          </a:p>
        </p:txBody>
      </p:sp>
      <p:pic>
        <p:nvPicPr>
          <p:cNvPr id="1052" name="Picture 28" descr="@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178" y="4870580"/>
            <a:ext cx="547266" cy="547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Phon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530" y="5678293"/>
            <a:ext cx="442589" cy="44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129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7654" y="808568"/>
            <a:ext cx="8761413" cy="1020232"/>
          </a:xfrm>
        </p:spPr>
        <p:txBody>
          <a:bodyPr/>
          <a:lstStyle/>
          <a:p>
            <a:r>
              <a:rPr lang="ru-RU" b="1" dirty="0"/>
              <a:t>Виды практик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91002" y="2970504"/>
            <a:ext cx="10998946" cy="2721169"/>
          </a:xfrm>
        </p:spPr>
        <p:txBody>
          <a:bodyPr>
            <a:noAutofit/>
          </a:bodyPr>
          <a:lstStyle/>
          <a:p>
            <a:r>
              <a:rPr lang="ru-RU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Учебная практика  </a:t>
            </a:r>
            <a: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(НИР-получение первичных навыков научно-исследовательской работы)</a:t>
            </a:r>
          </a:p>
          <a:p>
            <a:r>
              <a:rPr lang="ru-RU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Производственная практика </a:t>
            </a:r>
            <a: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(НИР/Практика по профилю </a:t>
            </a:r>
            <a:r>
              <a:rPr lang="ru-RU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проф.деятельности</a:t>
            </a:r>
            <a: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/Педагогическая практика)</a:t>
            </a:r>
            <a:endParaRPr lang="ru-RU" sz="3600" b="1" dirty="0"/>
          </a:p>
          <a:p>
            <a:r>
              <a:rPr lang="ru-RU" sz="3600" b="1" dirty="0"/>
              <a:t>Преддипломная практика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027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3" y="606490"/>
            <a:ext cx="9612573" cy="1074142"/>
          </a:xfrm>
        </p:spPr>
        <p:txBody>
          <a:bodyPr/>
          <a:lstStyle/>
          <a:p>
            <a:pPr algn="ctr"/>
            <a:r>
              <a:rPr lang="ru-RU" sz="3200" b="1" dirty="0"/>
              <a:t>Учебная практика (НИР)</a:t>
            </a:r>
            <a:br>
              <a:rPr lang="ru-RU" sz="3200" b="1" dirty="0"/>
            </a:br>
            <a:r>
              <a:rPr lang="ru-RU" sz="3200" b="1" dirty="0"/>
              <a:t>сроки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C819AB17-DC50-401B-9E21-71E50002E0F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56043219"/>
              </p:ext>
            </p:extLst>
          </p:nvPr>
        </p:nvGraphicFramePr>
        <p:xfrm>
          <a:off x="760164" y="2313542"/>
          <a:ext cx="10939750" cy="4513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94024">
                  <a:extLst>
                    <a:ext uri="{9D8B030D-6E8A-4147-A177-3AD203B41FA5}">
                      <a16:colId xmlns:a16="http://schemas.microsoft.com/office/drawing/2014/main" val="3638590201"/>
                    </a:ext>
                  </a:extLst>
                </a:gridCol>
                <a:gridCol w="2313542">
                  <a:extLst>
                    <a:ext uri="{9D8B030D-6E8A-4147-A177-3AD203B41FA5}">
                      <a16:colId xmlns:a16="http://schemas.microsoft.com/office/drawing/2014/main" val="525545675"/>
                    </a:ext>
                  </a:extLst>
                </a:gridCol>
                <a:gridCol w="2732184">
                  <a:extLst>
                    <a:ext uri="{9D8B030D-6E8A-4147-A177-3AD203B41FA5}">
                      <a16:colId xmlns:a16="http://schemas.microsoft.com/office/drawing/2014/main" val="2746581979"/>
                    </a:ext>
                  </a:extLst>
                </a:gridCol>
              </a:tblGrid>
              <a:tr h="115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 Программа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триместр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кредиты (</a:t>
                      </a:r>
                      <a:r>
                        <a:rPr lang="ru-RU" sz="1600" b="1" dirty="0" err="1">
                          <a:effectLst/>
                        </a:rPr>
                        <a:t>з.ед</a:t>
                      </a:r>
                      <a:r>
                        <a:rPr lang="ru-RU" sz="1600" b="1" dirty="0">
                          <a:effectLst/>
                        </a:rPr>
                        <a:t>.)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extLst>
                  <a:ext uri="{0D108BD9-81ED-4DB2-BD59-A6C34878D82A}">
                    <a16:rowId xmlns:a16="http://schemas.microsoft.com/office/drawing/2014/main" val="45877417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Инновац.мен.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extLst>
                  <a:ext uri="{0D108BD9-81ED-4DB2-BD59-A6C34878D82A}">
                    <a16:rowId xmlns:a16="http://schemas.microsoft.com/office/drawing/2014/main" val="1261787205"/>
                  </a:ext>
                </a:extLst>
              </a:tr>
              <a:tr h="258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Маркетинг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extLst>
                  <a:ext uri="{0D108BD9-81ED-4DB2-BD59-A6C34878D82A}">
                    <a16:rowId xmlns:a16="http://schemas.microsoft.com/office/drawing/2014/main" val="1020270693"/>
                  </a:ext>
                </a:extLst>
              </a:tr>
              <a:tr h="28327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Международн. бизнес менеджмент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extLst>
                  <a:ext uri="{0D108BD9-81ED-4DB2-BD59-A6C34878D82A}">
                    <a16:rowId xmlns:a16="http://schemas.microsoft.com/office/drawing/2014/main" val="3331821914"/>
                  </a:ext>
                </a:extLst>
              </a:tr>
              <a:tr h="280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extLst>
                  <a:ext uri="{0D108BD9-81ED-4DB2-BD59-A6C34878D82A}">
                    <a16:rowId xmlns:a16="http://schemas.microsoft.com/office/drawing/2014/main" val="1502506859"/>
                  </a:ext>
                </a:extLst>
              </a:tr>
              <a:tr h="274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Управление развитием бизнеса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16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extLst>
                  <a:ext uri="{0D108BD9-81ED-4DB2-BD59-A6C34878D82A}">
                    <a16:rowId xmlns:a16="http://schemas.microsoft.com/office/drawing/2014/main" val="1364992477"/>
                  </a:ext>
                </a:extLst>
              </a:tr>
              <a:tr h="531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Международная корпоративная отчётность и аудит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extLst>
                  <a:ext uri="{0D108BD9-81ED-4DB2-BD59-A6C34878D82A}">
                    <a16:rowId xmlns:a16="http://schemas.microsoft.com/office/drawing/2014/main" val="1249741265"/>
                  </a:ext>
                </a:extLst>
              </a:tr>
              <a:tr h="3712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Финансовая аналитика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extLst>
                  <a:ext uri="{0D108BD9-81ED-4DB2-BD59-A6C34878D82A}">
                    <a16:rowId xmlns:a16="http://schemas.microsoft.com/office/drawing/2014/main" val="3777754066"/>
                  </a:ext>
                </a:extLst>
              </a:tr>
              <a:tr h="341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Финансовые рынки и институты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extLst>
                  <a:ext uri="{0D108BD9-81ED-4DB2-BD59-A6C34878D82A}">
                    <a16:rowId xmlns:a16="http://schemas.microsoft.com/office/drawing/2014/main" val="3541256234"/>
                  </a:ext>
                </a:extLst>
              </a:tr>
              <a:tr h="274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Анализ данных в экономике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16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extLst>
                  <a:ext uri="{0D108BD9-81ED-4DB2-BD59-A6C34878D82A}">
                    <a16:rowId xmlns:a16="http://schemas.microsoft.com/office/drawing/2014/main" val="944620797"/>
                  </a:ext>
                </a:extLst>
              </a:tr>
              <a:tr h="3712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Мировая экономика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extLst>
                  <a:ext uri="{0D108BD9-81ED-4DB2-BD59-A6C34878D82A}">
                    <a16:rowId xmlns:a16="http://schemas.microsoft.com/office/drawing/2014/main" val="3863438484"/>
                  </a:ext>
                </a:extLst>
              </a:tr>
              <a:tr h="728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Фундаментальная экономика: теория и математические методы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extLst>
                  <a:ext uri="{0D108BD9-81ED-4DB2-BD59-A6C34878D82A}">
                    <a16:rowId xmlns:a16="http://schemas.microsoft.com/office/drawing/2014/main" val="3890040665"/>
                  </a:ext>
                </a:extLst>
              </a:tr>
              <a:tr h="274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Экономическая политика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extLst>
                  <a:ext uri="{0D108BD9-81ED-4DB2-BD59-A6C34878D82A}">
                    <a16:rowId xmlns:a16="http://schemas.microsoft.com/office/drawing/2014/main" val="445487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1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3" y="606490"/>
            <a:ext cx="9612573" cy="1074142"/>
          </a:xfrm>
        </p:spPr>
        <p:txBody>
          <a:bodyPr/>
          <a:lstStyle/>
          <a:p>
            <a:pPr algn="ctr"/>
            <a:r>
              <a:rPr lang="ru-RU" sz="3200" b="1" dirty="0"/>
              <a:t>Учебная практика (НИР)</a:t>
            </a:r>
            <a:br>
              <a:rPr lang="ru-RU" sz="3200" b="1" dirty="0"/>
            </a:br>
            <a:r>
              <a:rPr lang="ru-RU" sz="3200" b="1" dirty="0"/>
              <a:t>содержание и где проходить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5EEBBE-3148-4715-B829-89A7D1265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7455" y="2603500"/>
            <a:ext cx="11710931" cy="34163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>Получение первичных навыков научно-исследовательской деятельности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Работа над магистерской диссертацией (подбор литературы, исследование отдельных вопросов, сбор данных)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Обзор литературы и подготовка аналитической записки / статьи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Выполнение отдельных работ в НИР факультета или исследовательского центра</a:t>
            </a:r>
          </a:p>
          <a:p>
            <a:pPr marL="0" indent="0">
              <a:buNone/>
            </a:pPr>
            <a:r>
              <a:rPr lang="ru-RU" sz="2400" dirty="0"/>
              <a:t>Проходить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В лаборатории, исследовательском центре, на кафедре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400" dirty="0"/>
          </a:p>
          <a:p>
            <a:pPr>
              <a:buFont typeface="Wingdings" panose="05000000000000000000" pitchFamily="2" charset="2"/>
              <a:buChar char="§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2923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3" y="606490"/>
            <a:ext cx="9612573" cy="1074142"/>
          </a:xfrm>
        </p:spPr>
        <p:txBody>
          <a:bodyPr/>
          <a:lstStyle/>
          <a:p>
            <a:pPr algn="ctr"/>
            <a:r>
              <a:rPr lang="ru-RU" sz="3200" b="1" dirty="0"/>
              <a:t>Учебная практика (НИР)</a:t>
            </a:r>
            <a:br>
              <a:rPr lang="ru-RU" sz="3200" b="1" dirty="0"/>
            </a:br>
            <a:r>
              <a:rPr lang="ru-RU" sz="3200" b="1" dirty="0"/>
              <a:t>как оформить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5EEBBE-3148-4715-B829-89A7D1265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7455" y="2390660"/>
            <a:ext cx="11710931" cy="415335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Подать заявление на практику в личном кабинете: выбрать место прохождения, написать содержание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Если практика проходит на факультете: заявление утверждает руководитель практики (научный руководитель ВКР), директор магистратуры, потом попадает в приказ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Если практика проходит во внешней организации: заявление сначала утверждает сотрудник ССТ</a:t>
            </a:r>
          </a:p>
          <a:p>
            <a:pPr marL="0" indent="0">
              <a:buNone/>
            </a:pPr>
            <a:r>
              <a:rPr lang="ru-RU" sz="2400" dirty="0"/>
              <a:t>ВАЖНО! Надо проверять, утверждена ли практика. Напоминать научному руководителю, что ее надо утвердить, смотреть, что заявление не вернули назад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В этом триместре: после утверждения заявление надо распечатать, получить оценку и отзыв руководителя практики, отнести в учебную часть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В следующем году: после прохождения практики надо заполнить драфт отзыва (или прикрепить отзыв сторонней организации), руководитель практики ставит оценку, потом распечатать и отнести в учебную часть (если есть отзыв из внешней организации приложить оригинал)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22929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434" y="673173"/>
            <a:ext cx="11000792" cy="1080805"/>
          </a:xfrm>
        </p:spPr>
        <p:txBody>
          <a:bodyPr/>
          <a:lstStyle/>
          <a:p>
            <a:r>
              <a:rPr lang="ru-RU" dirty="0"/>
              <a:t>Автоматизированная подача заявления после выбора места практики (       </a:t>
            </a:r>
            <a:r>
              <a:rPr lang="en-US" dirty="0"/>
              <a:t>https://my.econ.msu.ru</a:t>
            </a:r>
            <a:r>
              <a:rPr lang="ru-RU" dirty="0"/>
              <a:t>)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779" y="2286258"/>
            <a:ext cx="4170783" cy="452019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4" y="3092048"/>
            <a:ext cx="6196739" cy="3485665"/>
          </a:xfrm>
        </p:spPr>
      </p:pic>
      <p:sp>
        <p:nvSpPr>
          <p:cNvPr id="4" name="Прямоугольник 3"/>
          <p:cNvSpPr/>
          <p:nvPr/>
        </p:nvSpPr>
        <p:spPr>
          <a:xfrm>
            <a:off x="522514" y="2580396"/>
            <a:ext cx="65127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https://www.econ.msu.ru/sys/raw.php?o=57718&amp;p=attachment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5191" y="2195675"/>
            <a:ext cx="65874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Рекомендация по заполнению  заявления на практику: </a:t>
            </a:r>
          </a:p>
        </p:txBody>
      </p:sp>
    </p:spTree>
    <p:extLst>
      <p:ext uri="{BB962C8B-B14F-4D97-AF65-F5344CB8AC3E}">
        <p14:creationId xmlns:p14="http://schemas.microsoft.com/office/powerpoint/2010/main" val="1538375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3" y="606490"/>
            <a:ext cx="9612573" cy="1074142"/>
          </a:xfrm>
        </p:spPr>
        <p:txBody>
          <a:bodyPr/>
          <a:lstStyle/>
          <a:p>
            <a:pPr algn="ctr"/>
            <a:r>
              <a:rPr lang="ru-RU" sz="3200" b="1" dirty="0"/>
              <a:t>Производственная практика сроки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C819AB17-DC50-401B-9E21-71E50002E0F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19839254"/>
              </p:ext>
            </p:extLst>
          </p:nvPr>
        </p:nvGraphicFramePr>
        <p:xfrm>
          <a:off x="209320" y="1919969"/>
          <a:ext cx="11490594" cy="4044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28762">
                  <a:extLst>
                    <a:ext uri="{9D8B030D-6E8A-4147-A177-3AD203B41FA5}">
                      <a16:colId xmlns:a16="http://schemas.microsoft.com/office/drawing/2014/main" val="3638590201"/>
                    </a:ext>
                  </a:extLst>
                </a:gridCol>
                <a:gridCol w="2126255">
                  <a:extLst>
                    <a:ext uri="{9D8B030D-6E8A-4147-A177-3AD203B41FA5}">
                      <a16:colId xmlns:a16="http://schemas.microsoft.com/office/drawing/2014/main" val="525545675"/>
                    </a:ext>
                  </a:extLst>
                </a:gridCol>
                <a:gridCol w="2335577">
                  <a:extLst>
                    <a:ext uri="{9D8B030D-6E8A-4147-A177-3AD203B41FA5}">
                      <a16:colId xmlns:a16="http://schemas.microsoft.com/office/drawing/2014/main" val="2746581979"/>
                    </a:ext>
                  </a:extLst>
                </a:gridCol>
              </a:tblGrid>
              <a:tr h="3570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триместр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кредиты (з.ед.)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877417"/>
                  </a:ext>
                </a:extLst>
              </a:tr>
              <a:tr h="252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Инновац.мен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1787205"/>
                  </a:ext>
                </a:extLst>
              </a:tr>
              <a:tr h="306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Маркетинг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0270693"/>
                  </a:ext>
                </a:extLst>
              </a:tr>
              <a:tr h="33503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бизнес менеджмент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1821914"/>
                  </a:ext>
                </a:extLst>
              </a:tr>
              <a:tr h="3315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2506859"/>
                  </a:ext>
                </a:extLst>
              </a:tr>
              <a:tr h="32475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развитием бизнеса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4992477"/>
                  </a:ext>
                </a:extLst>
              </a:tr>
              <a:tr h="319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9741265"/>
                  </a:ext>
                </a:extLst>
              </a:tr>
              <a:tr h="263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Международная корпоративная отчётность и аудит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7754066"/>
                  </a:ext>
                </a:extLst>
              </a:tr>
              <a:tr h="4043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Финансовая аналитика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1256234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Финансовые рынки и институты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4620797"/>
                  </a:ext>
                </a:extLst>
              </a:tr>
              <a:tr h="24033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 данных в экономике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3438484"/>
                  </a:ext>
                </a:extLst>
              </a:tr>
              <a:tr h="259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0040665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Мировая экономика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5487350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293EB3FB-8AF2-4932-AD33-8965D5FA0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87211"/>
              </p:ext>
            </p:extLst>
          </p:nvPr>
        </p:nvGraphicFramePr>
        <p:xfrm>
          <a:off x="209321" y="5963714"/>
          <a:ext cx="11490594" cy="8942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84693">
                  <a:extLst>
                    <a:ext uri="{9D8B030D-6E8A-4147-A177-3AD203B41FA5}">
                      <a16:colId xmlns:a16="http://schemas.microsoft.com/office/drawing/2014/main" val="4259663271"/>
                    </a:ext>
                  </a:extLst>
                </a:gridCol>
                <a:gridCol w="2203374">
                  <a:extLst>
                    <a:ext uri="{9D8B030D-6E8A-4147-A177-3AD203B41FA5}">
                      <a16:colId xmlns:a16="http://schemas.microsoft.com/office/drawing/2014/main" val="375993723"/>
                    </a:ext>
                  </a:extLst>
                </a:gridCol>
                <a:gridCol w="2302527">
                  <a:extLst>
                    <a:ext uri="{9D8B030D-6E8A-4147-A177-3AD203B41FA5}">
                      <a16:colId xmlns:a16="http://schemas.microsoft.com/office/drawing/2014/main" val="1925894865"/>
                    </a:ext>
                  </a:extLst>
                </a:gridCol>
              </a:tblGrid>
              <a:tr h="2693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Фундаментальная экономика: теория и математические методы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851097"/>
                  </a:ext>
                </a:extLst>
              </a:tr>
              <a:tr h="31022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Экономическая политика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6537642"/>
                  </a:ext>
                </a:extLst>
              </a:tr>
              <a:tr h="314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4058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176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3" y="606490"/>
            <a:ext cx="9612573" cy="1074142"/>
          </a:xfrm>
        </p:spPr>
        <p:txBody>
          <a:bodyPr/>
          <a:lstStyle/>
          <a:p>
            <a:pPr algn="ctr"/>
            <a:r>
              <a:rPr lang="ru-RU" sz="3200" b="1" dirty="0"/>
              <a:t>Производственная практика: содержание и где проходить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5EEBBE-3148-4715-B829-89A7D1265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4574" y="2482315"/>
            <a:ext cx="11710931" cy="3416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НИР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Выполнение отдельных работ в НИР факультета или исследовательского центра</a:t>
            </a:r>
          </a:p>
          <a:p>
            <a:pPr marL="0" indent="0">
              <a:buNone/>
            </a:pPr>
            <a:r>
              <a:rPr lang="ru-RU" sz="2400" dirty="0"/>
              <a:t>Практика по профилю проф. деятельности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Работа в организации, работающей по профилю проф. деятельности</a:t>
            </a:r>
          </a:p>
          <a:p>
            <a:pPr marL="0" indent="0">
              <a:buNone/>
            </a:pPr>
            <a:r>
              <a:rPr lang="ru-RU" sz="2400" dirty="0"/>
              <a:t>Педагогическая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Преподавание, разработка </a:t>
            </a:r>
            <a:r>
              <a:rPr lang="ru-RU" sz="2400" dirty="0" err="1"/>
              <a:t>методматериалов</a:t>
            </a:r>
            <a:r>
              <a:rPr lang="ru-RU" sz="2400" dirty="0"/>
              <a:t> на факультете</a:t>
            </a:r>
          </a:p>
          <a:p>
            <a:pPr marL="0" indent="0">
              <a:buNone/>
            </a:pPr>
            <a:endParaRPr lang="ru-RU" sz="2400" dirty="0"/>
          </a:p>
          <a:p>
            <a:pPr>
              <a:buFont typeface="Wingdings" panose="05000000000000000000" pitchFamily="2" charset="2"/>
              <a:buChar char="§"/>
            </a:pPr>
            <a:endParaRPr lang="ru-RU" sz="2400" dirty="0"/>
          </a:p>
          <a:p>
            <a:pPr>
              <a:buFont typeface="Wingdings" panose="05000000000000000000" pitchFamily="2" charset="2"/>
              <a:buChar char="§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45308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4654" y="757768"/>
            <a:ext cx="8825659" cy="1058332"/>
          </a:xfrm>
        </p:spPr>
        <p:txBody>
          <a:bodyPr/>
          <a:lstStyle/>
          <a:p>
            <a:pPr algn="ctr"/>
            <a:r>
              <a:rPr lang="ru-RU" dirty="0"/>
              <a:t>Этапы согласования электронного заявления на все виды практик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855" y="2605992"/>
            <a:ext cx="3141878" cy="927098"/>
          </a:xfrm>
        </p:spPr>
        <p:txBody>
          <a:bodyPr/>
          <a:lstStyle/>
          <a:p>
            <a:r>
              <a:rPr lang="ru-RU" b="1" dirty="0"/>
              <a:t>1.Согласование отделом СТ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608854" y="3997322"/>
            <a:ext cx="3141879" cy="1595440"/>
          </a:xfrm>
        </p:spPr>
        <p:txBody>
          <a:bodyPr>
            <a:normAutofit/>
          </a:bodyPr>
          <a:lstStyle/>
          <a:p>
            <a:r>
              <a:rPr lang="ru-RU" sz="1800" b="1" dirty="0"/>
              <a:t>Отдел СТ согласует место практики при подаче электронного заявления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94199" y="2731747"/>
            <a:ext cx="3379829" cy="1015998"/>
          </a:xfrm>
        </p:spPr>
        <p:txBody>
          <a:bodyPr/>
          <a:lstStyle/>
          <a:p>
            <a:r>
              <a:rPr lang="ru-RU" b="1" dirty="0"/>
              <a:t>2. Согласование научного руководителя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4394199" y="3967164"/>
            <a:ext cx="3583030" cy="2035174"/>
          </a:xfrm>
        </p:spPr>
        <p:txBody>
          <a:bodyPr>
            <a:normAutofit/>
          </a:bodyPr>
          <a:lstStyle/>
          <a:p>
            <a:r>
              <a:rPr lang="ru-RU" sz="1800" b="1" dirty="0"/>
              <a:t>Научный руководитель согласовывает план практики при подаче электронного заявления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7888135" y="2605992"/>
            <a:ext cx="3145730" cy="1141753"/>
          </a:xfrm>
        </p:spPr>
        <p:txBody>
          <a:bodyPr/>
          <a:lstStyle/>
          <a:p>
            <a:r>
              <a:rPr lang="ru-RU" b="1" dirty="0"/>
              <a:t>3.Согласование директора магистратуры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7888135" y="3967161"/>
            <a:ext cx="3145536" cy="1430339"/>
          </a:xfrm>
        </p:spPr>
        <p:txBody>
          <a:bodyPr>
            <a:normAutofit/>
          </a:bodyPr>
          <a:lstStyle/>
          <a:p>
            <a:r>
              <a:rPr lang="ru-RU" sz="1800" b="1" dirty="0"/>
              <a:t>Директор магистратуры согласовывает и подписывает заявление на практику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3713" y="5744703"/>
            <a:ext cx="1148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</a:rPr>
              <a:t>!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 Магистр должен отслеживать все этапы согласования заявления на практику на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</a:rPr>
              <a:t>my.econ.msu.ru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 и своевременно вносить корректировку по замечаниям, указанным специалистом отдела СТ/ научным руководителя/ директором магистратуры.</a:t>
            </a:r>
          </a:p>
        </p:txBody>
      </p:sp>
    </p:spTree>
    <p:extLst>
      <p:ext uri="{BB962C8B-B14F-4D97-AF65-F5344CB8AC3E}">
        <p14:creationId xmlns:p14="http://schemas.microsoft.com/office/powerpoint/2010/main" val="559775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1332</TotalTime>
  <Words>1985</Words>
  <Application>Microsoft Office PowerPoint</Application>
  <PresentationFormat>Широкоэкранный</PresentationFormat>
  <Paragraphs>262</Paragraphs>
  <Slides>19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Calibri</vt:lpstr>
      <vt:lpstr>Century Gothic</vt:lpstr>
      <vt:lpstr>Inter</vt:lpstr>
      <vt:lpstr>Roboto Condensed</vt:lpstr>
      <vt:lpstr>Times New Roman</vt:lpstr>
      <vt:lpstr>Wingdings</vt:lpstr>
      <vt:lpstr>Wingdings 3</vt:lpstr>
      <vt:lpstr>Совет директоров</vt:lpstr>
      <vt:lpstr>Практика магистров  2 года обучения в 2022-2023 учебном году           </vt:lpstr>
      <vt:lpstr>Виды практик</vt:lpstr>
      <vt:lpstr>Учебная практика (НИР) сроки</vt:lpstr>
      <vt:lpstr>Учебная практика (НИР) содержание и где проходить</vt:lpstr>
      <vt:lpstr>Учебная практика (НИР) как оформить</vt:lpstr>
      <vt:lpstr>Автоматизированная подача заявления после выбора места практики (       https://my.econ.msu.ru)</vt:lpstr>
      <vt:lpstr>Производственная практика сроки</vt:lpstr>
      <vt:lpstr>Производственная практика: содержание и где проходить</vt:lpstr>
      <vt:lpstr>Этапы согласования электронного заявления на все виды практик</vt:lpstr>
      <vt:lpstr>Сроки подачи заявок и утверждения мест практики в 4 триместре</vt:lpstr>
      <vt:lpstr>Презентация PowerPoint</vt:lpstr>
      <vt:lpstr>Подбор практики с помощью специалиста ССТ (452 каб.)</vt:lpstr>
      <vt:lpstr>Статусы заявки в личном кабинете zip.econ.msu.ru</vt:lpstr>
      <vt:lpstr>КАК ОЦЕНИВАЮТСЯ РЕЗУЛЬТАТЫ ПРОХОЖДЕНИЯ ПРАКТИКИ? https://www.econ.msu.ru/students/mag/about/practice/</vt:lpstr>
      <vt:lpstr>Отчетные  документы</vt:lpstr>
      <vt:lpstr>Особенности прохождения практики иностранными студентами</vt:lpstr>
      <vt:lpstr>Какие документы по итогам практики (в бумажном виде) и кому необходимо сдавать</vt:lpstr>
      <vt:lpstr>Как составить резюме, написать мотивационное письмо, подготовиться к первому собеседованию?</vt:lpstr>
      <vt:lpstr>Ресурсы и контакты отдела СТиСВ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студентов бакалавриата направления «Менеджмент»</dc:title>
  <dc:creator>Eugene Malyshev</dc:creator>
  <cp:lastModifiedBy>User</cp:lastModifiedBy>
  <cp:revision>165</cp:revision>
  <dcterms:created xsi:type="dcterms:W3CDTF">2019-03-11T09:29:03Z</dcterms:created>
  <dcterms:modified xsi:type="dcterms:W3CDTF">2022-06-21T12:18:12Z</dcterms:modified>
</cp:coreProperties>
</file>