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sldIdLst>
    <p:sldId id="256" r:id="rId2"/>
    <p:sldId id="284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5" r:id="rId27"/>
    <p:sldId id="258" r:id="rId28"/>
    <p:sldId id="259" r:id="rId29"/>
  </p:sldIdLst>
  <p:sldSz cx="18288000" cy="10287000"/>
  <p:notesSz cx="6858000" cy="9144000"/>
  <p:embeddedFontLst>
    <p:embeddedFont>
      <p:font typeface="Verdana" panose="020B0604030504040204" pitchFamily="34" charset="0"/>
      <p:regular r:id="rId31"/>
      <p:bold r:id="rId32"/>
      <p:italic r:id="rId33"/>
      <p:boldItalic r:id="rId34"/>
    </p:embeddedFont>
    <p:embeddedFont>
      <p:font typeface="Verdana Bold" panose="020B0604020202020204" charset="0"/>
      <p:regular r:id="rId35"/>
      <p:bold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302C"/>
    <a:srgbClr val="F6EF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1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758F9-1EF7-4EEE-B9DC-5FAEFCBE23C9}" type="datetimeFigureOut">
              <a:rPr lang="ru-RU" smtClean="0"/>
              <a:t>21.06.2026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6BE4A-076B-43F6-BC83-D8D7F506F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144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86BE4A-076B-43F6-BC83-D8D7F506FB9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275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86BE4A-076B-43F6-BC83-D8D7F506FB9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519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E3F1D-364A-681D-C2FE-A1B82D3E7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5B91BFE-84F6-DDCB-867A-BFF416C3FB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8AF7FF9-7F40-8B94-60F2-A6D4BA57D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DD0190-6516-FE69-79C5-9B3E6227B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86BE4A-076B-43F6-BC83-D8D7F506FB9F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258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86BE4A-076B-43F6-BC83-D8D7F506FB9F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842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2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5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">
            <a:extLst>
              <a:ext uri="{FF2B5EF4-FFF2-40B4-BE49-F238E27FC236}">
                <a16:creationId xmlns:a16="http://schemas.microsoft.com/office/drawing/2014/main" id="{B63566F6-E516-5298-8909-EDD771BC8BBF}"/>
              </a:ext>
            </a:extLst>
          </p:cNvPr>
          <p:cNvSpPr>
            <a:spLocks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TextBox 3"/>
          <p:cNvSpPr txBox="1"/>
          <p:nvPr/>
        </p:nvSpPr>
        <p:spPr>
          <a:xfrm>
            <a:off x="533400" y="1624746"/>
            <a:ext cx="11100876" cy="4219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007"/>
              </a:lnSpc>
            </a:pPr>
            <a:r>
              <a:rPr lang="en-US" sz="17399" b="1" spc="-1583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Выпуск</a:t>
            </a:r>
            <a:r>
              <a:rPr lang="en-US" sz="17399" b="1" spc="-1583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 НМУР’26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2000" y="644394"/>
            <a:ext cx="5842828" cy="645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55"/>
              </a:lnSpc>
              <a:spcBef>
                <a:spcPct val="0"/>
              </a:spcBef>
            </a:pPr>
            <a:r>
              <a:rPr lang="en-US" sz="3825" dirty="0" err="1">
                <a:solidFill>
                  <a:srgbClr val="F6EFC2"/>
                </a:solidFill>
                <a:latin typeface="Verdana"/>
                <a:ea typeface="Verdana"/>
                <a:cs typeface="Verdana"/>
                <a:sym typeface="Verdana"/>
              </a:rPr>
              <a:t>Магистратура</a:t>
            </a:r>
            <a:r>
              <a:rPr lang="en-US" sz="3825" dirty="0">
                <a:solidFill>
                  <a:srgbClr val="F6EFC2"/>
                </a:solidFill>
                <a:latin typeface="Verdana"/>
                <a:ea typeface="Verdana"/>
                <a:cs typeface="Verdana"/>
                <a:sym typeface="Verdana"/>
              </a:rPr>
              <a:t> ЭФ МГУ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5800" y="5633753"/>
            <a:ext cx="10456598" cy="562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94"/>
              </a:lnSpc>
              <a:spcBef>
                <a:spcPct val="0"/>
              </a:spcBef>
            </a:pPr>
            <a:r>
              <a:rPr lang="en-US" sz="3353" dirty="0" err="1">
                <a:solidFill>
                  <a:srgbClr val="F6EFC2"/>
                </a:solidFill>
                <a:latin typeface="Verdana"/>
                <a:ea typeface="Verdana"/>
                <a:cs typeface="Verdana"/>
                <a:sym typeface="Verdana"/>
              </a:rPr>
              <a:t>Национальные</a:t>
            </a:r>
            <a:r>
              <a:rPr lang="en-US" sz="3353" dirty="0">
                <a:solidFill>
                  <a:srgbClr val="F6EFC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353" dirty="0" err="1">
                <a:solidFill>
                  <a:srgbClr val="F6EFC2"/>
                </a:solidFill>
                <a:latin typeface="Verdana"/>
                <a:ea typeface="Verdana"/>
                <a:cs typeface="Verdana"/>
                <a:sym typeface="Verdana"/>
              </a:rPr>
              <a:t>модели</a:t>
            </a:r>
            <a:r>
              <a:rPr lang="en-US" sz="3353" dirty="0">
                <a:solidFill>
                  <a:srgbClr val="F6EFC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353" dirty="0" err="1">
                <a:solidFill>
                  <a:srgbClr val="F6EFC2"/>
                </a:solidFill>
                <a:latin typeface="Verdana"/>
                <a:ea typeface="Verdana"/>
                <a:cs typeface="Verdana"/>
                <a:sym typeface="Verdana"/>
              </a:rPr>
              <a:t>устойчивого</a:t>
            </a:r>
            <a:r>
              <a:rPr lang="en-US" sz="3353" dirty="0">
                <a:solidFill>
                  <a:srgbClr val="F6EFC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353" dirty="0" err="1">
                <a:solidFill>
                  <a:srgbClr val="F6EFC2"/>
                </a:solidFill>
                <a:latin typeface="Verdana"/>
                <a:ea typeface="Verdana"/>
                <a:cs typeface="Verdana"/>
                <a:sym typeface="Verdana"/>
              </a:rPr>
              <a:t>развития</a:t>
            </a:r>
            <a:endParaRPr lang="en-US" sz="3353" dirty="0">
              <a:solidFill>
                <a:srgbClr val="F6EFC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482920" y="210992"/>
            <a:ext cx="2713564" cy="1068466"/>
          </a:xfrm>
          <a:custGeom>
            <a:avLst/>
            <a:gdLst/>
            <a:ahLst/>
            <a:cxnLst/>
            <a:rect l="l" t="t" r="r" b="b"/>
            <a:pathLst>
              <a:path w="2713564" h="1068466">
                <a:moveTo>
                  <a:pt x="0" y="0"/>
                </a:moveTo>
                <a:lnTo>
                  <a:pt x="2713564" y="0"/>
                </a:lnTo>
                <a:lnTo>
                  <a:pt x="2713564" y="1068466"/>
                </a:lnTo>
                <a:lnTo>
                  <a:pt x="0" y="106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27B543D-5281-6B7C-E24E-DC5928DF551D}"/>
              </a:ext>
            </a:extLst>
          </p:cNvPr>
          <p:cNvCxnSpPr/>
          <p:nvPr/>
        </p:nvCxnSpPr>
        <p:spPr>
          <a:xfrm>
            <a:off x="685800" y="6286500"/>
            <a:ext cx="10032875" cy="0"/>
          </a:xfrm>
          <a:prstGeom prst="line">
            <a:avLst/>
          </a:prstGeom>
          <a:ln w="19050">
            <a:solidFill>
              <a:srgbClr val="F6EF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7">
            <a:extLst>
              <a:ext uri="{FF2B5EF4-FFF2-40B4-BE49-F238E27FC236}">
                <a16:creationId xmlns:a16="http://schemas.microsoft.com/office/drawing/2014/main" id="{17371B6A-81C3-5A8C-8EE8-AA26FAB749E6}"/>
              </a:ext>
            </a:extLst>
          </p:cNvPr>
          <p:cNvSpPr/>
          <p:nvPr/>
        </p:nvSpPr>
        <p:spPr>
          <a:xfrm>
            <a:off x="6324600" y="580837"/>
            <a:ext cx="1447800" cy="752663"/>
          </a:xfrm>
          <a:custGeom>
            <a:avLst/>
            <a:gdLst/>
            <a:ahLst/>
            <a:cxnLst/>
            <a:rect l="l" t="t" r="r" b="b"/>
            <a:pathLst>
              <a:path w="1324303" h="772903">
                <a:moveTo>
                  <a:pt x="0" y="0"/>
                </a:moveTo>
                <a:lnTo>
                  <a:pt x="1324302" y="0"/>
                </a:lnTo>
                <a:lnTo>
                  <a:pt x="1324302" y="772902"/>
                </a:lnTo>
                <a:lnTo>
                  <a:pt x="0" y="7729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3E2120-982A-5741-4CBA-EAF7649BE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>
            <a:extLst>
              <a:ext uri="{FF2B5EF4-FFF2-40B4-BE49-F238E27FC236}">
                <a16:creationId xmlns:a16="http://schemas.microsoft.com/office/drawing/2014/main" id="{3C5BA960-549D-0D48-FBD2-1D2062AD8DEF}"/>
              </a:ext>
            </a:extLst>
          </p:cNvPr>
          <p:cNvGrpSpPr/>
          <p:nvPr/>
        </p:nvGrpSpPr>
        <p:grpSpPr>
          <a:xfrm>
            <a:off x="457200" y="3434560"/>
            <a:ext cx="17262205" cy="5906753"/>
            <a:chOff x="0" y="0"/>
            <a:chExt cx="3265000" cy="1795253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856B2F3C-5678-D976-E6BD-882C97CBD4C8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7DFBC72D-409A-0FFD-CA0E-FC5EF95FD74B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83704D1C-D605-D3B9-8A7A-78DC59BF72D6}"/>
              </a:ext>
            </a:extLst>
          </p:cNvPr>
          <p:cNvSpPr txBox="1"/>
          <p:nvPr/>
        </p:nvSpPr>
        <p:spPr>
          <a:xfrm>
            <a:off x="7883200" y="708771"/>
            <a:ext cx="8094493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Черникова Екатерина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88139DEE-B409-1C64-8834-04CDD8768239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5FA4F028-75F0-8886-D0BD-82F29C329703}"/>
              </a:ext>
            </a:extLst>
          </p:cNvPr>
          <p:cNvSpPr txBox="1"/>
          <p:nvPr/>
        </p:nvSpPr>
        <p:spPr>
          <a:xfrm>
            <a:off x="8230316" y="3877993"/>
            <a:ext cx="8936689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Докажу, что рациональных 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людей не существует — и защищу про это диссертацию. 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Подтолкну к нужному решению — 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 это называется не манипуляция, а </a:t>
            </a:r>
            <a:r>
              <a:rPr lang="ru-RU" sz="3600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наджинг</a:t>
            </a: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Работаю в маркетинге, чтобы проверять гипотезы на практике</a:t>
            </a:r>
            <a:endParaRPr lang="en-US" sz="36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139F4466-B5B5-B27A-B234-D3E3BB4A1ED3}"/>
              </a:ext>
            </a:extLst>
          </p:cNvPr>
          <p:cNvSpPr/>
          <p:nvPr/>
        </p:nvSpPr>
        <p:spPr>
          <a:xfrm>
            <a:off x="15620999" y="2306275"/>
            <a:ext cx="2650809" cy="2456225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7EFF6853-3AD4-5B2A-C7C1-D5860888155E}"/>
              </a:ext>
            </a:extLst>
          </p:cNvPr>
          <p:cNvGrpSpPr>
            <a:grpSpLocks noChangeAspect="1"/>
          </p:cNvGrpSpPr>
          <p:nvPr/>
        </p:nvGrpSpPr>
        <p:grpSpPr>
          <a:xfrm rot="-582667">
            <a:off x="946092" y="617731"/>
            <a:ext cx="6409016" cy="9051539"/>
            <a:chOff x="0" y="0"/>
            <a:chExt cx="3267456" cy="4614672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D3C245B-21D3-6257-0149-B40FD0E5CE08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32CF144B-E8E6-D715-A09B-CBD2A8202A27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1480" t="-3350" b="-1870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5DF5E5C-3B52-5322-B1F8-E7F9D1B158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200" y="8195969"/>
            <a:ext cx="7843532" cy="92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05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D9D7E-3A60-B93D-6A80-24779F4E1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22071746-3546-20C7-07C3-84CCD72BF597}"/>
              </a:ext>
            </a:extLst>
          </p:cNvPr>
          <p:cNvGrpSpPr/>
          <p:nvPr/>
        </p:nvGrpSpPr>
        <p:grpSpPr>
          <a:xfrm>
            <a:off x="304800" y="3314700"/>
            <a:ext cx="17526000" cy="6018616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AA1CDB00-CE08-26D5-0298-3FF80C6DBE2E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2F20DF6C-95A9-A63D-8CF5-A67B2F0AECCA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595C04F3-5B52-B2D8-2E5D-D55A4D0D23B1}"/>
              </a:ext>
            </a:extLst>
          </p:cNvPr>
          <p:cNvSpPr txBox="1"/>
          <p:nvPr/>
        </p:nvSpPr>
        <p:spPr>
          <a:xfrm>
            <a:off x="8127028" y="620639"/>
            <a:ext cx="9611660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Борщинский</a:t>
            </a: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 Илья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664A0C23-4720-7494-7488-E7566FCC5C99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F629C8C2-8A41-86CB-E4BD-701E108ADFEB}"/>
              </a:ext>
            </a:extLst>
          </p:cNvPr>
          <p:cNvSpPr txBox="1"/>
          <p:nvPr/>
        </p:nvSpPr>
        <p:spPr>
          <a:xfrm>
            <a:off x="7543800" y="5299549"/>
            <a:ext cx="8563086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 — Искренний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Л — Лёгкий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Ь — Мягкий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Я — Яркий</a:t>
            </a: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9EBCD5C4-7867-A91C-720D-1C0E00E56373}"/>
              </a:ext>
            </a:extLst>
          </p:cNvPr>
          <p:cNvSpPr/>
          <p:nvPr/>
        </p:nvSpPr>
        <p:spPr>
          <a:xfrm>
            <a:off x="15240000" y="2215895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19146A98-EF53-D8B0-1F99-729AB54BCE35}"/>
              </a:ext>
            </a:extLst>
          </p:cNvPr>
          <p:cNvSpPr txBox="1"/>
          <p:nvPr/>
        </p:nvSpPr>
        <p:spPr>
          <a:xfrm>
            <a:off x="11614479" y="3695700"/>
            <a:ext cx="8563086" cy="5386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Б — Бодрый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О — Открытый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Р — Решительный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Щ — Щедрый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 — Инициативный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Н — Надёжный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 — Социальный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К — Коммуникабельный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 — Интересный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Й — </a:t>
            </a:r>
            <a:r>
              <a:rPr lang="ru-RU" sz="3600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Йогичный</a:t>
            </a:r>
            <a:endParaRPr lang="en-US" sz="36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FF37DA68-F66F-A163-A4F8-C1D76337F23C}"/>
              </a:ext>
            </a:extLst>
          </p:cNvPr>
          <p:cNvGrpSpPr>
            <a:grpSpLocks noChangeAspect="1"/>
          </p:cNvGrpSpPr>
          <p:nvPr/>
        </p:nvGrpSpPr>
        <p:grpSpPr>
          <a:xfrm rot="608876">
            <a:off x="822386" y="854101"/>
            <a:ext cx="6338947" cy="8960464"/>
            <a:chOff x="0" y="0"/>
            <a:chExt cx="3267456" cy="461873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979ED98-A6D3-6E3E-CD64-6E7921303906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12DA65A-6668-14B5-D5C3-286B35ADD584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3810" r="-3810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82203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65EF42-C59F-29A9-D852-6D1C2CD42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7A342445-33BE-6077-38AA-CF5A7A650ED0}"/>
              </a:ext>
            </a:extLst>
          </p:cNvPr>
          <p:cNvGrpSpPr/>
          <p:nvPr/>
        </p:nvGrpSpPr>
        <p:grpSpPr>
          <a:xfrm>
            <a:off x="571500" y="3214994"/>
            <a:ext cx="17144999" cy="6082083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D9D7A502-876A-1441-1F7A-66DFE1693DB5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96CE42F7-EE2E-CF55-293A-29786FEC5FD2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8D4A3B87-0352-4EF7-935B-D26C7CDE436C}"/>
              </a:ext>
            </a:extLst>
          </p:cNvPr>
          <p:cNvSpPr txBox="1"/>
          <p:nvPr/>
        </p:nvSpPr>
        <p:spPr>
          <a:xfrm>
            <a:off x="7357141" y="406378"/>
            <a:ext cx="8544396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Веденский Арсений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4020E875-48F8-0885-5F99-E89C680FC5C7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1C606FB6-4F8E-BD9A-7568-445B854BEAE1}"/>
              </a:ext>
            </a:extLst>
          </p:cNvPr>
          <p:cNvSpPr txBox="1"/>
          <p:nvPr/>
        </p:nvSpPr>
        <p:spPr>
          <a:xfrm>
            <a:off x="7635005" y="3417491"/>
            <a:ext cx="9829800" cy="560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ru-RU" sz="2800" b="1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Конечно, вот описание тебя:</a:t>
            </a:r>
          </a:p>
          <a:p>
            <a:pPr lvl="0"/>
            <a:endParaRPr lang="ru-RU" sz="2800" b="1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ru-RU" sz="28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Арсений — не только выпускник магистратуры экономического факультета МГУ, но и сотрудник Экоцентра «Сборка», что делает его ценным членом общества как в профессиональном, так и в личностном плане. В часы досуга он углубляется в математические задачи для удовольствия и изучает разборы авиационных происшествий, что в совокупности формирует гармоничную и всесторонне развитую личность.</a:t>
            </a:r>
          </a:p>
          <a:p>
            <a:pPr lvl="0"/>
            <a:r>
              <a:rPr lang="ru-RU" sz="2800" b="1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Если нужно, могу добавить ещё пару абзацев про устойчивое развитие</a:t>
            </a:r>
            <a:endParaRPr lang="en-US" sz="2400" b="1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1D36D298-8327-E0F9-8206-9F62CF1DFB3B}"/>
              </a:ext>
            </a:extLst>
          </p:cNvPr>
          <p:cNvSpPr/>
          <p:nvPr/>
        </p:nvSpPr>
        <p:spPr>
          <a:xfrm>
            <a:off x="15316200" y="1978218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9C4A06F-9BA9-C593-AF53-5FFA8F9F4911}"/>
              </a:ext>
            </a:extLst>
          </p:cNvPr>
          <p:cNvGrpSpPr>
            <a:grpSpLocks noChangeAspect="1"/>
          </p:cNvGrpSpPr>
          <p:nvPr/>
        </p:nvGrpSpPr>
        <p:grpSpPr>
          <a:xfrm rot="-582667">
            <a:off x="725926" y="809301"/>
            <a:ext cx="6283904" cy="8874842"/>
            <a:chOff x="0" y="0"/>
            <a:chExt cx="3267456" cy="4614672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6119B21-F0BD-3E7B-28D0-59B7CC03EA32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5006474-405E-9E59-F9C8-38144CF7CA49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7292" t="-3146" r="-3900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6823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BACE46-8FB7-C36B-AF63-8AB8D19F0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2B0B3397-ABD9-0EB6-FDA9-618C8189C584}"/>
              </a:ext>
            </a:extLst>
          </p:cNvPr>
          <p:cNvGrpSpPr/>
          <p:nvPr/>
        </p:nvGrpSpPr>
        <p:grpSpPr>
          <a:xfrm>
            <a:off x="381001" y="3801573"/>
            <a:ext cx="17064270" cy="4542327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FE8175DB-6D61-3076-0EBA-91E78B02BE1F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838F86CE-9058-3ABC-1CCD-1B6BEAFC539E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96C4149F-40A9-6B44-4FAE-F32ED87BFF61}"/>
              </a:ext>
            </a:extLst>
          </p:cNvPr>
          <p:cNvSpPr txBox="1"/>
          <p:nvPr/>
        </p:nvSpPr>
        <p:spPr>
          <a:xfrm>
            <a:off x="8836351" y="856270"/>
            <a:ext cx="7865633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Головков Андрей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66906281-830A-69E1-DA14-9111DCF17E55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F9A34497-B4E8-62C8-941C-E8D1ACBE415D}"/>
              </a:ext>
            </a:extLst>
          </p:cNvPr>
          <p:cNvSpPr txBox="1"/>
          <p:nvPr/>
        </p:nvSpPr>
        <p:spPr>
          <a:xfrm>
            <a:off x="8382130" y="4270183"/>
            <a:ext cx="8332688" cy="377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CEO нарды клуба, хочу оборудовать аудиторию </a:t>
            </a:r>
          </a:p>
          <a:p>
            <a:pPr lvl="0">
              <a:lnSpc>
                <a:spcPts val="4209"/>
              </a:lnSpc>
            </a:pPr>
            <a:r>
              <a:rPr lang="ru-RU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через 10 лет в знак благодарности факультету </a:t>
            </a:r>
          </a:p>
          <a:p>
            <a:pPr lvl="0">
              <a:lnSpc>
                <a:spcPts val="4209"/>
              </a:lnSpc>
            </a:pPr>
            <a:r>
              <a:rPr lang="ru-RU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за теннис на 5 этаже! </a:t>
            </a:r>
          </a:p>
          <a:p>
            <a:pPr lvl="0">
              <a:lnSpc>
                <a:spcPts val="4209"/>
              </a:lnSpc>
            </a:pPr>
            <a:endParaRPr lang="ru-RU" sz="3725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lnSpc>
                <a:spcPts val="4209"/>
              </a:lnSpc>
            </a:pPr>
            <a:r>
              <a:rPr lang="ru-RU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(РС52)</a:t>
            </a:r>
            <a:endParaRPr lang="en-US" sz="3725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5E1F9C3A-8737-CE04-DF89-A12CFAB1FD5D}"/>
              </a:ext>
            </a:extLst>
          </p:cNvPr>
          <p:cNvSpPr/>
          <p:nvPr/>
        </p:nvSpPr>
        <p:spPr>
          <a:xfrm>
            <a:off x="15316200" y="2457624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A87A1087-E31A-E78A-E3FD-04A888F17DBE}"/>
              </a:ext>
            </a:extLst>
          </p:cNvPr>
          <p:cNvGrpSpPr>
            <a:grpSpLocks noChangeAspect="1"/>
          </p:cNvGrpSpPr>
          <p:nvPr/>
        </p:nvGrpSpPr>
        <p:grpSpPr>
          <a:xfrm rot="575952">
            <a:off x="1030140" y="527767"/>
            <a:ext cx="6549088" cy="9249365"/>
            <a:chOff x="0" y="0"/>
            <a:chExt cx="3267456" cy="4614672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FEE1DC9A-E633-41EF-5642-458CEDB3AC3E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89F777AD-7A55-AF5E-DB1E-CA8B6B62C612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4622" r="-17901" b="-12155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682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6BC314-6FF8-583D-FBE8-83904468B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CB1C243A-E53C-766D-F563-6289D5C52996}"/>
              </a:ext>
            </a:extLst>
          </p:cNvPr>
          <p:cNvGrpSpPr/>
          <p:nvPr/>
        </p:nvGrpSpPr>
        <p:grpSpPr>
          <a:xfrm>
            <a:off x="533401" y="2979023"/>
            <a:ext cx="16911870" cy="6371394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EBD71FD7-8D85-1CF6-E066-4CCBDB2CCB73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62E22EB6-D686-EE25-677A-C7366CD93A48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C4AA0749-0F3C-D3FF-81A7-8542BDE44F39}"/>
              </a:ext>
            </a:extLst>
          </p:cNvPr>
          <p:cNvSpPr txBox="1"/>
          <p:nvPr/>
        </p:nvSpPr>
        <p:spPr>
          <a:xfrm>
            <a:off x="7885149" y="303349"/>
            <a:ext cx="7460586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Гуторова Надежда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21A70DA4-8842-454A-6EA3-221385BD99EF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E124360F-8D32-22F6-2A61-B2488B56392D}"/>
              </a:ext>
            </a:extLst>
          </p:cNvPr>
          <p:cNvSpPr txBox="1"/>
          <p:nvPr/>
        </p:nvSpPr>
        <p:spPr>
          <a:xfrm>
            <a:off x="8354945" y="3215654"/>
            <a:ext cx="8421275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ru-RU" sz="27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6 лет на ЭФ МГУ, Яндекс Еда, </a:t>
            </a:r>
            <a:r>
              <a:rPr lang="ru-RU" sz="2700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Авито</a:t>
            </a:r>
            <a:r>
              <a:rPr lang="ru-RU" sz="27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Реклама, ВКР про Биткоин и диссертация про развитие Арктики — мой путь звучит как презентация для инвесторов, но это просто я </a:t>
            </a:r>
          </a:p>
          <a:p>
            <a:pPr lvl="0"/>
            <a:endParaRPr lang="ru-RU" sz="27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ru-RU" sz="27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Развиваю бизнес, продукты, тестирую гипотезы. Пока мир ищет устойчивое развитие, я уже добавила его в </a:t>
            </a:r>
            <a:r>
              <a:rPr lang="ru-RU" sz="2700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roadmap</a:t>
            </a:r>
            <a:r>
              <a:rPr lang="ru-RU" sz="27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  Если что-то можно улучшить, масштабировать и сделать устойчивым — я уже в проекте! </a:t>
            </a:r>
          </a:p>
          <a:p>
            <a:pPr lvl="0"/>
            <a:endParaRPr lang="ru-RU" sz="27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ru-RU" sz="27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Готовлюсь к конференции ООН — потому что после ЭФ МГУ глобальные вызовы выглядят как групповая презентация</a:t>
            </a:r>
            <a:endParaRPr lang="en-US" sz="27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A21A3C41-2BAB-A48C-70BE-22867E9143A9}"/>
              </a:ext>
            </a:extLst>
          </p:cNvPr>
          <p:cNvSpPr/>
          <p:nvPr/>
        </p:nvSpPr>
        <p:spPr>
          <a:xfrm>
            <a:off x="15531421" y="1409700"/>
            <a:ext cx="2604180" cy="2536551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BC9F20FC-9DC7-AD3A-1031-C12F9CD73F9F}"/>
              </a:ext>
            </a:extLst>
          </p:cNvPr>
          <p:cNvGrpSpPr>
            <a:grpSpLocks noChangeAspect="1"/>
          </p:cNvGrpSpPr>
          <p:nvPr/>
        </p:nvGrpSpPr>
        <p:grpSpPr>
          <a:xfrm rot="-582667">
            <a:off x="1015683" y="633147"/>
            <a:ext cx="6387185" cy="9020706"/>
            <a:chOff x="0" y="0"/>
            <a:chExt cx="3267456" cy="4614672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988C4EBD-10C0-3527-6354-7105400AEE33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51B93947-6BC4-8891-487F-573ACFD6C128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16938" t="-11282" r="-4615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0759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B07D2-3A3D-76A7-FF56-6EA233CDD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9E0E4195-93AF-7841-9546-F6EE1235319F}"/>
              </a:ext>
            </a:extLst>
          </p:cNvPr>
          <p:cNvGrpSpPr/>
          <p:nvPr/>
        </p:nvGrpSpPr>
        <p:grpSpPr>
          <a:xfrm>
            <a:off x="457200" y="3238500"/>
            <a:ext cx="16988071" cy="6111918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85AB3BAC-7122-6A0B-1398-EAD4CD09B60E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1E807BE0-52A5-9E70-AD4A-7F76B866A3D3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BB9CCEF5-4DD0-9F60-20EE-9B4C825127F2}"/>
              </a:ext>
            </a:extLst>
          </p:cNvPr>
          <p:cNvSpPr txBox="1"/>
          <p:nvPr/>
        </p:nvSpPr>
        <p:spPr>
          <a:xfrm>
            <a:off x="8390115" y="513742"/>
            <a:ext cx="8776890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Жидовцева София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4295A655-9A78-D360-51E3-664218C5DD4D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340A38F6-8F60-98D0-9D75-9C8BD4A98C1F}"/>
              </a:ext>
            </a:extLst>
          </p:cNvPr>
          <p:cNvSpPr txBox="1"/>
          <p:nvPr/>
        </p:nvSpPr>
        <p:spPr>
          <a:xfrm>
            <a:off x="7899181" y="3481498"/>
            <a:ext cx="9094817" cy="57554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Географическое прошлое </a:t>
            </a:r>
          </a:p>
          <a:p>
            <a:pPr lvl="0"/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не отпускает: даже в дипломе у меня есть авторские карты - чтобы комиссия не заблудилась в расчетах</a:t>
            </a:r>
          </a:p>
          <a:p>
            <a:pPr lvl="0"/>
            <a:endParaRPr lang="ru-RU" sz="34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Ежегодно летаю в Болгарию по старой географической привычке отслеживать теплые течения. Считаю звезды надежнее, чем инфляцию. Люблю, когда бюджет сходится, как географические координаты!</a:t>
            </a:r>
            <a:endParaRPr lang="en-US" sz="34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48427D97-ABE0-B79F-6E7D-A94E4FB50F01}"/>
              </a:ext>
            </a:extLst>
          </p:cNvPr>
          <p:cNvSpPr/>
          <p:nvPr/>
        </p:nvSpPr>
        <p:spPr>
          <a:xfrm>
            <a:off x="15424367" y="1843638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89F16DB5-C259-3AFE-D02F-2FA3288F00DC}"/>
              </a:ext>
            </a:extLst>
          </p:cNvPr>
          <p:cNvGrpSpPr>
            <a:grpSpLocks noChangeAspect="1"/>
          </p:cNvGrpSpPr>
          <p:nvPr/>
        </p:nvGrpSpPr>
        <p:grpSpPr>
          <a:xfrm rot="575952">
            <a:off x="850817" y="599239"/>
            <a:ext cx="6408472" cy="9217972"/>
            <a:chOff x="0" y="0"/>
            <a:chExt cx="3267456" cy="4614672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B9E4EF35-B516-7752-49A1-9C3772E6BF12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45F09A36-81BE-BFDD-8067-C887B6CD77FF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7686" r="-7686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552600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343919-B8DC-84C6-9D43-5D40F70C5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E69838D0-FB43-23AD-A36A-CFA9B22C6FA6}"/>
              </a:ext>
            </a:extLst>
          </p:cNvPr>
          <p:cNvGrpSpPr/>
          <p:nvPr/>
        </p:nvGrpSpPr>
        <p:grpSpPr>
          <a:xfrm>
            <a:off x="457201" y="3801573"/>
            <a:ext cx="16988070" cy="2616101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807891D2-D53F-450B-70EE-641F57B630A9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960A0705-6D01-3B49-4C68-344AF1F718B8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B70003B8-B8F7-F428-EF1B-7CA43A36CB09}"/>
              </a:ext>
            </a:extLst>
          </p:cNvPr>
          <p:cNvSpPr txBox="1"/>
          <p:nvPr/>
        </p:nvSpPr>
        <p:spPr>
          <a:xfrm>
            <a:off x="8050604" y="862533"/>
            <a:ext cx="7460586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Заец</a:t>
            </a:r>
            <a:endParaRPr lang="ru-RU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Владимир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889AA79C-7155-458A-9384-DF18E0A77185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B0A3B7AA-E018-960D-728D-E4E18AABC73B}"/>
              </a:ext>
            </a:extLst>
          </p:cNvPr>
          <p:cNvSpPr txBox="1"/>
          <p:nvPr/>
        </p:nvSpPr>
        <p:spPr>
          <a:xfrm>
            <a:off x="8458200" y="4253129"/>
            <a:ext cx="8421275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Эксперт по добру 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 внутреннему </a:t>
            </a:r>
            <a:r>
              <a:rPr lang="ru-RU" sz="3600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дзену</a:t>
            </a: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люблю природу и устойчивое развитие</a:t>
            </a:r>
            <a:endParaRPr lang="en-US" sz="36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D37CE6D4-47D1-2577-E3CD-CEADDC1612F3}"/>
              </a:ext>
            </a:extLst>
          </p:cNvPr>
          <p:cNvSpPr/>
          <p:nvPr/>
        </p:nvSpPr>
        <p:spPr>
          <a:xfrm>
            <a:off x="15316200" y="2457624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43EFAB74-C1D5-289E-84CB-F555E9A95B34}"/>
              </a:ext>
            </a:extLst>
          </p:cNvPr>
          <p:cNvGrpSpPr>
            <a:grpSpLocks noChangeAspect="1"/>
          </p:cNvGrpSpPr>
          <p:nvPr/>
        </p:nvGrpSpPr>
        <p:grpSpPr>
          <a:xfrm rot="-582667">
            <a:off x="1098491" y="583853"/>
            <a:ext cx="6409016" cy="9051539"/>
            <a:chOff x="0" y="0"/>
            <a:chExt cx="3267456" cy="4614672"/>
          </a:xfrm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B9FC265B-1E53-2454-A2E6-49C2B872D959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045A6087-EBE0-793A-C834-2F1A981871CE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11220" r="-22359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4234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50F9EB-9393-CAE8-DAED-5DB7A8DDD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3448F943-8465-7BF4-E8B0-65C7005DEC60}"/>
              </a:ext>
            </a:extLst>
          </p:cNvPr>
          <p:cNvGrpSpPr/>
          <p:nvPr/>
        </p:nvGrpSpPr>
        <p:grpSpPr>
          <a:xfrm>
            <a:off x="457200" y="3801573"/>
            <a:ext cx="16988071" cy="5548844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FABE3D6C-EB5E-D8F5-8B11-F780BE3C09DC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04B62C9B-7333-3929-048F-3526D17D3FED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1BB5A227-C7AB-23A6-41E1-29C104B31F8F}"/>
              </a:ext>
            </a:extLst>
          </p:cNvPr>
          <p:cNvSpPr txBox="1"/>
          <p:nvPr/>
        </p:nvSpPr>
        <p:spPr>
          <a:xfrm>
            <a:off x="8247661" y="783353"/>
            <a:ext cx="9411673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Колесникова Виктория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7517981A-62B9-C890-5B68-97B5301C3142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E0C37D02-AF12-0FF9-9B6D-BDFD2C307071}"/>
              </a:ext>
            </a:extLst>
          </p:cNvPr>
          <p:cNvSpPr txBox="1"/>
          <p:nvPr/>
        </p:nvSpPr>
        <p:spPr>
          <a:xfrm>
            <a:off x="7924800" y="4170409"/>
            <a:ext cx="8991600" cy="48032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Специализируюсь на внедрении </a:t>
            </a:r>
          </a:p>
          <a:p>
            <a:pPr lvl="0">
              <a:lnSpc>
                <a:spcPts val="4209"/>
              </a:lnSpc>
            </a:pPr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ИТ-решений для цифровизации практик устойчивого развития в компаниях и делаю невозможное в сжатые сроки </a:t>
            </a:r>
          </a:p>
          <a:p>
            <a:pPr lvl="0">
              <a:lnSpc>
                <a:spcPts val="4209"/>
              </a:lnSpc>
            </a:pPr>
            <a:endParaRPr lang="ru-RU" sz="34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lnSpc>
                <a:spcPts val="4209"/>
              </a:lnSpc>
            </a:pPr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За прошедший май: защита диплома и госэкзамены на отлично, а также рождение сына. Многозадачность подтверждена не теорией, а практикой</a:t>
            </a:r>
            <a:endParaRPr lang="en-US" sz="34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D1EE48B3-EA9D-3672-F3D2-3037C7F67060}"/>
              </a:ext>
            </a:extLst>
          </p:cNvPr>
          <p:cNvSpPr/>
          <p:nvPr/>
        </p:nvSpPr>
        <p:spPr>
          <a:xfrm>
            <a:off x="15105262" y="2324760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C7F8463A-1790-E95B-A0FA-8896445ADDDE}"/>
              </a:ext>
            </a:extLst>
          </p:cNvPr>
          <p:cNvGrpSpPr>
            <a:grpSpLocks noChangeAspect="1"/>
          </p:cNvGrpSpPr>
          <p:nvPr/>
        </p:nvGrpSpPr>
        <p:grpSpPr>
          <a:xfrm rot="575952">
            <a:off x="970645" y="626568"/>
            <a:ext cx="6394455" cy="9237392"/>
            <a:chOff x="0" y="0"/>
            <a:chExt cx="3267456" cy="4614672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F05810C2-A150-0D7E-99D5-55C6B2557085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F4D06FBF-5A2D-F523-CBAD-1E5072833C9B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t="-2483" r="-3643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00367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9202F5-3236-8BFC-8DF9-6D4B55CDA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7B241648-BFFB-EA37-0F5F-69346BD7424A}"/>
              </a:ext>
            </a:extLst>
          </p:cNvPr>
          <p:cNvGrpSpPr/>
          <p:nvPr/>
        </p:nvGrpSpPr>
        <p:grpSpPr>
          <a:xfrm>
            <a:off x="633190" y="3801573"/>
            <a:ext cx="16812081" cy="5548844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0F750FC4-43D6-7B54-65AD-4D7F2A404E01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798B32D0-9717-9BF9-BE02-2C96E79C5FA3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26405DC5-67E9-8AC9-45B1-BE0549ADD5FA}"/>
              </a:ext>
            </a:extLst>
          </p:cNvPr>
          <p:cNvSpPr txBox="1"/>
          <p:nvPr/>
        </p:nvSpPr>
        <p:spPr>
          <a:xfrm>
            <a:off x="8072916" y="908008"/>
            <a:ext cx="7460586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Лохман</a:t>
            </a:r>
            <a:endParaRPr lang="ru-RU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Кирилл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44EB3BE4-FD61-44ED-D645-A3BD6D579060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14C51B66-8A30-AC5C-8B27-2821BEDC441B}"/>
              </a:ext>
            </a:extLst>
          </p:cNvPr>
          <p:cNvSpPr txBox="1"/>
          <p:nvPr/>
        </p:nvSpPr>
        <p:spPr>
          <a:xfrm>
            <a:off x="8229600" y="4181322"/>
            <a:ext cx="8458201" cy="4847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Изучаю ESG, устойчивое развитие 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 вопрос микропластика - потому что большие проблемы часто начинаются с очень маленьких частиц. Фокус исследования: 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от планеты до частицы</a:t>
            </a:r>
          </a:p>
          <a:p>
            <a:pPr lvl="0">
              <a:lnSpc>
                <a:spcPts val="4209"/>
              </a:lnSpc>
            </a:pPr>
            <a:endParaRPr lang="ru-RU" sz="36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Если проблема невидимая, это еще не значит, что я ее не найду</a:t>
            </a:r>
            <a:endParaRPr lang="en-US" sz="36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82B815DB-64E3-F2F8-CA2C-92158688D2B9}"/>
              </a:ext>
            </a:extLst>
          </p:cNvPr>
          <p:cNvSpPr/>
          <p:nvPr/>
        </p:nvSpPr>
        <p:spPr>
          <a:xfrm>
            <a:off x="15265509" y="2115117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0A2413E6-9A8E-C021-4BDD-D500F7BEFBE4}"/>
              </a:ext>
            </a:extLst>
          </p:cNvPr>
          <p:cNvGrpSpPr>
            <a:grpSpLocks noChangeAspect="1"/>
          </p:cNvGrpSpPr>
          <p:nvPr/>
        </p:nvGrpSpPr>
        <p:grpSpPr>
          <a:xfrm rot="-582667">
            <a:off x="895399" y="617731"/>
            <a:ext cx="6409016" cy="9051539"/>
            <a:chOff x="0" y="0"/>
            <a:chExt cx="3267456" cy="4614672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448F7741-5BBC-D11A-418C-F32379EB48DA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C076EA7B-C519-FFD7-5A6B-BB3F21AFE6EA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25334" r="-41149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98488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4D1805-D4AE-F3BF-F6F5-2A1B9F4D2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0C7BA383-ABC0-A6B4-6E7C-FDF4AAF86C0F}"/>
              </a:ext>
            </a:extLst>
          </p:cNvPr>
          <p:cNvGrpSpPr/>
          <p:nvPr/>
        </p:nvGrpSpPr>
        <p:grpSpPr>
          <a:xfrm>
            <a:off x="533401" y="3801573"/>
            <a:ext cx="16911870" cy="3246927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A7073475-F4F5-0EAA-A630-2848797DB8AE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E6D7FA9F-59CC-9D50-382C-39D6E78CD083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2338077C-A203-0979-F5D1-4081AD54ACCB}"/>
              </a:ext>
            </a:extLst>
          </p:cNvPr>
          <p:cNvSpPr txBox="1"/>
          <p:nvPr/>
        </p:nvSpPr>
        <p:spPr>
          <a:xfrm>
            <a:off x="8610600" y="928606"/>
            <a:ext cx="7460586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Минервин Алексей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809CD938-775E-291A-094B-44CC3AD3B530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DC0513F0-BD52-8D2B-BF81-821A009382FC}"/>
              </a:ext>
            </a:extLst>
          </p:cNvPr>
          <p:cNvSpPr txBox="1"/>
          <p:nvPr/>
        </p:nvSpPr>
        <p:spPr>
          <a:xfrm>
            <a:off x="8312850" y="4078513"/>
            <a:ext cx="8421275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600" dirty="0">
                <a:latin typeface="Verdana" panose="020B0604030504040204" pitchFamily="34" charset="0"/>
                <a:ea typeface="Verdana" panose="020B0604030504040204" pitchFamily="34" charset="0"/>
              </a:rPr>
              <a:t>Выпускник ЭФ МГУ в квадрате: сначала бакалавриат, сейчас магистратура. Знаю ЭФ лучше многих справочников, 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>
              <a:lnSpc>
                <a:spcPts val="4209"/>
              </a:lnSpc>
            </a:pPr>
            <a:r>
              <a:rPr lang="ru-RU" sz="3600" dirty="0">
                <a:latin typeface="Verdana" panose="020B0604030504040204" pitchFamily="34" charset="0"/>
                <a:ea typeface="Verdana" panose="020B0604030504040204" pitchFamily="34" charset="0"/>
              </a:rPr>
              <a:t>люблю устойчивое развитие</a:t>
            </a:r>
            <a:endParaRPr lang="en-US" sz="3600" spc="-63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FCC0C5F6-DBA5-A390-1A56-7E5B9424847A}"/>
              </a:ext>
            </a:extLst>
          </p:cNvPr>
          <p:cNvSpPr/>
          <p:nvPr/>
        </p:nvSpPr>
        <p:spPr>
          <a:xfrm>
            <a:off x="15415503" y="2338865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CCBEC8F9-DDF8-563D-0B46-DF2444027B09}"/>
              </a:ext>
            </a:extLst>
          </p:cNvPr>
          <p:cNvGrpSpPr>
            <a:grpSpLocks noChangeAspect="1"/>
          </p:cNvGrpSpPr>
          <p:nvPr/>
        </p:nvGrpSpPr>
        <p:grpSpPr>
          <a:xfrm rot="575952">
            <a:off x="1281209" y="602451"/>
            <a:ext cx="6423842" cy="9072479"/>
            <a:chOff x="0" y="0"/>
            <a:chExt cx="3267456" cy="4614672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2E364BDE-25E0-4EA9-7897-30F9D2A167BC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78915994-9E92-6394-C838-0FF2C4F1B868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22108" r="-22108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11191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D16503-5FC3-A203-03E5-BEE5F5926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F7E03FD4-0766-2BD3-45F5-464A7431D972}"/>
              </a:ext>
            </a:extLst>
          </p:cNvPr>
          <p:cNvGrpSpPr/>
          <p:nvPr/>
        </p:nvGrpSpPr>
        <p:grpSpPr>
          <a:xfrm>
            <a:off x="381001" y="3619501"/>
            <a:ext cx="17064270" cy="5029199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D6523FD3-E9E2-0D32-A3C9-0D94B1D552E5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1BB82B76-276C-8385-D654-8EAE511652B1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A3F097C0-0F84-169B-292B-64D391914D37}"/>
              </a:ext>
            </a:extLst>
          </p:cNvPr>
          <p:cNvSpPr txBox="1"/>
          <p:nvPr/>
        </p:nvSpPr>
        <p:spPr>
          <a:xfrm>
            <a:off x="8256201" y="754827"/>
            <a:ext cx="7538112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en-US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Белицкая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  <a:p>
            <a:pPr marL="0" lvl="0" indent="0" algn="l">
              <a:lnSpc>
                <a:spcPts val="10161"/>
              </a:lnSpc>
            </a:pPr>
            <a:r>
              <a:rPr lang="en-US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Анна</a:t>
            </a: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64E0FACF-677C-2A14-7107-AB1DBB1B18BC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8094740D-7B4A-80BF-8EC8-CF9B7DF749CE}"/>
              </a:ext>
            </a:extLst>
          </p:cNvPr>
          <p:cNvSpPr txBox="1"/>
          <p:nvPr/>
        </p:nvSpPr>
        <p:spPr>
          <a:xfrm>
            <a:off x="8610600" y="4264323"/>
            <a:ext cx="7880429" cy="2681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9"/>
              </a:lnSpc>
            </a:pP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Родом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из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страны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мечтателей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страны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ученых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 В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детстве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читала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нужные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книги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Верит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в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семиструнную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гитару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но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играет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на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флейте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водосточных</a:t>
            </a:r>
            <a:r>
              <a:rPr lang="en-US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725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труб</a:t>
            </a:r>
            <a:endParaRPr lang="en-US" sz="3725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D12CFAB4-01AA-6FE2-6E86-55B373DA5658}"/>
              </a:ext>
            </a:extLst>
          </p:cNvPr>
          <p:cNvSpPr/>
          <p:nvPr/>
        </p:nvSpPr>
        <p:spPr>
          <a:xfrm>
            <a:off x="15316200" y="2457624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32C0A131-57DD-2FC3-2968-8DC3AA034AD0}"/>
              </a:ext>
            </a:extLst>
          </p:cNvPr>
          <p:cNvGrpSpPr>
            <a:grpSpLocks noChangeAspect="1"/>
          </p:cNvGrpSpPr>
          <p:nvPr/>
        </p:nvGrpSpPr>
        <p:grpSpPr>
          <a:xfrm rot="-582667">
            <a:off x="1165944" y="546510"/>
            <a:ext cx="6497342" cy="9184363"/>
            <a:chOff x="0" y="0"/>
            <a:chExt cx="3267456" cy="4618736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06444B31-F034-6C0A-AF2A-48D3529C8638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A358BD57-E9BF-FD38-632E-65FF0BBE1BFC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t="-2037" b="-2037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7F54E3-8F55-F163-E1D9-089B418F68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0600" y="7372620"/>
            <a:ext cx="7843532" cy="92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59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4715EC-DF79-22BB-D54A-BED1BCFC5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0">
            <a:extLst>
              <a:ext uri="{FF2B5EF4-FFF2-40B4-BE49-F238E27FC236}">
                <a16:creationId xmlns:a16="http://schemas.microsoft.com/office/drawing/2014/main" id="{59E7C66E-98E1-C530-B69C-3516494EA67D}"/>
              </a:ext>
            </a:extLst>
          </p:cNvPr>
          <p:cNvSpPr txBox="1"/>
          <p:nvPr/>
        </p:nvSpPr>
        <p:spPr>
          <a:xfrm>
            <a:off x="8048533" y="943316"/>
            <a:ext cx="7460586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Павлеев</a:t>
            </a: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 Кирилл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B30916D9-50CA-34E1-6627-87FB12946A54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F17603FD-B311-3FC9-C8D8-AAC0BC763DCB}"/>
              </a:ext>
            </a:extLst>
          </p:cNvPr>
          <p:cNvSpPr txBox="1"/>
          <p:nvPr/>
        </p:nvSpPr>
        <p:spPr>
          <a:xfrm>
            <a:off x="8610600" y="4186956"/>
            <a:ext cx="8382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Нет информации</a:t>
            </a:r>
            <a:endParaRPr lang="en-US" sz="36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2F1D579E-CFEE-BB61-A3A5-18D1F24FA04A}"/>
              </a:ext>
            </a:extLst>
          </p:cNvPr>
          <p:cNvGrpSpPr/>
          <p:nvPr/>
        </p:nvGrpSpPr>
        <p:grpSpPr>
          <a:xfrm>
            <a:off x="609601" y="3801573"/>
            <a:ext cx="16835670" cy="5380527"/>
            <a:chOff x="0" y="0"/>
            <a:chExt cx="3265000" cy="1795253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B6FD78DD-905F-7DBA-6D2C-DF89BCA1BA42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252FF76E-9C83-440E-78BD-996DCCACFD5B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11">
            <a:extLst>
              <a:ext uri="{FF2B5EF4-FFF2-40B4-BE49-F238E27FC236}">
                <a16:creationId xmlns:a16="http://schemas.microsoft.com/office/drawing/2014/main" id="{B596AEC6-C166-3413-CCFB-CAEEBB6C33A1}"/>
              </a:ext>
            </a:extLst>
          </p:cNvPr>
          <p:cNvSpPr txBox="1"/>
          <p:nvPr/>
        </p:nvSpPr>
        <p:spPr>
          <a:xfrm>
            <a:off x="8571325" y="4078137"/>
            <a:ext cx="8421275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600" dirty="0">
                <a:latin typeface="Verdana" panose="020B0604030504040204" pitchFamily="34" charset="0"/>
                <a:ea typeface="Verdana" panose="020B0604030504040204" pitchFamily="34" charset="0"/>
              </a:rPr>
              <a:t>Игрок сборной ЭФ МГУ по футболу, диплом по экономической безопасности и человек, который однажды сменил Третий Мед на стены Эконома</a:t>
            </a:r>
          </a:p>
          <a:p>
            <a:endParaRPr lang="ru-RU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3600" dirty="0">
                <a:latin typeface="Verdana" panose="020B0604030504040204" pitchFamily="34" charset="0"/>
                <a:ea typeface="Verdana" panose="020B0604030504040204" pitchFamily="34" charset="0"/>
              </a:rPr>
              <a:t>С тех пор у факультета стало больше побед, а у НМУР — свой человек в футболе</a:t>
            </a: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49B4B2BC-F6AD-9553-4D21-4BF44E83F90B}"/>
              </a:ext>
            </a:extLst>
          </p:cNvPr>
          <p:cNvSpPr/>
          <p:nvPr/>
        </p:nvSpPr>
        <p:spPr>
          <a:xfrm>
            <a:off x="15265509" y="2109464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59D7C1D1-AC79-E913-EAE1-C3804EA4D5F9}"/>
              </a:ext>
            </a:extLst>
          </p:cNvPr>
          <p:cNvGrpSpPr>
            <a:grpSpLocks noChangeAspect="1"/>
          </p:cNvGrpSpPr>
          <p:nvPr/>
        </p:nvGrpSpPr>
        <p:grpSpPr>
          <a:xfrm rot="-582667">
            <a:off x="1185118" y="552223"/>
            <a:ext cx="6496062" cy="9182555"/>
            <a:chOff x="0" y="0"/>
            <a:chExt cx="3267456" cy="4618736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688FCC1-8B07-4526-7022-A16B67D2A754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B1BB6A6C-35B7-C428-4967-2D5D3F521256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58204" r="-58204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983289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4F1635-0186-6994-C1F3-0E830F82F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0205DDF7-8B66-6996-0041-BB90620F746C}"/>
              </a:ext>
            </a:extLst>
          </p:cNvPr>
          <p:cNvGrpSpPr/>
          <p:nvPr/>
        </p:nvGrpSpPr>
        <p:grpSpPr>
          <a:xfrm>
            <a:off x="457201" y="3801573"/>
            <a:ext cx="16988070" cy="1951527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013FE644-E8A2-897A-AE72-0EE0FF786259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8ADFFBE0-4977-CF84-D981-79580E3635C5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AAEA73AA-8257-0E08-3A1C-E182B27FC274}"/>
              </a:ext>
            </a:extLst>
          </p:cNvPr>
          <p:cNvSpPr txBox="1"/>
          <p:nvPr/>
        </p:nvSpPr>
        <p:spPr>
          <a:xfrm>
            <a:off x="8686800" y="954733"/>
            <a:ext cx="7460586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Сербул</a:t>
            </a: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 Андрей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A3AA39A-B1B4-D3EB-18E4-A090AC2FA46D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FD654B63-1CD3-FF4E-F7F4-47075247E5F3}"/>
              </a:ext>
            </a:extLst>
          </p:cNvPr>
          <p:cNvSpPr txBox="1"/>
          <p:nvPr/>
        </p:nvSpPr>
        <p:spPr>
          <a:xfrm>
            <a:off x="8745730" y="4202488"/>
            <a:ext cx="8421275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Этот парень был из тех, 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кто просто любит полимеры</a:t>
            </a:r>
            <a:endParaRPr lang="en-US" sz="36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4BBC5391-F7A2-A107-AD58-405725989B41}"/>
              </a:ext>
            </a:extLst>
          </p:cNvPr>
          <p:cNvSpPr/>
          <p:nvPr/>
        </p:nvSpPr>
        <p:spPr>
          <a:xfrm>
            <a:off x="15316200" y="2457624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04B1E3FC-BF1F-39A3-DF11-9184522E1463}"/>
              </a:ext>
            </a:extLst>
          </p:cNvPr>
          <p:cNvGrpSpPr>
            <a:grpSpLocks noChangeAspect="1"/>
          </p:cNvGrpSpPr>
          <p:nvPr/>
        </p:nvGrpSpPr>
        <p:grpSpPr>
          <a:xfrm rot="575952">
            <a:off x="1266400" y="646176"/>
            <a:ext cx="6231698" cy="8801112"/>
            <a:chOff x="0" y="0"/>
            <a:chExt cx="3267456" cy="4614672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F8BA9418-E057-9934-6F86-7E9E3917BC74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5EACA0D8-D5AB-14B4-8994-63E81B155004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13597" t="-8798" r="-4081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75751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56DE20-46B3-50F8-5025-77EE6CD88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>
            <a:extLst>
              <a:ext uri="{FF2B5EF4-FFF2-40B4-BE49-F238E27FC236}">
                <a16:creationId xmlns:a16="http://schemas.microsoft.com/office/drawing/2014/main" id="{CC87EE7A-7B34-43E8-1F09-7190BF750FA6}"/>
              </a:ext>
            </a:extLst>
          </p:cNvPr>
          <p:cNvGrpSpPr/>
          <p:nvPr/>
        </p:nvGrpSpPr>
        <p:grpSpPr>
          <a:xfrm>
            <a:off x="533401" y="3314701"/>
            <a:ext cx="16911870" cy="6035716"/>
            <a:chOff x="0" y="0"/>
            <a:chExt cx="3265000" cy="1795253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A41F97D-99F7-C603-BCF6-CC71CB44413D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DDE4C768-032F-8869-BBB8-900D8C2D7810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0C6E0919-B724-95A6-3C00-809B77F99D59}"/>
              </a:ext>
            </a:extLst>
          </p:cNvPr>
          <p:cNvSpPr txBox="1"/>
          <p:nvPr/>
        </p:nvSpPr>
        <p:spPr>
          <a:xfrm>
            <a:off x="8077200" y="464153"/>
            <a:ext cx="7460586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Соха Юлия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32D848E1-C5EF-103C-61C2-4305A6C9FDD4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3C7B1F9-57E8-E888-7F15-D3BC8C3891DC}"/>
              </a:ext>
            </a:extLst>
          </p:cNvPr>
          <p:cNvSpPr txBox="1"/>
          <p:nvPr/>
        </p:nvSpPr>
        <p:spPr>
          <a:xfrm>
            <a:off x="8458200" y="3562570"/>
            <a:ext cx="861060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ru-RU" sz="30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Экономист-продуктовый аналитик                с фокусом на устойчивое развитие</a:t>
            </a:r>
          </a:p>
          <a:p>
            <a:pPr lvl="0"/>
            <a:endParaRPr lang="ru-RU" sz="30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ru-RU" sz="30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Максимизирую конверсии в ЦД, минимизирую свой углеродный след и тестирую новые туристические маршруты.  А еще очень люблю быть частью ЭФ МГУ ❤️</a:t>
            </a:r>
          </a:p>
          <a:p>
            <a:pPr lvl="0"/>
            <a:endParaRPr lang="ru-RU" sz="30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ru-RU" sz="30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Могу сказать, что рынок новостроек Москвы открыт для Ваших инвестиций в энергоэффективное жилье без полноценной уплаты «зеленой премии» </a:t>
            </a:r>
            <a:endParaRPr lang="en-US" sz="30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B1AD0393-71EA-5CBE-2858-25BBA1CF2A14}"/>
              </a:ext>
            </a:extLst>
          </p:cNvPr>
          <p:cNvSpPr/>
          <p:nvPr/>
        </p:nvSpPr>
        <p:spPr>
          <a:xfrm>
            <a:off x="15265509" y="2109464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D96A0F97-0F56-6E49-7895-56C2BCFDF052}"/>
              </a:ext>
            </a:extLst>
          </p:cNvPr>
          <p:cNvGrpSpPr>
            <a:grpSpLocks noChangeAspect="1"/>
          </p:cNvGrpSpPr>
          <p:nvPr/>
        </p:nvGrpSpPr>
        <p:grpSpPr>
          <a:xfrm rot="-582667">
            <a:off x="1009277" y="541673"/>
            <a:ext cx="6516721" cy="9203652"/>
            <a:chOff x="0" y="0"/>
            <a:chExt cx="3267456" cy="4614672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D05F49D8-3FCD-8BAF-1312-D014A0ABAFF5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7DF5A11B-BA6B-389F-ACEF-3F6F3E45F88B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22933" t="-15234" r="-2554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28322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CD5DE-44C3-10DD-0FFF-537FB2103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5DA2D9E7-A0CF-A9B0-88A8-6244BBFE4583}"/>
              </a:ext>
            </a:extLst>
          </p:cNvPr>
          <p:cNvGrpSpPr/>
          <p:nvPr/>
        </p:nvGrpSpPr>
        <p:grpSpPr>
          <a:xfrm>
            <a:off x="533401" y="3801573"/>
            <a:ext cx="16911870" cy="4770927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CABA179C-7CE8-41C9-0549-9BE94814D483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E5DE8534-3A93-8A9A-49C5-1A9089A1AB87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C5BEEFCF-212B-0BC8-515D-55FA9B79DCB3}"/>
              </a:ext>
            </a:extLst>
          </p:cNvPr>
          <p:cNvSpPr txBox="1"/>
          <p:nvPr/>
        </p:nvSpPr>
        <p:spPr>
          <a:xfrm>
            <a:off x="8573032" y="1008282"/>
            <a:ext cx="8458200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Шиповалов</a:t>
            </a: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 Роман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BDDD9CA8-7B4E-5686-A04F-85943622A519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2AF2E7AB-AD80-51E2-EFAE-327F489158FA}"/>
              </a:ext>
            </a:extLst>
          </p:cNvPr>
          <p:cNvSpPr txBox="1"/>
          <p:nvPr/>
        </p:nvSpPr>
        <p:spPr>
          <a:xfrm>
            <a:off x="8230212" y="4248043"/>
            <a:ext cx="7801086" cy="3662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В финальных титрах он появился раньше, чем вошёл в сюжет. </a:t>
            </a:r>
          </a:p>
          <a:p>
            <a:pPr lvl="0"/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А путь от первого звонка до последней точки пролетел крылатым львом - вместе с невидимым собеседником из мира единиц и нулей</a:t>
            </a:r>
            <a:endParaRPr lang="en-US" sz="34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DC2D4974-2CB4-DD46-D621-B7AB473075C5}"/>
              </a:ext>
            </a:extLst>
          </p:cNvPr>
          <p:cNvSpPr/>
          <p:nvPr/>
        </p:nvSpPr>
        <p:spPr>
          <a:xfrm>
            <a:off x="15316200" y="2457624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3C786B52-8320-0F47-209A-2B736CB47459}"/>
              </a:ext>
            </a:extLst>
          </p:cNvPr>
          <p:cNvGrpSpPr>
            <a:grpSpLocks noChangeAspect="1"/>
          </p:cNvGrpSpPr>
          <p:nvPr/>
        </p:nvGrpSpPr>
        <p:grpSpPr>
          <a:xfrm rot="597003">
            <a:off x="1194816" y="585420"/>
            <a:ext cx="6447960" cy="9106540"/>
            <a:chOff x="0" y="0"/>
            <a:chExt cx="3267456" cy="4614672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ED2D534A-3E42-D604-D2CA-DCAB509AD3FB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0CBC2C8B-5934-CA83-E916-91AB8D4EC320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16816" t="-11168" r="-4616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656495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DC3B10-A5F9-0DCC-A020-55BD5E7EA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0">
            <a:extLst>
              <a:ext uri="{FF2B5EF4-FFF2-40B4-BE49-F238E27FC236}">
                <a16:creationId xmlns:a16="http://schemas.microsoft.com/office/drawing/2014/main" id="{0536D453-DD03-F552-B1DA-2B70B4CC1864}"/>
              </a:ext>
            </a:extLst>
          </p:cNvPr>
          <p:cNvSpPr txBox="1"/>
          <p:nvPr/>
        </p:nvSpPr>
        <p:spPr>
          <a:xfrm>
            <a:off x="8175704" y="913313"/>
            <a:ext cx="7460586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Тянь</a:t>
            </a:r>
            <a:endParaRPr lang="ru-RU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Цзин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E3A61802-1752-9202-E650-F44C210332B8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B957BDED-FD17-8764-208F-58358BFA46E2}"/>
              </a:ext>
            </a:extLst>
          </p:cNvPr>
          <p:cNvSpPr txBox="1"/>
          <p:nvPr/>
        </p:nvSpPr>
        <p:spPr>
          <a:xfrm>
            <a:off x="8610600" y="4186956"/>
            <a:ext cx="8382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Нет информации</a:t>
            </a:r>
            <a:endParaRPr lang="en-US" sz="36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FEE5BBA5-B5A7-4381-04C3-79CF2DAEA7FA}"/>
              </a:ext>
            </a:extLst>
          </p:cNvPr>
          <p:cNvGrpSpPr/>
          <p:nvPr/>
        </p:nvGrpSpPr>
        <p:grpSpPr>
          <a:xfrm>
            <a:off x="457200" y="3624383"/>
            <a:ext cx="17197610" cy="3728917"/>
            <a:chOff x="-162854" y="-66675"/>
            <a:chExt cx="3427854" cy="1861928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3E03F56B-5E51-A901-A71D-D988B90526EF}"/>
                </a:ext>
              </a:extLst>
            </p:cNvPr>
            <p:cNvSpPr/>
            <p:nvPr/>
          </p:nvSpPr>
          <p:spPr>
            <a:xfrm>
              <a:off x="-162854" y="0"/>
              <a:ext cx="3427854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8C970A82-6BA8-768D-DD1B-FBE1709425E2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11">
            <a:extLst>
              <a:ext uri="{FF2B5EF4-FFF2-40B4-BE49-F238E27FC236}">
                <a16:creationId xmlns:a16="http://schemas.microsoft.com/office/drawing/2014/main" id="{0DDF9D58-D9DA-B064-2BE9-AF2C4027DAD0}"/>
              </a:ext>
            </a:extLst>
          </p:cNvPr>
          <p:cNvSpPr txBox="1"/>
          <p:nvPr/>
        </p:nvSpPr>
        <p:spPr>
          <a:xfrm>
            <a:off x="8197499" y="4214913"/>
            <a:ext cx="9296400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Из Китая — в Россию.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В разных культурах я росла и училась,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в разных выборах находила свой путь.</a:t>
            </a:r>
          </a:p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Выпуск — не конец, а начало нового этапа моего пути</a:t>
            </a:r>
            <a:endParaRPr lang="en-US" sz="36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CB805792-B762-0429-542A-2C702201DC96}"/>
              </a:ext>
            </a:extLst>
          </p:cNvPr>
          <p:cNvSpPr/>
          <p:nvPr/>
        </p:nvSpPr>
        <p:spPr>
          <a:xfrm>
            <a:off x="15265509" y="2109464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147FC8EA-4599-71DB-E4D3-7A5E421FE667}"/>
              </a:ext>
            </a:extLst>
          </p:cNvPr>
          <p:cNvGrpSpPr>
            <a:grpSpLocks noChangeAspect="1"/>
          </p:cNvGrpSpPr>
          <p:nvPr/>
        </p:nvGrpSpPr>
        <p:grpSpPr>
          <a:xfrm rot="-582667">
            <a:off x="1089142" y="643947"/>
            <a:ext cx="6371890" cy="8999106"/>
            <a:chOff x="0" y="0"/>
            <a:chExt cx="3267456" cy="4614672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3BCCDFFF-0ECE-9CFB-2955-4F0101BA5805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4752DE22-8515-DC73-0BA5-3F304B2E4297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6424" r="-6424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10075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79BAE2-6B47-4065-67F2-11C04974A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72333AC5-8D4A-ADCF-F714-1662F9645112}"/>
              </a:ext>
            </a:extLst>
          </p:cNvPr>
          <p:cNvGrpSpPr/>
          <p:nvPr/>
        </p:nvGrpSpPr>
        <p:grpSpPr>
          <a:xfrm>
            <a:off x="492149" y="3086101"/>
            <a:ext cx="17462902" cy="6341245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CF69E1CA-BEDF-8FE7-A441-F0021E208877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04D9A0C8-3AA6-6A25-009C-F534C7B55133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7BE101B2-DD22-FE47-D278-08DC48376D93}"/>
              </a:ext>
            </a:extLst>
          </p:cNvPr>
          <p:cNvSpPr txBox="1"/>
          <p:nvPr/>
        </p:nvSpPr>
        <p:spPr>
          <a:xfrm>
            <a:off x="8153400" y="498575"/>
            <a:ext cx="8458200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Юй</a:t>
            </a: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 </a:t>
            </a:r>
          </a:p>
          <a:p>
            <a:pPr algn="l">
              <a:lnSpc>
                <a:spcPts val="10161"/>
              </a:lnSpc>
            </a:pPr>
            <a:r>
              <a:rPr lang="ru-RU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Тяньи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0492180D-606C-2BE6-92C3-0EC4C73BD362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256B7660-F830-6139-C3F7-62DC4AA423EF}"/>
              </a:ext>
            </a:extLst>
          </p:cNvPr>
          <p:cNvSpPr txBox="1"/>
          <p:nvPr/>
        </p:nvSpPr>
        <p:spPr>
          <a:xfrm>
            <a:off x="7661038" y="3350187"/>
            <a:ext cx="10058400" cy="5909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ru-RU" sz="32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Когда мне было 13 лет, я впервые побывал       в России как турист, а сейчас я уже успешно окончил здесь и бакалавриат, и магистратуру ЭФ МГУ</a:t>
            </a:r>
          </a:p>
          <a:p>
            <a:pPr lvl="0"/>
            <a:endParaRPr lang="ru-RU" sz="32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ru-RU" sz="32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Я благодарен каждому человеку, которого встретил на этом пути. Здесь я получил знания, нашёл друзей, а также научился настойчивости</a:t>
            </a:r>
          </a:p>
          <a:p>
            <a:pPr lvl="0"/>
            <a:endParaRPr lang="ru-RU" sz="32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ru-RU" sz="32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Я вернусь в Китай с этими тёплыми воспоминаниями и продолжу смело двигаться вперёд!</a:t>
            </a:r>
            <a:endParaRPr lang="en-US" sz="32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191431BF-8F63-A082-D15E-0AF6B1CF114E}"/>
              </a:ext>
            </a:extLst>
          </p:cNvPr>
          <p:cNvSpPr/>
          <p:nvPr/>
        </p:nvSpPr>
        <p:spPr>
          <a:xfrm>
            <a:off x="15676527" y="1322739"/>
            <a:ext cx="2651216" cy="2616101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FA78BF9B-DA9F-1669-9D45-0CBAEC297357}"/>
              </a:ext>
            </a:extLst>
          </p:cNvPr>
          <p:cNvGrpSpPr>
            <a:grpSpLocks noChangeAspect="1"/>
          </p:cNvGrpSpPr>
          <p:nvPr/>
        </p:nvGrpSpPr>
        <p:grpSpPr>
          <a:xfrm rot="575952">
            <a:off x="932016" y="949350"/>
            <a:ext cx="6133816" cy="8662871"/>
            <a:chOff x="0" y="0"/>
            <a:chExt cx="3267456" cy="4614672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EF340750-A3B0-4D76-823F-86853261FCE3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5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080E2690-ABD5-7DEC-CD2B-8400499995CA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6"/>
              <a:stretch>
                <a:fillRect l="-14651" t="-9772" r="-4081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45538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ED5081-25FF-2D77-B429-2F3C2AF99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">
            <a:extLst>
              <a:ext uri="{FF2B5EF4-FFF2-40B4-BE49-F238E27FC236}">
                <a16:creationId xmlns:a16="http://schemas.microsoft.com/office/drawing/2014/main" id="{A0CFEFEE-A165-0F5D-4021-03734E69D1B9}"/>
              </a:ext>
            </a:extLst>
          </p:cNvPr>
          <p:cNvSpPr>
            <a:spLocks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6C0C256-713D-77AB-5BAA-162D80DC5880}"/>
              </a:ext>
            </a:extLst>
          </p:cNvPr>
          <p:cNvSpPr txBox="1"/>
          <p:nvPr/>
        </p:nvSpPr>
        <p:spPr>
          <a:xfrm>
            <a:off x="533400" y="1383372"/>
            <a:ext cx="16992600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6007"/>
              </a:lnSpc>
            </a:pPr>
            <a:r>
              <a:rPr lang="ru-RU" sz="16000" b="1" spc="-1583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Слова</a:t>
            </a:r>
            <a:endParaRPr lang="en-US" sz="16000" b="1" spc="-1583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23220E3-83F1-09D7-AF09-EB6F22A758A2}"/>
              </a:ext>
            </a:extLst>
          </p:cNvPr>
          <p:cNvSpPr txBox="1"/>
          <p:nvPr/>
        </p:nvSpPr>
        <p:spPr>
          <a:xfrm>
            <a:off x="838200" y="5221726"/>
            <a:ext cx="10456598" cy="562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94"/>
              </a:lnSpc>
              <a:spcBef>
                <a:spcPct val="0"/>
              </a:spcBef>
            </a:pPr>
            <a:r>
              <a:rPr lang="ru-RU" sz="3600" dirty="0">
                <a:solidFill>
                  <a:srgbClr val="F6EFC2"/>
                </a:solidFill>
                <a:latin typeface="Verdana"/>
                <a:ea typeface="Verdana"/>
                <a:cs typeface="Verdana"/>
                <a:sym typeface="Verdana"/>
              </a:rPr>
              <a:t>от выпускников программы НМУР</a:t>
            </a:r>
            <a:r>
              <a:rPr lang="en-US" sz="3600" dirty="0">
                <a:solidFill>
                  <a:srgbClr val="F6EFC2"/>
                </a:solidFill>
                <a:latin typeface="Verdana"/>
                <a:ea typeface="Verdana"/>
                <a:cs typeface="Verdana"/>
                <a:sym typeface="Verdana"/>
              </a:rPr>
              <a:t>’26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ACEA75C-55FE-C11B-5282-2E1025951368}"/>
              </a:ext>
            </a:extLst>
          </p:cNvPr>
          <p:cNvSpPr/>
          <p:nvPr/>
        </p:nvSpPr>
        <p:spPr>
          <a:xfrm>
            <a:off x="15482920" y="210992"/>
            <a:ext cx="2713564" cy="1068466"/>
          </a:xfrm>
          <a:custGeom>
            <a:avLst/>
            <a:gdLst/>
            <a:ahLst/>
            <a:cxnLst/>
            <a:rect l="l" t="t" r="r" b="b"/>
            <a:pathLst>
              <a:path w="2713564" h="1068466">
                <a:moveTo>
                  <a:pt x="0" y="0"/>
                </a:moveTo>
                <a:lnTo>
                  <a:pt x="2713564" y="0"/>
                </a:lnTo>
                <a:lnTo>
                  <a:pt x="2713564" y="1068466"/>
                </a:lnTo>
                <a:lnTo>
                  <a:pt x="0" y="106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520B97E-D7F5-2ECF-5CE8-4C3DEDEB6DD6}"/>
              </a:ext>
            </a:extLst>
          </p:cNvPr>
          <p:cNvCxnSpPr/>
          <p:nvPr/>
        </p:nvCxnSpPr>
        <p:spPr>
          <a:xfrm>
            <a:off x="838200" y="5981700"/>
            <a:ext cx="10032875" cy="0"/>
          </a:xfrm>
          <a:prstGeom prst="line">
            <a:avLst/>
          </a:prstGeom>
          <a:ln w="19050">
            <a:solidFill>
              <a:srgbClr val="F6EF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7">
            <a:extLst>
              <a:ext uri="{FF2B5EF4-FFF2-40B4-BE49-F238E27FC236}">
                <a16:creationId xmlns:a16="http://schemas.microsoft.com/office/drawing/2014/main" id="{F0270FC2-FD61-218A-E6C0-C0ACCA34ECE5}"/>
              </a:ext>
            </a:extLst>
          </p:cNvPr>
          <p:cNvSpPr/>
          <p:nvPr/>
        </p:nvSpPr>
        <p:spPr>
          <a:xfrm>
            <a:off x="228600" y="219500"/>
            <a:ext cx="1447800" cy="752663"/>
          </a:xfrm>
          <a:custGeom>
            <a:avLst/>
            <a:gdLst/>
            <a:ahLst/>
            <a:cxnLst/>
            <a:rect l="l" t="t" r="r" b="b"/>
            <a:pathLst>
              <a:path w="1324303" h="772903">
                <a:moveTo>
                  <a:pt x="0" y="0"/>
                </a:moveTo>
                <a:lnTo>
                  <a:pt x="1324302" y="0"/>
                </a:lnTo>
                <a:lnTo>
                  <a:pt x="1324302" y="772902"/>
                </a:lnTo>
                <a:lnTo>
                  <a:pt x="0" y="7729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EBB93702-BD66-4355-F42E-C97AC7012F46}"/>
              </a:ext>
            </a:extLst>
          </p:cNvPr>
          <p:cNvSpPr txBox="1"/>
          <p:nvPr/>
        </p:nvSpPr>
        <p:spPr>
          <a:xfrm>
            <a:off x="533400" y="2974578"/>
            <a:ext cx="16992600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6007"/>
              </a:lnSpc>
            </a:pPr>
            <a:r>
              <a:rPr lang="ru-RU" sz="15000" b="1" spc="-1583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благодарности</a:t>
            </a:r>
            <a:endParaRPr lang="en-US" sz="15000" b="1" spc="-1583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</p:spTree>
    <p:extLst>
      <p:ext uri="{BB962C8B-B14F-4D97-AF65-F5344CB8AC3E}">
        <p14:creationId xmlns:p14="http://schemas.microsoft.com/office/powerpoint/2010/main" val="3290098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5">
            <a:extLst>
              <a:ext uri="{FF2B5EF4-FFF2-40B4-BE49-F238E27FC236}">
                <a16:creationId xmlns:a16="http://schemas.microsoft.com/office/drawing/2014/main" id="{3F8542E3-47DD-5193-78F8-F79A6AA6EFEF}"/>
              </a:ext>
            </a:extLst>
          </p:cNvPr>
          <p:cNvGrpSpPr/>
          <p:nvPr/>
        </p:nvGrpSpPr>
        <p:grpSpPr>
          <a:xfrm>
            <a:off x="13384438" y="5631358"/>
            <a:ext cx="4055305" cy="3314284"/>
            <a:chOff x="0" y="0"/>
            <a:chExt cx="2907133" cy="1178412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789D4FF4-E54C-3D25-4119-8DEAF2485479}"/>
                </a:ext>
              </a:extLst>
            </p:cNvPr>
            <p:cNvSpPr/>
            <p:nvPr/>
          </p:nvSpPr>
          <p:spPr>
            <a:xfrm>
              <a:off x="0" y="0"/>
              <a:ext cx="2907133" cy="1178412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TextBox 7">
              <a:extLst>
                <a:ext uri="{FF2B5EF4-FFF2-40B4-BE49-F238E27FC236}">
                  <a16:creationId xmlns:a16="http://schemas.microsoft.com/office/drawing/2014/main" id="{C8CABACF-5BCA-A110-B5B5-E905F0E7BB28}"/>
                </a:ext>
              </a:extLst>
            </p:cNvPr>
            <p:cNvSpPr txBox="1"/>
            <p:nvPr/>
          </p:nvSpPr>
          <p:spPr>
            <a:xfrm>
              <a:off x="0" y="-66675"/>
              <a:ext cx="2907133" cy="1245087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645583" y="6432435"/>
            <a:ext cx="8176311" cy="3314284"/>
            <a:chOff x="0" y="0"/>
            <a:chExt cx="2907133" cy="117841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07133" cy="1178412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2907133" cy="1245087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23646" y="690156"/>
            <a:ext cx="15832364" cy="1375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61"/>
              </a:lnSpc>
            </a:pPr>
            <a:r>
              <a:rPr lang="en-US" sz="11044" b="1" spc="-1005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Выпуск НМУР’26 – это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45667" y="2675988"/>
            <a:ext cx="15832364" cy="1375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61"/>
              </a:lnSpc>
            </a:pPr>
            <a:r>
              <a:rPr lang="en-US" sz="11044" b="1" spc="-1005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24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343118" y="2523334"/>
            <a:ext cx="15832364" cy="1375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61"/>
              </a:lnSpc>
            </a:pPr>
            <a:r>
              <a:rPr lang="en-US" sz="11044" b="1" spc="-1005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9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36569" y="2648291"/>
            <a:ext cx="6742738" cy="1115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09"/>
              </a:lnSpc>
            </a:pPr>
            <a:r>
              <a:rPr lang="en-US" sz="4225" dirty="0" err="1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талантливых</a:t>
            </a:r>
            <a:r>
              <a:rPr lang="en-US" sz="4225" dirty="0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225" dirty="0" err="1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студентов-магистров</a:t>
            </a:r>
            <a:endParaRPr lang="en-US" sz="4225" dirty="0">
              <a:solidFill>
                <a:srgbClr val="FBFBF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667424" y="2648291"/>
            <a:ext cx="6010607" cy="1115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09"/>
              </a:lnSpc>
            </a:pPr>
            <a:r>
              <a:rPr lang="en-US" sz="4225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из которых получили диплом с отличием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63125" y="4370593"/>
            <a:ext cx="15832364" cy="1375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61"/>
              </a:lnSpc>
            </a:pPr>
            <a:r>
              <a:rPr lang="en-US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22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523767" y="4253519"/>
            <a:ext cx="11635000" cy="1115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09"/>
              </a:lnSpc>
            </a:pPr>
            <a:r>
              <a:rPr lang="en-US" sz="4225" dirty="0" err="1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преподавателя</a:t>
            </a:r>
            <a:r>
              <a:rPr lang="en-US" sz="4225" dirty="0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4225" dirty="0" err="1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которые</a:t>
            </a:r>
            <a:r>
              <a:rPr lang="en-US" sz="4225" dirty="0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225" dirty="0" err="1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стали</a:t>
            </a:r>
            <a:r>
              <a:rPr lang="en-US" sz="4225" dirty="0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225" dirty="0" err="1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частью</a:t>
            </a:r>
            <a:r>
              <a:rPr lang="en-US" sz="4225" dirty="0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225" dirty="0" err="1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нашего</a:t>
            </a:r>
            <a:r>
              <a:rPr lang="en-US" sz="4225" dirty="0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225" dirty="0" err="1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магистерского</a:t>
            </a:r>
            <a:r>
              <a:rPr lang="en-US" sz="4225" dirty="0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225" dirty="0" err="1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пути</a:t>
            </a:r>
            <a:endParaRPr lang="en-US" sz="4225" dirty="0">
              <a:solidFill>
                <a:srgbClr val="FBFBF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006861" y="7009826"/>
            <a:ext cx="903790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39"/>
              </a:lnSpc>
            </a:pPr>
            <a:r>
              <a:rPr lang="ru-RU" sz="9499" b="1" spc="-864" dirty="0">
                <a:solidFill>
                  <a:srgbClr val="ECCC00"/>
                </a:solidFill>
                <a:latin typeface="Verdana Bold"/>
                <a:ea typeface="Verdana Bold"/>
                <a:cs typeface="Verdana Bold"/>
                <a:sym typeface="Verdana Bold"/>
              </a:rPr>
              <a:t>7</a:t>
            </a:r>
            <a:endParaRPr lang="en-US" sz="9499" b="1" spc="-864" dirty="0">
              <a:solidFill>
                <a:srgbClr val="ECCC00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246990" y="6925517"/>
            <a:ext cx="6238565" cy="1051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726"/>
              </a:lnSpc>
            </a:pPr>
            <a:r>
              <a:rPr lang="en-US" sz="2673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научных статей студентов, опубликованных в журналах, рекомендованных Диссоветом МГУ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006861" y="8424586"/>
            <a:ext cx="903790" cy="1197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39"/>
              </a:lnSpc>
            </a:pPr>
            <a:r>
              <a:rPr lang="en-US" sz="9499" b="1" spc="-864" dirty="0">
                <a:solidFill>
                  <a:srgbClr val="ECCC00"/>
                </a:solidFill>
                <a:latin typeface="Verdana Bold"/>
                <a:ea typeface="Verdana Bold"/>
                <a:cs typeface="Verdana Bold"/>
                <a:sym typeface="Verdana Bold"/>
              </a:rPr>
              <a:t>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201178" y="8474356"/>
            <a:ext cx="6238565" cy="730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28"/>
              </a:lnSpc>
            </a:pPr>
            <a:r>
              <a:rPr lang="en-US" sz="2773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студента-победителя конкурса Научного портфолио МГУ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868400" y="5860638"/>
            <a:ext cx="11754616" cy="956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2"/>
              </a:lnSpc>
            </a:pPr>
            <a:r>
              <a:rPr lang="en-US" sz="7600" b="1" spc="-691" dirty="0" err="1">
                <a:solidFill>
                  <a:srgbClr val="989CE9"/>
                </a:solidFill>
                <a:latin typeface="Verdana Bold"/>
                <a:ea typeface="Verdana Bold"/>
                <a:cs typeface="Verdana Bold"/>
                <a:sym typeface="Verdana Bold"/>
              </a:rPr>
              <a:t>Наука</a:t>
            </a:r>
            <a:endParaRPr lang="en-US" sz="7600" b="1" spc="-691" dirty="0">
              <a:solidFill>
                <a:srgbClr val="989CE9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944349" y="6089253"/>
            <a:ext cx="15832364" cy="1375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61"/>
              </a:lnSpc>
            </a:pPr>
            <a:r>
              <a:rPr lang="en-US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32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331312" y="6076186"/>
            <a:ext cx="661703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7"/>
              </a:lnSpc>
            </a:pPr>
            <a:r>
              <a:rPr lang="ru-RU" sz="4125" spc="-247" dirty="0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дисциплины </a:t>
            </a:r>
          </a:p>
          <a:p>
            <a:pPr marL="0" lvl="0" indent="0" algn="just">
              <a:lnSpc>
                <a:spcPts val="4207"/>
              </a:lnSpc>
            </a:pPr>
            <a:r>
              <a:rPr lang="ru-RU" sz="4125" spc="-247" dirty="0">
                <a:solidFill>
                  <a:srgbClr val="FBFBF8"/>
                </a:solidFill>
                <a:latin typeface="Verdana"/>
                <a:ea typeface="Verdana"/>
                <a:cs typeface="Verdana"/>
                <a:sym typeface="Verdana"/>
              </a:rPr>
              <a:t>учебного плана</a:t>
            </a:r>
            <a:endParaRPr lang="en-US" sz="4125" spc="-247" dirty="0">
              <a:solidFill>
                <a:srgbClr val="FBFBF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FDF4D51-E1B6-BABA-6DA0-B6665AE919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15" r="4506"/>
          <a:stretch>
            <a:fillRect/>
          </a:stretch>
        </p:blipFill>
        <p:spPr>
          <a:xfrm>
            <a:off x="1185895" y="7465105"/>
            <a:ext cx="6862709" cy="247684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79324">
            <a:off x="9732069" y="851231"/>
            <a:ext cx="3374348" cy="2741658"/>
          </a:xfrm>
          <a:custGeom>
            <a:avLst/>
            <a:gdLst/>
            <a:ahLst/>
            <a:cxnLst/>
            <a:rect l="l" t="t" r="r" b="b"/>
            <a:pathLst>
              <a:path w="3374348" h="2741658">
                <a:moveTo>
                  <a:pt x="0" y="0"/>
                </a:moveTo>
                <a:lnTo>
                  <a:pt x="3374348" y="0"/>
                </a:lnTo>
                <a:lnTo>
                  <a:pt x="3374348" y="2741658"/>
                </a:lnTo>
                <a:lnTo>
                  <a:pt x="0" y="27416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Freeform 3"/>
          <p:cNvSpPr/>
          <p:nvPr/>
        </p:nvSpPr>
        <p:spPr>
          <a:xfrm>
            <a:off x="5834184" y="-284664"/>
            <a:ext cx="6444765" cy="4557676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" name="Freeform 5"/>
          <p:cNvSpPr/>
          <p:nvPr/>
        </p:nvSpPr>
        <p:spPr>
          <a:xfrm>
            <a:off x="0" y="3600940"/>
            <a:ext cx="6333874" cy="4515478"/>
          </a:xfrm>
          <a:prstGeom prst="roundRect">
            <a:avLst/>
          </a:prstGeom>
          <a:blipFill>
            <a:blip r:embed="rId4"/>
            <a:stretch>
              <a:fillRect r="-2761"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4" name="Freeform 4"/>
          <p:cNvSpPr/>
          <p:nvPr/>
        </p:nvSpPr>
        <p:spPr>
          <a:xfrm rot="72421">
            <a:off x="11954386" y="-158340"/>
            <a:ext cx="6539850" cy="4121390"/>
          </a:xfrm>
          <a:prstGeom prst="flowChartAlternateProcess">
            <a:avLst/>
          </a:prstGeom>
          <a:blipFill>
            <a:blip r:embed="rId5"/>
            <a:stretch>
              <a:fillRect b="-76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6" name="Freeform 6"/>
          <p:cNvSpPr/>
          <p:nvPr/>
        </p:nvSpPr>
        <p:spPr>
          <a:xfrm>
            <a:off x="-157109" y="-226764"/>
            <a:ext cx="6382757" cy="4258238"/>
          </a:xfrm>
          <a:prstGeom prst="roundRect">
            <a:avLst/>
          </a:prstGeom>
          <a:blipFill>
            <a:blip r:embed="rId6"/>
            <a:stretch>
              <a:fillRect r="-1695" b="-432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/>
          <p:nvPr/>
        </p:nvSpPr>
        <p:spPr>
          <a:xfrm>
            <a:off x="5945075" y="3982754"/>
            <a:ext cx="6595195" cy="3563945"/>
          </a:xfrm>
          <a:prstGeom prst="roundRect">
            <a:avLst/>
          </a:prstGeom>
          <a:blipFill>
            <a:blip r:embed="rId7"/>
            <a:stretch>
              <a:fillRect l="-12530" t="-49313" r="-13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8" name="Freeform 8"/>
          <p:cNvSpPr/>
          <p:nvPr/>
        </p:nvSpPr>
        <p:spPr>
          <a:xfrm>
            <a:off x="11937270" y="3856447"/>
            <a:ext cx="6574081" cy="3954053"/>
          </a:xfrm>
          <a:prstGeom prst="flowChartAlternateProcess">
            <a:avLst/>
          </a:prstGeom>
          <a:blipFill>
            <a:blip r:embed="rId8"/>
            <a:stretch>
              <a:fillRect r="-1143" b="-7930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9" name="Freeform 9"/>
          <p:cNvSpPr/>
          <p:nvPr/>
        </p:nvSpPr>
        <p:spPr>
          <a:xfrm>
            <a:off x="11937270" y="7350059"/>
            <a:ext cx="6574081" cy="3266130"/>
          </a:xfrm>
          <a:prstGeom prst="flowChartAlternateProcess">
            <a:avLst/>
          </a:prstGeom>
          <a:blipFill>
            <a:blip r:embed="rId9"/>
            <a:stretch>
              <a:fillRect t="-20051" b="-14051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0" name="Freeform 10"/>
          <p:cNvSpPr/>
          <p:nvPr/>
        </p:nvSpPr>
        <p:spPr>
          <a:xfrm>
            <a:off x="-26006" y="7321603"/>
            <a:ext cx="6077425" cy="3294585"/>
          </a:xfrm>
          <a:prstGeom prst="roundRect">
            <a:avLst/>
          </a:prstGeom>
          <a:blipFill>
            <a:blip r:embed="rId10"/>
            <a:stretch>
              <a:fillRect t="-10450" r="-4179" b="-11401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>
          <a:xfrm>
            <a:off x="6051419" y="7321603"/>
            <a:ext cx="6047118" cy="3236614"/>
          </a:xfrm>
          <a:prstGeom prst="roundRect">
            <a:avLst/>
          </a:prstGeom>
          <a:blipFill>
            <a:blip r:embed="rId11"/>
            <a:stretch>
              <a:fillRect t="-2868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3" name="TextBox 13"/>
          <p:cNvSpPr txBox="1"/>
          <p:nvPr/>
        </p:nvSpPr>
        <p:spPr>
          <a:xfrm>
            <a:off x="4800600" y="6080790"/>
            <a:ext cx="11100876" cy="2190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007"/>
              </a:lnSpc>
            </a:pPr>
            <a:r>
              <a:rPr lang="en-US" sz="17399" b="1" spc="-1583" dirty="0">
                <a:solidFill>
                  <a:srgbClr val="F0F0EC"/>
                </a:solidFill>
                <a:latin typeface="Verdana Bold"/>
                <a:ea typeface="Verdana Bold"/>
                <a:cs typeface="Verdana Bold"/>
                <a:sym typeface="Verdana Bold"/>
              </a:rPr>
              <a:t>ЭФ МГУ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30275" y="2706830"/>
            <a:ext cx="11863351" cy="2334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106"/>
              </a:lnSpc>
            </a:pPr>
            <a:r>
              <a:rPr lang="en-US" sz="18594" b="1" spc="-1692" dirty="0">
                <a:solidFill>
                  <a:srgbClr val="F0F0EC"/>
                </a:solidFill>
                <a:latin typeface="Verdana Bold"/>
                <a:ea typeface="Verdana Bold"/>
                <a:cs typeface="Verdana Bold"/>
                <a:sym typeface="Verdana Bold"/>
              </a:rPr>
              <a:t>МЫ</a:t>
            </a:r>
          </a:p>
        </p:txBody>
      </p:sp>
      <p:sp>
        <p:nvSpPr>
          <p:cNvPr id="16" name="Freeform 16"/>
          <p:cNvSpPr/>
          <p:nvPr/>
        </p:nvSpPr>
        <p:spPr>
          <a:xfrm>
            <a:off x="88594" y="9398358"/>
            <a:ext cx="2022923" cy="796526"/>
          </a:xfrm>
          <a:custGeom>
            <a:avLst/>
            <a:gdLst/>
            <a:ahLst/>
            <a:cxnLst/>
            <a:rect l="l" t="t" r="r" b="b"/>
            <a:pathLst>
              <a:path w="2022923" h="796526">
                <a:moveTo>
                  <a:pt x="0" y="0"/>
                </a:moveTo>
                <a:lnTo>
                  <a:pt x="2022923" y="0"/>
                </a:lnTo>
                <a:lnTo>
                  <a:pt x="2022923" y="796525"/>
                </a:lnTo>
                <a:lnTo>
                  <a:pt x="0" y="7965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7" name="Сердце 16">
            <a:extLst>
              <a:ext uri="{FF2B5EF4-FFF2-40B4-BE49-F238E27FC236}">
                <a16:creationId xmlns:a16="http://schemas.microsoft.com/office/drawing/2014/main" id="{11735EF9-3047-667A-FE4F-8C553802DF73}"/>
              </a:ext>
            </a:extLst>
          </p:cNvPr>
          <p:cNvSpPr/>
          <p:nvPr/>
        </p:nvSpPr>
        <p:spPr>
          <a:xfrm>
            <a:off x="4129105" y="2852361"/>
            <a:ext cx="2511925" cy="2126414"/>
          </a:xfrm>
          <a:prstGeom prst="heart">
            <a:avLst/>
          </a:prstGeom>
          <a:solidFill>
            <a:srgbClr val="C6302C"/>
          </a:solidFill>
          <a:ln>
            <a:solidFill>
              <a:srgbClr val="C630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ердце 17">
            <a:extLst>
              <a:ext uri="{FF2B5EF4-FFF2-40B4-BE49-F238E27FC236}">
                <a16:creationId xmlns:a16="http://schemas.microsoft.com/office/drawing/2014/main" id="{594D2B12-5FE0-8F6C-7068-E726AC042A67}"/>
              </a:ext>
            </a:extLst>
          </p:cNvPr>
          <p:cNvSpPr/>
          <p:nvPr/>
        </p:nvSpPr>
        <p:spPr>
          <a:xfrm>
            <a:off x="11069204" y="2856394"/>
            <a:ext cx="2511925" cy="2126414"/>
          </a:xfrm>
          <a:prstGeom prst="heart">
            <a:avLst/>
          </a:prstGeom>
          <a:solidFill>
            <a:srgbClr val="C6302C"/>
          </a:solidFill>
          <a:ln>
            <a:solidFill>
              <a:srgbClr val="C630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C17F9D-6727-37A6-770C-11CBF4000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8ECE6561-27C4-32CF-3602-7C8ADCD02A60}"/>
              </a:ext>
            </a:extLst>
          </p:cNvPr>
          <p:cNvGrpSpPr/>
          <p:nvPr/>
        </p:nvGrpSpPr>
        <p:grpSpPr>
          <a:xfrm>
            <a:off x="559126" y="3201957"/>
            <a:ext cx="17005686" cy="6639096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D5EA8539-20C3-58A1-1171-B34C78914882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8C289F6D-FAE9-67EC-D446-1CACFAB21DC1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523D6E6B-19D7-24E2-E150-19BE4BF26152}"/>
              </a:ext>
            </a:extLst>
          </p:cNvPr>
          <p:cNvSpPr txBox="1"/>
          <p:nvPr/>
        </p:nvSpPr>
        <p:spPr>
          <a:xfrm>
            <a:off x="8354615" y="560165"/>
            <a:ext cx="7065747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en-US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Б</a:t>
            </a:r>
            <a:r>
              <a:rPr lang="ru-RU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огачева</a:t>
            </a: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 Мария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0D838045-41C1-0582-C1A1-270353A99300}"/>
              </a:ext>
            </a:extLst>
          </p:cNvPr>
          <p:cNvSpPr/>
          <p:nvPr/>
        </p:nvSpPr>
        <p:spPr>
          <a:xfrm>
            <a:off x="15797101" y="114300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DAB87F3E-8648-B236-0D3A-85350B5CBB3A}"/>
              </a:ext>
            </a:extLst>
          </p:cNvPr>
          <p:cNvSpPr txBox="1"/>
          <p:nvPr/>
        </p:nvSpPr>
        <p:spPr>
          <a:xfrm>
            <a:off x="8052907" y="3683686"/>
            <a:ext cx="8860711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ru-RU" sz="28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Если бы обо мне снимали кино, </a:t>
            </a:r>
          </a:p>
          <a:p>
            <a:pPr lvl="0"/>
            <a:r>
              <a:rPr lang="ru-RU" sz="28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это точно была бы комедия с элементами мелодрамы, а обучение в магистратуре стало одним из самых ярких эпизодов!</a:t>
            </a:r>
          </a:p>
          <a:p>
            <a:pPr lvl="0"/>
            <a:endParaRPr lang="ru-RU" sz="28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ru-RU" sz="28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Планирую поддерживать связь с МГУ, работая в одном из самых успешных стартапов, основанном выпускниками химического факультета </a:t>
            </a:r>
          </a:p>
          <a:p>
            <a:pPr lvl="0"/>
            <a:endParaRPr lang="ru-RU" sz="28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ru-RU" sz="28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Рецепт счастья = теплая погода + хорошая компания + классная музыка + вайб</a:t>
            </a:r>
            <a:endParaRPr lang="en-US" sz="28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7BB699DA-A6AB-7B1A-8EAC-C3DBF47C4F3D}"/>
              </a:ext>
            </a:extLst>
          </p:cNvPr>
          <p:cNvSpPr/>
          <p:nvPr/>
        </p:nvSpPr>
        <p:spPr>
          <a:xfrm>
            <a:off x="15352924" y="1861423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1BD2D0-3E2A-4C90-2FD6-9CBBE6AE1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3519" y="8823451"/>
            <a:ext cx="7843532" cy="927046"/>
          </a:xfrm>
          <a:prstGeom prst="rect">
            <a:avLst/>
          </a:prstGeom>
        </p:spPr>
      </p:pic>
      <p:grpSp>
        <p:nvGrpSpPr>
          <p:cNvPr id="2" name="Group 7">
            <a:extLst>
              <a:ext uri="{FF2B5EF4-FFF2-40B4-BE49-F238E27FC236}">
                <a16:creationId xmlns:a16="http://schemas.microsoft.com/office/drawing/2014/main" id="{5EE469D7-6560-C304-F9CE-534985FBE64C}"/>
              </a:ext>
            </a:extLst>
          </p:cNvPr>
          <p:cNvGrpSpPr>
            <a:grpSpLocks noChangeAspect="1"/>
          </p:cNvGrpSpPr>
          <p:nvPr/>
        </p:nvGrpSpPr>
        <p:grpSpPr>
          <a:xfrm rot="575952">
            <a:off x="944463" y="552285"/>
            <a:ext cx="6501693" cy="9182429"/>
            <a:chOff x="0" y="0"/>
            <a:chExt cx="3267456" cy="4614672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52026F7E-6348-8EE5-B832-91CD32BBC83F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5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917E754A-D890-13A4-D7DB-4B3B98062A58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6"/>
              <a:stretch>
                <a:fillRect l="-7950" r="-1024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91639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146C8C-CFB7-32D5-CE46-0ACEB529E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4EDD2177-01C3-5E5C-1EE9-008F4D18D1E3}"/>
              </a:ext>
            </a:extLst>
          </p:cNvPr>
          <p:cNvGrpSpPr/>
          <p:nvPr/>
        </p:nvGrpSpPr>
        <p:grpSpPr>
          <a:xfrm>
            <a:off x="323791" y="3801573"/>
            <a:ext cx="17121480" cy="4694727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3AA0C315-635C-8F27-1F43-54A4FAF5CCE6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5064DC3B-3B20-9763-E976-39F3FD1AC5A4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FDF7259C-AC99-E798-982B-7A256AFA3AD7}"/>
              </a:ext>
            </a:extLst>
          </p:cNvPr>
          <p:cNvSpPr txBox="1"/>
          <p:nvPr/>
        </p:nvSpPr>
        <p:spPr>
          <a:xfrm>
            <a:off x="7995537" y="898507"/>
            <a:ext cx="7460586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en-US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Б</a:t>
            </a:r>
            <a:r>
              <a:rPr lang="ru-RU" sz="11044" b="1" spc="-1005" dirty="0" err="1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урякова</a:t>
            </a: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 Екатерина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21B937C4-3247-82DC-E0A0-11904F219BED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B9091292-2A35-2083-209C-2D012FB4A505}"/>
              </a:ext>
            </a:extLst>
          </p:cNvPr>
          <p:cNvSpPr txBox="1"/>
          <p:nvPr/>
        </p:nvSpPr>
        <p:spPr>
          <a:xfrm>
            <a:off x="8383638" y="4313285"/>
            <a:ext cx="8421275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Экономист с душой художника. Открываю новые страны, ищу новые образы и стремлюсь к тому, чтобы каждое мгновение имело значение. </a:t>
            </a:r>
            <a:r>
              <a:rPr lang="ru-RU" sz="3600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Барыгызга</a:t>
            </a: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да </a:t>
            </a:r>
            <a:r>
              <a:rPr lang="ru-RU" sz="3600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зур</a:t>
            </a: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sz="3600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сәлам</a:t>
            </a:r>
            <a:r>
              <a:rPr lang="ru-RU" sz="36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!</a:t>
            </a:r>
            <a:endParaRPr lang="en-US" sz="36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F04CC65B-2694-D8EA-C0AC-CF0F53600D7E}"/>
              </a:ext>
            </a:extLst>
          </p:cNvPr>
          <p:cNvSpPr/>
          <p:nvPr/>
        </p:nvSpPr>
        <p:spPr>
          <a:xfrm>
            <a:off x="15316200" y="2457624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185D83E-D50C-E35D-4ACD-E720DB5D9EE5}"/>
              </a:ext>
            </a:extLst>
          </p:cNvPr>
          <p:cNvSpPr/>
          <p:nvPr/>
        </p:nvSpPr>
        <p:spPr>
          <a:xfrm rot="21017333">
            <a:off x="906290" y="676672"/>
            <a:ext cx="6522873" cy="8928470"/>
          </a:xfrm>
          <a:custGeom>
            <a:avLst/>
            <a:gdLst/>
            <a:ahLst/>
            <a:cxnLst/>
            <a:rect l="l" t="t" r="r" b="b"/>
            <a:pathLst>
              <a:path w="3267456" h="4618736">
                <a:moveTo>
                  <a:pt x="3267456" y="4618736"/>
                </a:moveTo>
                <a:lnTo>
                  <a:pt x="0" y="4618736"/>
                </a:lnTo>
                <a:lnTo>
                  <a:pt x="0" y="0"/>
                </a:lnTo>
                <a:lnTo>
                  <a:pt x="3267456" y="0"/>
                </a:lnTo>
                <a:lnTo>
                  <a:pt x="3267456" y="4618736"/>
                </a:lnTo>
                <a:close/>
              </a:path>
            </a:pathLst>
          </a:custGeom>
          <a:blipFill>
            <a:blip r:embed="rId4"/>
            <a:stretch>
              <a:fillRect l="-4" r="-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017D5566-4E7F-FA92-EB95-9F713991BA64}"/>
              </a:ext>
            </a:extLst>
          </p:cNvPr>
          <p:cNvSpPr/>
          <p:nvPr/>
        </p:nvSpPr>
        <p:spPr>
          <a:xfrm rot="21017333">
            <a:off x="1228547" y="995568"/>
            <a:ext cx="5902255" cy="8286245"/>
          </a:xfrm>
          <a:custGeom>
            <a:avLst/>
            <a:gdLst/>
            <a:ahLst/>
            <a:cxnLst/>
            <a:rect l="l" t="t" r="r" b="b"/>
            <a:pathLst>
              <a:path w="2993427" h="4317015">
                <a:moveTo>
                  <a:pt x="2993427" y="12700"/>
                </a:moveTo>
                <a:lnTo>
                  <a:pt x="2935892" y="4317015"/>
                </a:lnTo>
                <a:lnTo>
                  <a:pt x="0" y="4275547"/>
                </a:lnTo>
                <a:lnTo>
                  <a:pt x="0" y="0"/>
                </a:lnTo>
                <a:lnTo>
                  <a:pt x="2993427" y="12700"/>
                </a:lnTo>
                <a:close/>
              </a:path>
            </a:pathLst>
          </a:custGeom>
          <a:blipFill>
            <a:blip r:embed="rId5"/>
            <a:stretch>
              <a:fillRect l="-15315" r="-21870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32CD9A0-5B2A-70DE-E427-311ADCE45A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0600" y="7254823"/>
            <a:ext cx="7843532" cy="92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505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26E0D1-7085-9C2E-379E-2994EF96E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028C1CF8-4625-BDD7-C265-45750C0B00FD}"/>
              </a:ext>
            </a:extLst>
          </p:cNvPr>
          <p:cNvGrpSpPr/>
          <p:nvPr/>
        </p:nvGrpSpPr>
        <p:grpSpPr>
          <a:xfrm>
            <a:off x="381001" y="3339866"/>
            <a:ext cx="17447496" cy="5928130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A3815C3C-5197-6477-785A-C90F7AAC7E91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5F5FD786-F426-5102-9D47-B080F5B88C93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33D54BA5-8AE7-0F4E-59C8-32060C04D499}"/>
              </a:ext>
            </a:extLst>
          </p:cNvPr>
          <p:cNvSpPr txBox="1"/>
          <p:nvPr/>
        </p:nvSpPr>
        <p:spPr>
          <a:xfrm>
            <a:off x="8883371" y="704715"/>
            <a:ext cx="7065747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Гараева Анна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A52A7AF8-AD67-9F8A-B061-7E75F6B9999A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F002F847-889D-A84D-F727-F8226C5999A9}"/>
              </a:ext>
            </a:extLst>
          </p:cNvPr>
          <p:cNvSpPr txBox="1"/>
          <p:nvPr/>
        </p:nvSpPr>
        <p:spPr>
          <a:xfrm>
            <a:off x="8229600" y="3933187"/>
            <a:ext cx="9296005" cy="4185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Староста </a:t>
            </a:r>
            <a:r>
              <a:rPr lang="ru-RU" sz="3400" spc="-63" dirty="0" err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НМУР_иков</a:t>
            </a:r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</a:p>
          <a:p>
            <a:pPr lvl="0"/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два красных диплома ЭФ МГУ, стипендиат всех банков сразу, сольные топ-статьи    в RSCI, преподаватель ЭМШ и ЭФ МГУ     и просто активистка </a:t>
            </a:r>
          </a:p>
          <a:p>
            <a:pPr lvl="0"/>
            <a:endParaRPr lang="ru-RU" sz="34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ru-RU" sz="340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6 лет с Экономом — взаимно, серьёзно,   с продолжением в аспирантуре </a:t>
            </a:r>
            <a:endParaRPr lang="en-US" sz="340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E67BFEFF-BE63-F5CF-87C3-3590E5B36EC2}"/>
              </a:ext>
            </a:extLst>
          </p:cNvPr>
          <p:cNvSpPr/>
          <p:nvPr/>
        </p:nvSpPr>
        <p:spPr>
          <a:xfrm>
            <a:off x="14983914" y="1916911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989648E3-6FD4-0931-5477-60C7E8D9CCD0}"/>
              </a:ext>
            </a:extLst>
          </p:cNvPr>
          <p:cNvGrpSpPr>
            <a:grpSpLocks noChangeAspect="1"/>
          </p:cNvGrpSpPr>
          <p:nvPr/>
        </p:nvGrpSpPr>
        <p:grpSpPr>
          <a:xfrm rot="575952">
            <a:off x="1077665" y="495101"/>
            <a:ext cx="6607365" cy="9331671"/>
            <a:chOff x="0" y="0"/>
            <a:chExt cx="3267456" cy="4614672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2AD85623-E3E6-C150-065A-6BCC0286AEA2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B374DFA7-0000-5FFC-AFF2-C07FA70565EB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6023" t="-8465" r="-943" b="-2860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59CFEF-8F68-D4CD-ECBC-B93613A2EC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493" y="8103909"/>
            <a:ext cx="7843532" cy="92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2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856AF0-FC96-4E78-56B0-365DCFD85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926EB055-5BB0-1158-9B75-BE4275886DB4}"/>
              </a:ext>
            </a:extLst>
          </p:cNvPr>
          <p:cNvGrpSpPr/>
          <p:nvPr/>
        </p:nvGrpSpPr>
        <p:grpSpPr>
          <a:xfrm>
            <a:off x="533401" y="3801573"/>
            <a:ext cx="16911870" cy="4161327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BDBCA9DE-464F-20C2-F46D-2BFCC8CE86A0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3EDAEE00-C2E5-3B22-EA5C-8187A975E964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0F7252E0-674D-79A1-B524-209C29677025}"/>
              </a:ext>
            </a:extLst>
          </p:cNvPr>
          <p:cNvSpPr txBox="1"/>
          <p:nvPr/>
        </p:nvSpPr>
        <p:spPr>
          <a:xfrm>
            <a:off x="8563785" y="916012"/>
            <a:ext cx="7460586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Зуев</a:t>
            </a:r>
          </a:p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Кирилл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5930E43F-80D0-FE2A-9C9E-FE1D03987311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27A19230-8133-2334-F270-B67082F4FD57}"/>
              </a:ext>
            </a:extLst>
          </p:cNvPr>
          <p:cNvSpPr txBox="1"/>
          <p:nvPr/>
        </p:nvSpPr>
        <p:spPr>
          <a:xfrm>
            <a:off x="8734315" y="4342519"/>
            <a:ext cx="7572485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73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Консультирую компании в вопросах ESG, консультируюсь с врачом после регбийных матчей. Баланс.</a:t>
            </a:r>
            <a:endParaRPr lang="en-US" sz="373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7556FDBB-C1CA-1604-F853-78AFF579DEC6}"/>
              </a:ext>
            </a:extLst>
          </p:cNvPr>
          <p:cNvSpPr/>
          <p:nvPr/>
        </p:nvSpPr>
        <p:spPr>
          <a:xfrm>
            <a:off x="15316200" y="2457624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9BA29D7-C1A0-B94C-D71C-6EE4755D5FD1}"/>
              </a:ext>
            </a:extLst>
          </p:cNvPr>
          <p:cNvGrpSpPr>
            <a:grpSpLocks noChangeAspect="1"/>
          </p:cNvGrpSpPr>
          <p:nvPr/>
        </p:nvGrpSpPr>
        <p:grpSpPr>
          <a:xfrm rot="-582667">
            <a:off x="1135387" y="567613"/>
            <a:ext cx="6473178" cy="9142156"/>
            <a:chOff x="0" y="0"/>
            <a:chExt cx="3267456" cy="4614672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E2DC0F6D-3CEE-F94B-4449-37066B05115E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4665D9CB-A8E9-8C5F-0936-B99493E7F439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l="-12099" r="-32116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575023-D79F-E068-40CC-7217FDF072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3213" y="6651505"/>
            <a:ext cx="7843532" cy="92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16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6FD32E-2AB4-C436-BA67-CA599FCB5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92F845A1-C337-1328-0F54-25D3FC00C3B3}"/>
              </a:ext>
            </a:extLst>
          </p:cNvPr>
          <p:cNvGrpSpPr/>
          <p:nvPr/>
        </p:nvGrpSpPr>
        <p:grpSpPr>
          <a:xfrm>
            <a:off x="559125" y="3801573"/>
            <a:ext cx="16886145" cy="4237527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AF661B73-686D-7151-8690-B429A5B194C7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5CBAABCF-718A-491A-DC69-63FA1B343110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20E6E1BA-CEE0-0547-BCDF-A4367E55623A}"/>
              </a:ext>
            </a:extLst>
          </p:cNvPr>
          <p:cNvSpPr txBox="1"/>
          <p:nvPr/>
        </p:nvSpPr>
        <p:spPr>
          <a:xfrm>
            <a:off x="8686800" y="938472"/>
            <a:ext cx="7865633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Кравченко Иван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8FA8D41C-8A6C-D753-826D-01FF003462CC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9F782D34-5F46-9C21-7FD7-60FB707115F7}"/>
              </a:ext>
            </a:extLst>
          </p:cNvPr>
          <p:cNvSpPr txBox="1"/>
          <p:nvPr/>
        </p:nvSpPr>
        <p:spPr>
          <a:xfrm>
            <a:off x="8382000" y="4295572"/>
            <a:ext cx="8232743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09"/>
              </a:lnSpc>
            </a:pPr>
            <a:r>
              <a:rPr lang="ru-RU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Однажды</a:t>
            </a:r>
          </a:p>
          <a:p>
            <a:pPr marL="0" lvl="0" indent="0" algn="l">
              <a:lnSpc>
                <a:spcPts val="4209"/>
              </a:lnSpc>
            </a:pPr>
            <a:r>
              <a:rPr lang="ru-RU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Только ты поверь </a:t>
            </a:r>
          </a:p>
          <a:p>
            <a:pPr marL="0" lvl="0" indent="0" algn="l">
              <a:lnSpc>
                <a:spcPts val="4209"/>
              </a:lnSpc>
            </a:pPr>
            <a:r>
              <a:rPr lang="ru-RU" sz="3725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— Маятник качнётся в правильную сторону</a:t>
            </a:r>
            <a:endParaRPr lang="en-US" sz="3725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AB078E29-369E-136A-09AE-14BAFD60DE14}"/>
              </a:ext>
            </a:extLst>
          </p:cNvPr>
          <p:cNvSpPr/>
          <p:nvPr/>
        </p:nvSpPr>
        <p:spPr>
          <a:xfrm>
            <a:off x="15316200" y="2457624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E39893-6BFD-2861-DE3B-326CE95CB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239" y="6668211"/>
            <a:ext cx="7843532" cy="927046"/>
          </a:xfrm>
          <a:prstGeom prst="rect">
            <a:avLst/>
          </a:prstGeom>
        </p:spPr>
      </p:pic>
      <p:grpSp>
        <p:nvGrpSpPr>
          <p:cNvPr id="2" name="Group 7">
            <a:extLst>
              <a:ext uri="{FF2B5EF4-FFF2-40B4-BE49-F238E27FC236}">
                <a16:creationId xmlns:a16="http://schemas.microsoft.com/office/drawing/2014/main" id="{7A89E803-00F3-E051-CC51-F254D62862B6}"/>
              </a:ext>
            </a:extLst>
          </p:cNvPr>
          <p:cNvGrpSpPr>
            <a:grpSpLocks noChangeAspect="1"/>
          </p:cNvGrpSpPr>
          <p:nvPr/>
        </p:nvGrpSpPr>
        <p:grpSpPr>
          <a:xfrm rot="575952">
            <a:off x="1396019" y="610420"/>
            <a:ext cx="6412559" cy="9056543"/>
            <a:chOff x="0" y="0"/>
            <a:chExt cx="3267456" cy="4614672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5B99D2BE-6344-C6E4-07B4-0B020B37D546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5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39197B2F-0A6C-0AD4-3832-C13315054642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6"/>
              <a:stretch>
                <a:fillRect l="-90281" r="-2007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44725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1F095A-FD85-A5D2-8800-64BCA18BC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>
            <a:extLst>
              <a:ext uri="{FF2B5EF4-FFF2-40B4-BE49-F238E27FC236}">
                <a16:creationId xmlns:a16="http://schemas.microsoft.com/office/drawing/2014/main" id="{AFBE3CFE-3B56-CD4A-DC60-18B7A4320296}"/>
              </a:ext>
            </a:extLst>
          </p:cNvPr>
          <p:cNvGrpSpPr/>
          <p:nvPr/>
        </p:nvGrpSpPr>
        <p:grpSpPr>
          <a:xfrm>
            <a:off x="457201" y="3558360"/>
            <a:ext cx="17371296" cy="5242740"/>
            <a:chOff x="0" y="0"/>
            <a:chExt cx="3265000" cy="1795253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240EF9C-421D-6CFC-776A-08E7B4D41259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5E021E5F-64C3-E9A6-1136-7E6A69E01962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DD0525B5-7641-54C1-7010-D5C3835B934A}"/>
              </a:ext>
            </a:extLst>
          </p:cNvPr>
          <p:cNvSpPr txBox="1"/>
          <p:nvPr/>
        </p:nvSpPr>
        <p:spPr>
          <a:xfrm>
            <a:off x="7960365" y="765408"/>
            <a:ext cx="8017328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Левина Ксения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9495B3F0-8C25-5D73-209F-1CAB13A165E9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9F134F58-2215-A672-62A7-CA7C8058B5C2}"/>
              </a:ext>
            </a:extLst>
          </p:cNvPr>
          <p:cNvSpPr txBox="1"/>
          <p:nvPr/>
        </p:nvSpPr>
        <p:spPr>
          <a:xfrm>
            <a:off x="8229600" y="4025452"/>
            <a:ext cx="9220200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73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Стажировки в 7 государственных </a:t>
            </a:r>
          </a:p>
          <a:p>
            <a:pPr lvl="0">
              <a:lnSpc>
                <a:spcPts val="4209"/>
              </a:lnSpc>
            </a:pPr>
            <a:r>
              <a:rPr lang="ru-RU" sz="373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и коммерческих структурах. </a:t>
            </a:r>
          </a:p>
          <a:p>
            <a:pPr lvl="0">
              <a:lnSpc>
                <a:spcPts val="4209"/>
              </a:lnSpc>
            </a:pPr>
            <a:r>
              <a:rPr lang="ru-RU" sz="373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Взгляд на углеродные рынки изнутри 3 профильных организаций. </a:t>
            </a:r>
          </a:p>
          <a:p>
            <a:pPr lvl="0">
              <a:lnSpc>
                <a:spcPts val="4209"/>
              </a:lnSpc>
            </a:pPr>
            <a:r>
              <a:rPr lang="ru-RU" sz="3730" spc="-63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Главный специалист-эксперт по торговле воздухом</a:t>
            </a:r>
            <a:endParaRPr lang="en-US" sz="3730" spc="-63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4FA0DF0D-B20E-9290-46B5-A889E99F5B6A}"/>
              </a:ext>
            </a:extLst>
          </p:cNvPr>
          <p:cNvSpPr/>
          <p:nvPr/>
        </p:nvSpPr>
        <p:spPr>
          <a:xfrm>
            <a:off x="15088750" y="1748455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EA41D7CA-2DA1-BC25-DB10-CB9477F73749}"/>
              </a:ext>
            </a:extLst>
          </p:cNvPr>
          <p:cNvGrpSpPr>
            <a:grpSpLocks noChangeAspect="1"/>
          </p:cNvGrpSpPr>
          <p:nvPr/>
        </p:nvGrpSpPr>
        <p:grpSpPr>
          <a:xfrm rot="-582667">
            <a:off x="912173" y="563454"/>
            <a:ext cx="6450528" cy="9110167"/>
            <a:chOff x="0" y="0"/>
            <a:chExt cx="3267456" cy="4614672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BA343F99-0B2D-6583-F382-164D47106703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4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80152850-46C3-10B1-40B2-BEC469E19345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5"/>
              <a:stretch>
                <a:fillRect t="-4038" r="-1922" b="-2037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4D91743-5EEA-FA05-6A0D-FDF2F7B0C9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4400" y="7483208"/>
            <a:ext cx="7843532" cy="92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4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6D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2BDEBC-5620-1689-B6D0-62851A0E3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>
            <a:extLst>
              <a:ext uri="{FF2B5EF4-FFF2-40B4-BE49-F238E27FC236}">
                <a16:creationId xmlns:a16="http://schemas.microsoft.com/office/drawing/2014/main" id="{F8C93F82-BB4F-2D15-DD2A-7D8C738CF3A1}"/>
              </a:ext>
            </a:extLst>
          </p:cNvPr>
          <p:cNvGrpSpPr/>
          <p:nvPr/>
        </p:nvGrpSpPr>
        <p:grpSpPr>
          <a:xfrm>
            <a:off x="457201" y="3801573"/>
            <a:ext cx="16988070" cy="4389927"/>
            <a:chOff x="0" y="0"/>
            <a:chExt cx="3265000" cy="1795253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340E76ED-10C3-2A36-DE5B-26265E029AA4}"/>
                </a:ext>
              </a:extLst>
            </p:cNvPr>
            <p:cNvSpPr/>
            <p:nvPr/>
          </p:nvSpPr>
          <p:spPr>
            <a:xfrm>
              <a:off x="0" y="0"/>
              <a:ext cx="3265000" cy="1795253"/>
            </a:xfrm>
            <a:prstGeom prst="flowChartAlternateProcess">
              <a:avLst/>
            </a:prstGeom>
            <a:solidFill>
              <a:srgbClr val="FBFBF8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TextBox 4">
              <a:extLst>
                <a:ext uri="{FF2B5EF4-FFF2-40B4-BE49-F238E27FC236}">
                  <a16:creationId xmlns:a16="http://schemas.microsoft.com/office/drawing/2014/main" id="{8EFB85A1-8BCD-46DD-C2B5-7AE6769D4213}"/>
                </a:ext>
              </a:extLst>
            </p:cNvPr>
            <p:cNvSpPr txBox="1"/>
            <p:nvPr/>
          </p:nvSpPr>
          <p:spPr>
            <a:xfrm>
              <a:off x="0" y="-66675"/>
              <a:ext cx="3265000" cy="1861928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95C3F584-0268-8D54-7E1A-A9E4D4E5DB7B}"/>
              </a:ext>
            </a:extLst>
          </p:cNvPr>
          <p:cNvSpPr txBox="1"/>
          <p:nvPr/>
        </p:nvSpPr>
        <p:spPr>
          <a:xfrm>
            <a:off x="8734314" y="878666"/>
            <a:ext cx="7865633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161"/>
              </a:lnSpc>
            </a:pPr>
            <a:r>
              <a:rPr lang="ru-RU" sz="11044" b="1" spc="-1005" dirty="0">
                <a:solidFill>
                  <a:srgbClr val="F6EFC2"/>
                </a:solidFill>
                <a:latin typeface="Verdana Bold"/>
                <a:ea typeface="Verdana Bold"/>
                <a:cs typeface="Verdana Bold"/>
                <a:sym typeface="Verdana Bold"/>
              </a:rPr>
              <a:t>Матвеева Мария</a:t>
            </a:r>
            <a:endParaRPr lang="en-US" sz="11044" b="1" spc="-1005" dirty="0">
              <a:solidFill>
                <a:srgbClr val="F6EFC2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09591837-CCEF-5671-62D4-7F4C19376905}"/>
              </a:ext>
            </a:extLst>
          </p:cNvPr>
          <p:cNvSpPr/>
          <p:nvPr/>
        </p:nvSpPr>
        <p:spPr>
          <a:xfrm>
            <a:off x="15977693" y="9350417"/>
            <a:ext cx="2378625" cy="936583"/>
          </a:xfrm>
          <a:custGeom>
            <a:avLst/>
            <a:gdLst/>
            <a:ahLst/>
            <a:cxnLst/>
            <a:rect l="l" t="t" r="r" b="b"/>
            <a:pathLst>
              <a:path w="2378625" h="936583">
                <a:moveTo>
                  <a:pt x="0" y="0"/>
                </a:moveTo>
                <a:lnTo>
                  <a:pt x="2378625" y="0"/>
                </a:lnTo>
                <a:lnTo>
                  <a:pt x="2378625" y="936583"/>
                </a:lnTo>
                <a:lnTo>
                  <a:pt x="0" y="936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7A341621-6C5E-84F2-2A0D-E26A15A9DE3A}"/>
              </a:ext>
            </a:extLst>
          </p:cNvPr>
          <p:cNvSpPr txBox="1"/>
          <p:nvPr/>
        </p:nvSpPr>
        <p:spPr>
          <a:xfrm>
            <a:off x="8367890" y="4227104"/>
            <a:ext cx="8091310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209"/>
              </a:lnSpc>
            </a:pPr>
            <a:r>
              <a:rPr lang="ru-RU" sz="3800" dirty="0">
                <a:latin typeface="Verdana" panose="020B0604030504040204" pitchFamily="34" charset="0"/>
                <a:ea typeface="Verdana" panose="020B0604030504040204" pitchFamily="34" charset="0"/>
              </a:rPr>
              <a:t>С благодарностью факультету и преподавателям за напоминание о том, что жизнь становится прекраснее, когда выбираешь быть лучше</a:t>
            </a: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325C89FD-35BF-7602-AD90-61836158DF33}"/>
              </a:ext>
            </a:extLst>
          </p:cNvPr>
          <p:cNvSpPr/>
          <p:nvPr/>
        </p:nvSpPr>
        <p:spPr>
          <a:xfrm>
            <a:off x="15316200" y="2212095"/>
            <a:ext cx="2844583" cy="2681067"/>
          </a:xfrm>
          <a:custGeom>
            <a:avLst/>
            <a:gdLst/>
            <a:ahLst/>
            <a:cxnLst/>
            <a:rect l="l" t="t" r="r" b="b"/>
            <a:pathLst>
              <a:path w="2198469" h="2198469">
                <a:moveTo>
                  <a:pt x="0" y="0"/>
                </a:moveTo>
                <a:lnTo>
                  <a:pt x="2198469" y="0"/>
                </a:lnTo>
                <a:lnTo>
                  <a:pt x="2198469" y="2198469"/>
                </a:lnTo>
                <a:lnTo>
                  <a:pt x="0" y="2198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8DC7EF3-7AD5-512B-D0D1-1A871F64B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890" y="7099189"/>
            <a:ext cx="7843532" cy="927046"/>
          </a:xfrm>
          <a:prstGeom prst="rect">
            <a:avLst/>
          </a:prstGeom>
        </p:spPr>
      </p:pic>
      <p:grpSp>
        <p:nvGrpSpPr>
          <p:cNvPr id="9" name="Group 7">
            <a:extLst>
              <a:ext uri="{FF2B5EF4-FFF2-40B4-BE49-F238E27FC236}">
                <a16:creationId xmlns:a16="http://schemas.microsoft.com/office/drawing/2014/main" id="{719517DB-A757-BDCF-5ACB-6152A75178FE}"/>
              </a:ext>
            </a:extLst>
          </p:cNvPr>
          <p:cNvGrpSpPr>
            <a:grpSpLocks noChangeAspect="1"/>
          </p:cNvGrpSpPr>
          <p:nvPr/>
        </p:nvGrpSpPr>
        <p:grpSpPr>
          <a:xfrm rot="575952">
            <a:off x="1254661" y="574441"/>
            <a:ext cx="6512260" cy="9197353"/>
            <a:chOff x="0" y="0"/>
            <a:chExt cx="3267456" cy="4614672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2B238573-D32F-7AE6-F4DF-961088B91D0E}"/>
                </a:ext>
              </a:extLst>
            </p:cNvPr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5"/>
              <a:stretch>
                <a:fillRect l="-4" r="-4"/>
              </a:stretch>
            </a:blipFill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A927E89E-11A8-1743-347A-CBE6A1F0C7A0}"/>
                </a:ext>
              </a:extLst>
            </p:cNvPr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6"/>
              <a:stretch>
                <a:fillRect l="-7711" r="-7711"/>
              </a:stretch>
            </a:blipFill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95162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</TotalTime>
  <Words>999</Words>
  <Application>Microsoft Office PowerPoint</Application>
  <PresentationFormat>Произвольный</PresentationFormat>
  <Paragraphs>151</Paragraphs>
  <Slides>28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Calibri</vt:lpstr>
      <vt:lpstr>Verdana Bold</vt:lpstr>
      <vt:lpstr>Verdana</vt:lpstr>
      <vt:lpstr>Aptos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НМУР</dc:title>
  <dc:creator>Гараева Анна Сергеевна</dc:creator>
  <cp:lastModifiedBy>Гараева Анна Сергеевна</cp:lastModifiedBy>
  <cp:revision>18</cp:revision>
  <dcterms:created xsi:type="dcterms:W3CDTF">2006-08-16T00:00:00Z</dcterms:created>
  <dcterms:modified xsi:type="dcterms:W3CDTF">2026-06-21T13:39:44Z</dcterms:modified>
  <dc:identifier>DAHMuvttpm4</dc:identifier>
</cp:coreProperties>
</file>