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9" r:id="rId1"/>
  </p:sldMasterIdLst>
  <p:notesMasterIdLst>
    <p:notesMasterId r:id="rId13"/>
  </p:notesMasterIdLst>
  <p:sldIdLst>
    <p:sldId id="264" r:id="rId2"/>
    <p:sldId id="313" r:id="rId3"/>
    <p:sldId id="311" r:id="rId4"/>
    <p:sldId id="305" r:id="rId5"/>
    <p:sldId id="314" r:id="rId6"/>
    <p:sldId id="318" r:id="rId7"/>
    <p:sldId id="319" r:id="rId8"/>
    <p:sldId id="315" r:id="rId9"/>
    <p:sldId id="321" r:id="rId10"/>
    <p:sldId id="323" r:id="rId11"/>
    <p:sldId id="31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60ABF7"/>
    <a:srgbClr val="929292"/>
    <a:srgbClr val="F23D23"/>
    <a:srgbClr val="FFC819"/>
    <a:srgbClr val="FFC000"/>
    <a:srgbClr val="A57F0D"/>
    <a:srgbClr val="4C82B6"/>
    <a:srgbClr val="B4BF78"/>
    <a:srgbClr val="569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18" autoAdjust="0"/>
    <p:restoredTop sz="94659"/>
  </p:normalViewPr>
  <p:slideViewPr>
    <p:cSldViewPr snapToGrid="0" snapToObjects="1">
      <p:cViewPr varScale="1">
        <p:scale>
          <a:sx n="69" d="100"/>
          <a:sy n="69" d="100"/>
        </p:scale>
        <p:origin x="936" y="4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C5F61-C737-A84F-906E-EB3055C9A2D1}" type="datetimeFigureOut">
              <a:rPr lang="ru-RU" smtClean="0"/>
              <a:t>07.10.2020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3DEBA-2512-7240-A263-C6F37E2D84EA}" type="slidenum">
              <a:rPr lang="ru-RU" smtClean="0"/>
              <a:t>‹#›</a:t>
            </a:fld>
            <a:endParaRPr lang="ru-RU"/>
          </a:p>
        </p:txBody>
      </p:sp>
    </p:spTree>
    <p:extLst>
      <p:ext uri="{BB962C8B-B14F-4D97-AF65-F5344CB8AC3E}">
        <p14:creationId xmlns:p14="http://schemas.microsoft.com/office/powerpoint/2010/main" val="675948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2</a:t>
            </a:fld>
            <a:endParaRPr lang="ru-RU"/>
          </a:p>
        </p:txBody>
      </p:sp>
    </p:spTree>
    <p:extLst>
      <p:ext uri="{BB962C8B-B14F-4D97-AF65-F5344CB8AC3E}">
        <p14:creationId xmlns:p14="http://schemas.microsoft.com/office/powerpoint/2010/main" val="1021974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11</a:t>
            </a:fld>
            <a:endParaRPr lang="ru-RU"/>
          </a:p>
        </p:txBody>
      </p:sp>
    </p:spTree>
    <p:extLst>
      <p:ext uri="{BB962C8B-B14F-4D97-AF65-F5344CB8AC3E}">
        <p14:creationId xmlns:p14="http://schemas.microsoft.com/office/powerpoint/2010/main" val="292384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5</a:t>
            </a:fld>
            <a:endParaRPr lang="ru-RU"/>
          </a:p>
        </p:txBody>
      </p:sp>
    </p:spTree>
    <p:extLst>
      <p:ext uri="{BB962C8B-B14F-4D97-AF65-F5344CB8AC3E}">
        <p14:creationId xmlns:p14="http://schemas.microsoft.com/office/powerpoint/2010/main" val="1929829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6</a:t>
            </a:fld>
            <a:endParaRPr lang="ru-RU"/>
          </a:p>
        </p:txBody>
      </p:sp>
    </p:spTree>
    <p:extLst>
      <p:ext uri="{BB962C8B-B14F-4D97-AF65-F5344CB8AC3E}">
        <p14:creationId xmlns:p14="http://schemas.microsoft.com/office/powerpoint/2010/main" val="2775881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7</a:t>
            </a:fld>
            <a:endParaRPr lang="ru-RU"/>
          </a:p>
        </p:txBody>
      </p:sp>
    </p:spTree>
    <p:extLst>
      <p:ext uri="{BB962C8B-B14F-4D97-AF65-F5344CB8AC3E}">
        <p14:creationId xmlns:p14="http://schemas.microsoft.com/office/powerpoint/2010/main" val="967975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8</a:t>
            </a:fld>
            <a:endParaRPr lang="ru-RU"/>
          </a:p>
        </p:txBody>
      </p:sp>
    </p:spTree>
    <p:extLst>
      <p:ext uri="{BB962C8B-B14F-4D97-AF65-F5344CB8AC3E}">
        <p14:creationId xmlns:p14="http://schemas.microsoft.com/office/powerpoint/2010/main" val="679944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9</a:t>
            </a:fld>
            <a:endParaRPr lang="ru-RU"/>
          </a:p>
        </p:txBody>
      </p:sp>
    </p:spTree>
    <p:extLst>
      <p:ext uri="{BB962C8B-B14F-4D97-AF65-F5344CB8AC3E}">
        <p14:creationId xmlns:p14="http://schemas.microsoft.com/office/powerpoint/2010/main" val="1660523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0ECCD088-C2B6-483B-8E99-C5F4754C88CD}" type="slidenum">
              <a:rPr lang="ru-RU" smtClean="0"/>
              <a:pPr>
                <a:defRPr/>
              </a:pPr>
              <a:t>10</a:t>
            </a:fld>
            <a:endParaRPr lang="ru-RU"/>
          </a:p>
        </p:txBody>
      </p:sp>
    </p:spTree>
    <p:extLst>
      <p:ext uri="{BB962C8B-B14F-4D97-AF65-F5344CB8AC3E}">
        <p14:creationId xmlns:p14="http://schemas.microsoft.com/office/powerpoint/2010/main" val="82201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CE985CF1-B10A-4134-83CB-D2238272A0E7}" type="datetime1">
              <a:rPr lang="ru-RU" smtClean="0"/>
              <a:t>07.10.2020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3C9A6-F3DD-B646-91FD-05B88D074E19}" type="slidenum">
              <a:rPr lang="ru-RU" smtClean="0"/>
              <a:t>‹#›</a:t>
            </a:fld>
            <a:endParaRPr lang="ru-RU"/>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72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8AB07D6-BB6F-40F6-BF2A-068DA5013D2B}" type="datetime1">
              <a:rPr lang="ru-RU" smtClean="0"/>
              <a:t>07.10.2020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367692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ru-RU"/>
              <a:t>Образец заголовка</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57766E3-3555-4247-89C9-71C57E6E57BC}" type="datetime1">
              <a:rPr lang="ru-RU" smtClean="0"/>
              <a:t>07.10.2020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3C9A6-F3DD-B646-91FD-05B88D074E19}"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54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5B9D1CF-5193-4C18-A76A-8FB28B8E5C71}" type="datetime1">
              <a:rPr lang="ru-RU" smtClean="0"/>
              <a:t>07.10.2020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396992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52EB84-031B-4770-92BC-976367421297}" type="datetime1">
              <a:rPr lang="ru-RU" smtClean="0"/>
              <a:t>07.10.2020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E3C9A6-F3DD-B646-91FD-05B88D074E19}" type="slidenum">
              <a:rPr lang="ru-RU" smtClean="0"/>
              <a:t>‹#›</a:t>
            </a:fld>
            <a:endParaRPr lang="ru-RU"/>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29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ECA06A3-396A-4CFE-BD54-157084F324F2}" type="datetime1">
              <a:rPr lang="ru-RU" smtClean="0"/>
              <a:t>07.10.2020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205701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a:t>Образец текста</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FCA7C2E-2C1D-431E-AA85-0FA169E8BD3B}" type="datetime1">
              <a:rPr lang="ru-RU" smtClean="0"/>
              <a:t>07.10.2020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364227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873E071-4C65-47C2-A25D-FBEB82532129}" type="datetime1">
              <a:rPr lang="ru-RU" smtClean="0"/>
              <a:t>07.10.2020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16119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95599-F6AA-4495-AC27-9CE3E8639600}" type="datetime1">
              <a:rPr lang="ru-RU" smtClean="0"/>
              <a:t>07.10.2020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186843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BA285FF-91F7-4E61-B44B-61779C1EB42D}" type="datetime1">
              <a:rPr lang="ru-RU" smtClean="0"/>
              <a:t>07.10.2020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E3C9A6-F3DD-B646-91FD-05B88D074E19}" type="slidenum">
              <a:rPr lang="ru-RU" smtClean="0"/>
              <a:t>‹#›</a:t>
            </a:fld>
            <a:endParaRPr lang="ru-RU"/>
          </a:p>
        </p:txBody>
      </p:sp>
    </p:spTree>
    <p:extLst>
      <p:ext uri="{BB962C8B-B14F-4D97-AF65-F5344CB8AC3E}">
        <p14:creationId xmlns:p14="http://schemas.microsoft.com/office/powerpoint/2010/main" val="95269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51E0BA9-1274-4E56-BE34-762CB02F87C4}" type="datetime1">
              <a:rPr lang="ru-RU" smtClean="0"/>
              <a:t>07.10.2020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E3C9A6-F3DD-B646-91FD-05B88D074E19}" type="slidenum">
              <a:rPr lang="ru-RU" smtClean="0"/>
              <a:t>‹#›</a:t>
            </a:fld>
            <a:endParaRPr lang="ru-RU"/>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1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60B6287-31E7-48D9-856E-3F11FECB4239}" type="datetime1">
              <a:rPr lang="ru-RU" smtClean="0"/>
              <a:t>07.10.2020</a:t>
            </a:fld>
            <a:endParaRPr lang="ru-RU"/>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ru-RU"/>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2E3C9A6-F3DD-B646-91FD-05B88D074E19}"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842576"/>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22853" y="4607339"/>
            <a:ext cx="7513982" cy="2206864"/>
          </a:xfrm>
        </p:spPr>
        <p:txBody>
          <a:bodyPr anchor="ctr">
            <a:noAutofit/>
          </a:bodyPr>
          <a:lstStyle/>
          <a:p>
            <a:pPr algn="ctr">
              <a:lnSpc>
                <a:spcPct val="130000"/>
              </a:lnSpc>
              <a:spcBef>
                <a:spcPts val="1200"/>
              </a:spcBef>
              <a:spcAft>
                <a:spcPts val="1200"/>
              </a:spcAft>
            </a:pPr>
            <a:r>
              <a:rPr lang="ru-RU" sz="3200" b="1" cap="none" dirty="0">
                <a:latin typeface="Century Gothic" panose="020B0502020202020204" pitchFamily="34" charset="0"/>
              </a:rPr>
              <a:t>Снижение трансакционных издержек - путь к триумфу цифрового капитализма</a:t>
            </a:r>
          </a:p>
        </p:txBody>
      </p:sp>
      <p:sp>
        <p:nvSpPr>
          <p:cNvPr id="3" name="Подзаголовок 2"/>
          <p:cNvSpPr>
            <a:spLocks noGrp="1"/>
          </p:cNvSpPr>
          <p:nvPr>
            <p:ph type="subTitle" idx="1"/>
          </p:nvPr>
        </p:nvSpPr>
        <p:spPr>
          <a:xfrm>
            <a:off x="8338782" y="5049964"/>
            <a:ext cx="3853218" cy="1737361"/>
          </a:xfrm>
        </p:spPr>
        <p:txBody>
          <a:bodyPr anchor="ctr">
            <a:normAutofit fontScale="85000" lnSpcReduction="20000"/>
          </a:bodyPr>
          <a:lstStyle/>
          <a:p>
            <a:pPr algn="ctr"/>
            <a:r>
              <a:rPr lang="ru-RU" sz="2400" dirty="0">
                <a:latin typeface="Century Gothic" panose="020B0502020202020204" pitchFamily="34" charset="0"/>
              </a:rPr>
              <a:t>Александр КУРДИН</a:t>
            </a:r>
          </a:p>
          <a:p>
            <a:pPr algn="ctr"/>
            <a:r>
              <a:rPr lang="ru-RU" sz="2400" dirty="0">
                <a:latin typeface="Century Gothic" panose="020B0502020202020204" pitchFamily="34" charset="0"/>
              </a:rPr>
              <a:t>Ст. н. с. кафедры конкурентной и промышленной политики</a:t>
            </a:r>
          </a:p>
          <a:p>
            <a:pPr algn="ctr"/>
            <a:r>
              <a:rPr lang="ru-RU" sz="2400" dirty="0">
                <a:latin typeface="Century Gothic" panose="020B0502020202020204" pitchFamily="34" charset="0"/>
              </a:rPr>
              <a:t>экономического факультета МГУ</a:t>
            </a:r>
          </a:p>
          <a:p>
            <a:pPr algn="ctr"/>
            <a:endParaRPr lang="ru-RU" sz="2400" dirty="0">
              <a:latin typeface="Century Gothic" panose="020B0502020202020204" pitchFamily="34" charset="0"/>
            </a:endParaRPr>
          </a:p>
        </p:txBody>
      </p:sp>
      <p:sp>
        <p:nvSpPr>
          <p:cNvPr id="13" name="Заголовок 1">
            <a:extLst>
              <a:ext uri="{FF2B5EF4-FFF2-40B4-BE49-F238E27FC236}">
                <a16:creationId xmlns:a16="http://schemas.microsoft.com/office/drawing/2014/main" id="{C88AAA9B-1794-CD45-B6A2-256BFF026C28}"/>
              </a:ext>
            </a:extLst>
          </p:cNvPr>
          <p:cNvSpPr txBox="1">
            <a:spLocks/>
          </p:cNvSpPr>
          <p:nvPr/>
        </p:nvSpPr>
        <p:spPr>
          <a:xfrm>
            <a:off x="3933446" y="855209"/>
            <a:ext cx="7720107" cy="173736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50000"/>
              </a:lnSpc>
            </a:pPr>
            <a:endParaRPr lang="ru-RU" sz="5000" b="1" dirty="0">
              <a:solidFill>
                <a:srgbClr val="FEC004"/>
              </a:solidFill>
              <a:latin typeface="Century Gothic" panose="020B0502020202020204" pitchFamily="34" charset="0"/>
            </a:endParaRPr>
          </a:p>
        </p:txBody>
      </p:sp>
      <p:pic>
        <p:nvPicPr>
          <p:cNvPr id="15" name="Рисунок 14">
            <a:extLst>
              <a:ext uri="{FF2B5EF4-FFF2-40B4-BE49-F238E27FC236}">
                <a16:creationId xmlns:a16="http://schemas.microsoft.com/office/drawing/2014/main" id="{85F94155-529B-5A43-8559-4D51695E91D9}"/>
              </a:ext>
            </a:extLst>
          </p:cNvPr>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116576" y="123872"/>
            <a:ext cx="1868603" cy="1060692"/>
          </a:xfrm>
          <a:prstGeom prst="rect">
            <a:avLst/>
          </a:prstGeom>
        </p:spPr>
      </p:pic>
      <p:sp>
        <p:nvSpPr>
          <p:cNvPr id="27" name="Заголовок 1">
            <a:extLst>
              <a:ext uri="{FF2B5EF4-FFF2-40B4-BE49-F238E27FC236}">
                <a16:creationId xmlns:a16="http://schemas.microsoft.com/office/drawing/2014/main" id="{E56E9D9D-BF1A-AA44-A2DE-F8B844F32F8D}"/>
              </a:ext>
            </a:extLst>
          </p:cNvPr>
          <p:cNvSpPr txBox="1">
            <a:spLocks/>
          </p:cNvSpPr>
          <p:nvPr/>
        </p:nvSpPr>
        <p:spPr>
          <a:xfrm>
            <a:off x="-275347" y="6274845"/>
            <a:ext cx="3169672" cy="67439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ru-RU" sz="1700" dirty="0">
              <a:latin typeface="Century Gothic" panose="020B0502020202020204" pitchFamily="34" charset="0"/>
            </a:endParaRPr>
          </a:p>
        </p:txBody>
      </p:sp>
      <p:sp>
        <p:nvSpPr>
          <p:cNvPr id="17" name="Заголовок 1">
            <a:extLst>
              <a:ext uri="{FF2B5EF4-FFF2-40B4-BE49-F238E27FC236}">
                <a16:creationId xmlns:a16="http://schemas.microsoft.com/office/drawing/2014/main" id="{C61B9FDB-544B-4491-8253-CEA8DC66BBFC}"/>
              </a:ext>
            </a:extLst>
          </p:cNvPr>
          <p:cNvSpPr txBox="1">
            <a:spLocks/>
          </p:cNvSpPr>
          <p:nvPr/>
        </p:nvSpPr>
        <p:spPr>
          <a:xfrm>
            <a:off x="3180521" y="83699"/>
            <a:ext cx="8318751" cy="121331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000" b="1" dirty="0">
                <a:solidFill>
                  <a:schemeClr val="bg1"/>
                </a:solidFill>
                <a:latin typeface="Century Gothic" panose="020B0502020202020204" pitchFamily="34" charset="0"/>
              </a:rPr>
              <a:t>Инновационное предпринимательство ИТ-гигантов и цифровая коррозия капитализма</a:t>
            </a:r>
          </a:p>
          <a:p>
            <a:pPr>
              <a:lnSpc>
                <a:spcPct val="100000"/>
              </a:lnSpc>
            </a:pPr>
            <a:r>
              <a:rPr lang="ru-RU" sz="2000" b="1" dirty="0">
                <a:solidFill>
                  <a:schemeClr val="bg1"/>
                </a:solidFill>
                <a:latin typeface="Century Gothic" panose="020B0502020202020204" pitchFamily="34" charset="0"/>
              </a:rPr>
              <a:t>Семинар ЭФ МГУ по цифровой экономике</a:t>
            </a:r>
            <a:r>
              <a:rPr lang="ru-RU" sz="2000" b="1">
                <a:solidFill>
                  <a:schemeClr val="bg1"/>
                </a:solidFill>
                <a:latin typeface="Century Gothic" panose="020B0502020202020204" pitchFamily="34" charset="0"/>
              </a:rPr>
              <a:t>, 7 </a:t>
            </a:r>
            <a:r>
              <a:rPr lang="ru-RU" sz="2000" b="1" dirty="0">
                <a:solidFill>
                  <a:schemeClr val="bg1"/>
                </a:solidFill>
                <a:latin typeface="Century Gothic" panose="020B0502020202020204" pitchFamily="34" charset="0"/>
              </a:rPr>
              <a:t>октября 2020 г.</a:t>
            </a:r>
          </a:p>
        </p:txBody>
      </p:sp>
    </p:spTree>
    <p:extLst>
      <p:ext uri="{BB962C8B-B14F-4D97-AF65-F5344CB8AC3E}">
        <p14:creationId xmlns:p14="http://schemas.microsoft.com/office/powerpoint/2010/main" val="639405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10786872" cy="1499616"/>
          </a:xfrm>
        </p:spPr>
        <p:txBody>
          <a:bodyPr>
            <a:normAutofit fontScale="90000"/>
          </a:bodyPr>
          <a:lstStyle/>
          <a:p>
            <a:r>
              <a:rPr lang="ru-RU" sz="4000" b="1" cap="none" dirty="0">
                <a:solidFill>
                  <a:schemeClr val="accent2">
                    <a:lumMod val="75000"/>
                  </a:schemeClr>
                </a:solidFill>
                <a:latin typeface="Century Gothic" panose="020B0502020202020204" pitchFamily="34" charset="0"/>
              </a:rPr>
              <a:t>Цифровая экономика помогает свободному рынку шагать через провалы</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10</a:t>
            </a:fld>
            <a:endParaRPr lang="ru-RU"/>
          </a:p>
        </p:txBody>
      </p:sp>
      <p:sp>
        <p:nvSpPr>
          <p:cNvPr id="8" name="Содержимое 2"/>
          <p:cNvSpPr>
            <a:spLocks noGrp="1"/>
          </p:cNvSpPr>
          <p:nvPr>
            <p:ph sz="quarter" idx="1"/>
          </p:nvPr>
        </p:nvSpPr>
        <p:spPr>
          <a:xfrm>
            <a:off x="653067" y="2506031"/>
            <a:ext cx="11054024" cy="3077352"/>
          </a:xfrm>
        </p:spPr>
        <p:txBody>
          <a:bodyPr>
            <a:normAutofit/>
          </a:bodyPr>
          <a:lstStyle/>
          <a:p>
            <a:pPr indent="457200" algn="just">
              <a:buFont typeface="Wingdings" panose="05000000000000000000" pitchFamily="2" charset="2"/>
              <a:buChar char="v"/>
            </a:pPr>
            <a:r>
              <a:rPr lang="ru-RU" sz="2800" dirty="0">
                <a:latin typeface="Century Gothic" panose="020B0502020202020204" pitchFamily="34" charset="0"/>
              </a:rPr>
              <a:t>Цифровые технологии зачастую позволяют</a:t>
            </a:r>
          </a:p>
          <a:p>
            <a:pPr lvl="1" indent="457200" algn="just">
              <a:buFont typeface="Wingdings" panose="05000000000000000000" pitchFamily="2" charset="2"/>
              <a:buChar char="v"/>
            </a:pPr>
            <a:r>
              <a:rPr lang="ru-RU" sz="2400" dirty="0">
                <a:latin typeface="Century Gothic" panose="020B0502020202020204" pitchFamily="34" charset="0"/>
              </a:rPr>
              <a:t>либо снижать трансакционные издержки участников и обходиться без участия государства, выбирая частные механизмы урегулирования провалов рынка</a:t>
            </a:r>
          </a:p>
          <a:p>
            <a:pPr lvl="1" indent="457200" algn="just">
              <a:buFont typeface="Wingdings" panose="05000000000000000000" pitchFamily="2" charset="2"/>
              <a:buChar char="v"/>
            </a:pPr>
            <a:r>
              <a:rPr lang="ru-RU" sz="2400" dirty="0">
                <a:latin typeface="Century Gothic" panose="020B0502020202020204" pitchFamily="34" charset="0"/>
              </a:rPr>
              <a:t>либо снижать трансакционные издержки государства, давая шанс снизить его воздействие на экономику, реализовать компактное государство  </a:t>
            </a:r>
            <a:endParaRPr lang="en-US" sz="2400" dirty="0">
              <a:latin typeface="Century Gothic" panose="020B0502020202020204" pitchFamily="34" charset="0"/>
            </a:endParaRPr>
          </a:p>
          <a:p>
            <a:pPr indent="457200" algn="just"/>
            <a:endParaRPr lang="en-US" sz="28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spTree>
    <p:extLst>
      <p:ext uri="{BB962C8B-B14F-4D97-AF65-F5344CB8AC3E}">
        <p14:creationId xmlns:p14="http://schemas.microsoft.com/office/powerpoint/2010/main" val="160929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Риски цифровой коррозии</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11</a:t>
            </a:fld>
            <a:endParaRPr lang="ru-RU"/>
          </a:p>
        </p:txBody>
      </p:sp>
      <p:sp>
        <p:nvSpPr>
          <p:cNvPr id="8" name="Содержимое 2"/>
          <p:cNvSpPr>
            <a:spLocks noGrp="1"/>
          </p:cNvSpPr>
          <p:nvPr>
            <p:ph sz="quarter" idx="1"/>
          </p:nvPr>
        </p:nvSpPr>
        <p:spPr>
          <a:xfrm>
            <a:off x="653067" y="2672286"/>
            <a:ext cx="11054024" cy="3063496"/>
          </a:xfrm>
        </p:spPr>
        <p:txBody>
          <a:bodyPr>
            <a:normAutofit/>
          </a:bodyPr>
          <a:lstStyle/>
          <a:p>
            <a:pPr indent="457200" algn="just">
              <a:buFont typeface="Wingdings" panose="05000000000000000000" pitchFamily="2" charset="2"/>
              <a:buChar char="v"/>
            </a:pPr>
            <a:r>
              <a:rPr lang="ru-RU" sz="2800" dirty="0">
                <a:latin typeface="Century Gothic" panose="020B0502020202020204" pitchFamily="34" charset="0"/>
              </a:rPr>
              <a:t>Повышение трансакционных издержек из-за информационного шума</a:t>
            </a:r>
          </a:p>
          <a:p>
            <a:pPr indent="457200" algn="just">
              <a:buFont typeface="Wingdings" panose="05000000000000000000" pitchFamily="2" charset="2"/>
              <a:buChar char="v"/>
            </a:pPr>
            <a:r>
              <a:rPr lang="ru-RU" sz="2800" dirty="0">
                <a:latin typeface="Century Gothic" panose="020B0502020202020204" pitchFamily="34" charset="0"/>
              </a:rPr>
              <a:t>Злоупотребление цифровыми технологиями при возможностях блокировки неблагоприятных институтов</a:t>
            </a:r>
          </a:p>
          <a:p>
            <a:pPr indent="457200" algn="just">
              <a:buFont typeface="Wingdings" panose="05000000000000000000" pitchFamily="2" charset="2"/>
              <a:buChar char="v"/>
            </a:pPr>
            <a:r>
              <a:rPr lang="ru-RU" sz="2800" dirty="0">
                <a:latin typeface="Century Gothic" panose="020B0502020202020204" pitchFamily="34" charset="0"/>
              </a:rPr>
              <a:t>Отставание системы государственного регулирования</a:t>
            </a:r>
          </a:p>
          <a:p>
            <a:pPr lvl="1" indent="0" algn="just">
              <a:buNone/>
            </a:pPr>
            <a:endParaRPr lang="en-US" sz="2800" dirty="0">
              <a:latin typeface="Century Gothic" panose="020B0502020202020204" pitchFamily="34" charset="0"/>
            </a:endParaRPr>
          </a:p>
          <a:p>
            <a:pPr indent="457200" algn="just"/>
            <a:endParaRPr lang="en-US" sz="28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spTree>
    <p:extLst>
      <p:ext uri="{BB962C8B-B14F-4D97-AF65-F5344CB8AC3E}">
        <p14:creationId xmlns:p14="http://schemas.microsoft.com/office/powerpoint/2010/main" val="386258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«Провалы рынка» - за что критикуют рыночную экономику</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2</a:t>
            </a:fld>
            <a:endParaRPr lang="ru-RU"/>
          </a:p>
        </p:txBody>
      </p:sp>
      <p:sp>
        <p:nvSpPr>
          <p:cNvPr id="8" name="Содержимое 2"/>
          <p:cNvSpPr>
            <a:spLocks noGrp="1"/>
          </p:cNvSpPr>
          <p:nvPr>
            <p:ph sz="quarter" idx="1"/>
          </p:nvPr>
        </p:nvSpPr>
        <p:spPr>
          <a:xfrm>
            <a:off x="653067" y="2076540"/>
            <a:ext cx="11054024" cy="3105060"/>
          </a:xfrm>
        </p:spPr>
        <p:txBody>
          <a:bodyPr>
            <a:normAutofit/>
          </a:bodyPr>
          <a:lstStyle/>
          <a:p>
            <a:pPr indent="457200" algn="just"/>
            <a:r>
              <a:rPr lang="en-US" sz="2800" dirty="0">
                <a:latin typeface="Century Gothic" panose="020B0502020202020204" pitchFamily="34" charset="0"/>
              </a:rPr>
              <a:t>… much of the history of economics can be read as a discussion of whether, and the extent to which, the self-interested actions of private agents, channeled through the market, will redound to the larger social interest. For much of this history, the answers given were negative, and it was assumed that the corrective hand of the state was needed as a constant and consistent regulating force.</a:t>
            </a:r>
          </a:p>
          <a:p>
            <a:pPr indent="457200" algn="just"/>
            <a:endParaRPr lang="ru-RU" sz="2800" dirty="0">
              <a:latin typeface="Century Gothic" panose="020B0502020202020204" pitchFamily="34" charset="0"/>
            </a:endParaRPr>
          </a:p>
          <a:p>
            <a:pPr indent="457200" algn="just"/>
            <a:endParaRPr lang="ru-RU" sz="2800" dirty="0">
              <a:latin typeface="Century Gothic" panose="020B0502020202020204" pitchFamily="34" charset="0"/>
            </a:endParaRPr>
          </a:p>
          <a:p>
            <a:pPr indent="457200" algn="just"/>
            <a:endParaRPr lang="ru-RU" sz="2400" i="1" dirty="0">
              <a:latin typeface="Century Gothic" panose="020B0502020202020204" pitchFamily="34" charset="0"/>
            </a:endParaRPr>
          </a:p>
          <a:p>
            <a:pPr lvl="1" indent="457200" algn="just"/>
            <a:endParaRPr lang="ru-RU" sz="2000" i="1" dirty="0">
              <a:latin typeface="Century Gothic" panose="020B0502020202020204" pitchFamily="34" charset="0"/>
            </a:endParaRPr>
          </a:p>
          <a:p>
            <a:pPr indent="457200" algn="just">
              <a:buFont typeface="Wingdings" pitchFamily="2" charset="2"/>
              <a:buNone/>
            </a:pPr>
            <a:endParaRPr lang="ru-RU" sz="2400" dirty="0">
              <a:latin typeface="Century Gothic" panose="020B0502020202020204" pitchFamily="34" charset="0"/>
            </a:endParaRPr>
          </a:p>
          <a:p>
            <a:pPr indent="457200" algn="just">
              <a:buFont typeface="Wingdings" pitchFamily="2" charset="2"/>
              <a:buNone/>
            </a:pPr>
            <a:endParaRPr lang="ru-RU" sz="2400" dirty="0">
              <a:latin typeface="Century Gothic" panose="020B0502020202020204" pitchFamily="34" charset="0"/>
            </a:endParaRPr>
          </a:p>
        </p:txBody>
      </p:sp>
      <p:sp>
        <p:nvSpPr>
          <p:cNvPr id="3" name="TextBox 2">
            <a:extLst>
              <a:ext uri="{FF2B5EF4-FFF2-40B4-BE49-F238E27FC236}">
                <a16:creationId xmlns:a16="http://schemas.microsoft.com/office/drawing/2014/main" id="{CDB1552D-B010-4F68-B837-0FFDFB5B8834}"/>
              </a:ext>
            </a:extLst>
          </p:cNvPr>
          <p:cNvSpPr txBox="1"/>
          <p:nvPr/>
        </p:nvSpPr>
        <p:spPr>
          <a:xfrm>
            <a:off x="3976255" y="5444836"/>
            <a:ext cx="8021781" cy="830997"/>
          </a:xfrm>
          <a:prstGeom prst="rect">
            <a:avLst/>
          </a:prstGeom>
          <a:noFill/>
        </p:spPr>
        <p:txBody>
          <a:bodyPr wrap="square" rtlCol="0">
            <a:spAutoFit/>
          </a:bodyPr>
          <a:lstStyle/>
          <a:p>
            <a:pPr algn="r"/>
            <a:r>
              <a:rPr lang="en-US" sz="2400" i="1" dirty="0">
                <a:latin typeface="Century Gothic" panose="020B0502020202020204" pitchFamily="34" charset="0"/>
              </a:rPr>
              <a:t>Marciano A., </a:t>
            </a:r>
            <a:r>
              <a:rPr lang="en-US" sz="2400" i="1" dirty="0" err="1">
                <a:latin typeface="Century Gothic" panose="020B0502020202020204" pitchFamily="34" charset="0"/>
              </a:rPr>
              <a:t>Medema</a:t>
            </a:r>
            <a:r>
              <a:rPr lang="en-US" sz="2400" i="1" dirty="0">
                <a:latin typeface="Century Gothic" panose="020B0502020202020204" pitchFamily="34" charset="0"/>
              </a:rPr>
              <a:t> S. Market Failure in Context // History of Political Economy (2015) 47 (suppl_1): 1–19.</a:t>
            </a:r>
            <a:endParaRPr lang="ru-RU" sz="2400" i="1" dirty="0">
              <a:latin typeface="Century Gothic" panose="020B0502020202020204" pitchFamily="34" charset="0"/>
            </a:endParaRPr>
          </a:p>
        </p:txBody>
      </p:sp>
    </p:spTree>
    <p:extLst>
      <p:ext uri="{BB962C8B-B14F-4D97-AF65-F5344CB8AC3E}">
        <p14:creationId xmlns:p14="http://schemas.microsoft.com/office/powerpoint/2010/main" val="3732395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«Провалы рынка» - за что критикуют рыночную экономику</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3</a:t>
            </a:fld>
            <a:endParaRPr lang="ru-RU"/>
          </a:p>
        </p:txBody>
      </p:sp>
      <p:sp>
        <p:nvSpPr>
          <p:cNvPr id="8" name="Содержимое 2"/>
          <p:cNvSpPr>
            <a:spLocks noGrp="1"/>
          </p:cNvSpPr>
          <p:nvPr>
            <p:ph sz="quarter" idx="1"/>
          </p:nvPr>
        </p:nvSpPr>
        <p:spPr>
          <a:xfrm>
            <a:off x="568988" y="2296867"/>
            <a:ext cx="11054024" cy="3563605"/>
          </a:xfrm>
        </p:spPr>
        <p:txBody>
          <a:bodyPr>
            <a:normAutofit/>
          </a:bodyPr>
          <a:lstStyle/>
          <a:p>
            <a:pPr indent="457200" algn="just">
              <a:buFont typeface="Wingdings" panose="05000000000000000000" pitchFamily="2" charset="2"/>
              <a:buChar char="v"/>
            </a:pPr>
            <a:r>
              <a:rPr lang="ru-RU" sz="2800" dirty="0">
                <a:latin typeface="Century Gothic" panose="020B0502020202020204" pitchFamily="34" charset="0"/>
              </a:rPr>
              <a:t>Внешние эффекты</a:t>
            </a:r>
          </a:p>
          <a:p>
            <a:pPr indent="457200" algn="just">
              <a:buFont typeface="Wingdings" panose="05000000000000000000" pitchFamily="2" charset="2"/>
              <a:buChar char="v"/>
            </a:pPr>
            <a:r>
              <a:rPr lang="ru-RU" sz="2800" dirty="0">
                <a:latin typeface="Century Gothic" panose="020B0502020202020204" pitchFamily="34" charset="0"/>
              </a:rPr>
              <a:t>Недопроизводство общественных благ</a:t>
            </a:r>
          </a:p>
          <a:p>
            <a:pPr indent="457200" algn="just">
              <a:buFont typeface="Wingdings" panose="05000000000000000000" pitchFamily="2" charset="2"/>
              <a:buChar char="v"/>
            </a:pPr>
            <a:r>
              <a:rPr lang="ru-RU" sz="2800" dirty="0">
                <a:latin typeface="Century Gothic" panose="020B0502020202020204" pitchFamily="34" charset="0"/>
              </a:rPr>
              <a:t>Асимметрия информации</a:t>
            </a:r>
          </a:p>
          <a:p>
            <a:pPr indent="457200" algn="just">
              <a:buFont typeface="Wingdings" panose="05000000000000000000" pitchFamily="2" charset="2"/>
              <a:buChar char="v"/>
            </a:pPr>
            <a:r>
              <a:rPr lang="ru-RU" sz="2800" dirty="0">
                <a:latin typeface="Century Gothic" panose="020B0502020202020204" pitchFamily="34" charset="0"/>
              </a:rPr>
              <a:t>Монополии – естественные и искусственные</a:t>
            </a:r>
            <a:endParaRPr lang="en-US" sz="2800" dirty="0">
              <a:latin typeface="Century Gothic" panose="020B0502020202020204" pitchFamily="34" charset="0"/>
            </a:endParaRPr>
          </a:p>
          <a:p>
            <a:pPr indent="457200" algn="just">
              <a:buFont typeface="Wingdings" panose="05000000000000000000" pitchFamily="2" charset="2"/>
              <a:buChar char="v"/>
            </a:pPr>
            <a:r>
              <a:rPr lang="ru-RU" sz="2800" dirty="0">
                <a:latin typeface="Century Gothic" panose="020B0502020202020204" pitchFamily="34" charset="0"/>
              </a:rPr>
              <a:t>Неустойчивость развития</a:t>
            </a:r>
            <a:r>
              <a:rPr lang="en-US" sz="2800" dirty="0">
                <a:latin typeface="Century Gothic" panose="020B0502020202020204" pitchFamily="34" charset="0"/>
              </a:rPr>
              <a:t> (</a:t>
            </a:r>
            <a:r>
              <a:rPr lang="ru-RU" sz="2800" dirty="0">
                <a:latin typeface="Century Gothic" panose="020B0502020202020204" pitchFamily="34" charset="0"/>
              </a:rPr>
              <a:t>экологические и социальные проблемы)</a:t>
            </a:r>
          </a:p>
          <a:p>
            <a:pPr indent="0" algn="just">
              <a:buNone/>
            </a:pPr>
            <a:endParaRPr lang="en-US" sz="2800" dirty="0">
              <a:latin typeface="Century Gothic" panose="020B0502020202020204" pitchFamily="34" charset="0"/>
            </a:endParaRPr>
          </a:p>
          <a:p>
            <a:pPr indent="457200" algn="just"/>
            <a:endParaRPr lang="en-US" sz="28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468027"/>
            <a:ext cx="10332984" cy="1499616"/>
          </a:xfrm>
        </p:spPr>
        <p:txBody>
          <a:bodyPr>
            <a:normAutofit fontScale="90000"/>
          </a:bodyPr>
          <a:lstStyle/>
          <a:p>
            <a:r>
              <a:rPr lang="ru-RU" sz="4000" b="1" cap="none" dirty="0">
                <a:solidFill>
                  <a:schemeClr val="accent2">
                    <a:lumMod val="75000"/>
                  </a:schemeClr>
                </a:solidFill>
                <a:latin typeface="Century Gothic" panose="020B0502020202020204" pitchFamily="34" charset="0"/>
              </a:rPr>
              <a:t>Снижение трансакционных издержек – путь преодоления провалов</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4</a:t>
            </a:fld>
            <a:endParaRPr lang="ru-RU"/>
          </a:p>
        </p:txBody>
      </p:sp>
      <p:sp>
        <p:nvSpPr>
          <p:cNvPr id="7" name="Текст 14">
            <a:extLst>
              <a:ext uri="{FF2B5EF4-FFF2-40B4-BE49-F238E27FC236}">
                <a16:creationId xmlns:a16="http://schemas.microsoft.com/office/drawing/2014/main" id="{392DEF1B-DC08-4D62-ACFB-BB8429EE0973}"/>
              </a:ext>
            </a:extLst>
          </p:cNvPr>
          <p:cNvSpPr txBox="1">
            <a:spLocks/>
          </p:cNvSpPr>
          <p:nvPr/>
        </p:nvSpPr>
        <p:spPr>
          <a:xfrm>
            <a:off x="6096000" y="1810488"/>
            <a:ext cx="5261112" cy="1292740"/>
          </a:xfrm>
          <a:prstGeom prst="rect">
            <a:avLst/>
          </a:prstGeom>
        </p:spPr>
        <p:txBody>
          <a:bodyPr vert="horz" lIns="137160" tIns="45720" rIns="137160" bIns="45720" rtlCol="0" anchor="ctr">
            <a:normAutofit/>
          </a:bodyPr>
          <a:lstStyle>
            <a:lvl1pPr marL="0" indent="0" algn="l" defTabSz="914400" rtl="0" eaLnBrk="1" latinLnBrk="0" hangingPunct="1">
              <a:lnSpc>
                <a:spcPct val="90000"/>
              </a:lnSpc>
              <a:spcBef>
                <a:spcPts val="0"/>
              </a:spcBef>
              <a:spcAft>
                <a:spcPts val="0"/>
              </a:spcAft>
              <a:buClr>
                <a:schemeClr val="accent2"/>
              </a:buClr>
              <a:buSzPct val="100000"/>
              <a:buFont typeface="Tw Cen MT" panose="020B0602020104020603" pitchFamily="34" charset="0"/>
              <a:buNone/>
              <a:defRPr lang="en-US" sz="2300" b="0" kern="1200" cap="none" baseline="0" dirty="0">
                <a:solidFill>
                  <a:schemeClr val="accent2">
                    <a:lumMod val="7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2"/>
              </a:buClr>
              <a:buFont typeface="Wingdings 3" pitchFamily="18" charset="2"/>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2"/>
              </a:buClr>
              <a:buFont typeface="Wingdings 3" pitchFamily="18" charset="2"/>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2"/>
              </a:buClr>
              <a:buFont typeface="Wingdings 3" pitchFamily="18" charset="2"/>
              <a:buNone/>
              <a:defRPr sz="1600" b="1" kern="1200">
                <a:solidFill>
                  <a:schemeClr val="tx1"/>
                </a:solidFill>
                <a:latin typeface="+mn-lt"/>
                <a:ea typeface="+mn-ea"/>
                <a:cs typeface="+mn-cs"/>
              </a:defRPr>
            </a:lvl9pPr>
          </a:lstStyle>
          <a:p>
            <a:pPr marL="342900" indent="-342900">
              <a:buFont typeface="Wingdings" panose="05000000000000000000" pitchFamily="2" charset="2"/>
              <a:buChar char="v"/>
            </a:pPr>
            <a:endParaRPr lang="ru-RU" sz="1800" i="1" dirty="0">
              <a:solidFill>
                <a:schemeClr val="tx1"/>
              </a:solidFill>
              <a:latin typeface="Century Gothic" panose="020B0502020202020204" pitchFamily="34" charset="0"/>
            </a:endParaRPr>
          </a:p>
        </p:txBody>
      </p:sp>
      <p:sp>
        <p:nvSpPr>
          <p:cNvPr id="6" name="Содержимое 2">
            <a:extLst>
              <a:ext uri="{FF2B5EF4-FFF2-40B4-BE49-F238E27FC236}">
                <a16:creationId xmlns:a16="http://schemas.microsoft.com/office/drawing/2014/main" id="{92D10030-2DF5-4F42-9817-AB8C45BB8D58}"/>
              </a:ext>
            </a:extLst>
          </p:cNvPr>
          <p:cNvSpPr>
            <a:spLocks noGrp="1"/>
          </p:cNvSpPr>
          <p:nvPr>
            <p:ph sz="quarter" idx="1"/>
          </p:nvPr>
        </p:nvSpPr>
        <p:spPr>
          <a:xfrm>
            <a:off x="568988" y="2092037"/>
            <a:ext cx="11054024" cy="3768436"/>
          </a:xfrm>
        </p:spPr>
        <p:txBody>
          <a:bodyPr>
            <a:normAutofit fontScale="92500" lnSpcReduction="10000"/>
          </a:bodyPr>
          <a:lstStyle/>
          <a:p>
            <a:pPr indent="457200" algn="just">
              <a:buFont typeface="Wingdings" panose="05000000000000000000" pitchFamily="2" charset="2"/>
              <a:buChar char="v"/>
            </a:pPr>
            <a:r>
              <a:rPr lang="ru-RU" sz="2800" dirty="0">
                <a:latin typeface="Century Gothic" panose="020B0502020202020204" pitchFamily="34" charset="0"/>
              </a:rPr>
              <a:t>Все перечисленные проблемы существуют из-за трансакционных издержек</a:t>
            </a:r>
          </a:p>
          <a:p>
            <a:pPr indent="457200" algn="just">
              <a:buFont typeface="Wingdings" panose="05000000000000000000" pitchFamily="2" charset="2"/>
              <a:buChar char="v"/>
            </a:pPr>
            <a:r>
              <a:rPr lang="ru-RU" sz="2800" dirty="0">
                <a:latin typeface="Century Gothic" panose="020B0502020202020204" pitchFamily="34" charset="0"/>
              </a:rPr>
              <a:t>Без трансакционных издержек частные и общественные издержки равны</a:t>
            </a:r>
          </a:p>
          <a:p>
            <a:pPr indent="457200" algn="just">
              <a:buFont typeface="Wingdings" panose="05000000000000000000" pitchFamily="2" charset="2"/>
              <a:buChar char="v"/>
            </a:pPr>
            <a:r>
              <a:rPr lang="ru-RU" sz="2800" dirty="0">
                <a:latin typeface="Century Gothic" panose="020B0502020202020204" pitchFamily="34" charset="0"/>
              </a:rPr>
              <a:t>Обычно трансакционные издержки помогает экономить государство</a:t>
            </a:r>
          </a:p>
          <a:p>
            <a:pPr indent="457200" algn="just">
              <a:buFont typeface="Wingdings" panose="05000000000000000000" pitchFamily="2" charset="2"/>
              <a:buChar char="v"/>
            </a:pPr>
            <a:r>
              <a:rPr lang="ru-RU" sz="2800" dirty="0">
                <a:latin typeface="Century Gothic" panose="020B0502020202020204" pitchFamily="34" charset="0"/>
              </a:rPr>
              <a:t>Технологии цифровой экономики могут стать важным шагом на пути к снижению трансакционных издержек частным порядком</a:t>
            </a:r>
            <a:endParaRPr lang="en-US" sz="2800" dirty="0">
              <a:latin typeface="Century Gothic" panose="020B0502020202020204" pitchFamily="34" charset="0"/>
            </a:endParaRPr>
          </a:p>
          <a:p>
            <a:pPr indent="457200" algn="just">
              <a:buFont typeface="Wingdings" panose="05000000000000000000" pitchFamily="2" charset="2"/>
              <a:buChar char="v"/>
            </a:pPr>
            <a:endParaRPr lang="en-US" sz="28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Внешние эффекты</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5</a:t>
            </a:fld>
            <a:endParaRPr lang="ru-RU"/>
          </a:p>
        </p:txBody>
      </p:sp>
      <p:sp>
        <p:nvSpPr>
          <p:cNvPr id="8" name="Содержимое 2"/>
          <p:cNvSpPr>
            <a:spLocks noGrp="1"/>
          </p:cNvSpPr>
          <p:nvPr>
            <p:ph sz="quarter" idx="1"/>
          </p:nvPr>
        </p:nvSpPr>
        <p:spPr>
          <a:xfrm>
            <a:off x="653068" y="2076539"/>
            <a:ext cx="6398896" cy="4394165"/>
          </a:xfrm>
        </p:spPr>
        <p:txBody>
          <a:bodyPr>
            <a:normAutofit fontScale="92500" lnSpcReduction="10000"/>
          </a:bodyPr>
          <a:lstStyle/>
          <a:p>
            <a:pPr indent="457200" algn="just">
              <a:buFont typeface="Wingdings" panose="05000000000000000000" pitchFamily="2" charset="2"/>
              <a:buChar char="v"/>
            </a:pPr>
            <a:r>
              <a:rPr lang="ru-RU" sz="2800" dirty="0">
                <a:latin typeface="Century Gothic" panose="020B0502020202020204" pitchFamily="34" charset="0"/>
              </a:rPr>
              <a:t>Спецификация и трансфер прав собственности:</a:t>
            </a:r>
            <a:r>
              <a:rPr lang="en-US" sz="2800" dirty="0">
                <a:latin typeface="Century Gothic" panose="020B0502020202020204" pitchFamily="34" charset="0"/>
              </a:rPr>
              <a:t> </a:t>
            </a:r>
            <a:r>
              <a:rPr lang="ru-RU" sz="2800" dirty="0">
                <a:latin typeface="Century Gothic" panose="020B0502020202020204" pitchFamily="34" charset="0"/>
              </a:rPr>
              <a:t>новые решения появляются</a:t>
            </a:r>
          </a:p>
          <a:p>
            <a:pPr lvl="1" indent="457200" algn="just">
              <a:buFont typeface="Wingdings" panose="05000000000000000000" pitchFamily="2" charset="2"/>
              <a:buChar char="v"/>
            </a:pPr>
            <a:r>
              <a:rPr lang="ru-RU" sz="2400" dirty="0">
                <a:latin typeface="Century Gothic" panose="020B0502020202020204" pitchFamily="34" charset="0"/>
              </a:rPr>
              <a:t>Пример с персональными данными (см. также </a:t>
            </a:r>
            <a:r>
              <a:rPr lang="en-US" sz="2400" dirty="0">
                <a:latin typeface="Century Gothic" panose="020B0502020202020204" pitchFamily="34" charset="0"/>
              </a:rPr>
              <a:t>Economides N., </a:t>
            </a:r>
            <a:r>
              <a:rPr lang="en-US" sz="2400" dirty="0" err="1">
                <a:latin typeface="Century Gothic" panose="020B0502020202020204" pitchFamily="34" charset="0"/>
              </a:rPr>
              <a:t>Lianos</a:t>
            </a:r>
            <a:r>
              <a:rPr lang="en-US" sz="2400" dirty="0">
                <a:latin typeface="Century Gothic" panose="020B0502020202020204" pitchFamily="34" charset="0"/>
              </a:rPr>
              <a:t> I. Restrictions on Privacy and Exploitation in the Digital Economy: A Market Failure Perspective. Competition Policy International. Sep. 2020)</a:t>
            </a:r>
            <a:endParaRPr lang="ru-RU" sz="2400" dirty="0">
              <a:latin typeface="Century Gothic" panose="020B0502020202020204" pitchFamily="34" charset="0"/>
            </a:endParaRPr>
          </a:p>
          <a:p>
            <a:pPr indent="457200" algn="just">
              <a:buFont typeface="Wingdings" panose="05000000000000000000" pitchFamily="2" charset="2"/>
              <a:buChar char="v"/>
            </a:pPr>
            <a:r>
              <a:rPr lang="ru-RU" sz="2800" dirty="0">
                <a:latin typeface="Century Gothic" panose="020B0502020202020204" pitchFamily="34" charset="0"/>
              </a:rPr>
              <a:t>Идентификация источников ВЭ упрощается</a:t>
            </a:r>
          </a:p>
          <a:p>
            <a:pPr lvl="1" indent="457200" algn="just">
              <a:buFont typeface="Wingdings" panose="05000000000000000000" pitchFamily="2" charset="2"/>
              <a:buChar char="v"/>
            </a:pPr>
            <a:r>
              <a:rPr lang="ru-RU" sz="2400" dirty="0">
                <a:latin typeface="Century Gothic" panose="020B0502020202020204" pitchFamily="34" charset="0"/>
              </a:rPr>
              <a:t>Пример с загрязнением воздуха и </a:t>
            </a:r>
            <a:r>
              <a:rPr lang="en-US" sz="2400" dirty="0" err="1">
                <a:latin typeface="Century Gothic" panose="020B0502020202020204" pitchFamily="34" charset="0"/>
              </a:rPr>
              <a:t>Breezometer</a:t>
            </a:r>
            <a:endParaRPr lang="en-US" sz="24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pic>
        <p:nvPicPr>
          <p:cNvPr id="3" name="Рисунок 2">
            <a:extLst>
              <a:ext uri="{FF2B5EF4-FFF2-40B4-BE49-F238E27FC236}">
                <a16:creationId xmlns:a16="http://schemas.microsoft.com/office/drawing/2014/main" id="{BE9EC3D0-C091-4D05-9E30-1631200B7D87}"/>
              </a:ext>
            </a:extLst>
          </p:cNvPr>
          <p:cNvPicPr>
            <a:picLocks noChangeAspect="1"/>
          </p:cNvPicPr>
          <p:nvPr/>
        </p:nvPicPr>
        <p:blipFill>
          <a:blip r:embed="rId3"/>
          <a:stretch>
            <a:fillRect/>
          </a:stretch>
        </p:blipFill>
        <p:spPr>
          <a:xfrm>
            <a:off x="7051964" y="1569072"/>
            <a:ext cx="5101936" cy="2077941"/>
          </a:xfrm>
          <a:prstGeom prst="rect">
            <a:avLst/>
          </a:prstGeom>
        </p:spPr>
      </p:pic>
      <p:pic>
        <p:nvPicPr>
          <p:cNvPr id="6" name="Рисунок 5">
            <a:extLst>
              <a:ext uri="{FF2B5EF4-FFF2-40B4-BE49-F238E27FC236}">
                <a16:creationId xmlns:a16="http://schemas.microsoft.com/office/drawing/2014/main" id="{A4CDB35E-AB24-41B6-BC57-E82E11AE5190}"/>
              </a:ext>
            </a:extLst>
          </p:cNvPr>
          <p:cNvPicPr>
            <a:picLocks noChangeAspect="1"/>
          </p:cNvPicPr>
          <p:nvPr/>
        </p:nvPicPr>
        <p:blipFill>
          <a:blip r:embed="rId4"/>
          <a:stretch>
            <a:fillRect/>
          </a:stretch>
        </p:blipFill>
        <p:spPr>
          <a:xfrm>
            <a:off x="7552926" y="3372693"/>
            <a:ext cx="4592123" cy="1281720"/>
          </a:xfrm>
          <a:prstGeom prst="rect">
            <a:avLst/>
          </a:prstGeom>
        </p:spPr>
      </p:pic>
      <p:pic>
        <p:nvPicPr>
          <p:cNvPr id="12" name="Рисунок 11">
            <a:extLst>
              <a:ext uri="{FF2B5EF4-FFF2-40B4-BE49-F238E27FC236}">
                <a16:creationId xmlns:a16="http://schemas.microsoft.com/office/drawing/2014/main" id="{4D607EC2-8F9F-44BD-BB43-F7BFA0376C54}"/>
              </a:ext>
            </a:extLst>
          </p:cNvPr>
          <p:cNvPicPr>
            <a:picLocks noChangeAspect="1"/>
          </p:cNvPicPr>
          <p:nvPr/>
        </p:nvPicPr>
        <p:blipFill>
          <a:blip r:embed="rId5"/>
          <a:stretch>
            <a:fillRect/>
          </a:stretch>
        </p:blipFill>
        <p:spPr>
          <a:xfrm>
            <a:off x="9324108" y="4776998"/>
            <a:ext cx="1554789" cy="1554789"/>
          </a:xfrm>
          <a:prstGeom prst="rect">
            <a:avLst/>
          </a:prstGeom>
        </p:spPr>
      </p:pic>
    </p:spTree>
    <p:extLst>
      <p:ext uri="{BB962C8B-B14F-4D97-AF65-F5344CB8AC3E}">
        <p14:creationId xmlns:p14="http://schemas.microsoft.com/office/powerpoint/2010/main" val="424925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Общественные блага</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6</a:t>
            </a:fld>
            <a:endParaRPr lang="ru-RU"/>
          </a:p>
        </p:txBody>
      </p:sp>
      <p:sp>
        <p:nvSpPr>
          <p:cNvPr id="8" name="Содержимое 2"/>
          <p:cNvSpPr>
            <a:spLocks noGrp="1"/>
          </p:cNvSpPr>
          <p:nvPr>
            <p:ph sz="quarter" idx="1"/>
          </p:nvPr>
        </p:nvSpPr>
        <p:spPr>
          <a:xfrm>
            <a:off x="653066" y="2076539"/>
            <a:ext cx="6385044" cy="4781461"/>
          </a:xfrm>
        </p:spPr>
        <p:txBody>
          <a:bodyPr>
            <a:normAutofit fontScale="92500" lnSpcReduction="10000"/>
          </a:bodyPr>
          <a:lstStyle/>
          <a:p>
            <a:pPr indent="457200" algn="just">
              <a:buFont typeface="Wingdings" panose="05000000000000000000" pitchFamily="2" charset="2"/>
              <a:buChar char="v"/>
            </a:pPr>
            <a:r>
              <a:rPr lang="ru-RU" sz="2800" dirty="0">
                <a:latin typeface="Century Gothic" panose="020B0502020202020204" pitchFamily="34" charset="0"/>
              </a:rPr>
              <a:t>Решение проблемы коллективных действий в цифровой экономике</a:t>
            </a:r>
          </a:p>
          <a:p>
            <a:pPr lvl="1" indent="457200" algn="just">
              <a:buFont typeface="Wingdings" panose="05000000000000000000" pitchFamily="2" charset="2"/>
              <a:buChar char="v"/>
            </a:pPr>
            <a:r>
              <a:rPr lang="ru-RU" sz="2400" dirty="0">
                <a:latin typeface="Century Gothic" panose="020B0502020202020204" pitchFamily="34" charset="0"/>
              </a:rPr>
              <a:t>Снижение издержек координации</a:t>
            </a:r>
            <a:r>
              <a:rPr lang="en-US" sz="2400" dirty="0">
                <a:latin typeface="Century Gothic" panose="020B0502020202020204" pitchFamily="34" charset="0"/>
              </a:rPr>
              <a:t> </a:t>
            </a:r>
            <a:r>
              <a:rPr lang="ru-RU" sz="2400" dirty="0">
                <a:latin typeface="Century Gothic" panose="020B0502020202020204" pitchFamily="34" charset="0"/>
              </a:rPr>
              <a:t>благодаря специализированным платформам (краудфандинг, петиции…)</a:t>
            </a:r>
          </a:p>
          <a:p>
            <a:pPr lvl="1" indent="457200" algn="just">
              <a:buFont typeface="Wingdings" panose="05000000000000000000" pitchFamily="2" charset="2"/>
              <a:buChar char="v"/>
            </a:pPr>
            <a:r>
              <a:rPr lang="ru-RU" sz="2400" dirty="0">
                <a:latin typeface="Century Gothic" panose="020B0502020202020204" pitchFamily="34" charset="0"/>
              </a:rPr>
              <a:t>Обнаружение безбилетника</a:t>
            </a:r>
            <a:endParaRPr lang="en-US" sz="2400" dirty="0">
              <a:latin typeface="Century Gothic" panose="020B0502020202020204" pitchFamily="34" charset="0"/>
            </a:endParaRPr>
          </a:p>
          <a:p>
            <a:pPr lvl="2" indent="457200" algn="just">
              <a:buFont typeface="Wingdings" panose="05000000000000000000" pitchFamily="2" charset="2"/>
              <a:buChar char="v"/>
            </a:pPr>
            <a:r>
              <a:rPr lang="ru-RU" sz="2000" dirty="0">
                <a:latin typeface="Century Gothic" panose="020B0502020202020204" pitchFamily="34" charset="0"/>
              </a:rPr>
              <a:t>Проблема цифрового пиратства – которое, впрочем, отслеживается</a:t>
            </a:r>
            <a:endParaRPr lang="en-US" sz="2000" dirty="0">
              <a:latin typeface="Century Gothic" panose="020B0502020202020204" pitchFamily="34" charset="0"/>
            </a:endParaRPr>
          </a:p>
          <a:p>
            <a:pPr lvl="2" indent="457200" algn="just">
              <a:buFont typeface="Wingdings" panose="05000000000000000000" pitchFamily="2" charset="2"/>
              <a:buChar char="v"/>
            </a:pPr>
            <a:r>
              <a:rPr lang="ru-RU" sz="2000" dirty="0">
                <a:latin typeface="Century Gothic" panose="020B0502020202020204" pitchFamily="34" charset="0"/>
              </a:rPr>
              <a:t>Снижение издержек производства и цен снижает риски </a:t>
            </a:r>
            <a:r>
              <a:rPr lang="ru-RU" sz="2000" dirty="0" err="1">
                <a:latin typeface="Century Gothic" panose="020B0502020202020204" pitchFamily="34" charset="0"/>
              </a:rPr>
              <a:t>безбилетничества</a:t>
            </a:r>
            <a:endParaRPr lang="ru-RU" sz="2000" dirty="0">
              <a:latin typeface="Century Gothic" panose="020B0502020202020204" pitchFamily="34" charset="0"/>
            </a:endParaRPr>
          </a:p>
          <a:p>
            <a:pPr lvl="2" indent="457200" algn="just">
              <a:buFont typeface="Wingdings" panose="05000000000000000000" pitchFamily="2" charset="2"/>
              <a:buChar char="v"/>
            </a:pPr>
            <a:r>
              <a:rPr lang="ru-RU" sz="2000" dirty="0">
                <a:latin typeface="Century Gothic" panose="020B0502020202020204" pitchFamily="34" charset="0"/>
              </a:rPr>
              <a:t>Выгоды от работы с платформой и участия в сети снижают стимулы к </a:t>
            </a:r>
            <a:r>
              <a:rPr lang="ru-RU" sz="2000" dirty="0" err="1">
                <a:latin typeface="Century Gothic" panose="020B0502020202020204" pitchFamily="34" charset="0"/>
              </a:rPr>
              <a:t>безбилетничеству</a:t>
            </a:r>
            <a:r>
              <a:rPr lang="ru-RU" sz="2000" dirty="0">
                <a:latin typeface="Century Gothic" panose="020B0502020202020204" pitchFamily="34" charset="0"/>
              </a:rPr>
              <a:t> (положительные селективные стимулы)</a:t>
            </a:r>
          </a:p>
          <a:p>
            <a:pPr lvl="2" indent="0" algn="just">
              <a:buNone/>
            </a:pPr>
            <a:r>
              <a:rPr lang="ru-RU" sz="2000" dirty="0">
                <a:latin typeface="Century Gothic" panose="020B0502020202020204" pitchFamily="34" charset="0"/>
              </a:rPr>
              <a:t>(</a:t>
            </a:r>
            <a:r>
              <a:rPr lang="en-US" sz="2000" dirty="0" err="1">
                <a:latin typeface="Century Gothic" panose="020B0502020202020204" pitchFamily="34" charset="0"/>
              </a:rPr>
              <a:t>Olleros</a:t>
            </a:r>
            <a:r>
              <a:rPr lang="en-US" sz="2000" dirty="0">
                <a:latin typeface="Century Gothic" panose="020B0502020202020204" pitchFamily="34" charset="0"/>
              </a:rPr>
              <a:t> F. X. </a:t>
            </a:r>
            <a:r>
              <a:rPr lang="en-US" sz="2000" dirty="0" err="1">
                <a:latin typeface="Century Gothic" panose="020B0502020202020204" pitchFamily="34" charset="0"/>
              </a:rPr>
              <a:t>Antirival</a:t>
            </a:r>
            <a:r>
              <a:rPr lang="en-US" sz="2000" dirty="0">
                <a:latin typeface="Century Gothic" panose="020B0502020202020204" pitchFamily="34" charset="0"/>
              </a:rPr>
              <a:t> goods, network effects and the sharing economy //  First Monday 23, no. 2 (2018))</a:t>
            </a:r>
            <a:endParaRPr lang="ru-RU" sz="20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pic>
        <p:nvPicPr>
          <p:cNvPr id="3" name="Рисунок 2">
            <a:extLst>
              <a:ext uri="{FF2B5EF4-FFF2-40B4-BE49-F238E27FC236}">
                <a16:creationId xmlns:a16="http://schemas.microsoft.com/office/drawing/2014/main" id="{BFB17388-3937-46F1-AC0F-79DAE590A2C3}"/>
              </a:ext>
            </a:extLst>
          </p:cNvPr>
          <p:cNvPicPr>
            <a:picLocks noChangeAspect="1"/>
          </p:cNvPicPr>
          <p:nvPr/>
        </p:nvPicPr>
        <p:blipFill>
          <a:blip r:embed="rId3"/>
          <a:stretch>
            <a:fillRect/>
          </a:stretch>
        </p:blipFill>
        <p:spPr>
          <a:xfrm>
            <a:off x="7129878" y="2133531"/>
            <a:ext cx="4119563" cy="512657"/>
          </a:xfrm>
          <a:prstGeom prst="rect">
            <a:avLst/>
          </a:prstGeom>
        </p:spPr>
      </p:pic>
      <p:pic>
        <p:nvPicPr>
          <p:cNvPr id="4" name="Рисунок 3">
            <a:extLst>
              <a:ext uri="{FF2B5EF4-FFF2-40B4-BE49-F238E27FC236}">
                <a16:creationId xmlns:a16="http://schemas.microsoft.com/office/drawing/2014/main" id="{5AFE6E4F-FBD2-4EB2-926F-89B16D3BFE6C}"/>
              </a:ext>
            </a:extLst>
          </p:cNvPr>
          <p:cNvPicPr>
            <a:picLocks noChangeAspect="1"/>
          </p:cNvPicPr>
          <p:nvPr/>
        </p:nvPicPr>
        <p:blipFill>
          <a:blip r:embed="rId4"/>
          <a:stretch>
            <a:fillRect/>
          </a:stretch>
        </p:blipFill>
        <p:spPr>
          <a:xfrm>
            <a:off x="9014901" y="2694888"/>
            <a:ext cx="2993361" cy="896216"/>
          </a:xfrm>
          <a:prstGeom prst="rect">
            <a:avLst/>
          </a:prstGeom>
        </p:spPr>
      </p:pic>
      <p:pic>
        <p:nvPicPr>
          <p:cNvPr id="6" name="Рисунок 5">
            <a:extLst>
              <a:ext uri="{FF2B5EF4-FFF2-40B4-BE49-F238E27FC236}">
                <a16:creationId xmlns:a16="http://schemas.microsoft.com/office/drawing/2014/main" id="{C2559E6B-F728-4476-8215-063105312057}"/>
              </a:ext>
            </a:extLst>
          </p:cNvPr>
          <p:cNvPicPr>
            <a:picLocks noChangeAspect="1"/>
          </p:cNvPicPr>
          <p:nvPr/>
        </p:nvPicPr>
        <p:blipFill>
          <a:blip r:embed="rId5"/>
          <a:stretch>
            <a:fillRect/>
          </a:stretch>
        </p:blipFill>
        <p:spPr>
          <a:xfrm>
            <a:off x="7775349" y="3639804"/>
            <a:ext cx="1673451" cy="1380360"/>
          </a:xfrm>
          <a:prstGeom prst="rect">
            <a:avLst/>
          </a:prstGeom>
        </p:spPr>
      </p:pic>
    </p:spTree>
    <p:extLst>
      <p:ext uri="{BB962C8B-B14F-4D97-AF65-F5344CB8AC3E}">
        <p14:creationId xmlns:p14="http://schemas.microsoft.com/office/powerpoint/2010/main" val="161236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Монополии и экосистемы</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7</a:t>
            </a:fld>
            <a:endParaRPr lang="ru-RU"/>
          </a:p>
        </p:txBody>
      </p:sp>
      <p:sp>
        <p:nvSpPr>
          <p:cNvPr id="8" name="Содержимое 2"/>
          <p:cNvSpPr>
            <a:spLocks noGrp="1"/>
          </p:cNvSpPr>
          <p:nvPr>
            <p:ph sz="quarter" idx="1"/>
          </p:nvPr>
        </p:nvSpPr>
        <p:spPr>
          <a:xfrm>
            <a:off x="653067" y="1878619"/>
            <a:ext cx="5442933" cy="4866405"/>
          </a:xfrm>
        </p:spPr>
        <p:txBody>
          <a:bodyPr>
            <a:normAutofit fontScale="92500" lnSpcReduction="10000"/>
          </a:bodyPr>
          <a:lstStyle/>
          <a:p>
            <a:pPr indent="457200" algn="just">
              <a:buFont typeface="Wingdings" panose="05000000000000000000" pitchFamily="2" charset="2"/>
              <a:buChar char="v"/>
            </a:pPr>
            <a:r>
              <a:rPr lang="en-US" sz="2800" dirty="0">
                <a:latin typeface="Century Gothic" panose="020B0502020202020204" pitchFamily="34" charset="0"/>
              </a:rPr>
              <a:t>GAFA</a:t>
            </a:r>
            <a:r>
              <a:rPr lang="ru-RU" sz="2800" dirty="0">
                <a:latin typeface="Century Gothic" panose="020B0502020202020204" pitchFamily="34" charset="0"/>
              </a:rPr>
              <a:t> </a:t>
            </a:r>
            <a:r>
              <a:rPr lang="en-US" sz="2800" dirty="0">
                <a:latin typeface="Century Gothic" panose="020B0502020202020204" pitchFamily="34" charset="0"/>
              </a:rPr>
              <a:t>(GAFAM) – </a:t>
            </a:r>
            <a:r>
              <a:rPr lang="ru-RU" sz="2800" dirty="0">
                <a:latin typeface="Century Gothic" panose="020B0502020202020204" pitchFamily="34" charset="0"/>
              </a:rPr>
              <a:t>одно из «проклятий» современной экономики</a:t>
            </a:r>
            <a:endParaRPr lang="en-US" sz="2800" dirty="0">
              <a:latin typeface="Century Gothic" panose="020B0502020202020204" pitchFamily="34" charset="0"/>
            </a:endParaRPr>
          </a:p>
          <a:p>
            <a:pPr indent="457200" algn="just">
              <a:buFont typeface="Wingdings" panose="05000000000000000000" pitchFamily="2" charset="2"/>
              <a:buChar char="v"/>
            </a:pPr>
            <a:r>
              <a:rPr lang="ru-RU" sz="2800" dirty="0">
                <a:latin typeface="Century Gothic" panose="020B0502020202020204" pitchFamily="34" charset="0"/>
              </a:rPr>
              <a:t>Но все они находятся в конкурентной среде</a:t>
            </a:r>
          </a:p>
          <a:p>
            <a:pPr lvl="1" indent="457200" algn="just">
              <a:buFont typeface="Wingdings" panose="05000000000000000000" pitchFamily="2" charset="2"/>
              <a:buChar char="v"/>
            </a:pPr>
            <a:r>
              <a:rPr lang="ru-RU" sz="2400" dirty="0">
                <a:latin typeface="Century Gothic" panose="020B0502020202020204" pitchFamily="34" charset="0"/>
              </a:rPr>
              <a:t>Каждый получил преимущество в конкурентной борьбе</a:t>
            </a:r>
            <a:endParaRPr lang="en-US" sz="2400" dirty="0">
              <a:latin typeface="Century Gothic" panose="020B0502020202020204" pitchFamily="34" charset="0"/>
            </a:endParaRPr>
          </a:p>
          <a:p>
            <a:pPr lvl="1" indent="457200" algn="just">
              <a:buFont typeface="Wingdings" panose="05000000000000000000" pitchFamily="2" charset="2"/>
              <a:buChar char="v"/>
            </a:pPr>
            <a:r>
              <a:rPr lang="ru-RU" sz="2400" dirty="0">
                <a:latin typeface="Century Gothic" panose="020B0502020202020204" pitchFamily="34" charset="0"/>
              </a:rPr>
              <a:t>И каждый проигрывает конкурентную борьбу на каком-либо поле</a:t>
            </a:r>
          </a:p>
          <a:p>
            <a:pPr lvl="1" indent="457200" algn="just">
              <a:buFont typeface="Wingdings" panose="05000000000000000000" pitchFamily="2" charset="2"/>
              <a:buChar char="v"/>
            </a:pPr>
            <a:r>
              <a:rPr lang="ru-RU" sz="2400" dirty="0">
                <a:latin typeface="Century Gothic" panose="020B0502020202020204" pitchFamily="34" charset="0"/>
              </a:rPr>
              <a:t>Нет никого, кто собрал бы все ключи</a:t>
            </a:r>
          </a:p>
          <a:p>
            <a:pPr lvl="1" indent="457200" algn="just">
              <a:buFont typeface="Wingdings" panose="05000000000000000000" pitchFamily="2" charset="2"/>
              <a:buChar char="v"/>
            </a:pPr>
            <a:r>
              <a:rPr lang="ru-RU" sz="2400" dirty="0">
                <a:latin typeface="Century Gothic" panose="020B0502020202020204" pitchFamily="34" charset="0"/>
              </a:rPr>
              <a:t>Помешать может государство (США </a:t>
            </a:r>
            <a:r>
              <a:rPr lang="en-US" sz="2400" dirty="0">
                <a:latin typeface="Century Gothic" panose="020B0502020202020204" pitchFamily="34" charset="0"/>
              </a:rPr>
              <a:t>v. </a:t>
            </a:r>
            <a:r>
              <a:rPr lang="en-US" sz="2400" dirty="0" err="1">
                <a:latin typeface="Century Gothic" panose="020B0502020202020204" pitchFamily="34" charset="0"/>
              </a:rPr>
              <a:t>TikTok</a:t>
            </a:r>
            <a:r>
              <a:rPr lang="en-US" sz="2400" dirty="0">
                <a:latin typeface="Century Gothic" panose="020B0502020202020204" pitchFamily="34" charset="0"/>
              </a:rPr>
              <a:t>)</a:t>
            </a:r>
            <a:endParaRPr lang="ru-RU" sz="24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pic>
        <p:nvPicPr>
          <p:cNvPr id="1026" name="Picture 2" descr="Google">
            <a:extLst>
              <a:ext uri="{FF2B5EF4-FFF2-40B4-BE49-F238E27FC236}">
                <a16:creationId xmlns:a16="http://schemas.microsoft.com/office/drawing/2014/main" id="{A1C2AD37-D784-431B-8778-8DF7DAF170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061" y="1830003"/>
            <a:ext cx="2978727" cy="10075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533C757-44E3-40E8-8B81-A4BC5D0A27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0345" y="2713386"/>
            <a:ext cx="2166504" cy="11334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536C94B-09A6-468E-AF2C-3FF1B12846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9387" y="3557365"/>
            <a:ext cx="2252801" cy="77579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8D9B6055-6150-4E68-B809-3B6C85AC9B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90288" y="4167155"/>
            <a:ext cx="1438275" cy="14382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EC98A75E-1EB3-4CC2-85D2-FF3D763F15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72947" y="5285792"/>
            <a:ext cx="2728774" cy="15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62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Асимметрия информации</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8</a:t>
            </a:fld>
            <a:endParaRPr lang="ru-RU"/>
          </a:p>
        </p:txBody>
      </p:sp>
      <p:sp>
        <p:nvSpPr>
          <p:cNvPr id="8" name="Содержимое 2"/>
          <p:cNvSpPr>
            <a:spLocks noGrp="1"/>
          </p:cNvSpPr>
          <p:nvPr>
            <p:ph sz="quarter" idx="1"/>
          </p:nvPr>
        </p:nvSpPr>
        <p:spPr>
          <a:xfrm>
            <a:off x="381000" y="1855994"/>
            <a:ext cx="5424054" cy="4889030"/>
          </a:xfrm>
        </p:spPr>
        <p:txBody>
          <a:bodyPr>
            <a:normAutofit fontScale="92500" lnSpcReduction="20000"/>
          </a:bodyPr>
          <a:lstStyle/>
          <a:p>
            <a:pPr indent="457200" algn="just">
              <a:buFont typeface="Wingdings" panose="05000000000000000000" pitchFamily="2" charset="2"/>
              <a:buChar char="v"/>
            </a:pPr>
            <a:r>
              <a:rPr lang="ru-RU" sz="2800" dirty="0">
                <a:latin typeface="Century Gothic" panose="020B0502020202020204" pitchFamily="34" charset="0"/>
              </a:rPr>
              <a:t>Решается с помощью</a:t>
            </a:r>
          </a:p>
          <a:p>
            <a:pPr lvl="1" indent="457200" algn="just">
              <a:buFont typeface="Wingdings" panose="05000000000000000000" pitchFamily="2" charset="2"/>
              <a:buChar char="v"/>
            </a:pPr>
            <a:r>
              <a:rPr lang="ru-RU" sz="2400" dirty="0">
                <a:latin typeface="Century Gothic" panose="020B0502020202020204" pitchFamily="34" charset="0"/>
              </a:rPr>
              <a:t>Сигналов – от более информированной стороны</a:t>
            </a:r>
          </a:p>
          <a:p>
            <a:pPr lvl="1" indent="457200" algn="just">
              <a:buFont typeface="Wingdings" panose="05000000000000000000" pitchFamily="2" charset="2"/>
              <a:buChar char="v"/>
            </a:pPr>
            <a:r>
              <a:rPr lang="ru-RU" sz="2400" dirty="0">
                <a:latin typeface="Century Gothic" panose="020B0502020202020204" pitchFamily="34" charset="0"/>
              </a:rPr>
              <a:t>Скрининга – от менее информированной стороны</a:t>
            </a:r>
          </a:p>
          <a:p>
            <a:pPr indent="457200" algn="just">
              <a:buFont typeface="Wingdings" panose="05000000000000000000" pitchFamily="2" charset="2"/>
              <a:buChar char="v"/>
            </a:pPr>
            <a:r>
              <a:rPr lang="ru-RU" sz="2800" dirty="0">
                <a:latin typeface="Century Gothic" panose="020B0502020202020204" pitchFamily="34" charset="0"/>
              </a:rPr>
              <a:t> Агрегаторы / платформы представляют публичную обратную связь</a:t>
            </a:r>
          </a:p>
          <a:p>
            <a:pPr lvl="1" indent="457200" algn="just">
              <a:buFont typeface="Wingdings" panose="05000000000000000000" pitchFamily="2" charset="2"/>
              <a:buChar char="v"/>
            </a:pPr>
            <a:r>
              <a:rPr lang="ru-RU" sz="2400" dirty="0">
                <a:latin typeface="Century Gothic" panose="020B0502020202020204" pitchFamily="34" charset="0"/>
              </a:rPr>
              <a:t>И про каждого автора отзыва можно узнать информацию</a:t>
            </a:r>
          </a:p>
          <a:p>
            <a:pPr indent="457200" algn="just">
              <a:buFont typeface="Wingdings" panose="05000000000000000000" pitchFamily="2" charset="2"/>
              <a:buChar char="v"/>
            </a:pPr>
            <a:r>
              <a:rPr lang="ru-RU" sz="2800" dirty="0">
                <a:latin typeface="Century Gothic" panose="020B0502020202020204" pitchFamily="34" charset="0"/>
              </a:rPr>
              <a:t>Что лучше: государственная аккредитация или частные рейтинги?</a:t>
            </a:r>
          </a:p>
          <a:p>
            <a:pPr indent="0" algn="just">
              <a:buNone/>
            </a:pPr>
            <a:r>
              <a:rPr lang="ru-RU" sz="2800" dirty="0">
                <a:latin typeface="Century Gothic" panose="020B0502020202020204" pitchFamily="34" charset="0"/>
              </a:rPr>
              <a:t> </a:t>
            </a:r>
            <a:endParaRPr lang="en-US" sz="28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pic>
        <p:nvPicPr>
          <p:cNvPr id="3" name="Рисунок 2">
            <a:extLst>
              <a:ext uri="{FF2B5EF4-FFF2-40B4-BE49-F238E27FC236}">
                <a16:creationId xmlns:a16="http://schemas.microsoft.com/office/drawing/2014/main" id="{4357A436-F740-44C6-BEAE-298F9532A453}"/>
              </a:ext>
            </a:extLst>
          </p:cNvPr>
          <p:cNvPicPr>
            <a:picLocks noChangeAspect="1"/>
          </p:cNvPicPr>
          <p:nvPr/>
        </p:nvPicPr>
        <p:blipFill>
          <a:blip r:embed="rId3"/>
          <a:stretch>
            <a:fillRect/>
          </a:stretch>
        </p:blipFill>
        <p:spPr>
          <a:xfrm>
            <a:off x="8687000" y="2097402"/>
            <a:ext cx="3505000" cy="4540777"/>
          </a:xfrm>
          <a:prstGeom prst="rect">
            <a:avLst/>
          </a:prstGeom>
        </p:spPr>
      </p:pic>
      <p:pic>
        <p:nvPicPr>
          <p:cNvPr id="4" name="Рисунок 3">
            <a:extLst>
              <a:ext uri="{FF2B5EF4-FFF2-40B4-BE49-F238E27FC236}">
                <a16:creationId xmlns:a16="http://schemas.microsoft.com/office/drawing/2014/main" id="{7A07D951-E6B4-4A15-BDA2-236CB75B7184}"/>
              </a:ext>
            </a:extLst>
          </p:cNvPr>
          <p:cNvPicPr>
            <a:picLocks noChangeAspect="1"/>
          </p:cNvPicPr>
          <p:nvPr/>
        </p:nvPicPr>
        <p:blipFill>
          <a:blip r:embed="rId4"/>
          <a:stretch>
            <a:fillRect/>
          </a:stretch>
        </p:blipFill>
        <p:spPr>
          <a:xfrm>
            <a:off x="9753600" y="4760597"/>
            <a:ext cx="2438400" cy="2019719"/>
          </a:xfrm>
          <a:prstGeom prst="rect">
            <a:avLst/>
          </a:prstGeom>
        </p:spPr>
      </p:pic>
      <p:pic>
        <p:nvPicPr>
          <p:cNvPr id="6" name="Рисунок 5">
            <a:extLst>
              <a:ext uri="{FF2B5EF4-FFF2-40B4-BE49-F238E27FC236}">
                <a16:creationId xmlns:a16="http://schemas.microsoft.com/office/drawing/2014/main" id="{F00E0EF6-A0FE-4A63-B42B-CB04894C7D4C}"/>
              </a:ext>
            </a:extLst>
          </p:cNvPr>
          <p:cNvPicPr>
            <a:picLocks noChangeAspect="1"/>
          </p:cNvPicPr>
          <p:nvPr/>
        </p:nvPicPr>
        <p:blipFill>
          <a:blip r:embed="rId5"/>
          <a:stretch>
            <a:fillRect/>
          </a:stretch>
        </p:blipFill>
        <p:spPr>
          <a:xfrm>
            <a:off x="5755365" y="2084832"/>
            <a:ext cx="2981325" cy="1085850"/>
          </a:xfrm>
          <a:prstGeom prst="rect">
            <a:avLst/>
          </a:prstGeom>
        </p:spPr>
      </p:pic>
      <p:pic>
        <p:nvPicPr>
          <p:cNvPr id="7" name="Рисунок 6">
            <a:extLst>
              <a:ext uri="{FF2B5EF4-FFF2-40B4-BE49-F238E27FC236}">
                <a16:creationId xmlns:a16="http://schemas.microsoft.com/office/drawing/2014/main" id="{39AA4877-BB27-4690-9E35-489CE0A6BF1A}"/>
              </a:ext>
            </a:extLst>
          </p:cNvPr>
          <p:cNvPicPr>
            <a:picLocks noChangeAspect="1"/>
          </p:cNvPicPr>
          <p:nvPr/>
        </p:nvPicPr>
        <p:blipFill>
          <a:blip r:embed="rId6"/>
          <a:stretch>
            <a:fillRect/>
          </a:stretch>
        </p:blipFill>
        <p:spPr>
          <a:xfrm>
            <a:off x="6076516" y="3382519"/>
            <a:ext cx="2438400" cy="609600"/>
          </a:xfrm>
          <a:prstGeom prst="rect">
            <a:avLst/>
          </a:prstGeom>
        </p:spPr>
      </p:pic>
    </p:spTree>
    <p:extLst>
      <p:ext uri="{BB962C8B-B14F-4D97-AF65-F5344CB8AC3E}">
        <p14:creationId xmlns:p14="http://schemas.microsoft.com/office/powerpoint/2010/main" val="26428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cap="none" dirty="0">
                <a:solidFill>
                  <a:schemeClr val="accent2">
                    <a:lumMod val="75000"/>
                  </a:schemeClr>
                </a:solidFill>
                <a:latin typeface="Century Gothic" panose="020B0502020202020204" pitchFamily="34" charset="0"/>
              </a:rPr>
              <a:t>Неустойчивость развития</a:t>
            </a:r>
          </a:p>
        </p:txBody>
      </p:sp>
      <p:sp>
        <p:nvSpPr>
          <p:cNvPr id="5" name="Номер слайда 4"/>
          <p:cNvSpPr>
            <a:spLocks noGrp="1"/>
          </p:cNvSpPr>
          <p:nvPr>
            <p:ph type="sldNum" sz="quarter" idx="12"/>
          </p:nvPr>
        </p:nvSpPr>
        <p:spPr/>
        <p:txBody>
          <a:bodyPr>
            <a:normAutofit/>
          </a:bodyPr>
          <a:lstStyle/>
          <a:p>
            <a:pPr>
              <a:defRPr/>
            </a:pPr>
            <a:fld id="{9AD49636-AEDB-4F5B-A6AA-5F7B87806EEA}" type="slidenum">
              <a:rPr lang="ru-RU" smtClean="0"/>
              <a:pPr>
                <a:defRPr/>
              </a:pPr>
              <a:t>9</a:t>
            </a:fld>
            <a:endParaRPr lang="ru-RU"/>
          </a:p>
        </p:txBody>
      </p:sp>
      <p:sp>
        <p:nvSpPr>
          <p:cNvPr id="8" name="Содержимое 2"/>
          <p:cNvSpPr>
            <a:spLocks noGrp="1"/>
          </p:cNvSpPr>
          <p:nvPr>
            <p:ph sz="quarter" idx="1"/>
          </p:nvPr>
        </p:nvSpPr>
        <p:spPr>
          <a:xfrm>
            <a:off x="331322" y="2076540"/>
            <a:ext cx="7853625" cy="4394164"/>
          </a:xfrm>
        </p:spPr>
        <p:txBody>
          <a:bodyPr>
            <a:normAutofit fontScale="85000" lnSpcReduction="10000"/>
          </a:bodyPr>
          <a:lstStyle/>
          <a:p>
            <a:pPr indent="457200" algn="just">
              <a:buFont typeface="Wingdings" panose="05000000000000000000" pitchFamily="2" charset="2"/>
              <a:buChar char="v"/>
            </a:pPr>
            <a:r>
              <a:rPr lang="ru-RU" sz="2800" dirty="0">
                <a:latin typeface="Century Gothic" panose="020B0502020202020204" pitchFamily="34" charset="0"/>
              </a:rPr>
              <a:t>Связана с </a:t>
            </a:r>
            <a:r>
              <a:rPr lang="ru-RU" sz="2800" dirty="0" err="1">
                <a:latin typeface="Century Gothic" panose="020B0502020202020204" pitchFamily="34" charset="0"/>
              </a:rPr>
              <a:t>межвременными</a:t>
            </a:r>
            <a:r>
              <a:rPr lang="ru-RU" sz="2800" dirty="0">
                <a:latin typeface="Century Gothic" panose="020B0502020202020204" pitchFamily="34" charset="0"/>
              </a:rPr>
              <a:t> </a:t>
            </a:r>
            <a:r>
              <a:rPr lang="ru-RU" sz="2800" dirty="0" err="1">
                <a:latin typeface="Century Gothic" panose="020B0502020202020204" pitchFamily="34" charset="0"/>
              </a:rPr>
              <a:t>экстерналиями</a:t>
            </a:r>
            <a:endParaRPr lang="ru-RU" sz="2800" dirty="0">
              <a:latin typeface="Century Gothic" panose="020B0502020202020204" pitchFamily="34" charset="0"/>
            </a:endParaRPr>
          </a:p>
          <a:p>
            <a:pPr indent="457200" algn="just">
              <a:buFont typeface="Wingdings" panose="05000000000000000000" pitchFamily="2" charset="2"/>
              <a:buChar char="v"/>
            </a:pPr>
            <a:r>
              <a:rPr lang="ru-RU" sz="2800" dirty="0">
                <a:latin typeface="Century Gothic" panose="020B0502020202020204" pitchFamily="34" charset="0"/>
              </a:rPr>
              <a:t>Цифровые технологии:</a:t>
            </a:r>
          </a:p>
          <a:p>
            <a:pPr lvl="1" indent="457200" algn="just">
              <a:buFont typeface="Wingdings" panose="05000000000000000000" pitchFamily="2" charset="2"/>
              <a:buChar char="v"/>
            </a:pPr>
            <a:r>
              <a:rPr lang="ru-RU" sz="2400" dirty="0">
                <a:latin typeface="Century Gothic" panose="020B0502020202020204" pitchFamily="34" charset="0"/>
              </a:rPr>
              <a:t>Сбор информации об устойчивости в многочисленных аспектах</a:t>
            </a:r>
          </a:p>
          <a:p>
            <a:pPr lvl="2" indent="457200" algn="just">
              <a:buFont typeface="Wingdings" panose="05000000000000000000" pitchFamily="2" charset="2"/>
              <a:buChar char="v"/>
            </a:pPr>
            <a:r>
              <a:rPr lang="ru-RU" sz="2000" dirty="0">
                <a:latin typeface="Century Gothic" panose="020B0502020202020204" pitchFamily="34" charset="0"/>
              </a:rPr>
              <a:t>Пример со сжиганием попутного газа</a:t>
            </a:r>
          </a:p>
          <a:p>
            <a:pPr lvl="1" indent="457200" algn="just">
              <a:buFont typeface="Wingdings" panose="05000000000000000000" pitchFamily="2" charset="2"/>
              <a:buChar char="v"/>
            </a:pPr>
            <a:r>
              <a:rPr lang="ru-RU" sz="2400" dirty="0">
                <a:latin typeface="Century Gothic" panose="020B0502020202020204" pitchFamily="34" charset="0"/>
              </a:rPr>
              <a:t>Агрегирование и широкое распространение достоверной информации о поведении компаний, в т. ч. через механизмы корпоративной социальной ответственности</a:t>
            </a:r>
          </a:p>
          <a:p>
            <a:pPr lvl="2" indent="457200" algn="just">
              <a:buFont typeface="Wingdings" panose="05000000000000000000" pitchFamily="2" charset="2"/>
              <a:buChar char="v"/>
            </a:pPr>
            <a:r>
              <a:rPr lang="ru-RU" sz="2000" dirty="0">
                <a:latin typeface="Century Gothic" panose="020B0502020202020204" pitchFamily="34" charset="0"/>
              </a:rPr>
              <a:t>Отсюда – стимулы компаний к повышению устойчивости</a:t>
            </a:r>
          </a:p>
          <a:p>
            <a:pPr lvl="2" indent="457200" algn="just">
              <a:buFont typeface="Wingdings" panose="05000000000000000000" pitchFamily="2" charset="2"/>
              <a:buChar char="v"/>
            </a:pPr>
            <a:r>
              <a:rPr lang="en-US" sz="2000" dirty="0">
                <a:latin typeface="Century Gothic" panose="020B0502020202020204" pitchFamily="34" charset="0"/>
              </a:rPr>
              <a:t>“The global market economy in turn has to reward companies that live up to their entrepreneurial responsibility”</a:t>
            </a:r>
            <a:endParaRPr lang="ru-RU" sz="2000" dirty="0">
              <a:latin typeface="Century Gothic" panose="020B0502020202020204" pitchFamily="34" charset="0"/>
            </a:endParaRPr>
          </a:p>
          <a:p>
            <a:pPr lvl="1" indent="457200" algn="just">
              <a:buFont typeface="Wingdings" panose="05000000000000000000" pitchFamily="2" charset="2"/>
              <a:buChar char="v"/>
            </a:pPr>
            <a:r>
              <a:rPr lang="ru-RU" sz="2400" dirty="0">
                <a:latin typeface="Century Gothic" panose="020B0502020202020204" pitchFamily="34" charset="0"/>
              </a:rPr>
              <a:t>Собственно устойчивые технологии со снижением рисков негативного воздействия на природу и здоровье людей</a:t>
            </a:r>
          </a:p>
          <a:p>
            <a:pPr lvl="1" indent="0" algn="just">
              <a:buNone/>
            </a:pPr>
            <a:endParaRPr lang="ru-RU" sz="2400" dirty="0">
              <a:latin typeface="Century Gothic" panose="020B0502020202020204" pitchFamily="34" charset="0"/>
            </a:endParaRPr>
          </a:p>
          <a:p>
            <a:pPr indent="457200" algn="just"/>
            <a:endParaRPr lang="en-US" sz="2800" dirty="0"/>
          </a:p>
          <a:p>
            <a:pPr indent="457200" algn="just"/>
            <a:endParaRPr lang="ru-RU" sz="2800" dirty="0"/>
          </a:p>
          <a:p>
            <a:pPr indent="457200" algn="just"/>
            <a:endParaRPr lang="ru-RU" sz="2800" dirty="0"/>
          </a:p>
          <a:p>
            <a:pPr indent="457200" algn="just"/>
            <a:endParaRPr lang="ru-RU" sz="2400" i="1" dirty="0"/>
          </a:p>
          <a:p>
            <a:pPr lvl="1" indent="457200" algn="just"/>
            <a:endParaRPr lang="ru-RU" sz="2000" i="1" dirty="0"/>
          </a:p>
          <a:p>
            <a:pPr indent="457200" algn="just">
              <a:buFont typeface="Wingdings" pitchFamily="2" charset="2"/>
              <a:buNone/>
            </a:pPr>
            <a:endParaRPr lang="ru-RU" sz="2400" dirty="0"/>
          </a:p>
          <a:p>
            <a:pPr indent="457200" algn="just">
              <a:buFont typeface="Wingdings" pitchFamily="2" charset="2"/>
              <a:buNone/>
            </a:pPr>
            <a:endParaRPr lang="ru-RU" sz="2400" dirty="0"/>
          </a:p>
        </p:txBody>
      </p:sp>
      <p:pic>
        <p:nvPicPr>
          <p:cNvPr id="3" name="Рисунок 2">
            <a:extLst>
              <a:ext uri="{FF2B5EF4-FFF2-40B4-BE49-F238E27FC236}">
                <a16:creationId xmlns:a16="http://schemas.microsoft.com/office/drawing/2014/main" id="{72E47391-A7ED-4FBC-9CD2-3308B6CCD2DD}"/>
              </a:ext>
            </a:extLst>
          </p:cNvPr>
          <p:cNvPicPr>
            <a:picLocks noChangeAspect="1"/>
          </p:cNvPicPr>
          <p:nvPr/>
        </p:nvPicPr>
        <p:blipFill>
          <a:blip r:embed="rId3"/>
          <a:stretch>
            <a:fillRect/>
          </a:stretch>
        </p:blipFill>
        <p:spPr>
          <a:xfrm>
            <a:off x="8420474" y="4426837"/>
            <a:ext cx="1694405" cy="2403289"/>
          </a:xfrm>
          <a:prstGeom prst="rect">
            <a:avLst/>
          </a:prstGeom>
        </p:spPr>
      </p:pic>
      <p:pic>
        <p:nvPicPr>
          <p:cNvPr id="6" name="Рисунок 5">
            <a:extLst>
              <a:ext uri="{FF2B5EF4-FFF2-40B4-BE49-F238E27FC236}">
                <a16:creationId xmlns:a16="http://schemas.microsoft.com/office/drawing/2014/main" id="{D87369FD-F705-46FE-B360-72B10AF57593}"/>
              </a:ext>
            </a:extLst>
          </p:cNvPr>
          <p:cNvPicPr>
            <a:picLocks noChangeAspect="1"/>
          </p:cNvPicPr>
          <p:nvPr/>
        </p:nvPicPr>
        <p:blipFill>
          <a:blip r:embed="rId4"/>
          <a:stretch>
            <a:fillRect/>
          </a:stretch>
        </p:blipFill>
        <p:spPr>
          <a:xfrm>
            <a:off x="8207868" y="1326731"/>
            <a:ext cx="2629466" cy="1499617"/>
          </a:xfrm>
          <a:prstGeom prst="rect">
            <a:avLst/>
          </a:prstGeom>
        </p:spPr>
      </p:pic>
      <p:pic>
        <p:nvPicPr>
          <p:cNvPr id="7" name="Рисунок 6">
            <a:extLst>
              <a:ext uri="{FF2B5EF4-FFF2-40B4-BE49-F238E27FC236}">
                <a16:creationId xmlns:a16="http://schemas.microsoft.com/office/drawing/2014/main" id="{DED4DFFF-1725-4BB2-88ED-A6161D56BE41}"/>
              </a:ext>
            </a:extLst>
          </p:cNvPr>
          <p:cNvPicPr>
            <a:picLocks noChangeAspect="1"/>
          </p:cNvPicPr>
          <p:nvPr/>
        </p:nvPicPr>
        <p:blipFill>
          <a:blip r:embed="rId5"/>
          <a:stretch>
            <a:fillRect/>
          </a:stretch>
        </p:blipFill>
        <p:spPr>
          <a:xfrm>
            <a:off x="9613813" y="2832586"/>
            <a:ext cx="2447042" cy="1441036"/>
          </a:xfrm>
          <a:prstGeom prst="rect">
            <a:avLst/>
          </a:prstGeom>
        </p:spPr>
      </p:pic>
    </p:spTree>
    <p:extLst>
      <p:ext uri="{BB962C8B-B14F-4D97-AF65-F5344CB8AC3E}">
        <p14:creationId xmlns:p14="http://schemas.microsoft.com/office/powerpoint/2010/main" val="8564924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4685</TotalTime>
  <Words>632</Words>
  <Application>Microsoft Office PowerPoint</Application>
  <PresentationFormat>Широкоэкранный</PresentationFormat>
  <Paragraphs>141</Paragraphs>
  <Slides>11</Slides>
  <Notes>10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Calibri</vt:lpstr>
      <vt:lpstr>Century Gothic</vt:lpstr>
      <vt:lpstr>Tw Cen MT</vt:lpstr>
      <vt:lpstr>Tw Cen MT Condensed</vt:lpstr>
      <vt:lpstr>Wingdings</vt:lpstr>
      <vt:lpstr>Wingdings 3</vt:lpstr>
      <vt:lpstr>Интеграл</vt:lpstr>
      <vt:lpstr>Снижение трансакционных издержек - путь к триумфу цифрового капитализма</vt:lpstr>
      <vt:lpstr>«Провалы рынка» - за что критикуют рыночную экономику</vt:lpstr>
      <vt:lpstr>«Провалы рынка» - за что критикуют рыночную экономику</vt:lpstr>
      <vt:lpstr>Снижение трансакционных издержек – путь преодоления провалов</vt:lpstr>
      <vt:lpstr>Внешние эффекты</vt:lpstr>
      <vt:lpstr>Общественные блага</vt:lpstr>
      <vt:lpstr>Монополии и экосистемы</vt:lpstr>
      <vt:lpstr>Асимметрия информации</vt:lpstr>
      <vt:lpstr>Неустойчивость развития</vt:lpstr>
      <vt:lpstr>Цифровая экономика помогает свободному рынку шагать через провалы</vt:lpstr>
      <vt:lpstr>Риски цифровой коррозии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Финансовая грамотность в условиях короновизации экономики</dc:title>
  <dc:creator>Трухачев Сергей Анатольевич</dc:creator>
  <cp:lastModifiedBy>Alexander Kurdin</cp:lastModifiedBy>
  <cp:revision>188</cp:revision>
  <dcterms:created xsi:type="dcterms:W3CDTF">2020-03-28T18:58:51Z</dcterms:created>
  <dcterms:modified xsi:type="dcterms:W3CDTF">2020-10-07T11:12:00Z</dcterms:modified>
</cp:coreProperties>
</file>