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lvl1pPr marL="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baseline="0">
        <a:solidFill>
          <a:schemeClr val="dk1"/>
        </a:solidFill>
        <a:latin typeface="Arial" charset="0"/>
        <a:sym typeface="Arial" charset="0"/>
      </a:defRPr>
    </a:lvl1pPr>
    <a:lvl2pPr marL="4572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baseline="0">
        <a:solidFill>
          <a:schemeClr val="dk1"/>
        </a:solidFill>
        <a:latin typeface="Arial" charset="0"/>
        <a:sym typeface="Arial" charset="0"/>
      </a:defRPr>
    </a:lvl2pPr>
    <a:lvl3pPr marL="9144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baseline="0">
        <a:solidFill>
          <a:schemeClr val="dk1"/>
        </a:solidFill>
        <a:latin typeface="Arial" charset="0"/>
        <a:sym typeface="Arial" charset="0"/>
      </a:defRPr>
    </a:lvl3pPr>
    <a:lvl4pPr marL="13716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baseline="0">
        <a:solidFill>
          <a:schemeClr val="dk1"/>
        </a:solidFill>
        <a:latin typeface="Arial" charset="0"/>
        <a:sym typeface="Arial" charset="0"/>
      </a:defRPr>
    </a:lvl4pPr>
    <a:lvl5pPr marL="18288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baseline="0">
        <a:solidFill>
          <a:schemeClr val="dk1"/>
        </a:solidFill>
        <a:latin typeface="Arial" charset="0"/>
        <a:sym typeface="Arial" charset="0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1962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36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589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Образец подзаголовка</a:t>
            </a:r>
            <a:endParaRPr lang="zh-CN" altLang="en-US"/>
          </a:p>
        </p:txBody>
      </p:sp>
      <p:sp>
        <p:nvSpPr>
          <p:cNvPr id="1048590" name="Дата 104863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591" name="Номер слайда 104863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592" name="Нижний колонтитул 104863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2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30" name="Дата 104862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31" name="Номер слайда 104862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32" name="Нижний колонтитул 104862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25" name="Дата 1048619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26" name="Номер слайда 1048620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27" name="Нижний колонтитул 1048621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83" name="Дата 104858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584" name="Номер слайда 104858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585" name="Нижний колонтитул 104858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16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17" name="Дата 1048611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18" name="Номер слайда 1048612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19" name="Нижний колонтитул 1048613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1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1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12" name="Дата 104860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13" name="Номер слайда 104860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14" name="Нижний колонтитул 104860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5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53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54" name="Дата 104865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55" name="Номер слайда 104865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56" name="Нижний колонтитул 104865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34" name="Дата 1048628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35" name="Номер слайда 10486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36" name="Нижний колонтитул 104863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Дата 104861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21" name="Номер слайда 10486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22" name="Нижний колонтитул 104861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4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46" name="Дата 1048645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47" name="Номер слайда 104864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48" name="Нижний колонтитул 1048647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38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39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640" name="Дата 1048639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641" name="Номер слайда 1048640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  <p:sp>
        <p:nvSpPr>
          <p:cNvPr id="1048642" name="Нижний колонтитул 1048641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048575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/>
          <a:p>
            <a:pPr lvl="0"/>
            <a:r>
              <a:rPr lang="zh-CN" altLang="en-US"/>
              <a:t>Образец заголовка</a:t>
            </a:r>
          </a:p>
        </p:txBody>
      </p:sp>
      <p:sp>
        <p:nvSpPr>
          <p:cNvPr id="1048577" name="Текст 104857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lvl="0"/>
            <a:r>
              <a:rPr lang="zh-CN" altLang="en-US"/>
              <a:t>Образец текста</a:t>
            </a:r>
          </a:p>
          <a:p>
            <a:pPr lvl="1"/>
            <a:r>
              <a:rPr lang="zh-CN" altLang="en-US"/>
              <a:t>Второй уровень</a:t>
            </a:r>
          </a:p>
          <a:p>
            <a:pPr lvl="2"/>
            <a:r>
              <a:rPr lang="zh-CN" altLang="en-US"/>
              <a:t>Третий уровень</a:t>
            </a:r>
          </a:p>
          <a:p>
            <a:pPr lvl="3"/>
            <a:r>
              <a:rPr lang="zh-CN" altLang="en-US"/>
              <a:t>Четвертый уровень</a:t>
            </a:r>
          </a:p>
          <a:p>
            <a:pPr lvl="4"/>
            <a:r>
              <a:rPr lang="zh-CN" altLang="en-US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/>
            <a:endParaRPr sz="1400"/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ctr"/>
            <a:endParaRPr sz="1400"/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baseline="0">
                <a:solidFill>
                  <a:schemeClr val="dk1"/>
                </a:solidFill>
                <a:latin typeface="Arial" charset="0"/>
                <a:sym typeface="Arial" charset="0"/>
              </a:defRPr>
            </a:lvl5pPr>
          </a:lstStyle>
          <a:p>
            <a:pPr lvl="0" algn="r"/>
            <a:fld id="{566ABCEB-ACFC-4714-9973-3DA970169C29}" type="slidenum">
              <a:rPr sz="1400"/>
              <a:pPr lvl="0" algn="r"/>
              <a:t>‹#›</a:t>
            </a:fld>
            <a:endParaRPr sz="14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ctr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4400" b="0" i="0" baseline="0">
          <a:solidFill>
            <a:schemeClr val="lt2"/>
          </a:solidFill>
          <a:latin typeface="Arial" charset="0"/>
          <a:sym typeface="Arial" charset="0"/>
        </a:defRPr>
      </a:lvl1pPr>
    </p:titleStyle>
    <p:bodyStyle>
      <a:lvl1pPr marL="342900" indent="-3429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•"/>
        <a:defRPr sz="3200" b="0" i="0" baseline="0">
          <a:solidFill>
            <a:schemeClr val="dk1"/>
          </a:solidFill>
          <a:latin typeface="Arial" charset="0"/>
          <a:sym typeface="Arial" charset="0"/>
        </a:defRPr>
      </a:lvl1pPr>
      <a:lvl2pPr marL="742950" indent="-28575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–"/>
        <a:defRPr sz="2800" b="0" i="0" baseline="0">
          <a:solidFill>
            <a:schemeClr val="dk1"/>
          </a:solidFill>
          <a:latin typeface="Arial" charset="0"/>
          <a:sym typeface="Arial" charset="0"/>
        </a:defRPr>
      </a:lvl2pPr>
      <a:lvl3pPr marL="1143000" indent="-2286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•"/>
        <a:defRPr sz="2400" b="0" i="0" baseline="0">
          <a:solidFill>
            <a:schemeClr val="dk1"/>
          </a:solidFill>
          <a:latin typeface="Arial" charset="0"/>
          <a:sym typeface="Arial" charset="0"/>
        </a:defRPr>
      </a:lvl3pPr>
      <a:lvl4pPr marL="1600200" indent="-2286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–"/>
        <a:defRPr sz="2000" b="0" i="0" baseline="0">
          <a:solidFill>
            <a:schemeClr val="dk1"/>
          </a:solidFill>
          <a:latin typeface="Arial" charset="0"/>
          <a:sym typeface="Arial" charset="0"/>
        </a:defRPr>
      </a:lvl4pPr>
      <a:lvl5pPr marL="2057400" indent="-2286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FontTx/>
        <a:buChar char="»"/>
        <a:defRPr sz="2000" b="0" i="0" baseline="0">
          <a:solidFill>
            <a:schemeClr val="dk1"/>
          </a:solidFill>
          <a:latin typeface="Arial" charset="0"/>
          <a:sym typeface="Arial" charset="0"/>
        </a:defRPr>
      </a:lvl5pPr>
    </p:bodyStyle>
    <p:otherStyle>
      <a:lvl1pPr marL="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baseline="0">
          <a:solidFill>
            <a:schemeClr val="dk1"/>
          </a:solidFill>
          <a:latin typeface="Arial" charset="0"/>
          <a:sym typeface="Arial" charset="0"/>
        </a:defRPr>
      </a:lvl1pPr>
      <a:lvl2pPr marL="4572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baseline="0">
          <a:solidFill>
            <a:schemeClr val="dk1"/>
          </a:solidFill>
          <a:latin typeface="Arial" charset="0"/>
          <a:sym typeface="Arial" charset="0"/>
        </a:defRPr>
      </a:lvl2pPr>
      <a:lvl3pPr marL="9144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baseline="0">
          <a:solidFill>
            <a:schemeClr val="dk1"/>
          </a:solidFill>
          <a:latin typeface="Arial" charset="0"/>
          <a:sym typeface="Arial" charset="0"/>
        </a:defRPr>
      </a:lvl3pPr>
      <a:lvl4pPr marL="13716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baseline="0">
          <a:solidFill>
            <a:schemeClr val="dk1"/>
          </a:solidFill>
          <a:latin typeface="Arial" charset="0"/>
          <a:sym typeface="Arial" charset="0"/>
        </a:defRPr>
      </a:lvl4pPr>
      <a:lvl5pPr marL="18288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baseline="0">
          <a:solidFill>
            <a:schemeClr val="dk1"/>
          </a:solidFill>
          <a:latin typeface="Arial" charset="0"/>
          <a:sym typeface="Arial" charset="0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04858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НЕОКЕЙНСИАНСТВО</a:t>
            </a:r>
            <a:br>
              <a:rPr lang="ru-RU" dirty="0" smtClean="0"/>
            </a:br>
            <a:r>
              <a:rPr lang="en-US" altLang="ru-RU" dirty="0" smtClean="0"/>
              <a:t> </a:t>
            </a:r>
            <a:r>
              <a:rPr lang="ru-RU" altLang="en-US" dirty="0"/>
              <a:t>В</a:t>
            </a:r>
            <a:r>
              <a:rPr lang="en-US" altLang="ru-RU" dirty="0"/>
              <a:t> </a:t>
            </a:r>
            <a:r>
              <a:rPr lang="ru-RU" altLang="en-US" dirty="0"/>
              <a:t>АРГЕНТИНЕ</a:t>
            </a:r>
            <a:endParaRPr lang="ru-RU" dirty="0"/>
          </a:p>
        </p:txBody>
      </p:sp>
      <p:sp>
        <p:nvSpPr>
          <p:cNvPr id="1048587" name="Объект 1048586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4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600" dirty="0"/>
              <a:t>ВВП (номинальный) 	</a:t>
            </a:r>
            <a:r>
              <a:rPr lang="ru-RU" sz="1600" dirty="0" smtClean="0"/>
              <a:t>324,8 </a:t>
            </a:r>
            <a:r>
              <a:rPr lang="ru-RU" sz="1600" dirty="0"/>
              <a:t>млрд (2008)</a:t>
            </a:r>
          </a:p>
          <a:p>
            <a:r>
              <a:rPr lang="ru-RU" sz="1600" dirty="0"/>
              <a:t>ВВП по ППС 	</a:t>
            </a:r>
            <a:r>
              <a:rPr lang="ru-RU" sz="1600" dirty="0" smtClean="0"/>
              <a:t>575,2 </a:t>
            </a:r>
            <a:r>
              <a:rPr lang="ru-RU" sz="1600" dirty="0"/>
              <a:t>млрд</a:t>
            </a:r>
          </a:p>
          <a:p>
            <a:r>
              <a:rPr lang="ru-RU" sz="1600" dirty="0"/>
              <a:t>Место по ВВП по </a:t>
            </a:r>
            <a:r>
              <a:rPr lang="ru-RU" sz="1600"/>
              <a:t>ППС </a:t>
            </a:r>
            <a:r>
              <a:rPr lang="ru-RU" sz="1600" smtClean="0"/>
              <a:t>24-е </a:t>
            </a:r>
            <a:r>
              <a:rPr lang="ru-RU" sz="1600" dirty="0"/>
              <a:t>место</a:t>
            </a:r>
          </a:p>
          <a:p>
            <a:r>
              <a:rPr lang="ru-RU" sz="1600" dirty="0"/>
              <a:t>Рост ВВП 	</a:t>
            </a:r>
            <a:r>
              <a:rPr lang="ru-RU" sz="1600" dirty="0" smtClean="0"/>
              <a:t>6,8 </a:t>
            </a:r>
            <a:r>
              <a:rPr lang="ru-RU" sz="1600" dirty="0"/>
              <a:t>%</a:t>
            </a:r>
          </a:p>
          <a:p>
            <a:r>
              <a:rPr lang="ru-RU" sz="1600" dirty="0"/>
              <a:t>ВВП на душу населения по ППС 	</a:t>
            </a:r>
            <a:r>
              <a:rPr lang="ru-RU" sz="1600" dirty="0" smtClean="0"/>
              <a:t>14 </a:t>
            </a:r>
            <a:r>
              <a:rPr lang="ru-RU" sz="1600" dirty="0"/>
              <a:t>200</a:t>
            </a:r>
          </a:p>
          <a:p>
            <a:r>
              <a:rPr lang="ru-RU" sz="1600" dirty="0"/>
              <a:t>ВВП по секторам 	</a:t>
            </a:r>
            <a:endParaRPr lang="en-US" sz="1600" dirty="0" smtClean="0"/>
          </a:p>
          <a:p>
            <a:r>
              <a:rPr lang="ru-RU" sz="1600" dirty="0" smtClean="0"/>
              <a:t>сельское </a:t>
            </a:r>
            <a:r>
              <a:rPr lang="ru-RU" sz="1600" dirty="0"/>
              <a:t>хозяйство: 9,9 %</a:t>
            </a:r>
          </a:p>
          <a:p>
            <a:r>
              <a:rPr lang="ru-RU" sz="1600" dirty="0"/>
              <a:t>промышленность: 32,7 %</a:t>
            </a:r>
          </a:p>
          <a:p>
            <a:r>
              <a:rPr lang="ru-RU" sz="1600" dirty="0"/>
              <a:t>сфера услуг: 57,4 %</a:t>
            </a:r>
          </a:p>
          <a:p>
            <a:r>
              <a:rPr lang="ru-RU" sz="1600" dirty="0"/>
              <a:t>Инфляция (ИПЦ) 	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</a:t>
            </a:r>
            <a:r>
              <a:rPr lang="ru-RU" sz="1600" dirty="0" smtClean="0"/>
              <a:t>9,7 </a:t>
            </a:r>
            <a:r>
              <a:rPr lang="ru-RU" sz="1600" dirty="0"/>
              <a:t>% [1] (</a:t>
            </a:r>
            <a:r>
              <a:rPr lang="ru-RU" sz="1600" dirty="0" smtClean="0"/>
              <a:t>201</a:t>
            </a:r>
            <a:r>
              <a:rPr lang="en-US" sz="1600" dirty="0" smtClean="0"/>
              <a:t>6</a:t>
            </a:r>
            <a:r>
              <a:rPr lang="ru-RU" sz="1600" dirty="0" smtClean="0"/>
              <a:t>)</a:t>
            </a:r>
            <a:endParaRPr lang="ru-RU" sz="1600" dirty="0"/>
          </a:p>
          <a:p>
            <a:r>
              <a:rPr lang="ru-RU" sz="1600" dirty="0"/>
              <a:t>Население за чертой бедности 	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</a:t>
            </a:r>
            <a:r>
              <a:rPr lang="ru-RU" sz="1600" dirty="0" smtClean="0"/>
              <a:t>13.9 </a:t>
            </a:r>
            <a:r>
              <a:rPr lang="ru-RU" sz="1600" dirty="0"/>
              <a:t>% (2007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pic>
        <p:nvPicPr>
          <p:cNvPr id="2097152" name="Рисунок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1988840"/>
            <a:ext cx="4441104" cy="33238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НАЧАЛО </a:t>
            </a:r>
            <a:br>
              <a:rPr lang="ru-RU" dirty="0" smtClean="0"/>
            </a:br>
            <a:r>
              <a:rPr lang="ru-RU" dirty="0" smtClean="0"/>
              <a:t>КЕЙНСИАНСТВА</a:t>
            </a:r>
            <a:br>
              <a:rPr lang="ru-RU" dirty="0" smtClean="0"/>
            </a:br>
            <a:r>
              <a:rPr lang="ru-RU" dirty="0" smtClean="0"/>
              <a:t> В АРГЕНТИНЕ</a:t>
            </a:r>
            <a:endParaRPr lang="ru-RU" dirty="0"/>
          </a:p>
        </p:txBody>
      </p:sp>
      <p:sp>
        <p:nvSpPr>
          <p:cNvPr id="1048594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RAUL PREBISCH (</a:t>
            </a:r>
            <a:r>
              <a:rPr lang="en-US" dirty="0" smtClean="0"/>
              <a:t>1901</a:t>
            </a:r>
            <a:r>
              <a:rPr lang="ru-RU" dirty="0" smtClean="0"/>
              <a:t> -</a:t>
            </a:r>
            <a:r>
              <a:rPr lang="en-US" dirty="0" smtClean="0"/>
              <a:t> </a:t>
            </a:r>
            <a:r>
              <a:rPr lang="en-US" dirty="0" smtClean="0"/>
              <a:t>1986)</a:t>
            </a:r>
          </a:p>
          <a:p>
            <a:r>
              <a:rPr lang="ru-RU" dirty="0" smtClean="0"/>
              <a:t>В послевоенный период поддерживал </a:t>
            </a:r>
            <a:r>
              <a:rPr lang="ru-RU" dirty="0" err="1" smtClean="0"/>
              <a:t>Кейнса</a:t>
            </a:r>
            <a:endParaRPr lang="ru-RU" dirty="0" smtClean="0"/>
          </a:p>
          <a:p>
            <a:r>
              <a:rPr lang="ru-RU" dirty="0" smtClean="0"/>
              <a:t>В 60-е годы перешел на позиции </a:t>
            </a:r>
          </a:p>
          <a:p>
            <a:r>
              <a:rPr lang="ru-RU" dirty="0" smtClean="0"/>
              <a:t>структурализма</a:t>
            </a:r>
            <a:endParaRPr lang="ru-RU" dirty="0"/>
          </a:p>
        </p:txBody>
      </p:sp>
      <p:pic>
        <p:nvPicPr>
          <p:cNvPr id="2097153" name="Объект 4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220450" y="4922228"/>
            <a:ext cx="1905000" cy="19716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Заголовок 104858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ПРИХОД К ВЛАСТИ</a:t>
            </a:r>
            <a:br>
              <a:rPr lang="ru-RU" dirty="0" smtClean="0"/>
            </a:br>
            <a:r>
              <a:rPr lang="ru-RU" dirty="0" smtClean="0"/>
              <a:t> ПЕРОНИСТОВ (2003 \ 2016)</a:t>
            </a:r>
            <a:endParaRPr lang="ru-RU" dirty="0"/>
          </a:p>
        </p:txBody>
      </p:sp>
      <p:sp>
        <p:nvSpPr>
          <p:cNvPr id="1048596" name="Объект 104858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ПРЕЗИДЕНТЫ НЕСТОР КИРШНЕР,</a:t>
            </a:r>
          </a:p>
          <a:p>
            <a:r>
              <a:rPr lang="ru-RU" dirty="0" smtClean="0"/>
              <a:t> КРИСТИНА ФЕРНАНДЕС</a:t>
            </a:r>
          </a:p>
          <a:p>
            <a:r>
              <a:rPr lang="ru-RU" dirty="0" smtClean="0"/>
              <a:t>ДИРЕКТОР КАБИНЕТА ХОРХЕ КАПИТАНИЧ</a:t>
            </a:r>
            <a:endParaRPr lang="ru-RU" dirty="0"/>
          </a:p>
        </p:txBody>
      </p:sp>
      <p:pic>
        <p:nvPicPr>
          <p:cNvPr id="2097154" name="Рисунок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4000339"/>
            <a:ext cx="3038650" cy="20803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Заголовок 104858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ПЕРВЫЕ МЕРЫ НОВОГО </a:t>
            </a:r>
            <a:br>
              <a:rPr lang="ru-RU" dirty="0" smtClean="0"/>
            </a:br>
            <a:r>
              <a:rPr lang="ru-RU" dirty="0" smtClean="0"/>
              <a:t>ПРАВИТЕЛ ЬСТВА</a:t>
            </a:r>
            <a:endParaRPr lang="ru-RU" dirty="0"/>
          </a:p>
        </p:txBody>
      </p:sp>
      <p:sp>
        <p:nvSpPr>
          <p:cNvPr id="1048598" name="Объект 1048590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2"/>
          </a:xfrm>
        </p:spPr>
        <p:txBody>
          <a:bodyPr/>
          <a:lstStyle/>
          <a:p>
            <a:r>
              <a:rPr lang="ru-RU" dirty="0" smtClean="0"/>
              <a:t>Повышение экспортных </a:t>
            </a:r>
            <a:r>
              <a:rPr lang="ru-RU" dirty="0" smtClean="0"/>
              <a:t>пошлин </a:t>
            </a:r>
            <a:r>
              <a:rPr lang="ru-RU" dirty="0" smtClean="0"/>
              <a:t>на масло и кукурузу с 32 до 35% и на сою с 35% до 48 %</a:t>
            </a:r>
          </a:p>
          <a:p>
            <a:r>
              <a:rPr lang="ru-RU" dirty="0" smtClean="0"/>
              <a:t>Авансовый </a:t>
            </a:r>
            <a:r>
              <a:rPr lang="ru-RU" dirty="0" smtClean="0"/>
              <a:t>характер взимания налогов</a:t>
            </a:r>
          </a:p>
          <a:p>
            <a:r>
              <a:rPr lang="ru-RU" dirty="0" smtClean="0"/>
              <a:t>Недовольство </a:t>
            </a:r>
            <a:r>
              <a:rPr lang="ru-RU" dirty="0" smtClean="0"/>
              <a:t>фермеров</a:t>
            </a:r>
          </a:p>
          <a:p>
            <a:r>
              <a:rPr lang="ru-RU" dirty="0" smtClean="0"/>
              <a:t>Аграрные </a:t>
            </a:r>
            <a:r>
              <a:rPr lang="ru-RU" dirty="0" smtClean="0"/>
              <a:t>кредиты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/>
              <a:t>в 1б 5 млрд. </a:t>
            </a:r>
            <a:r>
              <a:rPr lang="ru-RU" dirty="0" smtClean="0"/>
              <a:t>долл.</a:t>
            </a:r>
            <a:endParaRPr lang="ru-RU" dirty="0"/>
          </a:p>
        </p:txBody>
      </p:sp>
      <p:pic>
        <p:nvPicPr>
          <p:cNvPr id="2097155" name="Рисунок 209715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061349" y="4221088"/>
            <a:ext cx="3739877" cy="24916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Заголовок 104859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ЭКОНОМИЧЕСКИЙ БЛОК </a:t>
            </a:r>
            <a:br>
              <a:rPr lang="ru-RU" dirty="0" smtClean="0"/>
            </a:br>
            <a:r>
              <a:rPr lang="ru-RU" dirty="0" smtClean="0"/>
              <a:t>ПРАВИТЕЛ ЬСТВА</a:t>
            </a:r>
            <a:endParaRPr lang="ru-RU" dirty="0"/>
          </a:p>
        </p:txBody>
      </p:sp>
      <p:sp>
        <p:nvSpPr>
          <p:cNvPr id="1048600" name="Объект 104859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Министр экономики </a:t>
            </a:r>
            <a:r>
              <a:rPr lang="en-US" sz="2400" dirty="0" smtClean="0"/>
              <a:t>AXEL KICILOFF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r>
              <a:rPr lang="ru-RU" sz="2400" dirty="0" smtClean="0"/>
              <a:t>    </a:t>
            </a:r>
            <a:r>
              <a:rPr lang="ru-RU" sz="2400" dirty="0" smtClean="0"/>
              <a:t>- окончил </a:t>
            </a:r>
            <a:r>
              <a:rPr lang="ru-RU" sz="2400" dirty="0" smtClean="0"/>
              <a:t>экономический </a:t>
            </a:r>
            <a:r>
              <a:rPr lang="ru-RU" sz="2400" dirty="0" smtClean="0"/>
              <a:t>факультет </a:t>
            </a:r>
            <a:r>
              <a:rPr lang="ru-RU" sz="2400" dirty="0" smtClean="0"/>
              <a:t>Университета</a:t>
            </a:r>
          </a:p>
          <a:p>
            <a:pPr marL="0" indent="0">
              <a:buNone/>
            </a:pPr>
            <a:r>
              <a:rPr lang="ru-RU" sz="2400" dirty="0" smtClean="0"/>
              <a:t>     Буэнос </a:t>
            </a:r>
            <a:r>
              <a:rPr lang="ru-RU" sz="2400" dirty="0" err="1" smtClean="0"/>
              <a:t>Айреса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     -защитил диссертацию по теории </a:t>
            </a:r>
            <a:r>
              <a:rPr lang="ru-RU" sz="2400" dirty="0" err="1" smtClean="0"/>
              <a:t>Кейнса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     -преподавал макро и микроэкономику и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марксистскую политэкономию</a:t>
            </a:r>
          </a:p>
          <a:p>
            <a:r>
              <a:rPr lang="ru-RU" sz="2400" dirty="0" smtClean="0"/>
              <a:t>Министр национального планирования </a:t>
            </a:r>
            <a:r>
              <a:rPr lang="en-US" sz="2400" dirty="0" smtClean="0"/>
              <a:t>Julio de </a:t>
            </a:r>
            <a:r>
              <a:rPr lang="en-US" sz="2400" dirty="0" err="1" smtClean="0"/>
              <a:t>Vido</a:t>
            </a:r>
            <a:endParaRPr lang="en-US" sz="2400" dirty="0" smtClean="0"/>
          </a:p>
          <a:p>
            <a:r>
              <a:rPr lang="ru-RU" sz="2400" dirty="0" smtClean="0"/>
              <a:t>Председатель ЦБ</a:t>
            </a:r>
            <a:r>
              <a:rPr lang="en-US" sz="2400" dirty="0" smtClean="0"/>
              <a:t> Jorje </a:t>
            </a:r>
            <a:r>
              <a:rPr lang="en-US" sz="2400" dirty="0" err="1" smtClean="0"/>
              <a:t>Fabrega</a:t>
            </a:r>
            <a:endParaRPr lang="ru-RU" sz="2400" dirty="0"/>
          </a:p>
        </p:txBody>
      </p:sp>
      <p:pic>
        <p:nvPicPr>
          <p:cNvPr id="2097156" name="Рисунок 209715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869160"/>
            <a:ext cx="2243926" cy="16829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Заголовок 104859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ПОЛИТИКА ПЕРОНИСТСКОЙ АДМИНИСТРАЦИИ</a:t>
            </a:r>
            <a:endParaRPr lang="ru-RU" dirty="0"/>
          </a:p>
        </p:txBody>
      </p:sp>
      <p:sp>
        <p:nvSpPr>
          <p:cNvPr id="1048602" name="Объект 104859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Ренационализация</a:t>
            </a:r>
            <a:r>
              <a:rPr lang="ru-RU" dirty="0" smtClean="0"/>
              <a:t> нефтяной промышленности (</a:t>
            </a:r>
            <a:r>
              <a:rPr lang="en-US" dirty="0" smtClean="0"/>
              <a:t>YPF</a:t>
            </a:r>
            <a:r>
              <a:rPr lang="ru-RU" dirty="0" smtClean="0"/>
              <a:t>), трактовка нефти как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ресурса </a:t>
            </a:r>
            <a:r>
              <a:rPr lang="ru-RU" dirty="0" smtClean="0"/>
              <a:t>для национального развития</a:t>
            </a:r>
          </a:p>
          <a:p>
            <a:r>
              <a:rPr lang="ru-RU" dirty="0" smtClean="0"/>
              <a:t>Национализация пенсионных фондов</a:t>
            </a:r>
          </a:p>
          <a:p>
            <a:r>
              <a:rPr lang="ru-RU" dirty="0" smtClean="0"/>
              <a:t>Строительство 4000 000 домов для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бедных</a:t>
            </a:r>
            <a:r>
              <a:rPr lang="ru-RU" dirty="0" smtClean="0"/>
              <a:t>, создание 100 000 рабочих мест</a:t>
            </a:r>
            <a:endParaRPr lang="ru-RU" dirty="0"/>
          </a:p>
        </p:txBody>
      </p:sp>
      <p:pic>
        <p:nvPicPr>
          <p:cNvPr id="2097157" name="Рисунок 209715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4922614"/>
            <a:ext cx="2790883" cy="19353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Заголовок 104859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ВНЕШНЕЭКОНОМИЧЕСКАЯ ПОЛИТИКА</a:t>
            </a:r>
            <a:endParaRPr lang="ru-RU" dirty="0"/>
          </a:p>
        </p:txBody>
      </p:sp>
      <p:sp>
        <p:nvSpPr>
          <p:cNvPr id="1048604" name="Объект 1048596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2"/>
          </a:xfrm>
        </p:spPr>
        <p:txBody>
          <a:bodyPr/>
          <a:lstStyle/>
          <a:p>
            <a:r>
              <a:rPr lang="ru-RU" dirty="0" smtClean="0"/>
              <a:t>Сближение с БРИКС</a:t>
            </a:r>
          </a:p>
          <a:p>
            <a:r>
              <a:rPr lang="ru-RU" dirty="0" smtClean="0"/>
              <a:t>Сотрудничество с МЕРКОСУР</a:t>
            </a:r>
          </a:p>
          <a:p>
            <a:r>
              <a:rPr lang="ru-RU" dirty="0" smtClean="0"/>
              <a:t>Расширение связей с Кубой и Венесуэлой</a:t>
            </a:r>
            <a:endParaRPr lang="ru-RU" dirty="0"/>
          </a:p>
        </p:txBody>
      </p:sp>
      <p:pic>
        <p:nvPicPr>
          <p:cNvPr id="2097158" name="Рисунок 209715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3870575"/>
            <a:ext cx="2337423" cy="167826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Заголовок 104859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ДАВЛЕНИЕ НА  ПРАВИТЕЛЬСТВО </a:t>
            </a:r>
            <a:br>
              <a:rPr lang="ru-RU" sz="3600" dirty="0" smtClean="0"/>
            </a:br>
            <a:r>
              <a:rPr lang="ru-RU" sz="3600" dirty="0" smtClean="0"/>
              <a:t>КРИСТИНЫ ФЕРНАНДЕС</a:t>
            </a:r>
            <a:endParaRPr lang="ru-RU" sz="3600" dirty="0"/>
          </a:p>
        </p:txBody>
      </p:sp>
      <p:sp>
        <p:nvSpPr>
          <p:cNvPr id="1048606" name="Объект 104859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Долг в 130 млрд. </a:t>
            </a:r>
            <a:r>
              <a:rPr lang="ru-RU" sz="2000" dirty="0" err="1" smtClean="0"/>
              <a:t>долл</a:t>
            </a:r>
            <a:r>
              <a:rPr lang="ru-RU" sz="2000" dirty="0" smtClean="0"/>
              <a:t>, унаследованный от л и б е р а л ь н о г о  п р а в и т е л ь с т в а КАРЛОСА САУЛЯ МЕНЕМА и ДОМИНГО КАВАЛЛО</a:t>
            </a:r>
          </a:p>
          <a:p>
            <a:r>
              <a:rPr lang="ru-RU" sz="2000" dirty="0" smtClean="0"/>
              <a:t>Реструктуризация 93 % долга</a:t>
            </a:r>
          </a:p>
          <a:p>
            <a:r>
              <a:rPr lang="ru-RU" sz="2000" dirty="0" smtClean="0"/>
              <a:t>Отказ </a:t>
            </a:r>
            <a:r>
              <a:rPr lang="en-US" sz="2000" dirty="0" smtClean="0"/>
              <a:t>MNM MANAGEMENT </a:t>
            </a:r>
            <a:r>
              <a:rPr lang="ru-RU" sz="2000" dirty="0" smtClean="0"/>
              <a:t>и </a:t>
            </a:r>
            <a:r>
              <a:rPr lang="en-US" sz="2000" dirty="0" smtClean="0"/>
              <a:t>AURELIUS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    от участия в реструктуризации долга</a:t>
            </a:r>
          </a:p>
          <a:p>
            <a:r>
              <a:rPr lang="ru-RU" sz="2000" dirty="0" smtClean="0"/>
              <a:t>Потеря страной 70 млрд. долл. от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обесценения ценных бумаг</a:t>
            </a:r>
          </a:p>
          <a:p>
            <a:r>
              <a:rPr lang="ru-RU" sz="2000" dirty="0" smtClean="0"/>
              <a:t>Дефолт</a:t>
            </a:r>
          </a:p>
          <a:p>
            <a:r>
              <a:rPr lang="ru-RU" sz="2000" dirty="0" smtClean="0"/>
              <a:t>Проигрыш выборов л и б е р а л ь н о й </a:t>
            </a:r>
            <a:r>
              <a:rPr lang="en-US" sz="2000" dirty="0" smtClean="0"/>
              <a:t>       </a:t>
            </a:r>
            <a:r>
              <a:rPr lang="en-US" altLang="en-US" sz="2000" dirty="0" smtClean="0"/>
              <a:t>¡</a:t>
            </a:r>
            <a:r>
              <a:rPr lang="en-US" sz="2000" dirty="0" smtClean="0"/>
              <a:t>VENSEREMOS!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па р т и </a:t>
            </a:r>
            <a:r>
              <a:rPr lang="ru-RU" sz="2000" dirty="0" err="1" smtClean="0"/>
              <a:t>и</a:t>
            </a:r>
            <a:r>
              <a:rPr lang="ru-RU" sz="2000" dirty="0" smtClean="0"/>
              <a:t> </a:t>
            </a:r>
            <a:r>
              <a:rPr lang="ru-RU" sz="2000" dirty="0" err="1" smtClean="0"/>
              <a:t>Маурисио</a:t>
            </a:r>
            <a:r>
              <a:rPr lang="ru-RU" sz="2000" dirty="0" smtClean="0"/>
              <a:t> </a:t>
            </a:r>
            <a:r>
              <a:rPr lang="ru-RU" sz="2000" dirty="0" err="1" smtClean="0"/>
              <a:t>Макри</a:t>
            </a:r>
            <a:r>
              <a:rPr lang="ru-RU" sz="2000" dirty="0" smtClean="0"/>
              <a:t> и </a:t>
            </a:r>
            <a:r>
              <a:rPr lang="ru-RU" sz="2000" dirty="0" smtClean="0"/>
              <a:t>сворачивание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    </a:t>
            </a:r>
            <a:r>
              <a:rPr lang="ru-RU" sz="2000" dirty="0" err="1" smtClean="0"/>
              <a:t>левокейнсианского</a:t>
            </a:r>
            <a:r>
              <a:rPr lang="ru-RU" sz="2000" dirty="0" smtClean="0"/>
              <a:t> эксперимента, переход к монетаризму</a:t>
            </a:r>
            <a:endParaRPr lang="en-US" sz="2000" dirty="0" smtClean="0"/>
          </a:p>
          <a:p>
            <a:endParaRPr lang="ru-RU" sz="2000" dirty="0"/>
          </a:p>
        </p:txBody>
      </p:sp>
      <p:pic>
        <p:nvPicPr>
          <p:cNvPr id="2097159" name="Рисунок 209715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750997" y="2348880"/>
            <a:ext cx="2935803" cy="244961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Заголовок 104859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1048608" name="Объект 104860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  <a:endParaRPr lang="ru-RU" dirty="0"/>
          </a:p>
        </p:txBody>
      </p:sp>
      <p:pic>
        <p:nvPicPr>
          <p:cNvPr id="2097160" name="Рисунок 209715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323816" y="2136405"/>
            <a:ext cx="2496368" cy="25851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80808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000000"/>
        </a:dk1>
        <a:lt1>
          <a:srgbClr val="FFFFFF"/>
        </a:lt1>
        <a:dk2>
          <a:srgbClr val="808080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009999"/>
        </a:hlink>
        <a:folHlink>
          <a:srgbClr val="99CC00"/>
        </a:folHlink>
      </a:clrScheme>
    </a:extraClrScheme>
    <a:extraClrScheme>
      <a:clrScheme name="Default Color Scheme 2">
        <a:dk1>
          <a:srgbClr val="000000"/>
        </a:dk1>
        <a:lt1>
          <a:srgbClr val="FFFFFF"/>
        </a:lt1>
        <a:dk2>
          <a:srgbClr val="969696"/>
        </a:dk2>
        <a:lt2>
          <a:srgbClr val="000000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CC3300"/>
        </a:hlink>
        <a:folHlink>
          <a:srgbClr val="996600"/>
        </a:folHlink>
      </a:clrScheme>
    </a:extraClrScheme>
    <a:extraClrScheme>
      <a:clrScheme name="Default Color Scheme 3">
        <a:dk1>
          <a:srgbClr val="000000"/>
        </a:dk1>
        <a:lt1>
          <a:srgbClr val="FFFFFF"/>
        </a:lt1>
        <a:dk2>
          <a:srgbClr val="808080"/>
        </a:dk2>
        <a:lt2>
          <a:srgbClr val="00000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3333CC"/>
        </a:hlink>
        <a:folHlink>
          <a:srgbClr val="AF67FF"/>
        </a:folHlink>
      </a:clrScheme>
    </a:extraClrScheme>
    <a:extraClrScheme>
      <a:clrScheme name="Default Color Scheme 4">
        <a:dk1>
          <a:srgbClr val="000000"/>
        </a:dk1>
        <a:lt1>
          <a:srgbClr val="DEF6F1"/>
        </a:lt1>
        <a:dk2>
          <a:srgbClr val="969696"/>
        </a:dk2>
        <a:lt2>
          <a:srgbClr val="000000"/>
        </a:lt2>
        <a:accent1>
          <a:srgbClr val="FFFFFF"/>
        </a:accent1>
        <a:accent2>
          <a:srgbClr val="8DC6FF"/>
        </a:accent2>
        <a:accent3>
          <a:srgbClr val="DEF6F1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0066CC"/>
        </a:hlink>
        <a:folHlink>
          <a:srgbClr val="00A800"/>
        </a:folHlink>
      </a:clrScheme>
    </a:extraClrScheme>
    <a:extraClrScheme>
      <a:clrScheme name="Default Color Scheme 5">
        <a:dk1>
          <a:srgbClr val="000000"/>
        </a:dk1>
        <a:lt1>
          <a:srgbClr val="FFFFD9"/>
        </a:lt1>
        <a:dk2>
          <a:srgbClr val="777777"/>
        </a:dk2>
        <a:lt2>
          <a:srgbClr val="000000"/>
        </a:lt2>
        <a:accent1>
          <a:srgbClr val="FFFFF7"/>
        </a:accent1>
        <a:accent2>
          <a:srgbClr val="33CCCC"/>
        </a:accent2>
        <a:accent3>
          <a:srgbClr val="FFFFD9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FF5050"/>
        </a:hlink>
        <a:folHlink>
          <a:srgbClr val="FF9900"/>
        </a:folHlink>
      </a:clrScheme>
    </a:extraClrScheme>
    <a:extraClrScheme>
      <a:clrScheme name="Default Color Scheme 6">
        <a:dk1>
          <a:srgbClr val="FFFFFF"/>
        </a:dk1>
        <a:lt1>
          <a:srgbClr val="008080"/>
        </a:lt1>
        <a:dk2>
          <a:srgbClr val="005A58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00808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00FFFF"/>
        </a:hlink>
        <a:folHlink>
          <a:srgbClr val="00FF00"/>
        </a:folHlink>
      </a:clrScheme>
    </a:extraClrScheme>
    <a:extraClrScheme>
      <a:clrScheme name="Default Color Scheme 7">
        <a:dk1>
          <a:srgbClr val="FFFFFF"/>
        </a:dk1>
        <a:lt1>
          <a:srgbClr val="800000"/>
        </a:lt1>
        <a:dk2>
          <a:srgbClr val="5C1F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80000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FFFF99"/>
        </a:hlink>
        <a:folHlink>
          <a:srgbClr val="D3A219"/>
        </a:folHlink>
      </a:clrScheme>
    </a:extraClrScheme>
    <a:extraClrScheme>
      <a:clrScheme name="Default Color Scheme 8">
        <a:dk1>
          <a:srgbClr val="FFFFFF"/>
        </a:dk1>
        <a:lt1>
          <a:srgbClr val="000099"/>
        </a:lt1>
        <a:dk2>
          <a:srgbClr val="0033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000099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66CCFF"/>
        </a:hlink>
        <a:folHlink>
          <a:srgbClr val="FFE701"/>
        </a:folHlink>
      </a:clrScheme>
    </a:extraClrScheme>
    <a:extraClrScheme>
      <a:clrScheme name="Default Color Scheme 9">
        <a:dk1>
          <a:srgbClr val="FFFFFF"/>
        </a:dk1>
        <a:lt1>
          <a:srgbClr val="000000"/>
        </a:lt1>
        <a:dk2>
          <a:srgbClr val="336699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00000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66CCFF"/>
        </a:hlink>
        <a:folHlink>
          <a:srgbClr val="F0E500"/>
        </a:folHlink>
      </a:clrScheme>
    </a:extraClrScheme>
    <a:extraClrScheme>
      <a:clrScheme name="Default Color Scheme 10">
        <a:dk1>
          <a:srgbClr val="FFFFFF"/>
        </a:dk1>
        <a:lt1>
          <a:srgbClr val="686B5D"/>
        </a:lt1>
        <a:dk2>
          <a:srgbClr val="777777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686B5D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FFCC66"/>
        </a:hlink>
        <a:folHlink>
          <a:srgbClr val="E9DCB9"/>
        </a:folHlink>
      </a:clrScheme>
    </a:extraClrScheme>
    <a:extraClrScheme>
      <a:clrScheme name="Default Color Scheme 11">
        <a:dk1>
          <a:srgbClr val="FFFFFF"/>
        </a:dk1>
        <a:lt1>
          <a:srgbClr val="666699"/>
        </a:lt1>
        <a:dk2>
          <a:srgbClr val="3E3E5C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666699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99CCFF"/>
        </a:hlink>
        <a:folHlink>
          <a:srgbClr val="FFFF99"/>
        </a:folHlink>
      </a:clrScheme>
    </a:extraClrScheme>
    <a:extraClrScheme>
      <a:clrScheme name="Default Color Scheme 12">
        <a:dk1>
          <a:srgbClr val="FFFFFF"/>
        </a:dk1>
        <a:lt1>
          <a:srgbClr val="523E26"/>
        </a:lt1>
        <a:dk2>
          <a:srgbClr val="2D2015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523E26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CCB400"/>
        </a:hlink>
        <a:folHlink>
          <a:srgbClr val="8C9EA0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276</Words>
  <Application>Microsoft Office PowerPoint</Application>
  <PresentationFormat>Экран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主题</vt:lpstr>
      <vt:lpstr>НЕОКЕЙНСИАНСТВО  В АРГЕНТИНЕ</vt:lpstr>
      <vt:lpstr>НАЧАЛО  КЕЙНСИАНСТВА  В АРГЕНТИНЕ</vt:lpstr>
      <vt:lpstr>ПРИХОД К ВЛАСТИ  ПЕРОНИСТОВ (2003 \ 2016)</vt:lpstr>
      <vt:lpstr>ПЕРВЫЕ МЕРЫ НОВОГО  ПРАВИТЕЛ ЬСТВА</vt:lpstr>
      <vt:lpstr>ЭКОНОМИЧЕСКИЙ БЛОК  ПРАВИТЕЛ ЬСТВА</vt:lpstr>
      <vt:lpstr>ПОЛИТИКА ПЕРОНИСТСКОЙ АДМИНИСТРАЦИИ</vt:lpstr>
      <vt:lpstr>ВНЕШНЕЭКОНОМИЧЕСКАЯ ПОЛИТИКА</vt:lpstr>
      <vt:lpstr>ДАВЛЕНИЕ НА  ПРАВИТЕЛЬСТВО  КРИСТИНЫ ФЕРНАНДЕС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НЕОКЕЙНСИАНСТВО В АРГЕНТИНЕ</dc:title>
  <dc:creator>Сергей</dc:creator>
  <cp:lastModifiedBy>Сергей</cp:lastModifiedBy>
  <cp:revision>4</cp:revision>
  <dcterms:created xsi:type="dcterms:W3CDTF">2017-03-28T11:00:36Z</dcterms:created>
  <dcterms:modified xsi:type="dcterms:W3CDTF">2017-07-04T11:28:46Z</dcterms:modified>
</cp:coreProperties>
</file>