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66" r:id="rId4"/>
    <p:sldId id="265" r:id="rId5"/>
    <p:sldId id="267" r:id="rId6"/>
    <p:sldId id="270" r:id="rId7"/>
    <p:sldId id="27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C000"/>
    <a:srgbClr val="EBEBEB"/>
    <a:srgbClr val="D3D3D3"/>
    <a:srgbClr val="44546A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4.png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4.png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F17D8-BDF9-458B-A471-86DCC36F355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827DE821-898D-4155-8687-CBACBAA09A57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При выходе на практику необходимо скачать </a:t>
          </a:r>
          <a:r>
            <a:rPr lang="en-US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&lt;</a:t>
          </a:r>
          <a:r>
            <a:rPr lang="ru-RU" b="1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Дневник </a:t>
          </a:r>
          <a:r>
            <a:rPr lang="ru-RU" b="1" dirty="0">
              <a:latin typeface="Roboto Condensed" panose="02000000000000000000" pitchFamily="2" charset="0"/>
              <a:ea typeface="Roboto Condensed" panose="02000000000000000000" pitchFamily="2" charset="0"/>
            </a:rPr>
            <a:t>производственной практики Бакалавриат </a:t>
          </a:r>
          <a:r>
            <a:rPr lang="en-US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&lt;</a:t>
          </a:r>
          <a:r>
            <a:rPr lang="ru-RU" b="1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Менеджмент</a:t>
          </a:r>
          <a:r>
            <a:rPr lang="en-US" b="1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&gt; 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в личном кабинете в разделе </a:t>
          </a:r>
          <a:r>
            <a:rPr lang="en-US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Документы</a:t>
          </a:r>
          <a:r>
            <a:rPr lang="en-US" dirty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, далее </a:t>
          </a:r>
          <a:r>
            <a:rPr lang="en-US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”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Документы 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по практике</a:t>
          </a:r>
          <a:r>
            <a:rPr lang="en-US" dirty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.</a:t>
          </a:r>
          <a:endParaRPr lang="en-US" dirty="0"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A7923FA3-93C0-46D7-A65D-3940A5C8E8B6}" type="parTrans" cxnId="{31B8397B-A586-4C38-97F5-E8C461929375}">
      <dgm:prSet/>
      <dgm:spPr/>
      <dgm:t>
        <a:bodyPr/>
        <a:lstStyle/>
        <a:p>
          <a:endParaRPr lang="en-US"/>
        </a:p>
      </dgm:t>
    </dgm:pt>
    <dgm:pt modelId="{A6661744-5953-4E51-B5E1-F8854D18978E}" type="sibTrans" cxnId="{31B8397B-A586-4C38-97F5-E8C461929375}">
      <dgm:prSet/>
      <dgm:spPr/>
      <dgm:t>
        <a:bodyPr/>
        <a:lstStyle/>
        <a:p>
          <a:endParaRPr lang="en-US"/>
        </a:p>
      </dgm:t>
    </dgm:pt>
    <dgm:pt modelId="{8B761756-0A9B-4D7A-9970-9EC25E531091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Разработать индивидуальное задание с научным руководителем в зависимости от сферы деятельности организации и отдела, в котором будет проходить практика. </a:t>
          </a:r>
          <a:endParaRPr lang="en-US" dirty="0"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F25148B7-A063-49C7-8F90-5F905A467EB8}" type="parTrans" cxnId="{FBA87308-5DCE-4C89-B532-AEF6242C132C}">
      <dgm:prSet/>
      <dgm:spPr/>
      <dgm:t>
        <a:bodyPr/>
        <a:lstStyle/>
        <a:p>
          <a:endParaRPr lang="en-US"/>
        </a:p>
      </dgm:t>
    </dgm:pt>
    <dgm:pt modelId="{0F4CC12B-7F3F-4533-8165-FDC4298D560A}" type="sibTrans" cxnId="{FBA87308-5DCE-4C89-B532-AEF6242C132C}">
      <dgm:prSet/>
      <dgm:spPr/>
      <dgm:t>
        <a:bodyPr/>
        <a:lstStyle/>
        <a:p>
          <a:endParaRPr lang="en-US"/>
        </a:p>
      </dgm:t>
    </dgm:pt>
    <dgm:pt modelId="{AE88FA8D-314C-42EB-8938-E1C4EEBCD8A2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dirty="0">
              <a:latin typeface="Roboto Condensed" panose="02000000000000000000" pitchFamily="2" charset="0"/>
              <a:ea typeface="Roboto Condensed" panose="02000000000000000000" pitchFamily="2" charset="0"/>
            </a:rPr>
            <a:t>Заполнять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 в </a:t>
          </a:r>
          <a:r>
            <a:rPr lang="ru-RU" b="1" dirty="0">
              <a:latin typeface="Roboto Condensed" panose="02000000000000000000" pitchFamily="2" charset="0"/>
              <a:ea typeface="Roboto Condensed" panose="02000000000000000000" pitchFamily="2" charset="0"/>
            </a:rPr>
            <a:t>печатном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 виде дневник в течение всего срока прохождения практики. </a:t>
          </a:r>
          <a:endParaRPr lang="en-US" dirty="0"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2A48AF73-4A51-4AEF-AAE1-3C680FC88AA7}" type="parTrans" cxnId="{F4FB47AA-0327-46B7-93C9-E5DA3717B03B}">
      <dgm:prSet/>
      <dgm:spPr/>
      <dgm:t>
        <a:bodyPr/>
        <a:lstStyle/>
        <a:p>
          <a:endParaRPr lang="en-US"/>
        </a:p>
      </dgm:t>
    </dgm:pt>
    <dgm:pt modelId="{2762774F-5981-459E-9086-F605E9716D40}" type="sibTrans" cxnId="{F4FB47AA-0327-46B7-93C9-E5DA3717B03B}">
      <dgm:prSet/>
      <dgm:spPr/>
      <dgm:t>
        <a:bodyPr/>
        <a:lstStyle/>
        <a:p>
          <a:endParaRPr lang="en-US"/>
        </a:p>
      </dgm:t>
    </dgm:pt>
    <dgm:pt modelId="{E9E4FC01-1A60-48DE-A522-09C683FF99B8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dirty="0">
              <a:latin typeface="Roboto Condensed" panose="02000000000000000000" pitchFamily="2" charset="0"/>
              <a:ea typeface="Roboto Condensed" panose="02000000000000000000" pitchFamily="2" charset="0"/>
            </a:rPr>
            <a:t>Распечатать</a:t>
          </a: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 и подписать дневник практики у </a:t>
          </a:r>
          <a:r>
            <a:rPr lang="ru-RU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руководителя </a:t>
          </a:r>
          <a:r>
            <a:rPr lang="ru-RU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практики</a:t>
          </a:r>
          <a:r>
            <a:rPr lang="en-US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со стороны организации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. </a:t>
          </a:r>
          <a:endParaRPr lang="en-US" dirty="0"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71939A92-A056-40B8-A6AC-F5D41A21F264}" type="parTrans" cxnId="{4E7AF8B1-FD62-48E5-AD92-027803EB2140}">
      <dgm:prSet/>
      <dgm:spPr/>
      <dgm:t>
        <a:bodyPr/>
        <a:lstStyle/>
        <a:p>
          <a:endParaRPr lang="en-US"/>
        </a:p>
      </dgm:t>
    </dgm:pt>
    <dgm:pt modelId="{962C65E5-86B9-45A7-9C43-179C2D329A69}" type="sibTrans" cxnId="{4E7AF8B1-FD62-48E5-AD92-027803EB2140}">
      <dgm:prSet/>
      <dgm:spPr/>
      <dgm:t>
        <a:bodyPr/>
        <a:lstStyle/>
        <a:p>
          <a:endParaRPr lang="en-US"/>
        </a:p>
      </dgm:t>
    </dgm:pt>
    <dgm:pt modelId="{78FA6456-3A62-4BF5-A428-D8BABFBFD14D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>
              <a:latin typeface="Roboto Condensed" panose="02000000000000000000" pitchFamily="2" charset="0"/>
              <a:ea typeface="Roboto Condensed" panose="02000000000000000000" pitchFamily="2" charset="0"/>
            </a:rPr>
            <a:t>Сдать дневник практики после ее 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прохождения в 452 </a:t>
          </a:r>
          <a:r>
            <a:rPr lang="ru-RU" dirty="0" err="1" smtClean="0">
              <a:latin typeface="Roboto Condensed" panose="02000000000000000000" pitchFamily="2" charset="0"/>
              <a:ea typeface="Roboto Condensed" panose="02000000000000000000" pitchFamily="2" charset="0"/>
            </a:rPr>
            <a:t>каб</a:t>
          </a:r>
          <a:r>
            <a:rPr lang="en-US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.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через </a:t>
          </a:r>
          <a:r>
            <a:rPr lang="ru-RU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3 дня </a:t>
          </a:r>
          <a:r>
            <a:rPr lang="ru-RU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после завершения практики.</a:t>
          </a:r>
          <a:endParaRPr lang="en-US" dirty="0">
            <a:latin typeface="Roboto Condensed" panose="02000000000000000000" pitchFamily="2" charset="0"/>
            <a:ea typeface="Roboto Condensed" panose="02000000000000000000" pitchFamily="2" charset="0"/>
          </a:endParaRPr>
        </a:p>
      </dgm:t>
    </dgm:pt>
    <dgm:pt modelId="{C22F1EEA-ACDB-4DAB-A996-5567A2DAD168}" type="parTrans" cxnId="{C913B999-1D64-4614-9805-75584E78310F}">
      <dgm:prSet/>
      <dgm:spPr/>
      <dgm:t>
        <a:bodyPr/>
        <a:lstStyle/>
        <a:p>
          <a:endParaRPr lang="en-US"/>
        </a:p>
      </dgm:t>
    </dgm:pt>
    <dgm:pt modelId="{BCBA1549-A775-4B17-B693-E35BC64EC02B}" type="sibTrans" cxnId="{C913B999-1D64-4614-9805-75584E78310F}">
      <dgm:prSet/>
      <dgm:spPr/>
      <dgm:t>
        <a:bodyPr/>
        <a:lstStyle/>
        <a:p>
          <a:endParaRPr lang="en-US"/>
        </a:p>
      </dgm:t>
    </dgm:pt>
    <dgm:pt modelId="{311FFB11-E267-423C-B58A-4033010F6B09}" type="pres">
      <dgm:prSet presAssocID="{363F17D8-BDF9-458B-A471-86DCC36F355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69A285-1A52-48A6-B632-3FE196EBE2C1}" type="pres">
      <dgm:prSet presAssocID="{827DE821-898D-4155-8687-CBACBAA09A57}" presName="compNode" presStyleCnt="0"/>
      <dgm:spPr/>
    </dgm:pt>
    <dgm:pt modelId="{B18EAD50-D52F-4B4E-976E-BF50BD7D7CD9}" type="pres">
      <dgm:prSet presAssocID="{827DE821-898D-4155-8687-CBACBAA09A57}" presName="bgRect" presStyleLbl="bgShp" presStyleIdx="0" presStyleCnt="5"/>
      <dgm:spPr/>
    </dgm:pt>
    <dgm:pt modelId="{832FF0D8-1B0F-423E-802B-2650D476BB9A}" type="pres">
      <dgm:prSet presAssocID="{827DE821-898D-4155-8687-CBACBAA09A57}" presName="iconRect" presStyleLbl="node1" presStyleIdx="0" presStyleCnt="5"/>
      <dgm:spPr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782F4BAE-B6C3-4357-BA17-66452D6660AA}" type="pres">
      <dgm:prSet presAssocID="{827DE821-898D-4155-8687-CBACBAA09A57}" presName="spaceRect" presStyleCnt="0"/>
      <dgm:spPr/>
    </dgm:pt>
    <dgm:pt modelId="{8CB4F599-B1CE-4118-9A99-42C606620FBA}" type="pres">
      <dgm:prSet presAssocID="{827DE821-898D-4155-8687-CBACBAA09A57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80DEB9C-7B2A-48E6-96CF-5E2036DB30FB}" type="pres">
      <dgm:prSet presAssocID="{A6661744-5953-4E51-B5E1-F8854D18978E}" presName="sibTrans" presStyleCnt="0"/>
      <dgm:spPr/>
    </dgm:pt>
    <dgm:pt modelId="{B33B495A-52B7-4E0D-B5A0-8C2FF321F2DC}" type="pres">
      <dgm:prSet presAssocID="{8B761756-0A9B-4D7A-9970-9EC25E531091}" presName="compNode" presStyleCnt="0"/>
      <dgm:spPr/>
    </dgm:pt>
    <dgm:pt modelId="{8E22B2D6-FB09-4B16-8240-BBC761A282C9}" type="pres">
      <dgm:prSet presAssocID="{8B761756-0A9B-4D7A-9970-9EC25E531091}" presName="bgRect" presStyleLbl="bgShp" presStyleIdx="1" presStyleCnt="5"/>
      <dgm:spPr/>
    </dgm:pt>
    <dgm:pt modelId="{2155CCA9-D648-453C-A7DE-63CCA278D6F4}" type="pres">
      <dgm:prSet presAssocID="{8B761756-0A9B-4D7A-9970-9EC25E531091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Light Bulb and Pencil"/>
        </a:ext>
      </dgm:extLst>
    </dgm:pt>
    <dgm:pt modelId="{E5AA06D3-D4BF-47F3-BEC0-F0E8CBD57BBB}" type="pres">
      <dgm:prSet presAssocID="{8B761756-0A9B-4D7A-9970-9EC25E531091}" presName="spaceRect" presStyleCnt="0"/>
      <dgm:spPr/>
    </dgm:pt>
    <dgm:pt modelId="{68A17CB4-A3A6-416F-9B87-D15317460575}" type="pres">
      <dgm:prSet presAssocID="{8B761756-0A9B-4D7A-9970-9EC25E531091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0787081-D132-43AB-9A05-ED3E40DECDB0}" type="pres">
      <dgm:prSet presAssocID="{0F4CC12B-7F3F-4533-8165-FDC4298D560A}" presName="sibTrans" presStyleCnt="0"/>
      <dgm:spPr/>
    </dgm:pt>
    <dgm:pt modelId="{B2E26D79-2849-4416-9E95-0FD2B4B5CDEA}" type="pres">
      <dgm:prSet presAssocID="{AE88FA8D-314C-42EB-8938-E1C4EEBCD8A2}" presName="compNode" presStyleCnt="0"/>
      <dgm:spPr/>
    </dgm:pt>
    <dgm:pt modelId="{4E50BDCC-0F05-4D79-A40D-3C1680703D21}" type="pres">
      <dgm:prSet presAssocID="{AE88FA8D-314C-42EB-8938-E1C4EEBCD8A2}" presName="bgRect" presStyleLbl="bgShp" presStyleIdx="2" presStyleCnt="5"/>
      <dgm:spPr/>
    </dgm:pt>
    <dgm:pt modelId="{ED95E335-05C1-4FE4-A1A4-11E9DB791B74}" type="pres">
      <dgm:prSet presAssocID="{AE88FA8D-314C-42EB-8938-E1C4EEBCD8A2}" presName="iconRect" presStyleLbl="node1" presStyleIdx="2" presStyleCnt="5"/>
      <dgm:spPr>
        <a:blipFill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1E24F725-E4E6-4904-A02B-1FAD00EE8A84}" type="pres">
      <dgm:prSet presAssocID="{AE88FA8D-314C-42EB-8938-E1C4EEBCD8A2}" presName="spaceRect" presStyleCnt="0"/>
      <dgm:spPr/>
    </dgm:pt>
    <dgm:pt modelId="{1C24855C-80BF-42F2-A453-B2C5EFB77FBC}" type="pres">
      <dgm:prSet presAssocID="{AE88FA8D-314C-42EB-8938-E1C4EEBCD8A2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C27518B-FBD9-433F-B687-23F8778088A6}" type="pres">
      <dgm:prSet presAssocID="{2762774F-5981-459E-9086-F605E9716D40}" presName="sibTrans" presStyleCnt="0"/>
      <dgm:spPr/>
    </dgm:pt>
    <dgm:pt modelId="{085F82ED-CDC3-4286-BF53-59223C828B55}" type="pres">
      <dgm:prSet presAssocID="{E9E4FC01-1A60-48DE-A522-09C683FF99B8}" presName="compNode" presStyleCnt="0"/>
      <dgm:spPr/>
    </dgm:pt>
    <dgm:pt modelId="{60006C28-4FCD-4ADC-AB79-ADEA3A3C9F76}" type="pres">
      <dgm:prSet presAssocID="{E9E4FC01-1A60-48DE-A522-09C683FF99B8}" presName="bgRect" presStyleLbl="bgShp" presStyleIdx="3" presStyleCnt="5"/>
      <dgm:spPr/>
    </dgm:pt>
    <dgm:pt modelId="{41B8505C-EB2C-4657-AABC-7F77183AF4CF}" type="pres">
      <dgm:prSet presAssocID="{E9E4FC01-1A60-48DE-A522-09C683FF99B8}" presName="iconRect" presStyleLbl="node1" presStyleIdx="3" presStyleCnt="5"/>
      <dgm:spPr>
        <a:blipFill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Bug under Magnifying Glass"/>
        </a:ext>
      </dgm:extLst>
    </dgm:pt>
    <dgm:pt modelId="{6BA64A73-A560-4964-843B-510542C76ADC}" type="pres">
      <dgm:prSet presAssocID="{E9E4FC01-1A60-48DE-A522-09C683FF99B8}" presName="spaceRect" presStyleCnt="0"/>
      <dgm:spPr/>
    </dgm:pt>
    <dgm:pt modelId="{3760F84B-E853-4047-A8A0-5E2D00EDDBE0}" type="pres">
      <dgm:prSet presAssocID="{E9E4FC01-1A60-48DE-A522-09C683FF99B8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F56F6BC-432B-4657-9789-8F2D7F06BBE6}" type="pres">
      <dgm:prSet presAssocID="{962C65E5-86B9-45A7-9C43-179C2D329A69}" presName="sibTrans" presStyleCnt="0"/>
      <dgm:spPr/>
    </dgm:pt>
    <dgm:pt modelId="{75A18D1E-8E99-45D0-8FFC-F1BD2C500353}" type="pres">
      <dgm:prSet presAssocID="{78FA6456-3A62-4BF5-A428-D8BABFBFD14D}" presName="compNode" presStyleCnt="0"/>
      <dgm:spPr/>
    </dgm:pt>
    <dgm:pt modelId="{EBDAA593-F182-4A49-8545-8FC656DD45C2}" type="pres">
      <dgm:prSet presAssocID="{78FA6456-3A62-4BF5-A428-D8BABFBFD14D}" presName="bgRect" presStyleLbl="bgShp" presStyleIdx="4" presStyleCnt="5"/>
      <dgm:spPr/>
    </dgm:pt>
    <dgm:pt modelId="{46C1D4C8-8D90-4FBD-8C0C-A7A5F6483C6B}" type="pres">
      <dgm:prSet presAssocID="{78FA6456-3A62-4BF5-A428-D8BABFBFD14D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Child with Balloon"/>
        </a:ext>
      </dgm:extLst>
    </dgm:pt>
    <dgm:pt modelId="{F9971D4D-2B2A-47A2-8CE3-D351942EF48A}" type="pres">
      <dgm:prSet presAssocID="{78FA6456-3A62-4BF5-A428-D8BABFBFD14D}" presName="spaceRect" presStyleCnt="0"/>
      <dgm:spPr/>
    </dgm:pt>
    <dgm:pt modelId="{01509410-3414-43D3-B3FA-65BCB9D918CF}" type="pres">
      <dgm:prSet presAssocID="{78FA6456-3A62-4BF5-A428-D8BABFBFD14D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1B8397B-A586-4C38-97F5-E8C461929375}" srcId="{363F17D8-BDF9-458B-A471-86DCC36F355E}" destId="{827DE821-898D-4155-8687-CBACBAA09A57}" srcOrd="0" destOrd="0" parTransId="{A7923FA3-93C0-46D7-A65D-3940A5C8E8B6}" sibTransId="{A6661744-5953-4E51-B5E1-F8854D18978E}"/>
    <dgm:cxn modelId="{0E8A33A0-F6E8-4C19-AC3D-77E2B3FAC1A5}" type="presOf" srcId="{363F17D8-BDF9-458B-A471-86DCC36F355E}" destId="{311FFB11-E267-423C-B58A-4033010F6B09}" srcOrd="0" destOrd="0" presId="urn:microsoft.com/office/officeart/2018/2/layout/IconVerticalSolidList"/>
    <dgm:cxn modelId="{C4D2984F-4CCE-4AB8-B6C7-6CB7D3398FEB}" type="presOf" srcId="{E9E4FC01-1A60-48DE-A522-09C683FF99B8}" destId="{3760F84B-E853-4047-A8A0-5E2D00EDDBE0}" srcOrd="0" destOrd="0" presId="urn:microsoft.com/office/officeart/2018/2/layout/IconVerticalSolidList"/>
    <dgm:cxn modelId="{4E7AF8B1-FD62-48E5-AD92-027803EB2140}" srcId="{363F17D8-BDF9-458B-A471-86DCC36F355E}" destId="{E9E4FC01-1A60-48DE-A522-09C683FF99B8}" srcOrd="3" destOrd="0" parTransId="{71939A92-A056-40B8-A6AC-F5D41A21F264}" sibTransId="{962C65E5-86B9-45A7-9C43-179C2D329A69}"/>
    <dgm:cxn modelId="{C913B999-1D64-4614-9805-75584E78310F}" srcId="{363F17D8-BDF9-458B-A471-86DCC36F355E}" destId="{78FA6456-3A62-4BF5-A428-D8BABFBFD14D}" srcOrd="4" destOrd="0" parTransId="{C22F1EEA-ACDB-4DAB-A996-5567A2DAD168}" sibTransId="{BCBA1549-A775-4B17-B693-E35BC64EC02B}"/>
    <dgm:cxn modelId="{FB19C6B4-E612-4F26-BDD3-D36374605706}" type="presOf" srcId="{78FA6456-3A62-4BF5-A428-D8BABFBFD14D}" destId="{01509410-3414-43D3-B3FA-65BCB9D918CF}" srcOrd="0" destOrd="0" presId="urn:microsoft.com/office/officeart/2018/2/layout/IconVerticalSolidList"/>
    <dgm:cxn modelId="{4F78E02C-4174-48A0-BAFE-199C5F885401}" type="presOf" srcId="{827DE821-898D-4155-8687-CBACBAA09A57}" destId="{8CB4F599-B1CE-4118-9A99-42C606620FBA}" srcOrd="0" destOrd="0" presId="urn:microsoft.com/office/officeart/2018/2/layout/IconVerticalSolidList"/>
    <dgm:cxn modelId="{D2BA2FE1-1975-45BC-BC47-FE1FFB150C80}" type="presOf" srcId="{AE88FA8D-314C-42EB-8938-E1C4EEBCD8A2}" destId="{1C24855C-80BF-42F2-A453-B2C5EFB77FBC}" srcOrd="0" destOrd="0" presId="urn:microsoft.com/office/officeart/2018/2/layout/IconVerticalSolidList"/>
    <dgm:cxn modelId="{F914EF5D-B559-4188-8D52-3008503CA8BB}" type="presOf" srcId="{8B761756-0A9B-4D7A-9970-9EC25E531091}" destId="{68A17CB4-A3A6-416F-9B87-D15317460575}" srcOrd="0" destOrd="0" presId="urn:microsoft.com/office/officeart/2018/2/layout/IconVerticalSolidList"/>
    <dgm:cxn modelId="{F4FB47AA-0327-46B7-93C9-E5DA3717B03B}" srcId="{363F17D8-BDF9-458B-A471-86DCC36F355E}" destId="{AE88FA8D-314C-42EB-8938-E1C4EEBCD8A2}" srcOrd="2" destOrd="0" parTransId="{2A48AF73-4A51-4AEF-AAE1-3C680FC88AA7}" sibTransId="{2762774F-5981-459E-9086-F605E9716D40}"/>
    <dgm:cxn modelId="{FBA87308-5DCE-4C89-B532-AEF6242C132C}" srcId="{363F17D8-BDF9-458B-A471-86DCC36F355E}" destId="{8B761756-0A9B-4D7A-9970-9EC25E531091}" srcOrd="1" destOrd="0" parTransId="{F25148B7-A063-49C7-8F90-5F905A467EB8}" sibTransId="{0F4CC12B-7F3F-4533-8165-FDC4298D560A}"/>
    <dgm:cxn modelId="{61605391-1C55-4141-BD5B-256F72E1A05B}" type="presParOf" srcId="{311FFB11-E267-423C-B58A-4033010F6B09}" destId="{8769A285-1A52-48A6-B632-3FE196EBE2C1}" srcOrd="0" destOrd="0" presId="urn:microsoft.com/office/officeart/2018/2/layout/IconVerticalSolidList"/>
    <dgm:cxn modelId="{3B04FB72-62C3-4CF5-AE50-F7F4AAFB8344}" type="presParOf" srcId="{8769A285-1A52-48A6-B632-3FE196EBE2C1}" destId="{B18EAD50-D52F-4B4E-976E-BF50BD7D7CD9}" srcOrd="0" destOrd="0" presId="urn:microsoft.com/office/officeart/2018/2/layout/IconVerticalSolidList"/>
    <dgm:cxn modelId="{B8EE3977-F264-4DFE-8B89-BC1685A01C00}" type="presParOf" srcId="{8769A285-1A52-48A6-B632-3FE196EBE2C1}" destId="{832FF0D8-1B0F-423E-802B-2650D476BB9A}" srcOrd="1" destOrd="0" presId="urn:microsoft.com/office/officeart/2018/2/layout/IconVerticalSolidList"/>
    <dgm:cxn modelId="{48961CD6-6526-4578-A053-E02C4D2A6E00}" type="presParOf" srcId="{8769A285-1A52-48A6-B632-3FE196EBE2C1}" destId="{782F4BAE-B6C3-4357-BA17-66452D6660AA}" srcOrd="2" destOrd="0" presId="urn:microsoft.com/office/officeart/2018/2/layout/IconVerticalSolidList"/>
    <dgm:cxn modelId="{BB529603-D02F-4CEA-B326-05E3038E92BF}" type="presParOf" srcId="{8769A285-1A52-48A6-B632-3FE196EBE2C1}" destId="{8CB4F599-B1CE-4118-9A99-42C606620FBA}" srcOrd="3" destOrd="0" presId="urn:microsoft.com/office/officeart/2018/2/layout/IconVerticalSolidList"/>
    <dgm:cxn modelId="{364B79AF-964C-4AEF-A78D-103DDA16E737}" type="presParOf" srcId="{311FFB11-E267-423C-B58A-4033010F6B09}" destId="{980DEB9C-7B2A-48E6-96CF-5E2036DB30FB}" srcOrd="1" destOrd="0" presId="urn:microsoft.com/office/officeart/2018/2/layout/IconVerticalSolidList"/>
    <dgm:cxn modelId="{32347131-4ED6-48C3-B2E8-FA32735C371B}" type="presParOf" srcId="{311FFB11-E267-423C-B58A-4033010F6B09}" destId="{B33B495A-52B7-4E0D-B5A0-8C2FF321F2DC}" srcOrd="2" destOrd="0" presId="urn:microsoft.com/office/officeart/2018/2/layout/IconVerticalSolidList"/>
    <dgm:cxn modelId="{DD818834-1BE7-4896-A831-7260B89B60DA}" type="presParOf" srcId="{B33B495A-52B7-4E0D-B5A0-8C2FF321F2DC}" destId="{8E22B2D6-FB09-4B16-8240-BBC761A282C9}" srcOrd="0" destOrd="0" presId="urn:microsoft.com/office/officeart/2018/2/layout/IconVerticalSolidList"/>
    <dgm:cxn modelId="{37F38F37-BBB9-42A8-8FCE-EE512FF187E8}" type="presParOf" srcId="{B33B495A-52B7-4E0D-B5A0-8C2FF321F2DC}" destId="{2155CCA9-D648-453C-A7DE-63CCA278D6F4}" srcOrd="1" destOrd="0" presId="urn:microsoft.com/office/officeart/2018/2/layout/IconVerticalSolidList"/>
    <dgm:cxn modelId="{2B9162BB-AE02-417A-BB50-0BD541C8C7EB}" type="presParOf" srcId="{B33B495A-52B7-4E0D-B5A0-8C2FF321F2DC}" destId="{E5AA06D3-D4BF-47F3-BEC0-F0E8CBD57BBB}" srcOrd="2" destOrd="0" presId="urn:microsoft.com/office/officeart/2018/2/layout/IconVerticalSolidList"/>
    <dgm:cxn modelId="{3FEF2096-26BB-4DC8-A702-417E86E59A52}" type="presParOf" srcId="{B33B495A-52B7-4E0D-B5A0-8C2FF321F2DC}" destId="{68A17CB4-A3A6-416F-9B87-D15317460575}" srcOrd="3" destOrd="0" presId="urn:microsoft.com/office/officeart/2018/2/layout/IconVerticalSolidList"/>
    <dgm:cxn modelId="{0CB09E39-165A-4CE0-9979-DB74DFE14CAD}" type="presParOf" srcId="{311FFB11-E267-423C-B58A-4033010F6B09}" destId="{00787081-D132-43AB-9A05-ED3E40DECDB0}" srcOrd="3" destOrd="0" presId="urn:microsoft.com/office/officeart/2018/2/layout/IconVerticalSolidList"/>
    <dgm:cxn modelId="{E31655E3-D1FF-4A20-807D-1DF15A06E848}" type="presParOf" srcId="{311FFB11-E267-423C-B58A-4033010F6B09}" destId="{B2E26D79-2849-4416-9E95-0FD2B4B5CDEA}" srcOrd="4" destOrd="0" presId="urn:microsoft.com/office/officeart/2018/2/layout/IconVerticalSolidList"/>
    <dgm:cxn modelId="{BA13A753-75B5-4304-96F3-6F72834E2DE1}" type="presParOf" srcId="{B2E26D79-2849-4416-9E95-0FD2B4B5CDEA}" destId="{4E50BDCC-0F05-4D79-A40D-3C1680703D21}" srcOrd="0" destOrd="0" presId="urn:microsoft.com/office/officeart/2018/2/layout/IconVerticalSolidList"/>
    <dgm:cxn modelId="{F5235318-8C4C-4043-BC1A-0F684098B1ED}" type="presParOf" srcId="{B2E26D79-2849-4416-9E95-0FD2B4B5CDEA}" destId="{ED95E335-05C1-4FE4-A1A4-11E9DB791B74}" srcOrd="1" destOrd="0" presId="urn:microsoft.com/office/officeart/2018/2/layout/IconVerticalSolidList"/>
    <dgm:cxn modelId="{B0780D14-0507-4DA1-97B3-F36255CD1552}" type="presParOf" srcId="{B2E26D79-2849-4416-9E95-0FD2B4B5CDEA}" destId="{1E24F725-E4E6-4904-A02B-1FAD00EE8A84}" srcOrd="2" destOrd="0" presId="urn:microsoft.com/office/officeart/2018/2/layout/IconVerticalSolidList"/>
    <dgm:cxn modelId="{7FE1C7BF-CA8F-473C-8385-E2DE58A0FC8C}" type="presParOf" srcId="{B2E26D79-2849-4416-9E95-0FD2B4B5CDEA}" destId="{1C24855C-80BF-42F2-A453-B2C5EFB77FBC}" srcOrd="3" destOrd="0" presId="urn:microsoft.com/office/officeart/2018/2/layout/IconVerticalSolidList"/>
    <dgm:cxn modelId="{C07BE4A1-4884-4743-B1EE-B607335C923C}" type="presParOf" srcId="{311FFB11-E267-423C-B58A-4033010F6B09}" destId="{5C27518B-FBD9-433F-B687-23F8778088A6}" srcOrd="5" destOrd="0" presId="urn:microsoft.com/office/officeart/2018/2/layout/IconVerticalSolidList"/>
    <dgm:cxn modelId="{D0CF5360-C0EF-42E8-8EE0-F458B35C015B}" type="presParOf" srcId="{311FFB11-E267-423C-B58A-4033010F6B09}" destId="{085F82ED-CDC3-4286-BF53-59223C828B55}" srcOrd="6" destOrd="0" presId="urn:microsoft.com/office/officeart/2018/2/layout/IconVerticalSolidList"/>
    <dgm:cxn modelId="{0388380D-E85A-4D7F-AF17-495F0269D7AB}" type="presParOf" srcId="{085F82ED-CDC3-4286-BF53-59223C828B55}" destId="{60006C28-4FCD-4ADC-AB79-ADEA3A3C9F76}" srcOrd="0" destOrd="0" presId="urn:microsoft.com/office/officeart/2018/2/layout/IconVerticalSolidList"/>
    <dgm:cxn modelId="{8403D6EA-965E-4E5D-AD09-0AE5D11189BD}" type="presParOf" srcId="{085F82ED-CDC3-4286-BF53-59223C828B55}" destId="{41B8505C-EB2C-4657-AABC-7F77183AF4CF}" srcOrd="1" destOrd="0" presId="urn:microsoft.com/office/officeart/2018/2/layout/IconVerticalSolidList"/>
    <dgm:cxn modelId="{276B5256-9B6A-4F70-9329-4B0E71BC79D8}" type="presParOf" srcId="{085F82ED-CDC3-4286-BF53-59223C828B55}" destId="{6BA64A73-A560-4964-843B-510542C76ADC}" srcOrd="2" destOrd="0" presId="urn:microsoft.com/office/officeart/2018/2/layout/IconVerticalSolidList"/>
    <dgm:cxn modelId="{C1D3DC74-4940-464E-9A79-BCEFDB9DED35}" type="presParOf" srcId="{085F82ED-CDC3-4286-BF53-59223C828B55}" destId="{3760F84B-E853-4047-A8A0-5E2D00EDDBE0}" srcOrd="3" destOrd="0" presId="urn:microsoft.com/office/officeart/2018/2/layout/IconVerticalSolidList"/>
    <dgm:cxn modelId="{14E7BD84-EF64-404C-A98B-1A524D38E9A4}" type="presParOf" srcId="{311FFB11-E267-423C-B58A-4033010F6B09}" destId="{DF56F6BC-432B-4657-9789-8F2D7F06BBE6}" srcOrd="7" destOrd="0" presId="urn:microsoft.com/office/officeart/2018/2/layout/IconVerticalSolidList"/>
    <dgm:cxn modelId="{AA18C076-7FE9-42B5-AE19-02841EA2C45F}" type="presParOf" srcId="{311FFB11-E267-423C-B58A-4033010F6B09}" destId="{75A18D1E-8E99-45D0-8FFC-F1BD2C500353}" srcOrd="8" destOrd="0" presId="urn:microsoft.com/office/officeart/2018/2/layout/IconVerticalSolidList"/>
    <dgm:cxn modelId="{2F5ADC3B-436E-4F1F-A3B0-C740173FE257}" type="presParOf" srcId="{75A18D1E-8E99-45D0-8FFC-F1BD2C500353}" destId="{EBDAA593-F182-4A49-8545-8FC656DD45C2}" srcOrd="0" destOrd="0" presId="urn:microsoft.com/office/officeart/2018/2/layout/IconVerticalSolidList"/>
    <dgm:cxn modelId="{25F7AB89-A3F8-4F11-B4C9-7368A9B2DF56}" type="presParOf" srcId="{75A18D1E-8E99-45D0-8FFC-F1BD2C500353}" destId="{46C1D4C8-8D90-4FBD-8C0C-A7A5F6483C6B}" srcOrd="1" destOrd="0" presId="urn:microsoft.com/office/officeart/2018/2/layout/IconVerticalSolidList"/>
    <dgm:cxn modelId="{9427B821-8332-4D3C-B173-1D649A292B88}" type="presParOf" srcId="{75A18D1E-8E99-45D0-8FFC-F1BD2C500353}" destId="{F9971D4D-2B2A-47A2-8CE3-D351942EF48A}" srcOrd="2" destOrd="0" presId="urn:microsoft.com/office/officeart/2018/2/layout/IconVerticalSolidList"/>
    <dgm:cxn modelId="{75929989-C858-43F2-8950-7E8C2658929F}" type="presParOf" srcId="{75A18D1E-8E99-45D0-8FFC-F1BD2C500353}" destId="{01509410-3414-43D3-B3FA-65BCB9D918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EAD50-D52F-4B4E-976E-BF50BD7D7CD9}">
      <dsp:nvSpPr>
        <dsp:cNvPr id="0" name=""/>
        <dsp:cNvSpPr/>
      </dsp:nvSpPr>
      <dsp:spPr>
        <a:xfrm>
          <a:off x="0" y="3863"/>
          <a:ext cx="10515600" cy="822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32FF0D8-1B0F-423E-802B-2650D476BB9A}">
      <dsp:nvSpPr>
        <dsp:cNvPr id="0" name=""/>
        <dsp:cNvSpPr/>
      </dsp:nvSpPr>
      <dsp:spPr>
        <a:xfrm>
          <a:off x="248937" y="189023"/>
          <a:ext cx="452612" cy="452612"/>
        </a:xfrm>
        <a:prstGeom prst="rect">
          <a:avLst/>
        </a:prstGeom>
        <a:blipFill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B4F599-B1CE-4118-9A99-42C606620FBA}">
      <dsp:nvSpPr>
        <dsp:cNvPr id="0" name=""/>
        <dsp:cNvSpPr/>
      </dsp:nvSpPr>
      <dsp:spPr>
        <a:xfrm>
          <a:off x="950487" y="3863"/>
          <a:ext cx="9565112" cy="822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4" tIns="87094" rIns="87094" bIns="87094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При выходе на практику необходимо скачать </a:t>
          </a:r>
          <a:r>
            <a:rPr lang="en-US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&lt;</a:t>
          </a:r>
          <a:r>
            <a:rPr lang="ru-RU" sz="1400" b="1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Дневник </a:t>
          </a:r>
          <a:r>
            <a:rPr lang="ru-RU" sz="1400" b="1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производственной практики Бакалавриат </a:t>
          </a:r>
          <a:r>
            <a:rPr lang="en-US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&lt;</a:t>
          </a:r>
          <a:r>
            <a:rPr lang="ru-RU" sz="1400" b="1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Менеджмент</a:t>
          </a:r>
          <a:r>
            <a:rPr lang="en-US" sz="1400" b="1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&gt; 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в личном кабинете в разделе </a:t>
          </a:r>
          <a:r>
            <a:rPr lang="en-US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Документы</a:t>
          </a:r>
          <a:r>
            <a:rPr lang="en-US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, далее </a:t>
          </a:r>
          <a:r>
            <a:rPr lang="en-US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”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Документы 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по практике</a:t>
          </a:r>
          <a:r>
            <a:rPr lang="en-US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”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.</a:t>
          </a:r>
          <a:endParaRPr lang="en-US" sz="1400" kern="1200" dirty="0"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>
        <a:off x="950487" y="3863"/>
        <a:ext cx="9565112" cy="822932"/>
      </dsp:txXfrm>
    </dsp:sp>
    <dsp:sp modelId="{8E22B2D6-FB09-4B16-8240-BBC761A282C9}">
      <dsp:nvSpPr>
        <dsp:cNvPr id="0" name=""/>
        <dsp:cNvSpPr/>
      </dsp:nvSpPr>
      <dsp:spPr>
        <a:xfrm>
          <a:off x="0" y="1032529"/>
          <a:ext cx="10515600" cy="822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55CCA9-D648-453C-A7DE-63CCA278D6F4}">
      <dsp:nvSpPr>
        <dsp:cNvPr id="0" name=""/>
        <dsp:cNvSpPr/>
      </dsp:nvSpPr>
      <dsp:spPr>
        <a:xfrm>
          <a:off x="248937" y="1217688"/>
          <a:ext cx="452612" cy="45261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A17CB4-A3A6-416F-9B87-D15317460575}">
      <dsp:nvSpPr>
        <dsp:cNvPr id="0" name=""/>
        <dsp:cNvSpPr/>
      </dsp:nvSpPr>
      <dsp:spPr>
        <a:xfrm>
          <a:off x="950487" y="1032529"/>
          <a:ext cx="9565112" cy="822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4" tIns="87094" rIns="87094" bIns="87094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Разработать индивидуальное задание с научным руководителем в зависимости от сферы деятельности организации и отдела, в котором будет проходить практика. </a:t>
          </a:r>
          <a:endParaRPr lang="en-US" sz="1400" kern="1200" dirty="0"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>
        <a:off x="950487" y="1032529"/>
        <a:ext cx="9565112" cy="822932"/>
      </dsp:txXfrm>
    </dsp:sp>
    <dsp:sp modelId="{4E50BDCC-0F05-4D79-A40D-3C1680703D21}">
      <dsp:nvSpPr>
        <dsp:cNvPr id="0" name=""/>
        <dsp:cNvSpPr/>
      </dsp:nvSpPr>
      <dsp:spPr>
        <a:xfrm>
          <a:off x="0" y="2061194"/>
          <a:ext cx="10515600" cy="822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D95E335-05C1-4FE4-A1A4-11E9DB791B74}">
      <dsp:nvSpPr>
        <dsp:cNvPr id="0" name=""/>
        <dsp:cNvSpPr/>
      </dsp:nvSpPr>
      <dsp:spPr>
        <a:xfrm>
          <a:off x="248937" y="2246354"/>
          <a:ext cx="452612" cy="452612"/>
        </a:xfrm>
        <a:prstGeom prst="rect">
          <a:avLst/>
        </a:prstGeom>
        <a:blipFill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24855C-80BF-42F2-A453-B2C5EFB77FBC}">
      <dsp:nvSpPr>
        <dsp:cNvPr id="0" name=""/>
        <dsp:cNvSpPr/>
      </dsp:nvSpPr>
      <dsp:spPr>
        <a:xfrm>
          <a:off x="950487" y="2061194"/>
          <a:ext cx="9565112" cy="822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4" tIns="87094" rIns="87094" bIns="87094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Заполнять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 в </a:t>
          </a:r>
          <a:r>
            <a:rPr lang="ru-RU" sz="1400" b="1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печатном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 виде дневник в течение всего срока прохождения практики. </a:t>
          </a:r>
          <a:endParaRPr lang="en-US" sz="1400" kern="1200" dirty="0"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>
        <a:off x="950487" y="2061194"/>
        <a:ext cx="9565112" cy="822932"/>
      </dsp:txXfrm>
    </dsp:sp>
    <dsp:sp modelId="{60006C28-4FCD-4ADC-AB79-ADEA3A3C9F76}">
      <dsp:nvSpPr>
        <dsp:cNvPr id="0" name=""/>
        <dsp:cNvSpPr/>
      </dsp:nvSpPr>
      <dsp:spPr>
        <a:xfrm>
          <a:off x="0" y="3089860"/>
          <a:ext cx="10515600" cy="822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B8505C-EB2C-4657-AABC-7F77183AF4CF}">
      <dsp:nvSpPr>
        <dsp:cNvPr id="0" name=""/>
        <dsp:cNvSpPr/>
      </dsp:nvSpPr>
      <dsp:spPr>
        <a:xfrm>
          <a:off x="248937" y="3275020"/>
          <a:ext cx="452612" cy="452612"/>
        </a:xfrm>
        <a:prstGeom prst="rect">
          <a:avLst/>
        </a:prstGeom>
        <a:blipFill rotWithShape="1"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60F84B-E853-4047-A8A0-5E2D00EDDBE0}">
      <dsp:nvSpPr>
        <dsp:cNvPr id="0" name=""/>
        <dsp:cNvSpPr/>
      </dsp:nvSpPr>
      <dsp:spPr>
        <a:xfrm>
          <a:off x="950487" y="3089860"/>
          <a:ext cx="9565112" cy="822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4" tIns="87094" rIns="87094" bIns="87094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Распечатать</a:t>
          </a: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 и подписать дневник практики у </a:t>
          </a:r>
          <a:r>
            <a:rPr lang="ru-RU" sz="1400" kern="1200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руководителя </a:t>
          </a:r>
          <a:r>
            <a:rPr lang="ru-RU" sz="1400" kern="1200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практики</a:t>
          </a:r>
          <a:r>
            <a:rPr lang="en-US" sz="1400" kern="1200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 </a:t>
          </a:r>
          <a:r>
            <a:rPr lang="ru-RU" sz="1400" kern="1200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со стороны организации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. </a:t>
          </a:r>
          <a:endParaRPr lang="en-US" sz="1400" kern="1200" dirty="0"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>
        <a:off x="950487" y="3089860"/>
        <a:ext cx="9565112" cy="822932"/>
      </dsp:txXfrm>
    </dsp:sp>
    <dsp:sp modelId="{EBDAA593-F182-4A49-8545-8FC656DD45C2}">
      <dsp:nvSpPr>
        <dsp:cNvPr id="0" name=""/>
        <dsp:cNvSpPr/>
      </dsp:nvSpPr>
      <dsp:spPr>
        <a:xfrm>
          <a:off x="0" y="4118525"/>
          <a:ext cx="10515600" cy="8229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C1D4C8-8D90-4FBD-8C0C-A7A5F6483C6B}">
      <dsp:nvSpPr>
        <dsp:cNvPr id="0" name=""/>
        <dsp:cNvSpPr/>
      </dsp:nvSpPr>
      <dsp:spPr>
        <a:xfrm>
          <a:off x="248937" y="4303685"/>
          <a:ext cx="452612" cy="452612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509410-3414-43D3-B3FA-65BCB9D918CF}">
      <dsp:nvSpPr>
        <dsp:cNvPr id="0" name=""/>
        <dsp:cNvSpPr/>
      </dsp:nvSpPr>
      <dsp:spPr>
        <a:xfrm>
          <a:off x="950487" y="4118525"/>
          <a:ext cx="9565112" cy="822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4" tIns="87094" rIns="87094" bIns="87094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Roboto Condensed" panose="02000000000000000000" pitchFamily="2" charset="0"/>
              <a:ea typeface="Roboto Condensed" panose="02000000000000000000" pitchFamily="2" charset="0"/>
            </a:rPr>
            <a:t>Сдать дневник практики после ее 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прохождения в 452 </a:t>
          </a:r>
          <a:r>
            <a:rPr lang="ru-RU" sz="1400" kern="1200" dirty="0" err="1" smtClean="0">
              <a:latin typeface="Roboto Condensed" panose="02000000000000000000" pitchFamily="2" charset="0"/>
              <a:ea typeface="Roboto Condensed" panose="02000000000000000000" pitchFamily="2" charset="0"/>
            </a:rPr>
            <a:t>каб</a:t>
          </a:r>
          <a:r>
            <a:rPr lang="en-US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.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 через </a:t>
          </a:r>
          <a:r>
            <a:rPr lang="ru-RU" sz="1400" kern="1200" dirty="0" smtClean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rPr>
            <a:t>3 дня </a:t>
          </a:r>
          <a:r>
            <a:rPr lang="ru-RU" sz="1400" kern="1200" dirty="0" smtClean="0">
              <a:latin typeface="Roboto Condensed" panose="02000000000000000000" pitchFamily="2" charset="0"/>
              <a:ea typeface="Roboto Condensed" panose="02000000000000000000" pitchFamily="2" charset="0"/>
            </a:rPr>
            <a:t>после завершения практики.</a:t>
          </a:r>
          <a:endParaRPr lang="en-US" sz="1400" kern="1200" dirty="0">
            <a:latin typeface="Roboto Condensed" panose="02000000000000000000" pitchFamily="2" charset="0"/>
            <a:ea typeface="Roboto Condensed" panose="02000000000000000000" pitchFamily="2" charset="0"/>
          </a:endParaRPr>
        </a:p>
      </dsp:txBody>
      <dsp:txXfrm>
        <a:off x="950487" y="4118525"/>
        <a:ext cx="9565112" cy="822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C9106-EA17-434F-85AF-0609ABC7EB53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106D2-88C4-4358-999A-E8112CF76B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23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106D2-88C4-4358-999A-E8112CF76B1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9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84BDDD-13DB-4C76-B641-C6677E1E6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8E8617B-937E-48B1-80BF-B7F67D4CE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A7823D1-3121-4E29-8F82-76C96F25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771268-778E-4519-83DB-3694CD0C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F3DA41-706B-4270-9B3D-BC71D1532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4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017AD2-77F2-429D-8F45-98B7285B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7C56B1E-BA2C-4011-B9AF-3CACFB1AB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9AC25A-4B06-4798-8E37-E928D94FC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92DA5A-95AE-43B4-92AD-F7881FEA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B14887-9419-4377-8B9F-56BCA2DE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1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B7820BB-980D-4C06-A143-BA7AAE0FE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47B962D-DC6F-44B4-A3D1-A1847622B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B0449ED-1490-4503-A5B6-C1712D83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976F9A-AF37-480B-B4BA-EDD3E4C9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F883AB-5919-47F1-8100-1AD570C4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44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3CF2D7-D122-4576-A134-64DD83439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0E1CA2-E0F7-4868-B361-181DEE406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4DF274-A155-4B04-86FF-2A5D3DF2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B334771-6BB7-4056-A807-8F1E98C2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1BCDEDA-0BC9-4C67-BE6A-6DC41BC5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1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A0FEC8-6ED9-46F8-A3A1-2FFFCA513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02745B0-D413-4C68-8E77-4878A4B21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3445C69-3A00-426F-AA07-77DE588F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2F469E-931F-4F6E-BD82-7E8976DA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2D80A5-C7A4-48E5-9676-982E3DDE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27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CC0237-CA99-41D5-A42C-FFB104EB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83436B-6A82-4E2A-8949-6C4A275A8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69AF8F0-EC40-40BC-8A4F-5B61E62A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854BF86-6701-4DA5-ADFF-322E77AE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92D9E52-2838-487B-A59E-150EEFD1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8F241E7-E24C-490C-A846-75D10064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06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31EDB9-3CCE-4841-869E-005A2355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4D33530-0E48-4C49-9824-428880DAA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84E882-F461-4DA6-984C-D6E97D1A5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F4855CD-50C7-4D8E-81A5-44FBF3B5F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E093CBE-2F76-434C-8316-85E1C4E14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99F154F-81E2-41AD-9527-CF3AE626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0CC83B8-46F8-4092-92DF-A556A3C4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784BD0-2242-461C-B6C0-56F06F84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37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C57A80-02AE-4801-AE9C-2B0DEE13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4A84B89-7341-4610-84A1-99230497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34A641F-AE18-4BBB-9D9B-0669510C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871F28E-58F9-45A2-8A73-2359AE0E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92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068F99B-5A0E-46A2-A9C0-C57EF5F8D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15B18BC-4573-49B0-83EC-F944269B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094B927-63C0-4E01-96B1-0E9EC9A3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5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0B7246-3D47-4790-9947-71EC2A43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4BE530-3C75-454F-965B-B59A1C63C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66636C3-D6AA-4B78-AD86-6268A8F7F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1D80F8-9224-4889-8B23-676949B88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923AAC2-577C-4FFC-B578-140AEC6B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1D38899-16DE-43D0-91A1-3A2481E5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7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11DF04-A326-40B5-8A9A-3126720A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405DDB3-3671-455F-A1B7-F84CC401A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EFD86E8-9226-4459-B99D-E41B1D69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DE36E33-1C57-4998-93DF-5F35D8B1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BD9027A-4836-4AED-9DBB-BFC406934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9465F6C-9D4B-404C-9797-7C5CD3C3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6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0B2887-55D0-4409-AC06-79A0D655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59D242B-4CD9-41D3-B47F-66EBC85E6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981BC9-B4C8-4D91-9F5B-E55542D0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30FDF-A328-4DF1-8CD8-EA2D94FB6B96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BBB437F-398D-4454-AF71-D3ADBAB81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8515C9-75AE-44B6-B726-A5B742DB9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0425-694F-4D14-9B8C-0368B3E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7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ip.econ.msu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ractice.econ.msu@gmail.com" TargetMode="External"/><Relationship Id="rId4" Type="http://schemas.openxmlformats.org/officeDocument/2006/relationships/hyperlink" Target="https://on.econ.msu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.econ.msu.ru/" TargetMode="External"/><Relationship Id="rId2" Type="http://schemas.openxmlformats.org/officeDocument/2006/relationships/hyperlink" Target="https://zip.econ.msu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AAEB9C-FC85-44A4-8586-2E40526D3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879" y="4525347"/>
            <a:ext cx="7219642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ru-RU" sz="3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Производственная практика </a:t>
            </a:r>
            <a:r>
              <a:rPr lang="ru-RU" sz="3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студентов бакалавриата направления </a:t>
            </a:r>
            <a:r>
              <a:rPr lang="en-US" sz="4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&lt; </a:t>
            </a:r>
            <a:r>
              <a:rPr lang="ru-RU" sz="3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Менеджмент</a:t>
            </a:r>
            <a:r>
              <a:rPr lang="en-US" sz="40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 &gt;</a:t>
            </a:r>
            <a:r>
              <a:rPr lang="ru-RU" sz="3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3 курс</a:t>
            </a:r>
            <a:endParaRPr lang="ru-RU" sz="3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5EF16C0-3C82-4A68-A524-2B999CDE7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ru-RU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dirty="0">
                <a:latin typeface="Roboto Condensed" panose="02000000000000000000" pitchFamily="2" charset="0"/>
                <a:ea typeface="Roboto Condensed" panose="02000000000000000000" pitchFamily="2" charset="0"/>
              </a:rPr>
              <a:t>лужба</a:t>
            </a:r>
          </a:p>
          <a:p>
            <a:pPr algn="l"/>
            <a:r>
              <a:rPr lang="ru-RU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</a:t>
            </a:r>
            <a:r>
              <a:rPr lang="ru-RU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одействия</a:t>
            </a:r>
          </a:p>
          <a:p>
            <a:pPr algn="l"/>
            <a:r>
              <a:rPr lang="ru-RU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</a:t>
            </a:r>
            <a:r>
              <a:rPr lang="ru-RU" dirty="0">
                <a:latin typeface="Roboto Condensed" panose="02000000000000000000" pitchFamily="2" charset="0"/>
                <a:ea typeface="Roboto Condensed" panose="02000000000000000000" pitchFamily="2" charset="0"/>
              </a:rPr>
              <a:t>рудоустройству</a:t>
            </a:r>
          </a:p>
          <a:p>
            <a:pPr algn="l"/>
            <a:r>
              <a:rPr lang="ru-RU" dirty="0">
                <a:solidFill>
                  <a:srgbClr val="59595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(кабинет </a:t>
            </a:r>
            <a:r>
              <a:rPr lang="ru-RU" dirty="0" smtClean="0">
                <a:solidFill>
                  <a:srgbClr val="595959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452)</a:t>
            </a:r>
            <a:endParaRPr lang="ru-RU" dirty="0">
              <a:solidFill>
                <a:srgbClr val="595959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88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F7E55B-753C-4AC6-9821-B494B140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ru-RU" sz="4100" dirty="0" smtClean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Регламент </a:t>
            </a:r>
            <a:r>
              <a:rPr lang="ru-RU" sz="4100" dirty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прохождения практики</a:t>
            </a:r>
            <a:endParaRPr lang="ru-RU" sz="4100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0743163-A3E3-4C36-9F91-248DD03EA7BB}"/>
              </a:ext>
            </a:extLst>
          </p:cNvPr>
          <p:cNvSpPr/>
          <p:nvPr/>
        </p:nvSpPr>
        <p:spPr>
          <a:xfrm>
            <a:off x="4488845" y="5738987"/>
            <a:ext cx="738159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ru-RU" sz="12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Практика может быть найдена студентом </a:t>
            </a:r>
            <a:r>
              <a:rPr lang="ru-RU" sz="14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самостоятельно</a:t>
            </a:r>
            <a:r>
              <a:rPr lang="ru-RU" sz="12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, либо выбрана из предложенных Службой Содействия Трудоустройству экономического факультета МГУ в личном кабинете.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xmlns="" id="{30F83703-583A-4EA8-81B3-D122C69DE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724614"/>
              </p:ext>
            </p:extLst>
          </p:nvPr>
        </p:nvGraphicFramePr>
        <p:xfrm>
          <a:off x="4777273" y="736555"/>
          <a:ext cx="6612429" cy="488056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288263">
                  <a:extLst>
                    <a:ext uri="{9D8B030D-6E8A-4147-A177-3AD203B41FA5}">
                      <a16:colId xmlns:a16="http://schemas.microsoft.com/office/drawing/2014/main" xmlns="" val="224213151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3474996044"/>
                    </a:ext>
                  </a:extLst>
                </a:gridCol>
                <a:gridCol w="32073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3030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2334958"/>
                  </a:ext>
                </a:extLst>
              </a:tr>
              <a:tr h="1173260">
                <a:tc grid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11 января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2023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– 01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</a:rPr>
                        <a:t>февраля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  2023</a:t>
                      </a:r>
                      <a:endParaRPr lang="ru-RU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0" dirty="0" smtClean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Необходимо определиться с желаемым местом прохождения практики </a:t>
                      </a:r>
                      <a:endParaRPr lang="ru-RU" sz="1600" b="0" dirty="0" smtClean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445646"/>
                  </a:ext>
                </a:extLst>
              </a:tr>
              <a:tr h="538044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800" b="0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514755"/>
                  </a:ext>
                </a:extLst>
              </a:tr>
              <a:tr h="9050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01</a:t>
                      </a:r>
                      <a:r>
                        <a:rPr lang="ru-RU" sz="1600" dirty="0" smtClean="0">
                          <a:latin typeface="+mn-lt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февраля</a:t>
                      </a:r>
                      <a:r>
                        <a:rPr lang="ru-RU" sz="1600" dirty="0" smtClean="0">
                          <a:latin typeface="+mn-lt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  <a:cs typeface="+mn-cs"/>
                        </a:rPr>
                        <a:t>2023</a:t>
                      </a:r>
                      <a:r>
                        <a:rPr lang="ru-RU" sz="1600" baseline="0" dirty="0" smtClean="0">
                          <a:latin typeface="+mn-lt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– 01 </a:t>
                      </a: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апреля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2023</a:t>
                      </a:r>
                      <a:endParaRPr lang="ru-RU" sz="1600" baseline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dirty="0" smtClean="0"/>
                    </a:p>
                  </a:txBody>
                  <a:tcPr>
                    <a:lnR w="6350" cap="flat" cmpd="sng" algn="ctr">
                      <a:noFill/>
                      <a:prstDash val="solid"/>
                      <a:miter lim="800000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Подача заявки на практику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zip.econ.msu.ru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541826"/>
                  </a:ext>
                </a:extLst>
              </a:tr>
              <a:tr h="453030">
                <a:tc grid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Roboto Condensed" panose="02000000000000000000" pitchFamily="2" charset="0"/>
                          <a:ea typeface="Roboto Condensed" panose="02000000000000000000" pitchFamily="2" charset="0"/>
                        </a:rPr>
                        <a:t>Следить за статусом заявки в личном кабинете</a:t>
                      </a:r>
                      <a:endParaRPr lang="ru-RU" b="0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2760127"/>
                  </a:ext>
                </a:extLst>
              </a:tr>
              <a:tr h="90508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dirty="0" smtClean="0">
                        <a:solidFill>
                          <a:srgbClr val="FF0000"/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05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июня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2023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–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17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  <a:cs typeface="+mn-cs"/>
                        </a:rPr>
                        <a:t>июля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  <a:ea typeface="Roboto Condensed" panose="02000000000000000000" pitchFamily="2" charset="0"/>
                        </a:rPr>
                        <a:t>2023</a:t>
                      </a:r>
                      <a:endParaRPr lang="ru-RU" sz="1600" dirty="0" smtClean="0">
                        <a:solidFill>
                          <a:srgbClr val="FF0000"/>
                        </a:solidFill>
                        <a:latin typeface="+mn-lt"/>
                        <a:ea typeface="Roboto Condensed" panose="02000000000000000000" pitchFamily="2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dirty="0">
                        <a:solidFill>
                          <a:srgbClr val="FF0000"/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/>
                        <a:t>Практика - полный</a:t>
                      </a:r>
                      <a:r>
                        <a:rPr lang="ru-RU" sz="1600" baseline="0" dirty="0" smtClean="0"/>
                        <a:t> рабочий день (</a:t>
                      </a:r>
                      <a:r>
                        <a:rPr lang="ru-RU" sz="1600" dirty="0" smtClean="0"/>
                        <a:t> 8 часов),  </a:t>
                      </a:r>
                      <a:r>
                        <a:rPr lang="ru-RU" sz="1600" dirty="0"/>
                        <a:t>6</a:t>
                      </a:r>
                      <a:r>
                        <a:rPr lang="ru-RU" sz="1600" dirty="0" smtClean="0"/>
                        <a:t> недель</a:t>
                      </a:r>
                      <a:endParaRPr lang="ru-RU" sz="1600" dirty="0">
                        <a:solidFill>
                          <a:srgbClr val="FF0000"/>
                        </a:solidFill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0039468"/>
                  </a:ext>
                </a:extLst>
              </a:tr>
              <a:tr h="453030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b="0" dirty="0">
                        <a:latin typeface="Roboto Condensed" panose="02000000000000000000" pitchFamily="2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8584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90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B3960E-62F8-4DAE-8A5E-825EEF43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60" y="283403"/>
            <a:ext cx="8655642" cy="1325563"/>
          </a:xfrm>
        </p:spPr>
        <p:txBody>
          <a:bodyPr>
            <a:normAutofit/>
          </a:bodyPr>
          <a:lstStyle/>
          <a:p>
            <a:r>
              <a:rPr lang="ru-RU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Как правильно оформить практику?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Ð¿Ð¾Ð´Ð°ÑÐ° Ð·Ð°ÑÐ²Ð»ÐµÐ½Ð¸Ñ Ð¸ÐºÐ¾Ð½ÐºÐ°">
            <a:extLst>
              <a:ext uri="{FF2B5EF4-FFF2-40B4-BE49-F238E27FC236}">
                <a16:creationId xmlns:a16="http://schemas.microsoft.com/office/drawing/2014/main" xmlns="" id="{D52257E5-D7BB-443A-A574-73B73E52B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815" y="2567836"/>
            <a:ext cx="1735341" cy="172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D4FEBA94-2889-4FF6-802B-6979DD7FA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713428"/>
            <a:ext cx="8952452" cy="490487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Открываем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  <a:hlinkClick r:id="rId3"/>
              </a:rPr>
              <a:t>zip.econ.msu.ru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Авторизуемся логином и паролем от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  <a:hlinkClick r:id="rId4"/>
              </a:rPr>
              <a:t>on.econ.msu.ru</a:t>
            </a:r>
            <a:endParaRPr lang="en-US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Выбираем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Личный кабинет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  <a:endParaRPr lang="en-US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Вкладка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Студент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Далее 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Выбор практики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Нажимаем кнопку 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Поиск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Выбираете место практики из представленного списка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ВАЖНО! Если вы нашли место практики самостоятельно, выбирайте пункт                                                   </a:t>
            </a:r>
            <a:endParaRPr lang="en-US" sz="1400" i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«Практика, найденная студентом самостоятельно»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Заполняете форму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Отправляете запрос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Ожидаете подтверждения заявки на практику в личном кабинете</a:t>
            </a:r>
          </a:p>
          <a:p>
            <a:pPr marL="457200" lvl="1" indent="0" algn="just">
              <a:buNone/>
            </a:pP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ВАЖНО! Если вы выбрали практику самостоятельно, то вы берете официальное письмо от работодателя, содержащее согласие на проведение практики в заявленные </a:t>
            </a:r>
            <a:r>
              <a:rPr lang="ru-RU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сроки и приносите </a:t>
            </a: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</a:t>
            </a:r>
            <a:r>
              <a:rPr lang="ru-RU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452 кабинет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Ренате Николаевне Ткаченко</a:t>
            </a: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или работодатель присылает его на  </a:t>
            </a:r>
            <a:r>
              <a:rPr lang="en-US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e-mail: </a:t>
            </a:r>
            <a:r>
              <a:rPr lang="en-US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5"/>
              </a:rPr>
              <a:t>practice.econ.msu@gmail.com</a:t>
            </a:r>
            <a:r>
              <a:rPr lang="ru-RU" sz="1400" i="1" dirty="0" smtClean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Без </a:t>
            </a:r>
            <a:r>
              <a:rPr lang="ru-RU" sz="1400" i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этого условия вашу заявку не примут!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9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6C20283-73E0-40EC-8AD8-057F581F64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xmlns="" id="{3FCC729B-E528-40C3-82D3-BA4375575E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xmlns="" id="{58F1FB8D-1842-4A04-998D-6CF047AB2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3F916A-A6DD-4FA9-9B71-168BBEE5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Статусы заявки в личном кабинете </a:t>
            </a:r>
            <a:r>
              <a:rPr lang="en-US" dirty="0">
                <a:latin typeface="Roboto Condensed" panose="02000000000000000000" pitchFamily="2" charset="0"/>
                <a:ea typeface="Roboto Condensed" panose="02000000000000000000" pitchFamily="2" charset="0"/>
              </a:rPr>
              <a:t>zip.econ.msu.ru</a:t>
            </a:r>
            <a:endParaRPr lang="ru-RU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8E36F252-5D8B-4901-A21B-C31EF325F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048685-9A41-4970-8D97-550661511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 fontScale="77500" lnSpcReduction="20000"/>
          </a:bodyPr>
          <a:lstStyle/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Заявка принята к рассмотрению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Специалист ССТ принял Вашу заявку в работу</a:t>
            </a: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Отклонена, превышен лимит запросов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 компании нет мест для практикантов, выберите новое место </a:t>
            </a:r>
            <a:r>
              <a:rPr lang="ru-RU" sz="1800" i="1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практики</a:t>
            </a:r>
            <a:endParaRPr lang="ru-RU" sz="1800" i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Заявка отклонена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Ваша кандидатура не одобрена, выберите новое место практики</a:t>
            </a: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Заявка рассматривается работодателем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Компания взяла в работу Ваше резюме</a:t>
            </a: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Заявка утверждена работодателем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Ваша кандидатура одобрена на прохождение практики</a:t>
            </a: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Выпущен приказ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Место прохождения практики официально оформлено факультетом</a:t>
            </a:r>
          </a:p>
          <a:p>
            <a:r>
              <a:rPr lang="ru-RU" sz="1800" dirty="0">
                <a:solidFill>
                  <a:srgbClr val="5B9BD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Практика выполнена</a:t>
            </a:r>
          </a:p>
          <a:p>
            <a:pPr marL="0" indent="0">
              <a:buNone/>
            </a:pP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 прошли практику. Заполнен и сдан дневник практики специалисту в </a:t>
            </a:r>
            <a:r>
              <a:rPr lang="ru-RU" sz="1800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каб</a:t>
            </a:r>
            <a:r>
              <a:rPr lang="ru-RU" sz="18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ru-RU" sz="1800" i="1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452.</a:t>
            </a:r>
            <a:endParaRPr lang="ru-RU" sz="1800" i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3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412085-20C0-4F01-B068-5674FAA0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ru-RU" sz="37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 делать после подтверждения заявки?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951F8D-BD11-4FD1-B355-4E7BE7F53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43756" cy="379033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Открываем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  <a:hlinkClick r:id="rId2"/>
              </a:rPr>
              <a:t>zip.econ.msu.ru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Авторизуемся логином и паролем от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  <a:hlinkClick r:id="rId3"/>
              </a:rPr>
              <a:t>on.econ.msu.ru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Выбираем вкладку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Документы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Далее выбираем пункт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Документы </a:t>
            </a: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практике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 подсписке </a:t>
            </a:r>
            <a:r>
              <a:rPr lang="en-US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Шаблоны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&gt;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выбираем 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&lt;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Шаблон </a:t>
            </a: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заявления на практику для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3 курса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&gt;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en-US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Скачиваем файл, печатаем,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заполняем.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Подписываем документ у научного руководителя, у которого вы пишете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курсовую работу.</a:t>
            </a:r>
            <a:endParaRPr lang="ru-RU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Заявление отдаем в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452</a:t>
            </a:r>
            <a:r>
              <a:rPr lang="en-US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800" dirty="0" err="1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каб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. с </a:t>
            </a:r>
            <a:r>
              <a:rPr lang="ru-RU" sz="1800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пн-чт</a:t>
            </a:r>
            <a:r>
              <a:rPr lang="ru-RU" sz="18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 с </a:t>
            </a:r>
            <a:r>
              <a:rPr lang="ru-RU" sz="1800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11:00 ч.-17:00 ч.</a:t>
            </a:r>
            <a:endParaRPr lang="en-US" sz="18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847" y="835025"/>
            <a:ext cx="4706937" cy="518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Оформление документов практики после ее прохождения</a:t>
            </a: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xmlns="" id="{04378E26-312B-493A-BDBC-ECF10B173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977462"/>
              </p:ext>
            </p:extLst>
          </p:nvPr>
        </p:nvGraphicFramePr>
        <p:xfrm>
          <a:off x="838200" y="1231641"/>
          <a:ext cx="10515600" cy="4945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91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06219" y="463812"/>
            <a:ext cx="6779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Что </a:t>
            </a:r>
            <a:r>
              <a:rPr lang="ru-RU" sz="3200" b="1" dirty="0" smtClean="0">
                <a:latin typeface="Roboto Condensed" panose="02000000000000000000" pitchFamily="2" charset="0"/>
                <a:ea typeface="Roboto Condensed" panose="02000000000000000000" pitchFamily="2" charset="0"/>
              </a:rPr>
              <a:t>делать, если возникли вопросы?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34731" y="1620808"/>
            <a:ext cx="653345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На все ваши вопросы ответит </a:t>
            </a:r>
          </a:p>
          <a:p>
            <a:pPr algn="ctr"/>
            <a:r>
              <a:rPr lang="ru-RU" sz="2800" dirty="0" smtClean="0"/>
              <a:t>Ткаченко Рената Николаевна,</a:t>
            </a:r>
          </a:p>
          <a:p>
            <a:pPr algn="ctr"/>
            <a:r>
              <a:rPr lang="ru-RU" sz="2800" dirty="0" smtClean="0"/>
              <a:t> специалист по УМР отдела ССТ, </a:t>
            </a:r>
            <a:r>
              <a:rPr lang="ru-RU" sz="2800" dirty="0" err="1" smtClean="0"/>
              <a:t>каб</a:t>
            </a:r>
            <a:r>
              <a:rPr lang="ru-RU" sz="2800" dirty="0" smtClean="0"/>
              <a:t>. 452</a:t>
            </a:r>
          </a:p>
          <a:p>
            <a:pPr algn="ctr"/>
            <a:r>
              <a:rPr lang="en-US" sz="2800" dirty="0" smtClean="0"/>
              <a:t>E-mail</a:t>
            </a:r>
            <a:r>
              <a:rPr lang="ru-RU" sz="2800" dirty="0" smtClean="0"/>
              <a:t>: </a:t>
            </a:r>
            <a:r>
              <a:rPr lang="en-US" sz="2800" dirty="0" smtClean="0"/>
              <a:t>practice.econ@</a:t>
            </a:r>
            <a:r>
              <a:rPr lang="en-US" sz="2800" dirty="0" smtClean="0"/>
              <a:t>ogr.msu.ru</a:t>
            </a:r>
            <a:r>
              <a:rPr lang="ru-RU" sz="2800" dirty="0" smtClean="0"/>
              <a:t>, </a:t>
            </a:r>
            <a:endParaRPr lang="ru-RU" sz="2800" dirty="0" smtClean="0"/>
          </a:p>
          <a:p>
            <a:pPr algn="ctr"/>
            <a:r>
              <a:rPr lang="ru-RU" sz="2800" dirty="0" smtClean="0"/>
              <a:t>тел. </a:t>
            </a:r>
            <a:r>
              <a:rPr lang="ru-RU" sz="2800" dirty="0"/>
              <a:t>+7 495 939 28 39</a:t>
            </a:r>
          </a:p>
        </p:txBody>
      </p:sp>
    </p:spTree>
    <p:extLst>
      <p:ext uri="{BB962C8B-B14F-4D97-AF65-F5344CB8AC3E}">
        <p14:creationId xmlns:p14="http://schemas.microsoft.com/office/powerpoint/2010/main" val="407415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512</Words>
  <Application>Microsoft Office PowerPoint</Application>
  <PresentationFormat>Широкоэкранный</PresentationFormat>
  <Paragraphs>67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Roboto Condensed</vt:lpstr>
      <vt:lpstr>Wingdings</vt:lpstr>
      <vt:lpstr>Тема Office</vt:lpstr>
      <vt:lpstr>Производственная практика студентов бакалавриата направления &lt; Менеджмент &gt; 3 курс</vt:lpstr>
      <vt:lpstr>Регламент прохождения практики</vt:lpstr>
      <vt:lpstr>Как правильно оформить практику?</vt:lpstr>
      <vt:lpstr>Статусы заявки в личном кабинете zip.econ.msu.ru</vt:lpstr>
      <vt:lpstr>Что делать после подтверждения заявки?</vt:lpstr>
      <vt:lpstr>Оформление документов практики после ее прохождения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студентов бакалавриата направления «Менеджмент»</dc:title>
  <dc:creator>Eugene Malyshev</dc:creator>
  <cp:lastModifiedBy>Ткаченко Рената Николаевна</cp:lastModifiedBy>
  <cp:revision>50</cp:revision>
  <dcterms:created xsi:type="dcterms:W3CDTF">2019-03-11T09:29:03Z</dcterms:created>
  <dcterms:modified xsi:type="dcterms:W3CDTF">2022-08-31T12:45:25Z</dcterms:modified>
</cp:coreProperties>
</file>