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0" r:id="rId4"/>
    <p:sldId id="269" r:id="rId5"/>
    <p:sldId id="265" r:id="rId6"/>
    <p:sldId id="259" r:id="rId7"/>
    <p:sldId id="258" r:id="rId8"/>
    <p:sldId id="270" r:id="rId9"/>
    <p:sldId id="257" r:id="rId10"/>
    <p:sldId id="272" r:id="rId11"/>
    <p:sldId id="263" r:id="rId12"/>
    <p:sldId id="274" r:id="rId13"/>
    <p:sldId id="273" r:id="rId14"/>
    <p:sldId id="275" r:id="rId15"/>
    <p:sldId id="276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98" y="330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con.msu.ru/sys/raw.php?o=106704&amp;p=attachment" TargetMode="External"/><Relationship Id="rId13" Type="http://schemas.openxmlformats.org/officeDocument/2006/relationships/image" Target="../media/image14.jpeg"/><Relationship Id="rId3" Type="http://schemas.openxmlformats.org/officeDocument/2006/relationships/hyperlink" Target="https://www.econ.msu.ru/sys/raw.php?o=106699&amp;p=attachment" TargetMode="External"/><Relationship Id="rId7" Type="http://schemas.openxmlformats.org/officeDocument/2006/relationships/hyperlink" Target="https://www.econ.msu.ru/sys/raw.php?o=106703&amp;p=attachment" TargetMode="External"/><Relationship Id="rId12" Type="http://schemas.openxmlformats.org/officeDocument/2006/relationships/hyperlink" Target="https://www.econ.msu.ru/sys/raw.php?o=106708&amp;p=attachment" TargetMode="External"/><Relationship Id="rId2" Type="http://schemas.openxmlformats.org/officeDocument/2006/relationships/hyperlink" Target="https://www.econ.msu.ru/sys/raw.php?o=106698&amp;p=attachment" TargetMode="External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con.msu.ru/sys/raw.php?o=106702&amp;p=attachment" TargetMode="External"/><Relationship Id="rId11" Type="http://schemas.openxmlformats.org/officeDocument/2006/relationships/hyperlink" Target="https://www.econ.msu.ru/sys/raw.php?o=106707&amp;p=attachment" TargetMode="External"/><Relationship Id="rId5" Type="http://schemas.openxmlformats.org/officeDocument/2006/relationships/hyperlink" Target="https://www.econ.msu.ru/sys/raw.php?o=106701&amp;p=attachment" TargetMode="External"/><Relationship Id="rId15" Type="http://schemas.openxmlformats.org/officeDocument/2006/relationships/image" Target="../media/image16.jpg"/><Relationship Id="rId10" Type="http://schemas.openxmlformats.org/officeDocument/2006/relationships/hyperlink" Target="https://www.econ.msu.ru/sys/raw.php?o=106706&amp;p=attachment" TargetMode="External"/><Relationship Id="rId4" Type="http://schemas.openxmlformats.org/officeDocument/2006/relationships/hyperlink" Target="https://www.econ.msu.ru/sys/raw.php?o=106700&amp;p=attachment" TargetMode="External"/><Relationship Id="rId9" Type="http://schemas.openxmlformats.org/officeDocument/2006/relationships/hyperlink" Target="https://www.econ.msu.ru/sys/raw.php?o=106705&amp;p=attachment" TargetMode="External"/><Relationship Id="rId1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su.ru/sys/raw.php?o=105657&amp;p=attachment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econ.msu.ru/students/pg/abou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hyperlink" Target="/sys/raw.php?o=107483&amp;p=attachment" TargetMode="External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n.msu.ru/sys/raw.php?o=106668&amp;p=attachment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0E5AB-207B-4D51-9100-6DB74BA3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92"/>
            <a:ext cx="12273496" cy="6863482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FEBFB069-B8EC-4632-A306-9E03B06A3B1D}"/>
              </a:ext>
            </a:extLst>
          </p:cNvPr>
          <p:cNvSpPr/>
          <p:nvPr/>
        </p:nvSpPr>
        <p:spPr>
          <a:xfrm rot="10800000">
            <a:off x="0" y="-109013"/>
            <a:ext cx="7446000" cy="7076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B5031-2E29-4BD5-91AC-5AF151E19284}"/>
              </a:ext>
            </a:extLst>
          </p:cNvPr>
          <p:cNvSpPr txBox="1"/>
          <p:nvPr/>
        </p:nvSpPr>
        <p:spPr>
          <a:xfrm>
            <a:off x="111402" y="1029001"/>
            <a:ext cx="6344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ВСТРЕЧА С АБИТУРИЕНТАМИ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АСПИРАНТУРЫ</a:t>
            </a:r>
          </a:p>
          <a:p>
            <a:r>
              <a:rPr lang="ru-RU" sz="48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B472F-9907-467F-938B-04A4979EB664}"/>
              </a:ext>
            </a:extLst>
          </p:cNvPr>
          <p:cNvSpPr txBox="1"/>
          <p:nvPr/>
        </p:nvSpPr>
        <p:spPr>
          <a:xfrm>
            <a:off x="246000" y="594900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Экономический факультет, </a:t>
            </a:r>
            <a:r>
              <a:rPr lang="ru-RU" sz="2000" b="1" dirty="0" smtClean="0">
                <a:solidFill>
                  <a:schemeClr val="bg1"/>
                </a:solidFill>
              </a:rPr>
              <a:t>20.04.2024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6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1B74FFC-22B1-4F16-9F6B-5FCDAD8B4FD8}"/>
              </a:ext>
            </a:extLst>
          </p:cNvPr>
          <p:cNvSpPr/>
          <p:nvPr/>
        </p:nvSpPr>
        <p:spPr>
          <a:xfrm>
            <a:off x="164790" y="993172"/>
            <a:ext cx="3847499" cy="253667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7613D9BA-71A9-47BA-9567-325935C95C35}"/>
              </a:ext>
            </a:extLst>
          </p:cNvPr>
          <p:cNvSpPr/>
          <p:nvPr/>
        </p:nvSpPr>
        <p:spPr>
          <a:xfrm>
            <a:off x="4309192" y="2190215"/>
            <a:ext cx="3557744" cy="253667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E3A65CF-5054-4F37-A296-63B5A4B88DAC}"/>
              </a:ext>
            </a:extLst>
          </p:cNvPr>
          <p:cNvSpPr/>
          <p:nvPr/>
        </p:nvSpPr>
        <p:spPr>
          <a:xfrm>
            <a:off x="8121000" y="3796845"/>
            <a:ext cx="3693021" cy="2423008"/>
          </a:xfrm>
          <a:prstGeom prst="round2DiagRect">
            <a:avLst>
              <a:gd name="adj1" fmla="val 0"/>
              <a:gd name="adj2" fmla="val 2939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6CBA279B-9704-4BE5-AA02-3B3B1821AC92}"/>
              </a:ext>
            </a:extLst>
          </p:cNvPr>
          <p:cNvSpPr/>
          <p:nvPr/>
        </p:nvSpPr>
        <p:spPr>
          <a:xfrm>
            <a:off x="1416000" y="1199830"/>
            <a:ext cx="956399" cy="740934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D4D9F486-5A59-4C5F-88E8-5EAEAC94D4F6}"/>
              </a:ext>
            </a:extLst>
          </p:cNvPr>
          <p:cNvSpPr/>
          <p:nvPr/>
        </p:nvSpPr>
        <p:spPr>
          <a:xfrm>
            <a:off x="9506260" y="3968261"/>
            <a:ext cx="922500" cy="720001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03294A7C-8FEB-4EE8-998A-041151B9C268}"/>
              </a:ext>
            </a:extLst>
          </p:cNvPr>
          <p:cNvSpPr/>
          <p:nvPr/>
        </p:nvSpPr>
        <p:spPr>
          <a:xfrm>
            <a:off x="5483656" y="2560493"/>
            <a:ext cx="1012500" cy="664629"/>
          </a:xfrm>
          <a:prstGeom prst="round2DiagRect">
            <a:avLst>
              <a:gd name="adj1" fmla="val 0"/>
              <a:gd name="adj2" fmla="val 293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74C-1F1F-43D3-BDFC-31644976D97E}"/>
              </a:ext>
            </a:extLst>
          </p:cNvPr>
          <p:cNvSpPr txBox="1"/>
          <p:nvPr/>
        </p:nvSpPr>
        <p:spPr>
          <a:xfrm>
            <a:off x="2310925" y="1940764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9AC69-6186-4542-9D6C-5B6BCA0B600A}"/>
              </a:ext>
            </a:extLst>
          </p:cNvPr>
          <p:cNvSpPr txBox="1"/>
          <p:nvPr/>
        </p:nvSpPr>
        <p:spPr>
          <a:xfrm>
            <a:off x="6496156" y="2501349"/>
            <a:ext cx="81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3E6B3-0883-4C44-B96F-9E8C86EB7F07}"/>
              </a:ext>
            </a:extLst>
          </p:cNvPr>
          <p:cNvSpPr txBox="1"/>
          <p:nvPr/>
        </p:nvSpPr>
        <p:spPr>
          <a:xfrm>
            <a:off x="9692434" y="400368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B4786-C55A-48E9-A2B3-6B2B0820C3C3}"/>
              </a:ext>
            </a:extLst>
          </p:cNvPr>
          <p:cNvSpPr txBox="1"/>
          <p:nvPr/>
        </p:nvSpPr>
        <p:spPr>
          <a:xfrm>
            <a:off x="2310924" y="4087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8D70C-0335-4404-8578-3DE67239AEF6}"/>
              </a:ext>
            </a:extLst>
          </p:cNvPr>
          <p:cNvSpPr txBox="1"/>
          <p:nvPr/>
        </p:nvSpPr>
        <p:spPr>
          <a:xfrm>
            <a:off x="796560" y="2294341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СПЕЦИАЛЬНОСТЬ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E372FAA-4895-48D7-8EF3-0AAF6AF17A00}"/>
              </a:ext>
            </a:extLst>
          </p:cNvPr>
          <p:cNvSpPr/>
          <p:nvPr/>
        </p:nvSpPr>
        <p:spPr>
          <a:xfrm>
            <a:off x="703125" y="2882591"/>
            <a:ext cx="2770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Устный экзамен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B2B15A-7D64-44A5-89CF-2F01009FB53A}"/>
              </a:ext>
            </a:extLst>
          </p:cNvPr>
          <p:cNvSpPr txBox="1"/>
          <p:nvPr/>
        </p:nvSpPr>
        <p:spPr>
          <a:xfrm>
            <a:off x="4860626" y="345855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АНГЛИЙСКИЙ ЯЗЫК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75AF0E-DE91-4EB7-B0F9-8C3501126558}"/>
              </a:ext>
            </a:extLst>
          </p:cNvPr>
          <p:cNvSpPr txBox="1"/>
          <p:nvPr/>
        </p:nvSpPr>
        <p:spPr>
          <a:xfrm>
            <a:off x="8814096" y="4877479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ФИЛОСОФИЯ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BB8E06-3E57-42EB-A0FD-05459337372C}"/>
              </a:ext>
            </a:extLst>
          </p:cNvPr>
          <p:cNvSpPr txBox="1"/>
          <p:nvPr/>
        </p:nvSpPr>
        <p:spPr>
          <a:xfrm>
            <a:off x="966000" y="19836"/>
            <a:ext cx="108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/>
                </a:solidFill>
              </a:rPr>
              <a:t>Перечень вступительных испытаний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B7E9549-0E21-4FFE-8D3E-AC69851AFFBE}"/>
              </a:ext>
            </a:extLst>
          </p:cNvPr>
          <p:cNvSpPr/>
          <p:nvPr/>
        </p:nvSpPr>
        <p:spPr>
          <a:xfrm>
            <a:off x="4767192" y="4032989"/>
            <a:ext cx="2770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Письменный и устный экзамен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40E1EC8-4CEB-4FA9-99D2-4731924E5B4E}"/>
              </a:ext>
            </a:extLst>
          </p:cNvPr>
          <p:cNvSpPr/>
          <p:nvPr/>
        </p:nvSpPr>
        <p:spPr>
          <a:xfrm>
            <a:off x="8750203" y="5364000"/>
            <a:ext cx="2770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Устный экзамен</a:t>
            </a:r>
          </a:p>
        </p:txBody>
      </p:sp>
    </p:spTree>
    <p:extLst>
      <p:ext uri="{BB962C8B-B14F-4D97-AF65-F5344CB8AC3E}">
        <p14:creationId xmlns:p14="http://schemas.microsoft.com/office/powerpoint/2010/main" val="377904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75FF-F6F1-4C90-BD98-F73FBD21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Программы вступительных испытаний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D3BDFE-AED4-42D3-8D13-2E9F4E2DDDA7}"/>
              </a:ext>
            </a:extLst>
          </p:cNvPr>
          <p:cNvSpPr txBox="1"/>
          <p:nvPr/>
        </p:nvSpPr>
        <p:spPr>
          <a:xfrm>
            <a:off x="5411693" y="2259000"/>
            <a:ext cx="66693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2"/>
              </a:rPr>
              <a:t>5.2.1. Экономическая теория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3"/>
              </a:rPr>
              <a:t>5.2.2. Математические, статистические и инструментальные методы в экономике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5.2.3. Региональная и отраслевая экономика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Специализации: </a:t>
            </a:r>
            <a:endParaRPr lang="ru-RU" sz="1600" b="0" i="0" dirty="0" smtClean="0">
              <a:solidFill>
                <a:srgbClr val="000000"/>
              </a:solidFill>
              <a:effectLst/>
              <a:latin typeface="Inter"/>
            </a:endParaRPr>
          </a:p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</a:t>
            </a:r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4"/>
              </a:rPr>
              <a:t>Бухгалтерский учет, аудит и </a:t>
            </a:r>
            <a:r>
              <a:rPr lang="ru-RU" sz="1600" b="0" i="0" u="sng" dirty="0" smtClean="0">
                <a:solidFill>
                  <a:srgbClr val="222222"/>
                </a:solidFill>
                <a:effectLst/>
                <a:latin typeface="Inter"/>
                <a:hlinkClick r:id="rId4"/>
              </a:rPr>
              <a:t>экономическая   статистика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      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ru-RU" sz="1600" b="0" i="0" u="sng" dirty="0" smtClean="0">
                <a:solidFill>
                  <a:srgbClr val="222222"/>
                </a:solidFill>
                <a:effectLst/>
                <a:latin typeface="Inter"/>
                <a:hlinkClick r:id="rId5"/>
              </a:rPr>
              <a:t>Маркетинг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      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ru-RU" sz="1600" b="0" i="0" u="sng" dirty="0" smtClean="0">
                <a:solidFill>
                  <a:srgbClr val="222222"/>
                </a:solidFill>
                <a:effectLst/>
                <a:latin typeface="Inter"/>
                <a:hlinkClick r:id="rId6"/>
              </a:rPr>
              <a:t>Экономика </a:t>
            </a:r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6"/>
              </a:rPr>
              <a:t>агропромышленного комплекса (АПК)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        </a:t>
            </a:r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7"/>
              </a:rPr>
              <a:t>Экономика инноваций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        </a:t>
            </a:r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8"/>
              </a:rPr>
              <a:t>Экономика народонаселения и экономика труда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  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Inter"/>
              </a:rPr>
              <a:t>    </a:t>
            </a:r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9"/>
              </a:rPr>
              <a:t>Экономика природопользования и землеустройства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10"/>
              </a:rPr>
              <a:t>5.2.4. Финансы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11"/>
              </a:rPr>
              <a:t>5.2.5. Мировая экономика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  <a:p>
            <a:pPr algn="just"/>
            <a:r>
              <a:rPr lang="ru-RU" sz="1600" b="0" i="0" u="sng" dirty="0">
                <a:solidFill>
                  <a:srgbClr val="222222"/>
                </a:solidFill>
                <a:effectLst/>
                <a:latin typeface="Inter"/>
                <a:hlinkClick r:id="rId12"/>
              </a:rPr>
              <a:t>5.2.6. Менеджмент</a:t>
            </a:r>
            <a:endParaRPr lang="ru-RU" sz="1600" b="0" i="0" dirty="0">
              <a:solidFill>
                <a:srgbClr val="000000"/>
              </a:solidFill>
              <a:effectLst/>
              <a:latin typeface="Inter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1CC5F2-94D9-4DF3-A8CD-AEB55B1D55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9014"/>
          <a:stretch>
            <a:fillRect/>
          </a:stretch>
        </p:blipFill>
        <p:spPr>
          <a:xfrm>
            <a:off x="241863" y="144000"/>
            <a:ext cx="2384425" cy="2563813"/>
          </a:xfr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34FDC5-B355-4198-AE5E-7BEB3C47B7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0" r="27180"/>
          <a:stretch>
            <a:fillRect/>
          </a:stretch>
        </p:blipFill>
        <p:spPr/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D18E426-C3C1-4A6A-9C5E-DBD111A8AA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8" r="18848"/>
          <a:stretch>
            <a:fillRect/>
          </a:stretch>
        </p:blipFill>
        <p:spPr/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1B5889C-F115-47EA-8809-50C5B81B98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2" r="32022"/>
          <a:stretch>
            <a:fillRect/>
          </a:stretch>
        </p:blipFill>
        <p:spPr>
          <a:xfrm>
            <a:off x="241863" y="3159000"/>
            <a:ext cx="2249487" cy="3284662"/>
          </a:xfrm>
        </p:spPr>
      </p:pic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0054B474-CD00-4652-9D60-25AE2EC96C6C}"/>
              </a:ext>
            </a:extLst>
          </p:cNvPr>
          <p:cNvSpPr/>
          <p:nvPr/>
        </p:nvSpPr>
        <p:spPr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44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CDD6A44-ABD1-4B59-A40D-F4BB1776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Критерии начисления баллов и критерии оценивания конкурсных вступительных испытаний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A76D9FC-84F7-412A-8FB6-39B4D81F2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94199"/>
              </p:ext>
            </p:extLst>
          </p:nvPr>
        </p:nvGraphicFramePr>
        <p:xfrm>
          <a:off x="516000" y="1314001"/>
          <a:ext cx="11250000" cy="5245153"/>
        </p:xfrm>
        <a:graphic>
          <a:graphicData uri="http://schemas.openxmlformats.org/drawingml/2006/table">
            <a:tbl>
              <a:tblPr/>
              <a:tblGrid>
                <a:gridCol w="3285000">
                  <a:extLst>
                    <a:ext uri="{9D8B030D-6E8A-4147-A177-3AD203B41FA5}">
                      <a16:colId xmlns:a16="http://schemas.microsoft.com/office/drawing/2014/main" val="121258399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5901765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544074684"/>
                    </a:ext>
                  </a:extLst>
                </a:gridCol>
                <a:gridCol w="1935000">
                  <a:extLst>
                    <a:ext uri="{9D8B030D-6E8A-4147-A177-3AD203B41FA5}">
                      <a16:colId xmlns:a16="http://schemas.microsoft.com/office/drawing/2014/main" val="4022707102"/>
                    </a:ext>
                  </a:extLst>
                </a:gridCol>
                <a:gridCol w="1935000">
                  <a:extLst>
                    <a:ext uri="{9D8B030D-6E8A-4147-A177-3AD203B41FA5}">
                      <a16:colId xmlns:a16="http://schemas.microsoft.com/office/drawing/2014/main" val="3797305899"/>
                    </a:ext>
                  </a:extLst>
                </a:gridCol>
              </a:tblGrid>
              <a:tr h="5934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Вступительное испытание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 Максимальное количество баллов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 Минимальное    количество баллов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Успешное прохождение вступительного испытания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93354"/>
                  </a:ext>
                </a:extLst>
              </a:tr>
              <a:tr h="1898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На места, финансируемые за счет бюджетных ассигнований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На места, финансируемые за счет средств физических и юридических лиц</a:t>
                      </a:r>
                      <a:endParaRPr lang="ru-RU" sz="16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60544"/>
                  </a:ext>
                </a:extLst>
              </a:tr>
              <a:tr h="59635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Специальность (устно)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10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0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7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6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97274"/>
                  </a:ext>
                </a:extLst>
              </a:tr>
              <a:tr h="596355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Английский язык (письменно и устно)</a:t>
                      </a:r>
                    </a:p>
                  </a:txBody>
                  <a:tcPr marB="9525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5</a:t>
                      </a:r>
                    </a:p>
                  </a:txBody>
                  <a:tcPr marB="9525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2</a:t>
                      </a:r>
                    </a:p>
                  </a:txBody>
                  <a:tcPr marB="9525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3</a:t>
                      </a:r>
                    </a:p>
                  </a:txBody>
                  <a:tcPr marB="9525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3</a:t>
                      </a:r>
                    </a:p>
                  </a:txBody>
                  <a:tcPr marB="95250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34960"/>
                  </a:ext>
                </a:extLst>
              </a:tr>
              <a:tr h="58705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Философия </a:t>
                      </a:r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(устно)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зачет</a:t>
                      </a:r>
                      <a:endParaRPr lang="ru-RU" sz="18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незачет</a:t>
                      </a:r>
                      <a:endParaRPr lang="ru-RU" sz="18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зачет</a:t>
                      </a:r>
                      <a:endParaRPr lang="ru-RU" sz="18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зачет</a:t>
                      </a:r>
                      <a:endParaRPr lang="ru-RU" sz="18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440164"/>
                  </a:ext>
                </a:extLst>
              </a:tr>
              <a:tr h="88015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Индивидуальные достижения (при наличии)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5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0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0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222222"/>
                          </a:solidFill>
                          <a:effectLst/>
                          <a:latin typeface="Inter"/>
                        </a:rPr>
                        <a:t>0</a:t>
                      </a:r>
                    </a:p>
                  </a:txBody>
                  <a:tcPr marL="30323" marR="30323" marT="15161" marB="12635" anchor="ctr">
                    <a:lnL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003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48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CDD6A44-ABD1-4B59-A40D-F4BB1776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180594"/>
            <a:ext cx="10515600" cy="8429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Критерии и порядок учета индивидуальных достижений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1DF9F-BD51-41A0-B0F5-2C02E52099BC}"/>
              </a:ext>
            </a:extLst>
          </p:cNvPr>
          <p:cNvSpPr txBox="1"/>
          <p:nvPr/>
        </p:nvSpPr>
        <p:spPr>
          <a:xfrm>
            <a:off x="381000" y="6039000"/>
            <a:ext cx="1111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Inter"/>
              </a:rPr>
              <a:t>*</a:t>
            </a:r>
            <a:r>
              <a:rPr lang="ru-RU" b="1" i="0" dirty="0">
                <a:solidFill>
                  <a:srgbClr val="222222"/>
                </a:solidFill>
                <a:effectLst/>
                <a:latin typeface="Inter"/>
              </a:rPr>
              <a:t> </a:t>
            </a:r>
            <a:r>
              <a:rPr lang="ru-RU" sz="1400" dirty="0"/>
              <a:t>Критерий, устанавливаемый экономическим факультетом МГУ, отражающий иные научные достижения в области предполагаемого диссертационного исследования (утв. ученым советом экономического факультета от 07 марта 2024 года, протокол № 3).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44025"/>
              </p:ext>
            </p:extLst>
          </p:nvPr>
        </p:nvGraphicFramePr>
        <p:xfrm>
          <a:off x="381000" y="1179000"/>
          <a:ext cx="11115001" cy="486000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13367">
                  <a:extLst>
                    <a:ext uri="{9D8B030D-6E8A-4147-A177-3AD203B41FA5}">
                      <a16:colId xmlns:a16="http://schemas.microsoft.com/office/drawing/2014/main" val="539234211"/>
                    </a:ext>
                  </a:extLst>
                </a:gridCol>
                <a:gridCol w="5511571">
                  <a:extLst>
                    <a:ext uri="{9D8B030D-6E8A-4147-A177-3AD203B41FA5}">
                      <a16:colId xmlns:a16="http://schemas.microsoft.com/office/drawing/2014/main" val="2378622188"/>
                    </a:ext>
                  </a:extLst>
                </a:gridCol>
                <a:gridCol w="1561612">
                  <a:extLst>
                    <a:ext uri="{9D8B030D-6E8A-4147-A177-3AD203B41FA5}">
                      <a16:colId xmlns:a16="http://schemas.microsoft.com/office/drawing/2014/main" val="3181332191"/>
                    </a:ext>
                  </a:extLst>
                </a:gridCol>
                <a:gridCol w="3628451">
                  <a:extLst>
                    <a:ext uri="{9D8B030D-6E8A-4147-A177-3AD203B41FA5}">
                      <a16:colId xmlns:a16="http://schemas.microsoft.com/office/drawing/2014/main" val="808081006"/>
                    </a:ext>
                  </a:extLst>
                </a:gridCol>
              </a:tblGrid>
              <a:tr h="42650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 п/п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 Содержание критерия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Количество баллов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 Условия начисления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334931"/>
                  </a:ext>
                </a:extLst>
              </a:tr>
              <a:tr h="1153175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1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effectLst/>
                        </a:rPr>
                        <a:t>Научная публикация в изданиях, рекомендованных </a:t>
                      </a:r>
                      <a:r>
                        <a:rPr lang="ru-RU" sz="1300" u="sng" dirty="0">
                          <a:effectLst/>
                          <a:hlinkClick r:id="rId2"/>
                        </a:rPr>
                        <a:t>в журналах из списка МГУ</a:t>
                      </a:r>
                      <a:r>
                        <a:rPr lang="ru-RU" sz="1300" dirty="0">
                          <a:effectLst/>
                        </a:rPr>
                        <a:t>, или из числа журналов, входящих в международные базы цитирования: Web of Science и/или Scopus, и/или RSCI; и/или в журналах из ядра РИНЦ, и(или) зарегистрированный результат интеллектуальной деятельности.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300" dirty="0">
                          <a:effectLst/>
                        </a:rPr>
                        <a:t>1</a:t>
                      </a:r>
                    </a:p>
                    <a:p>
                      <a:pPr algn="ctr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В случае предоставления копии </a:t>
                      </a:r>
                      <a:r>
                        <a:rPr lang="ru-RU" sz="1300" dirty="0" smtClean="0">
                          <a:effectLst/>
                        </a:rPr>
                        <a:t>статей</a:t>
                      </a:r>
                    </a:p>
                    <a:p>
                      <a:pPr algn="ctr"/>
                      <a:r>
                        <a:rPr lang="ru-RU" sz="1300" dirty="0">
                          <a:effectLst/>
                        </a:rPr>
                        <a:t> (не более 3-х за последние 5 лет</a:t>
                      </a:r>
                      <a:r>
                        <a:rPr lang="ru-RU" sz="1300" dirty="0" smtClean="0">
                          <a:effectLst/>
                        </a:rPr>
                        <a:t>)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1201624500"/>
                  </a:ext>
                </a:extLst>
              </a:tr>
              <a:tr h="491636"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2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</a:rPr>
                        <a:t>Выступления на конференции с публикацией по теме предполагаемой диссертации.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 1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В случае предоставления копии статей или тезисов (за последние 5 лет</a:t>
                      </a:r>
                      <a:r>
                        <a:rPr lang="ru-RU" sz="1300" dirty="0" smtClean="0">
                          <a:effectLst/>
                        </a:rPr>
                        <a:t>)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1390162969"/>
                  </a:ext>
                </a:extLst>
              </a:tr>
              <a:tr h="13137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>
                          <a:effectLst/>
                        </a:rPr>
                        <a:t>3*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</a:rPr>
                        <a:t>Участие в НИР и грантах в области предполагаемого диссертационного исследования (РНФ, гранты Президента РФ для государственной поддержки молодых российских ученых и по государственной поддержке ведущих научных школ РФ; внутренние гранты ЭФ МГУ; гранты международных научных организаций).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 rowSpan="2"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r>
                        <a:rPr lang="ru-RU" sz="13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В случае предоставления копии документа, подтверждающего факт участия в НИР или гранте (за последние 5 лет</a:t>
                      </a:r>
                      <a:r>
                        <a:rPr lang="ru-RU" sz="1300" dirty="0" smtClean="0">
                          <a:effectLst/>
                        </a:rPr>
                        <a:t>)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794318946"/>
                  </a:ext>
                </a:extLst>
              </a:tr>
              <a:tr h="491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</a:rPr>
                        <a:t>Или   патент, свидетельство по теме предполагаемого диссертационного исследования.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Копия патента (свидетельства)  </a:t>
                      </a:r>
                      <a:endParaRPr lang="ru-RU" sz="1300" dirty="0" smtClean="0">
                        <a:effectLst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  (за последние 5 лет</a:t>
                      </a:r>
                      <a:r>
                        <a:rPr lang="ru-RU" sz="1300" dirty="0" smtClean="0">
                          <a:effectLst/>
                        </a:rPr>
                        <a:t>)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1807445372"/>
                  </a:ext>
                </a:extLst>
              </a:tr>
              <a:tr h="491636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4547" marR="4547" marT="4547" marB="454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</a:rPr>
                        <a:t>Призер научного конкурса портфолио, проводимого на экономическом факультете МГУ в 2024 году.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4547" marR="4547" marT="4547" marB="45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Сертификат Призера Конкурса</a:t>
                      </a:r>
                    </a:p>
                    <a:p>
                      <a:pPr algn="ctr"/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690284021"/>
                  </a:ext>
                </a:extLst>
              </a:tr>
              <a:tr h="491636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4547" marR="4547" marT="4547" marB="454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effectLst/>
                        </a:rPr>
                        <a:t>Рекомендация Рабочей группы Интегрированного трека экономического факультета МГУ.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30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4547" marR="4547" marT="4547" marB="45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Письмо с рекомендацией, </a:t>
                      </a:r>
                      <a:endParaRPr lang="ru-RU" sz="1300" dirty="0" smtClean="0">
                        <a:effectLst/>
                      </a:endParaRPr>
                    </a:p>
                    <a:p>
                      <a:pPr algn="ctr"/>
                      <a:r>
                        <a:rPr lang="ru-RU" sz="1300" dirty="0" smtClean="0">
                          <a:effectLst/>
                        </a:rPr>
                        <a:t>датированное </a:t>
                      </a:r>
                      <a:r>
                        <a:rPr lang="ru-RU" sz="1300" dirty="0">
                          <a:effectLst/>
                        </a:rPr>
                        <a:t>годом </a:t>
                      </a:r>
                      <a:r>
                        <a:rPr lang="ru-RU" sz="1300" dirty="0" smtClean="0">
                          <a:effectLst/>
                        </a:rPr>
                        <a:t>поступления</a:t>
                      </a:r>
                      <a:endParaRPr lang="ru-RU" sz="1300" dirty="0">
                        <a:solidFill>
                          <a:srgbClr val="222222"/>
                        </a:solidFill>
                        <a:effectLst/>
                        <a:latin typeface="Inter"/>
                      </a:endParaRPr>
                    </a:p>
                  </a:txBody>
                  <a:tcPr marL="32737" marR="32737" marT="0" marB="45469"/>
                </a:tc>
                <a:extLst>
                  <a:ext uri="{0D108BD9-81ED-4DB2-BD59-A6C34878D82A}">
                    <a16:rowId xmlns:a16="http://schemas.microsoft.com/office/drawing/2014/main" val="280448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0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09636D-8411-4A69-91E8-0E7BDC0592AF}"/>
              </a:ext>
            </a:extLst>
          </p:cNvPr>
          <p:cNvSpPr txBox="1"/>
          <p:nvPr/>
        </p:nvSpPr>
        <p:spPr>
          <a:xfrm>
            <a:off x="1027938" y="1886839"/>
            <a:ext cx="9900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Inter"/>
              </a:rPr>
              <a:t>В 2024 году экзамены состоятся в </a:t>
            </a:r>
            <a:r>
              <a:rPr lang="ru-RU" b="1" i="0" dirty="0">
                <a:solidFill>
                  <a:srgbClr val="FF0000"/>
                </a:solidFill>
                <a:effectLst/>
                <a:latin typeface="Inter"/>
              </a:rPr>
              <a:t>ОЧНОМ</a:t>
            </a:r>
            <a:r>
              <a:rPr lang="ru-RU" b="0" i="0" dirty="0">
                <a:solidFill>
                  <a:srgbClr val="FF0000"/>
                </a:solidFill>
                <a:effectLst/>
                <a:latin typeface="Inter"/>
              </a:rPr>
              <a:t> </a:t>
            </a:r>
            <a:r>
              <a:rPr lang="ru-RU" b="0" i="0" dirty="0">
                <a:solidFill>
                  <a:srgbClr val="222222"/>
                </a:solidFill>
                <a:effectLst/>
                <a:latin typeface="Inter"/>
              </a:rPr>
              <a:t>формате. Пропуск на факультет осуществляется по спискам. Для входа в корпус экономического факультета необходимо при себе иметь </a:t>
            </a:r>
            <a:r>
              <a:rPr lang="ru-RU" b="1" i="0" dirty="0">
                <a:solidFill>
                  <a:srgbClr val="FF0000"/>
                </a:solidFill>
                <a:effectLst/>
                <a:latin typeface="Inter"/>
              </a:rPr>
              <a:t>паспорт</a:t>
            </a:r>
            <a:r>
              <a:rPr lang="ru-RU" b="0" i="0" dirty="0">
                <a:solidFill>
                  <a:srgbClr val="222222"/>
                </a:solidFill>
                <a:effectLst/>
                <a:latin typeface="Inter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Перед каждым экзаменом абитуриент получает экзаменационный лист, который сдает по окончанию каждого вступительного испытания экзаменационной комиссии.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 Для подготовки экзаменационных листов, а также личных дел абитуриентов, требуется 3 фото 3*4 (Фотографии должны быть ТОЛЬКО </a:t>
            </a:r>
            <a:r>
              <a:rPr lang="ru-RU" b="1" i="0" dirty="0">
                <a:solidFill>
                  <a:srgbClr val="FF0000"/>
                </a:solidFill>
                <a:effectLst/>
                <a:latin typeface="Inter"/>
              </a:rPr>
              <a:t>матовые с уголком</a:t>
            </a: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 - на обороте фото необходимо написать фамилию и инициалы). Принести фото можно в день первой консультации (наилучший вариант) или перед первым экзаменом.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Вход в аудиторию возможен только с паспортом, ручкой, бутылкой воды - все остальные личные вещи на экзамене не допускаются. Опоздания на экзамены не допускаются.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ter"/>
              </a:rPr>
              <a:t>Продолжительность устных экзаменов определяется программой и пропускной способностью с учетом высокого конкурса. На устных экзаменах возможна установка очередности, о чем Вы будете заранее письменно уведомлены по электронной почте.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A5A6B-7D4B-4004-9038-DEB132A4F386}"/>
              </a:ext>
            </a:extLst>
          </p:cNvPr>
          <p:cNvSpPr txBox="1"/>
          <p:nvPr/>
        </p:nvSpPr>
        <p:spPr>
          <a:xfrm>
            <a:off x="2631000" y="189000"/>
            <a:ext cx="669387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Порядок проведения вступительных испытаний 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E808EA7-42F8-46F8-BC6F-5216B4D5C40C}"/>
              </a:ext>
            </a:extLst>
          </p:cNvPr>
          <p:cNvSpPr/>
          <p:nvPr/>
        </p:nvSpPr>
        <p:spPr>
          <a:xfrm rot="10800000">
            <a:off x="0" y="0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93BC91E2-CFF2-41E8-A211-C46759348FF9}"/>
              </a:ext>
            </a:extLst>
          </p:cNvPr>
          <p:cNvSpPr/>
          <p:nvPr/>
        </p:nvSpPr>
        <p:spPr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891" y="549000"/>
            <a:ext cx="9540000" cy="2970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В</a:t>
            </a:r>
            <a:r>
              <a:rPr lang="ru-RU" sz="3600" b="1" dirty="0" smtClean="0">
                <a:solidFill>
                  <a:schemeClr val="accent2"/>
                </a:solidFill>
              </a:rPr>
              <a:t>опросы </a:t>
            </a:r>
            <a:r>
              <a:rPr lang="ru-RU" sz="3600" b="1" dirty="0">
                <a:solidFill>
                  <a:schemeClr val="accent2"/>
                </a:solidFill>
              </a:rPr>
              <a:t>от абитуриентов</a:t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1) Могу ли я работать над диссертацией в аспирантуре МГУ под руководством профессора не из МГУ? Он заслуженный деятель науки, руководитель одного из направлений в Институте экономики РАН. </a:t>
            </a: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Конечно, при условии, что работа будет соответствовать паспорту выбранной специальности</a:t>
            </a:r>
            <a:r>
              <a:rPr lang="ru-RU" sz="1800" dirty="0" smtClean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.</a:t>
            </a:r>
            <a:br>
              <a:rPr lang="ru-RU" sz="1800" dirty="0" smtClean="0">
                <a:solidFill>
                  <a:srgbClr val="222222"/>
                </a:solidFill>
                <a:latin typeface="Inter"/>
                <a:ea typeface="+mn-ea"/>
                <a:cs typeface="+mn-cs"/>
              </a:rPr>
            </a:b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</a:b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2) возможно </a:t>
            </a: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организовать занятия </a:t>
            </a: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вечером и/или подключение по Zoom)? </a:t>
            </a:r>
            <a:b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</a:b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Какая загруженность </a:t>
            </a: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в </a:t>
            </a:r>
            <a:r>
              <a:rPr lang="ru-RU" sz="1800" dirty="0">
                <a:solidFill>
                  <a:srgbClr val="222222"/>
                </a:solidFill>
                <a:latin typeface="Inter"/>
                <a:ea typeface="+mn-ea"/>
                <a:cs typeface="+mn-cs"/>
              </a:rPr>
              <a:t>аспирантуре и можно ли совместить с  работой?</a:t>
            </a:r>
            <a:endParaRPr lang="ru-RU" sz="1800" dirty="0">
              <a:solidFill>
                <a:srgbClr val="222222"/>
              </a:solidFill>
              <a:latin typeface="Inter"/>
              <a:ea typeface="+mn-ea"/>
              <a:cs typeface="+mn-cs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3E808EA7-42F8-46F8-BC6F-5216B4D5C40C}"/>
              </a:ext>
            </a:extLst>
          </p:cNvPr>
          <p:cNvSpPr/>
          <p:nvPr/>
        </p:nvSpPr>
        <p:spPr>
          <a:xfrm rot="10800000">
            <a:off x="0" y="0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93BC91E2-CFF2-41E8-A211-C46759348FF9}"/>
              </a:ext>
            </a:extLst>
          </p:cNvPr>
          <p:cNvSpPr/>
          <p:nvPr/>
        </p:nvSpPr>
        <p:spPr>
          <a:xfrm>
            <a:off x="10749820" y="3091181"/>
            <a:ext cx="1440890" cy="3773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2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FFD0F1-A8A3-42C9-B720-DC92A4B978A6}"/>
              </a:ext>
            </a:extLst>
          </p:cNvPr>
          <p:cNvSpPr/>
          <p:nvPr/>
        </p:nvSpPr>
        <p:spPr>
          <a:xfrm>
            <a:off x="-1" y="3068638"/>
            <a:ext cx="4386001" cy="865933"/>
          </a:xfrm>
          <a:custGeom>
            <a:avLst/>
            <a:gdLst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43860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  <a:gd name="connsiteX0" fmla="*/ 0 w 4386001"/>
              <a:gd name="connsiteY0" fmla="*/ 0 h 865933"/>
              <a:gd name="connsiteX1" fmla="*/ 4386001 w 4386001"/>
              <a:gd name="connsiteY1" fmla="*/ 0 h 865933"/>
              <a:gd name="connsiteX2" fmla="*/ 3547801 w 4386001"/>
              <a:gd name="connsiteY2" fmla="*/ 865933 h 865933"/>
              <a:gd name="connsiteX3" fmla="*/ 0 w 4386001"/>
              <a:gd name="connsiteY3" fmla="*/ 865933 h 865933"/>
              <a:gd name="connsiteX4" fmla="*/ 0 w 4386001"/>
              <a:gd name="connsiteY4" fmla="*/ 0 h 86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6001" h="865933">
                <a:moveTo>
                  <a:pt x="0" y="0"/>
                </a:moveTo>
                <a:lnTo>
                  <a:pt x="4386001" y="0"/>
                </a:lnTo>
                <a:lnTo>
                  <a:pt x="3547801" y="865933"/>
                </a:lnTo>
                <a:lnTo>
                  <a:pt x="0" y="86593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28684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86273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14723" y="3011241"/>
            <a:ext cx="371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Спасибо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5B1261B-9627-46A0-8BF8-B9D09E93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94021" y="4336662"/>
            <a:ext cx="1454447" cy="1454447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E09C34-1175-4E38-A86B-FE4F14B04576}"/>
              </a:ext>
            </a:extLst>
          </p:cNvPr>
          <p:cNvSpPr txBox="1"/>
          <p:nvPr/>
        </p:nvSpPr>
        <p:spPr>
          <a:xfrm>
            <a:off x="-1086652" y="6039000"/>
            <a:ext cx="6693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</a:rPr>
              <a:t>Контакты </a:t>
            </a:r>
            <a:r>
              <a:rPr lang="ru-RU" sz="1400" kern="0" dirty="0">
                <a:solidFill>
                  <a:schemeClr val="bg1"/>
                </a:solidFill>
                <a:latin typeface="Calibri"/>
                <a:cs typeface="Arial"/>
              </a:rPr>
              <a:t>докторантуры и аспирантуры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/>
                <a:hlinkClick r:id="rId4" tooltip="https://www.econ.msu.ru/students/pg/abou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https://www.econ.msu.ru/students/pg/about/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5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AD5AAEDF-4E33-4D50-AE9D-1AFE0684810E}"/>
              </a:ext>
            </a:extLst>
          </p:cNvPr>
          <p:cNvSpPr/>
          <p:nvPr/>
        </p:nvSpPr>
        <p:spPr>
          <a:xfrm rot="1363364">
            <a:off x="7059789" y="-330463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F2A96FC-24CC-4E86-BEDD-82A76E09C91F}"/>
              </a:ext>
            </a:extLst>
          </p:cNvPr>
          <p:cNvSpPr/>
          <p:nvPr/>
        </p:nvSpPr>
        <p:spPr>
          <a:xfrm rot="10800000">
            <a:off x="-33512" y="-108000"/>
            <a:ext cx="7512001" cy="7074000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92AE7-F6B2-4DC2-A0A9-1442230E5145}"/>
              </a:ext>
            </a:extLst>
          </p:cNvPr>
          <p:cNvSpPr txBox="1"/>
          <p:nvPr/>
        </p:nvSpPr>
        <p:spPr>
          <a:xfrm>
            <a:off x="0" y="41901"/>
            <a:ext cx="7178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</a:rPr>
              <a:t>Структура экономического</a:t>
            </a:r>
          </a:p>
          <a:p>
            <a:r>
              <a:rPr lang="ru-RU" sz="4800" dirty="0">
                <a:solidFill>
                  <a:schemeClr val="bg1"/>
                </a:solidFill>
              </a:rPr>
              <a:t>факультета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9AB53-C385-41CB-BE0C-1BDB0F08CE4A}"/>
              </a:ext>
            </a:extLst>
          </p:cNvPr>
          <p:cNvSpPr txBox="1"/>
          <p:nvPr/>
        </p:nvSpPr>
        <p:spPr>
          <a:xfrm>
            <a:off x="9741000" y="202254"/>
            <a:ext cx="258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23 </a:t>
            </a:r>
          </a:p>
          <a:p>
            <a:pPr algn="ctr"/>
            <a:r>
              <a:rPr lang="ru-RU" sz="2400" b="1" dirty="0"/>
              <a:t>кафедры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042D9-874C-4075-AD13-4F3CEDB4AAF5}"/>
              </a:ext>
            </a:extLst>
          </p:cNvPr>
          <p:cNvSpPr txBox="1"/>
          <p:nvPr/>
        </p:nvSpPr>
        <p:spPr>
          <a:xfrm>
            <a:off x="7896000" y="1141123"/>
            <a:ext cx="4525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22 </a:t>
            </a:r>
          </a:p>
          <a:p>
            <a:pPr algn="ctr"/>
            <a:r>
              <a:rPr lang="ru-RU" sz="2400" b="1" dirty="0"/>
              <a:t>Лаборатории (факультетские)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D26AC4-EFDF-45B2-8E6C-F904CCF6E6D1}"/>
              </a:ext>
            </a:extLst>
          </p:cNvPr>
          <p:cNvSpPr txBox="1"/>
          <p:nvPr/>
        </p:nvSpPr>
        <p:spPr>
          <a:xfrm>
            <a:off x="7635059" y="2205254"/>
            <a:ext cx="4207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9 </a:t>
            </a:r>
          </a:p>
          <a:p>
            <a:pPr algn="ctr"/>
            <a:r>
              <a:rPr lang="ru-RU" sz="2400" b="1" dirty="0"/>
              <a:t>Лабораторий (кафедральные)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90AD2-3AA2-424C-BFA5-C1C15353B208}"/>
              </a:ext>
            </a:extLst>
          </p:cNvPr>
          <p:cNvSpPr txBox="1"/>
          <p:nvPr/>
        </p:nvSpPr>
        <p:spPr>
          <a:xfrm>
            <a:off x="5916000" y="3178857"/>
            <a:ext cx="6693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20 </a:t>
            </a:r>
          </a:p>
          <a:p>
            <a:pPr algn="ctr"/>
            <a:r>
              <a:rPr lang="ru-RU" sz="2400" b="1" dirty="0"/>
              <a:t>Исследовательских и образовательных</a:t>
            </a:r>
          </a:p>
          <a:p>
            <a:pPr algn="ctr"/>
            <a:r>
              <a:rPr lang="ru-RU" sz="2400" b="1" dirty="0"/>
              <a:t>центров (факультетские)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13B82-3CD3-494D-ACBD-1311FFBD04B6}"/>
              </a:ext>
            </a:extLst>
          </p:cNvPr>
          <p:cNvSpPr txBox="1"/>
          <p:nvPr/>
        </p:nvSpPr>
        <p:spPr>
          <a:xfrm>
            <a:off x="5767764" y="4472264"/>
            <a:ext cx="5881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/>
              <a:t>6</a:t>
            </a:r>
          </a:p>
          <a:p>
            <a:pPr algn="ctr"/>
            <a:r>
              <a:rPr lang="ru-RU" sz="2400" b="1"/>
              <a:t> Исследовательских и образовательных центров (кафедральные)</a:t>
            </a:r>
            <a:endParaRPr lang="ru-RU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5102F0-8671-43C5-A76E-2BBD9665821D}"/>
              </a:ext>
            </a:extLst>
          </p:cNvPr>
          <p:cNvSpPr txBox="1"/>
          <p:nvPr/>
        </p:nvSpPr>
        <p:spPr>
          <a:xfrm>
            <a:off x="5466000" y="5696385"/>
            <a:ext cx="4692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 </a:t>
            </a:r>
          </a:p>
          <a:p>
            <a:pPr algn="ctr"/>
            <a:r>
              <a:rPr lang="ru-RU" sz="2400" b="1" dirty="0"/>
              <a:t>Научно-образовательных центра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83D9BA-9A86-4BF7-B91E-AF43D46F6CBD}"/>
              </a:ext>
            </a:extLst>
          </p:cNvPr>
          <p:cNvSpPr txBox="1"/>
          <p:nvPr/>
        </p:nvSpPr>
        <p:spPr>
          <a:xfrm>
            <a:off x="-339000" y="1853667"/>
            <a:ext cx="69019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 409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штатных преподавателей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 и научных сотрудников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1A3A64-FA09-4D52-ADFC-B9FD44A0AC59}"/>
              </a:ext>
            </a:extLst>
          </p:cNvPr>
          <p:cNvSpPr txBox="1"/>
          <p:nvPr/>
        </p:nvSpPr>
        <p:spPr>
          <a:xfrm>
            <a:off x="-985960" y="5582671"/>
            <a:ext cx="6901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 275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Кандидата наук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4F4995-BDCF-4E59-B10F-2E15F3179029}"/>
              </a:ext>
            </a:extLst>
          </p:cNvPr>
          <p:cNvSpPr txBox="1"/>
          <p:nvPr/>
        </p:nvSpPr>
        <p:spPr>
          <a:xfrm>
            <a:off x="-821058" y="3811387"/>
            <a:ext cx="6901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chemeClr val="bg1"/>
                </a:solidFill>
              </a:rPr>
              <a:t>96 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доктора наук</a:t>
            </a: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id="{A84C5186-D3A5-46CE-85A2-74684886D77C}"/>
              </a:ext>
            </a:extLst>
          </p:cNvPr>
          <p:cNvSpPr/>
          <p:nvPr/>
        </p:nvSpPr>
        <p:spPr>
          <a:xfrm rot="1363364">
            <a:off x="5410197" y="2730930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18E0C640-34DC-489C-A9B0-E5D90D46451B}"/>
              </a:ext>
            </a:extLst>
          </p:cNvPr>
          <p:cNvSpPr/>
          <p:nvPr/>
        </p:nvSpPr>
        <p:spPr>
          <a:xfrm>
            <a:off x="10776000" y="3277637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9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4091F6D-0254-4D1D-B614-F02088F14B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05" y="2529000"/>
            <a:ext cx="3313969" cy="19258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id="{E48D25B4-3BD1-409A-ABE9-E2BD6382D55C}"/>
              </a:ext>
            </a:extLst>
          </p:cNvPr>
          <p:cNvSpPr/>
          <p:nvPr/>
        </p:nvSpPr>
        <p:spPr>
          <a:xfrm rot="13602773">
            <a:off x="2603974" y="1394377"/>
            <a:ext cx="5326360" cy="5196698"/>
          </a:xfrm>
          <a:prstGeom prst="arc">
            <a:avLst>
              <a:gd name="adj1" fmla="val 13591648"/>
              <a:gd name="adj2" fmla="val 238448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AFA92017-5A71-43DE-962B-93D81B320387}"/>
              </a:ext>
            </a:extLst>
          </p:cNvPr>
          <p:cNvSpPr/>
          <p:nvPr/>
        </p:nvSpPr>
        <p:spPr>
          <a:xfrm>
            <a:off x="5915825" y="918269"/>
            <a:ext cx="6369329" cy="1065362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BC85A074-3F9D-437C-B2DE-DCAF80B82D5A}"/>
              </a:ext>
            </a:extLst>
          </p:cNvPr>
          <p:cNvSpPr/>
          <p:nvPr/>
        </p:nvSpPr>
        <p:spPr>
          <a:xfrm>
            <a:off x="5946373" y="3408150"/>
            <a:ext cx="6369329" cy="1167119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00" b="1" dirty="0">
              <a:solidFill>
                <a:schemeClr val="bg1"/>
              </a:solidFill>
            </a:endParaRPr>
          </a:p>
          <a:p>
            <a:pPr algn="ctr"/>
            <a:endParaRPr lang="ru-RU" sz="10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5.2.3. Региональная и отраслевая экономика (экон. науки)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Экономика народонаселения и экономика труда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Экономика природопользования и землеустройства</a:t>
            </a:r>
          </a:p>
          <a:p>
            <a:pPr algn="ctr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E22BA43-D6D0-468F-AA73-1A16FE9C9B9C}"/>
              </a:ext>
            </a:extLst>
          </p:cNvPr>
          <p:cNvSpPr/>
          <p:nvPr/>
        </p:nvSpPr>
        <p:spPr>
          <a:xfrm>
            <a:off x="5915825" y="2135588"/>
            <a:ext cx="6369329" cy="1167119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5.2.3. Региональная и отраслевая экономика (экон. науки):</a:t>
            </a:r>
          </a:p>
          <a:p>
            <a:r>
              <a:rPr lang="ru-RU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Маркетинг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Экономика инноваций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5.2.6. Менеджмент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DEBDAE-0271-4E96-AD2B-AB9A7B8E4D82}"/>
              </a:ext>
            </a:extLst>
          </p:cNvPr>
          <p:cNvSpPr txBox="1"/>
          <p:nvPr/>
        </p:nvSpPr>
        <p:spPr>
          <a:xfrm>
            <a:off x="7041000" y="988683"/>
            <a:ext cx="3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052.2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B69FDBA-6C82-48DD-8357-849CD4438F8E}"/>
              </a:ext>
            </a:extLst>
          </p:cNvPr>
          <p:cNvSpPr/>
          <p:nvPr/>
        </p:nvSpPr>
        <p:spPr>
          <a:xfrm>
            <a:off x="6245626" y="1450348"/>
            <a:ext cx="4196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5.2.1. Экономическая теория (экон. науки)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97FD21-1C94-4BD0-A542-AE928603430D}"/>
              </a:ext>
            </a:extLst>
          </p:cNvPr>
          <p:cNvSpPr txBox="1"/>
          <p:nvPr/>
        </p:nvSpPr>
        <p:spPr>
          <a:xfrm>
            <a:off x="8026214" y="2061457"/>
            <a:ext cx="14281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052.7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D90C2EB-832E-45A7-92F5-A6C06A33B1A0}"/>
              </a:ext>
            </a:extLst>
          </p:cNvPr>
          <p:cNvSpPr txBox="1"/>
          <p:nvPr/>
        </p:nvSpPr>
        <p:spPr>
          <a:xfrm>
            <a:off x="2698005" y="179392"/>
            <a:ext cx="950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Диссертационные советы МГУ на ЭФ МГУ</a:t>
            </a: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50EDBC73-D4A6-4397-86D1-7C0CDDA0A505}"/>
              </a:ext>
            </a:extLst>
          </p:cNvPr>
          <p:cNvSpPr/>
          <p:nvPr/>
        </p:nvSpPr>
        <p:spPr>
          <a:xfrm>
            <a:off x="5946373" y="4668432"/>
            <a:ext cx="6369329" cy="1029794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bg1"/>
                </a:solidFill>
              </a:rPr>
              <a:t>      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5.2.2. Математические, статистические и инструментальные </a:t>
            </a:r>
          </a:p>
          <a:p>
            <a:pPr algn="l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методы в  экономике (экон. науки)</a:t>
            </a:r>
          </a:p>
          <a:p>
            <a:pPr algn="l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5.2.3. Региональная и отраслевая экономика (бухгалтерский </a:t>
            </a:r>
          </a:p>
          <a:p>
            <a:pPr algn="l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учет, аудит и  экономическая статистика)(экон. науки)</a:t>
            </a: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62AC3C2E-D798-41D7-B60C-10CE708E9B63}"/>
              </a:ext>
            </a:extLst>
          </p:cNvPr>
          <p:cNvSpPr/>
          <p:nvPr/>
        </p:nvSpPr>
        <p:spPr>
          <a:xfrm>
            <a:off x="5946373" y="5756186"/>
            <a:ext cx="6449627" cy="996445"/>
          </a:xfrm>
          <a:custGeom>
            <a:avLst/>
            <a:gdLst>
              <a:gd name="connsiteX0" fmla="*/ 202669 w 4545000"/>
              <a:gd name="connsiteY0" fmla="*/ 0 h 810676"/>
              <a:gd name="connsiteX1" fmla="*/ 832331 w 4545000"/>
              <a:gd name="connsiteY1" fmla="*/ 0 h 810676"/>
              <a:gd name="connsiteX2" fmla="*/ 832332 w 4545000"/>
              <a:gd name="connsiteY2" fmla="*/ 1 h 810676"/>
              <a:gd name="connsiteX3" fmla="*/ 1035000 w 4545000"/>
              <a:gd name="connsiteY3" fmla="*/ 1 h 810676"/>
              <a:gd name="connsiteX4" fmla="*/ 1035000 w 4545000"/>
              <a:gd name="connsiteY4" fmla="*/ 0 h 810676"/>
              <a:gd name="connsiteX5" fmla="*/ 4545000 w 4545000"/>
              <a:gd name="connsiteY5" fmla="*/ 0 h 810676"/>
              <a:gd name="connsiteX6" fmla="*/ 4545000 w 4545000"/>
              <a:gd name="connsiteY6" fmla="*/ 1 h 810676"/>
              <a:gd name="connsiteX7" fmla="*/ 3937669 w 4545000"/>
              <a:gd name="connsiteY7" fmla="*/ 1 h 810676"/>
              <a:gd name="connsiteX8" fmla="*/ 3735000 w 4545000"/>
              <a:gd name="connsiteY8" fmla="*/ 405338 h 810676"/>
              <a:gd name="connsiteX9" fmla="*/ 3937668 w 4545000"/>
              <a:gd name="connsiteY9" fmla="*/ 810675 h 810676"/>
              <a:gd name="connsiteX10" fmla="*/ 3735000 w 4545000"/>
              <a:gd name="connsiteY10" fmla="*/ 810675 h 810676"/>
              <a:gd name="connsiteX11" fmla="*/ 3735000 w 4545000"/>
              <a:gd name="connsiteY11" fmla="*/ 810676 h 810676"/>
              <a:gd name="connsiteX12" fmla="*/ 225000 w 4545000"/>
              <a:gd name="connsiteY12" fmla="*/ 810676 h 810676"/>
              <a:gd name="connsiteX13" fmla="*/ 225000 w 4545000"/>
              <a:gd name="connsiteY13" fmla="*/ 810675 h 810676"/>
              <a:gd name="connsiteX14" fmla="*/ 202669 w 4545000"/>
              <a:gd name="connsiteY14" fmla="*/ 810675 h 810676"/>
              <a:gd name="connsiteX15" fmla="*/ 0 w 4545000"/>
              <a:gd name="connsiteY15" fmla="*/ 405338 h 8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45000" h="810676">
                <a:moveTo>
                  <a:pt x="202669" y="0"/>
                </a:moveTo>
                <a:lnTo>
                  <a:pt x="832331" y="0"/>
                </a:lnTo>
                <a:lnTo>
                  <a:pt x="832332" y="1"/>
                </a:lnTo>
                <a:lnTo>
                  <a:pt x="1035000" y="1"/>
                </a:lnTo>
                <a:lnTo>
                  <a:pt x="1035000" y="0"/>
                </a:lnTo>
                <a:lnTo>
                  <a:pt x="4545000" y="0"/>
                </a:lnTo>
                <a:lnTo>
                  <a:pt x="4545000" y="1"/>
                </a:lnTo>
                <a:lnTo>
                  <a:pt x="3937669" y="1"/>
                </a:lnTo>
                <a:lnTo>
                  <a:pt x="3735000" y="405338"/>
                </a:lnTo>
                <a:lnTo>
                  <a:pt x="3937668" y="810675"/>
                </a:lnTo>
                <a:lnTo>
                  <a:pt x="3735000" y="810675"/>
                </a:lnTo>
                <a:lnTo>
                  <a:pt x="3735000" y="810676"/>
                </a:lnTo>
                <a:lnTo>
                  <a:pt x="225000" y="810676"/>
                </a:lnTo>
                <a:lnTo>
                  <a:pt x="225000" y="810675"/>
                </a:lnTo>
                <a:lnTo>
                  <a:pt x="202669" y="810675"/>
                </a:lnTo>
                <a:lnTo>
                  <a:pt x="0" y="4053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5.2.4 - Финансы (экон. науки)</a:t>
            </a:r>
          </a:p>
          <a:p>
            <a:pPr algn="l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5.2.5 - Мировая экономика (экон. науки)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7C6237-6CF3-4B3D-8419-7C1D2496272E}"/>
              </a:ext>
            </a:extLst>
          </p:cNvPr>
          <p:cNvSpPr txBox="1"/>
          <p:nvPr/>
        </p:nvSpPr>
        <p:spPr>
          <a:xfrm>
            <a:off x="8053473" y="3302707"/>
            <a:ext cx="14281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052.4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727C2A-2D0D-4A61-B4F0-7040A0E2A231}"/>
              </a:ext>
            </a:extLst>
          </p:cNvPr>
          <p:cNvSpPr txBox="1"/>
          <p:nvPr/>
        </p:nvSpPr>
        <p:spPr>
          <a:xfrm>
            <a:off x="8097552" y="4551442"/>
            <a:ext cx="1428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052.5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D8F8D4-7820-4FDE-AD10-DBC6EE18553D}"/>
              </a:ext>
            </a:extLst>
          </p:cNvPr>
          <p:cNvSpPr txBox="1"/>
          <p:nvPr/>
        </p:nvSpPr>
        <p:spPr>
          <a:xfrm>
            <a:off x="8097551" y="5665944"/>
            <a:ext cx="14281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052.1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F9C61E-E36B-4AA1-9B32-253C81A9D207}"/>
              </a:ext>
            </a:extLst>
          </p:cNvPr>
          <p:cNvSpPr/>
          <p:nvPr/>
        </p:nvSpPr>
        <p:spPr>
          <a:xfrm>
            <a:off x="0" y="0"/>
            <a:ext cx="7532340" cy="6858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98253" y="188999"/>
            <a:ext cx="7067747" cy="6466633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9A666-5B41-4C6D-A82D-3ACFD2D2B24F}"/>
              </a:ext>
            </a:extLst>
          </p:cNvPr>
          <p:cNvSpPr txBox="1"/>
          <p:nvPr/>
        </p:nvSpPr>
        <p:spPr>
          <a:xfrm>
            <a:off x="8782979" y="2434741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2023 год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8E0CCD-0F62-4CF6-8133-13F94AFF6DDD}"/>
              </a:ext>
            </a:extLst>
          </p:cNvPr>
          <p:cNvSpPr/>
          <p:nvPr/>
        </p:nvSpPr>
        <p:spPr>
          <a:xfrm>
            <a:off x="6726000" y="299378"/>
            <a:ext cx="546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Динамика конкурса в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аспирантуру ЭФ МГУ,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человек на бюджетное место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1DCE7D00-0565-4BE1-9C83-EA9DDF7DECD6}"/>
              </a:ext>
            </a:extLst>
          </p:cNvPr>
          <p:cNvSpPr/>
          <p:nvPr/>
        </p:nvSpPr>
        <p:spPr>
          <a:xfrm>
            <a:off x="6088543" y="3675293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D797F856-0476-4BD9-9208-357B9487055D}"/>
              </a:ext>
            </a:extLst>
          </p:cNvPr>
          <p:cNvSpPr/>
          <p:nvPr/>
        </p:nvSpPr>
        <p:spPr>
          <a:xfrm>
            <a:off x="6789103" y="2065999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E880B-7E2C-4A09-9D65-EB8FAAA377B4}"/>
              </a:ext>
            </a:extLst>
          </p:cNvPr>
          <p:cNvSpPr txBox="1"/>
          <p:nvPr/>
        </p:nvSpPr>
        <p:spPr>
          <a:xfrm>
            <a:off x="6437299" y="4056520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16966-EEA6-49FA-9598-38D6F3B31BBF}"/>
              </a:ext>
            </a:extLst>
          </p:cNvPr>
          <p:cNvSpPr txBox="1"/>
          <p:nvPr/>
        </p:nvSpPr>
        <p:spPr>
          <a:xfrm>
            <a:off x="7104218" y="241529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3</a:t>
            </a:r>
            <a:r>
              <a:rPr lang="ru-RU" sz="2400" b="1" dirty="0" smtClean="0">
                <a:solidFill>
                  <a:schemeClr val="accent2"/>
                </a:solidFill>
              </a:rPr>
              <a:t>.6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7D1EEC21-2F4A-4AAD-B439-ED4F2EF000C4}"/>
              </a:ext>
            </a:extLst>
          </p:cNvPr>
          <p:cNvSpPr/>
          <p:nvPr/>
        </p:nvSpPr>
        <p:spPr>
          <a:xfrm>
            <a:off x="5417272" y="5266646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D01E42-DAF6-4EF6-8097-6086076607BA}"/>
              </a:ext>
            </a:extLst>
          </p:cNvPr>
          <p:cNvSpPr txBox="1"/>
          <p:nvPr/>
        </p:nvSpPr>
        <p:spPr>
          <a:xfrm>
            <a:off x="5691000" y="568505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1.5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E605F-2D04-4A66-935D-7D8BC38882E5}"/>
              </a:ext>
            </a:extLst>
          </p:cNvPr>
          <p:cNvSpPr txBox="1"/>
          <p:nvPr/>
        </p:nvSpPr>
        <p:spPr>
          <a:xfrm>
            <a:off x="8256000" y="4149000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2022 год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2FDA6E-E569-478E-9773-7461245CD343}"/>
              </a:ext>
            </a:extLst>
          </p:cNvPr>
          <p:cNvSpPr txBox="1"/>
          <p:nvPr/>
        </p:nvSpPr>
        <p:spPr>
          <a:xfrm>
            <a:off x="7626000" y="5685058"/>
            <a:ext cx="258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117335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93CD0-E736-48C2-A23F-5BB08608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" y="0"/>
            <a:ext cx="12985042" cy="63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0B111486-262E-435B-B4B7-37442DEE4097}"/>
              </a:ext>
            </a:extLst>
          </p:cNvPr>
          <p:cNvSpPr/>
          <p:nvPr/>
        </p:nvSpPr>
        <p:spPr>
          <a:xfrm>
            <a:off x="6771000" y="3083226"/>
            <a:ext cx="990000" cy="79577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394094" y="-361771"/>
            <a:ext cx="511263" cy="514111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4641529" y="2895559"/>
            <a:ext cx="532615" cy="439924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6F87E-0166-4134-9916-750B7725F976}"/>
              </a:ext>
            </a:extLst>
          </p:cNvPr>
          <p:cNvSpPr txBox="1"/>
          <p:nvPr/>
        </p:nvSpPr>
        <p:spPr>
          <a:xfrm>
            <a:off x="9237785" y="2925066"/>
            <a:ext cx="178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БЮДЖЕТ </a:t>
            </a: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-8153" y="-36603"/>
            <a:ext cx="7352767" cy="6894603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7DF595-4E7D-4050-A783-5064361A0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60506" y="3162073"/>
            <a:ext cx="641532" cy="641532"/>
          </a:xfrm>
          <a:prstGeom prst="rect">
            <a:avLst/>
          </a:prstGeom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1B841FDA-3659-4D49-BB4F-6790B62FAE35}"/>
              </a:ext>
            </a:extLst>
          </p:cNvPr>
          <p:cNvSpPr/>
          <p:nvPr/>
        </p:nvSpPr>
        <p:spPr>
          <a:xfrm>
            <a:off x="5934244" y="5222718"/>
            <a:ext cx="971756" cy="77128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4AC3F5-61A5-433C-B1DE-7B9F0C7F0A49}"/>
              </a:ext>
            </a:extLst>
          </p:cNvPr>
          <p:cNvSpPr txBox="1"/>
          <p:nvPr/>
        </p:nvSpPr>
        <p:spPr>
          <a:xfrm>
            <a:off x="7626000" y="62383"/>
            <a:ext cx="456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Количество мест для приема на обучение по различным условиям поступления в рамках контрольных цифр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4BF38C4-2332-4FED-8CB4-2FCF17D580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06306" y="5287593"/>
            <a:ext cx="641532" cy="6415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F71934A-0896-42A0-8B91-41958DA6F82B}"/>
              </a:ext>
            </a:extLst>
          </p:cNvPr>
          <p:cNvSpPr txBox="1"/>
          <p:nvPr/>
        </p:nvSpPr>
        <p:spPr>
          <a:xfrm>
            <a:off x="8481000" y="3613229"/>
            <a:ext cx="178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53 места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78F0F-95EE-45D5-A564-F9AC7B3DC365}"/>
              </a:ext>
            </a:extLst>
          </p:cNvPr>
          <p:cNvSpPr txBox="1"/>
          <p:nvPr/>
        </p:nvSpPr>
        <p:spPr>
          <a:xfrm>
            <a:off x="7948006" y="4961108"/>
            <a:ext cx="178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КОНТРАКТ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248BA3-CA71-4370-9746-4DD078D08687}"/>
              </a:ext>
            </a:extLst>
          </p:cNvPr>
          <p:cNvSpPr txBox="1"/>
          <p:nvPr/>
        </p:nvSpPr>
        <p:spPr>
          <a:xfrm>
            <a:off x="7102794" y="5792875"/>
            <a:ext cx="1788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12 мест </a:t>
            </a:r>
          </a:p>
        </p:txBody>
      </p:sp>
    </p:spTree>
    <p:extLst>
      <p:ext uri="{BB962C8B-B14F-4D97-AF65-F5344CB8AC3E}">
        <p14:creationId xmlns:p14="http://schemas.microsoft.com/office/powerpoint/2010/main" val="258627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B7404-5B1E-454B-9143-37B12EAA7828}"/>
              </a:ext>
            </a:extLst>
          </p:cNvPr>
          <p:cNvSpPr txBox="1"/>
          <p:nvPr/>
        </p:nvSpPr>
        <p:spPr>
          <a:xfrm>
            <a:off x="1388557" y="1591218"/>
            <a:ext cx="614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Ознакомиться с Паспортами</a:t>
            </a:r>
          </a:p>
          <a:p>
            <a:r>
              <a:rPr lang="ru-RU" sz="2000" b="1" dirty="0"/>
              <a:t>научных специальностей ВАК 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0B1C8BEE-44EE-43C4-BE09-B00C937127CC}"/>
              </a:ext>
            </a:extLst>
          </p:cNvPr>
          <p:cNvSpPr/>
          <p:nvPr/>
        </p:nvSpPr>
        <p:spPr>
          <a:xfrm>
            <a:off x="684443" y="1688174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51E3-07F6-4C1A-9469-0436585956E7}"/>
              </a:ext>
            </a:extLst>
          </p:cNvPr>
          <p:cNvSpPr txBox="1"/>
          <p:nvPr/>
        </p:nvSpPr>
        <p:spPr>
          <a:xfrm>
            <a:off x="1426293" y="2381190"/>
            <a:ext cx="598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Посмотреть,  на какой кафедре ведется научная работа, соответствующая выбранной Вами научной специальности</a:t>
            </a: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B2797BE5-D4C6-48B7-A238-05BCC384657F}"/>
              </a:ext>
            </a:extLst>
          </p:cNvPr>
          <p:cNvSpPr/>
          <p:nvPr/>
        </p:nvSpPr>
        <p:spPr>
          <a:xfrm>
            <a:off x="692788" y="2615273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C0725A-D1F4-4D06-AFC1-F0C84997F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245" y="2655303"/>
            <a:ext cx="450484" cy="462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CD0F59-A28A-4ED6-837E-EC4C90E60049}"/>
              </a:ext>
            </a:extLst>
          </p:cNvPr>
          <p:cNvSpPr txBox="1"/>
          <p:nvPr/>
        </p:nvSpPr>
        <p:spPr>
          <a:xfrm>
            <a:off x="1441098" y="3560076"/>
            <a:ext cx="343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Выбрать будущего научного руководителя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251AAB-297B-410B-B753-4AB25736ED42}"/>
              </a:ext>
            </a:extLst>
          </p:cNvPr>
          <p:cNvSpPr/>
          <p:nvPr/>
        </p:nvSpPr>
        <p:spPr>
          <a:xfrm>
            <a:off x="381000" y="5610670"/>
            <a:ext cx="107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hlinkClick r:id="rId4" action="ppaction://hlinkfile"/>
              </a:rPr>
              <a:t>Проблематика научных исследований для: поступающих в аспирантуру и докторантуру; аспирантов; лиц, прикрепленных для подготовки диссертации на соискание ученой степени кандидата экономических наук в 2024 году (Утв. Ученым советом ЭФ МГУ имени М.В. Ломоносова 16.02.2024 года) (утв. УС ЭФ МГУ от 29.03.2024 г.).</a:t>
            </a:r>
            <a:endParaRPr lang="ru-RU" sz="1400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F5123C87-61F3-4D25-B595-D69417829DBF}"/>
              </a:ext>
            </a:extLst>
          </p:cNvPr>
          <p:cNvSpPr/>
          <p:nvPr/>
        </p:nvSpPr>
        <p:spPr>
          <a:xfrm>
            <a:off x="727258" y="3645708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B29389-B485-43E6-8925-BA554CBDA2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7729" y="3713523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D0F88E-A636-404B-B161-F0893E825ED3}"/>
              </a:ext>
            </a:extLst>
          </p:cNvPr>
          <p:cNvSpPr txBox="1"/>
          <p:nvPr/>
        </p:nvSpPr>
        <p:spPr>
          <a:xfrm>
            <a:off x="692788" y="28794"/>
            <a:ext cx="1076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Как выбрать научную специальность, тему и предполагаемого научного руководителя?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608E83C-2F35-4258-B8BA-A12FE2C6896C}"/>
              </a:ext>
            </a:extLst>
          </p:cNvPr>
          <p:cNvGrpSpPr/>
          <p:nvPr/>
        </p:nvGrpSpPr>
        <p:grpSpPr>
          <a:xfrm>
            <a:off x="6939047" y="1494462"/>
            <a:ext cx="4733607" cy="4113733"/>
            <a:chOff x="6975027" y="2069853"/>
            <a:chExt cx="4002786" cy="3478614"/>
          </a:xfrm>
          <a:blipFill>
            <a:blip r:embed="rId7"/>
            <a:stretch>
              <a:fillRect/>
            </a:stretch>
          </a:blip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33B9EEBC-04CC-4030-A45E-FAB2A1910702}"/>
                </a:ext>
              </a:extLst>
            </p:cNvPr>
            <p:cNvSpPr/>
            <p:nvPr/>
          </p:nvSpPr>
          <p:spPr>
            <a:xfrm rot="1800000">
              <a:off x="7615723" y="2079077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0AC2DD81-362A-4236-8FFA-F2441FC7211E}"/>
                </a:ext>
              </a:extLst>
            </p:cNvPr>
            <p:cNvSpPr/>
            <p:nvPr/>
          </p:nvSpPr>
          <p:spPr>
            <a:xfrm rot="1800000">
              <a:off x="8897116" y="2069853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id="{97C4106C-A604-466C-9469-22E160FF907E}"/>
                </a:ext>
              </a:extLst>
            </p:cNvPr>
            <p:cNvSpPr/>
            <p:nvPr/>
          </p:nvSpPr>
          <p:spPr>
            <a:xfrm rot="1800000">
              <a:off x="8256421" y="318385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E3FE9B03-9D22-4BC3-9438-F2A07616CE89}"/>
                </a:ext>
              </a:extLst>
            </p:cNvPr>
            <p:cNvSpPr/>
            <p:nvPr/>
          </p:nvSpPr>
          <p:spPr>
            <a:xfrm rot="1800000">
              <a:off x="9537813" y="3174635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id="{CABC493D-0CDA-4BA3-9138-CB0B8AC118A6}"/>
                </a:ext>
              </a:extLst>
            </p:cNvPr>
            <p:cNvSpPr/>
            <p:nvPr/>
          </p:nvSpPr>
          <p:spPr>
            <a:xfrm rot="1800000">
              <a:off x="6975027" y="317463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8F87E274-CDFC-4133-8411-F353832CE8D5}"/>
                </a:ext>
              </a:extLst>
            </p:cNvPr>
            <p:cNvSpPr/>
            <p:nvPr/>
          </p:nvSpPr>
          <p:spPr>
            <a:xfrm rot="1800000">
              <a:off x="7615724" y="4307088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8E462725-F554-444D-8703-F7C95F47B6E4}"/>
                </a:ext>
              </a:extLst>
            </p:cNvPr>
            <p:cNvSpPr/>
            <p:nvPr/>
          </p:nvSpPr>
          <p:spPr>
            <a:xfrm rot="1800000">
              <a:off x="8897117" y="4297864"/>
              <a:ext cx="1440000" cy="1241379"/>
            </a:xfrm>
            <a:prstGeom prst="hexagon">
              <a:avLst>
                <a:gd name="adj" fmla="val 2915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4726B264-5373-45E0-BA16-CCEEE420643E}"/>
              </a:ext>
            </a:extLst>
          </p:cNvPr>
          <p:cNvSpPr/>
          <p:nvPr/>
        </p:nvSpPr>
        <p:spPr>
          <a:xfrm>
            <a:off x="667462" y="4607277"/>
            <a:ext cx="587465" cy="50643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406093-74BE-4344-B1DD-2F2774F19D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44091" y="1700798"/>
            <a:ext cx="450484" cy="45048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9588BC6-71EC-4BE0-A634-6F2791DF61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1200" y="4631680"/>
            <a:ext cx="450484" cy="4504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61347E-A744-4188-B696-9FA82847C0F3}"/>
              </a:ext>
            </a:extLst>
          </p:cNvPr>
          <p:cNvSpPr txBox="1"/>
          <p:nvPr/>
        </p:nvSpPr>
        <p:spPr>
          <a:xfrm>
            <a:off x="1381661" y="4366349"/>
            <a:ext cx="383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Определиться с темой будущего диссертационного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92578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1CE42E28-07DB-4E6D-AE4C-6041D3CA2A9B}"/>
              </a:ext>
            </a:extLst>
          </p:cNvPr>
          <p:cNvSpPr/>
          <p:nvPr/>
        </p:nvSpPr>
        <p:spPr>
          <a:xfrm>
            <a:off x="10776000" y="3277637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4429B51E-6210-4553-93E2-908C68544444}"/>
              </a:ext>
            </a:extLst>
          </p:cNvPr>
          <p:cNvSpPr/>
          <p:nvPr/>
        </p:nvSpPr>
        <p:spPr>
          <a:xfrm rot="10800000">
            <a:off x="0" y="0"/>
            <a:ext cx="1439469" cy="3580363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59499-9345-4119-A552-0A89A6B2B5E3}"/>
              </a:ext>
            </a:extLst>
          </p:cNvPr>
          <p:cNvSpPr txBox="1"/>
          <p:nvPr/>
        </p:nvSpPr>
        <p:spPr>
          <a:xfrm>
            <a:off x="1146000" y="189000"/>
            <a:ext cx="1076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Перечень документов для поступления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FBAFA-80EF-413F-8D75-34131EEAE448}"/>
              </a:ext>
            </a:extLst>
          </p:cNvPr>
          <p:cNvSpPr txBox="1"/>
          <p:nvPr/>
        </p:nvSpPr>
        <p:spPr>
          <a:xfrm>
            <a:off x="1011000" y="819000"/>
            <a:ext cx="9990000" cy="610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>
              <a:spcAft>
                <a:spcPts val="65"/>
              </a:spcAft>
            </a:pPr>
            <a:r>
              <a:rPr lang="ru-RU" sz="2400" i="0" dirty="0">
                <a:solidFill>
                  <a:srgbClr val="000000"/>
                </a:solidFill>
                <a:effectLst/>
                <a:latin typeface="Inter"/>
              </a:rPr>
              <a:t>1</a:t>
            </a:r>
            <a:r>
              <a:rPr lang="ru-RU" sz="2400" dirty="0"/>
              <a:t>.</a:t>
            </a:r>
            <a:r>
              <a:rPr lang="ru-RU" sz="2400" b="1" dirty="0"/>
              <a:t>Заявление</a:t>
            </a:r>
            <a:r>
              <a:rPr lang="ru-RU" sz="2400" dirty="0"/>
              <a:t> о приеме в аспирантуру подается на имя ректора МГУ.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2.</a:t>
            </a:r>
            <a:r>
              <a:rPr lang="ru-RU" sz="2400" b="1" dirty="0"/>
              <a:t>Копия документа, удостоверяющего личность </a:t>
            </a:r>
            <a:r>
              <a:rPr lang="ru-RU" sz="2400" dirty="0"/>
              <a:t>и гражданство поступающего (паспорт).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3. </a:t>
            </a:r>
            <a:r>
              <a:rPr lang="ru-RU" sz="2400" b="1" dirty="0"/>
              <a:t>Подлинник или копию диплома </a:t>
            </a:r>
            <a:r>
              <a:rPr lang="ru-RU" sz="2400" dirty="0"/>
              <a:t>о высшем образовании и приложения к нему.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4.Документы, подтверждающие </a:t>
            </a:r>
            <a:r>
              <a:rPr lang="ru-RU" sz="2400" b="1" dirty="0"/>
              <a:t>индивидуальные достижения </a:t>
            </a:r>
            <a:r>
              <a:rPr lang="ru-RU" sz="2400" dirty="0"/>
              <a:t>поступающего, результаты которых учитываются при приеме на обучение (при наличии);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5. Документ, подтверждающий </a:t>
            </a:r>
            <a:r>
              <a:rPr lang="ru-RU" sz="2400" b="1" dirty="0"/>
              <a:t>регистрацию в системе индивидуального (персонифицированного) учета (</a:t>
            </a:r>
            <a:r>
              <a:rPr lang="ru-RU" sz="2400" dirty="0"/>
              <a:t>СНИЛС) (при наличии).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6. </a:t>
            </a:r>
            <a:r>
              <a:rPr lang="ru-RU" sz="2400" b="1" dirty="0"/>
              <a:t>Три фотографии </a:t>
            </a:r>
            <a:r>
              <a:rPr lang="ru-RU" sz="2400" dirty="0"/>
              <a:t>(размер 3 × 4 см, матовые).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7. </a:t>
            </a:r>
            <a:r>
              <a:rPr lang="ru-RU" sz="2400" b="1" dirty="0"/>
              <a:t>Согласие</a:t>
            </a:r>
            <a:r>
              <a:rPr lang="ru-RU" sz="2400" dirty="0"/>
              <a:t> на обработку персональных данных поступающего.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8. При необходимости создания специальных условий при проведении вступительных испытаний — </a:t>
            </a:r>
            <a:r>
              <a:rPr lang="ru-RU" sz="2400" b="1" dirty="0"/>
              <a:t>документа, подтверждающего ОВЗ или инвалидность.</a:t>
            </a:r>
          </a:p>
          <a:p>
            <a:pPr indent="-228600" algn="just">
              <a:spcAft>
                <a:spcPts val="65"/>
              </a:spcAft>
            </a:pPr>
            <a:r>
              <a:rPr lang="ru-RU" sz="2400" dirty="0"/>
              <a:t>9.    </a:t>
            </a:r>
            <a:r>
              <a:rPr lang="ru-RU" sz="2400" b="1" dirty="0"/>
              <a:t>Реферат</a:t>
            </a:r>
            <a:r>
              <a:rPr lang="ru-RU" sz="2400" dirty="0"/>
              <a:t> (</a:t>
            </a:r>
            <a:r>
              <a:rPr lang="ru-RU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Требования к реферату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572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15611" y="2827379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98910" y="-421810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11402" y="1029001"/>
            <a:ext cx="6254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Прием документов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F8736-D3AC-431F-8BBE-11645CBFC1B7}"/>
              </a:ext>
            </a:extLst>
          </p:cNvPr>
          <p:cNvSpPr txBox="1"/>
          <p:nvPr/>
        </p:nvSpPr>
        <p:spPr>
          <a:xfrm>
            <a:off x="384587" y="3024000"/>
            <a:ext cx="4994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06.05.2024 – 26.05.2024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до 18:00 ч.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2CADFF-3472-4152-ABB5-60F760219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60" y="729000"/>
            <a:ext cx="3557992" cy="25897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236EF3-CA82-49CB-B5AA-73975FFF6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48" y="3957485"/>
            <a:ext cx="3509297" cy="274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0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566</Words>
  <Application>Microsoft Office PowerPoint</Application>
  <PresentationFormat>Широкоэкранный</PresentationFormat>
  <Paragraphs>190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Inter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вступительных испытаний</vt:lpstr>
      <vt:lpstr>Критерии начисления баллов и критерии оценивания конкурсных вступительных испытаний</vt:lpstr>
      <vt:lpstr>Критерии и порядок учета индивидуальных достижений </vt:lpstr>
      <vt:lpstr>Презентация PowerPoint</vt:lpstr>
      <vt:lpstr>Вопросы от абитуриентов  1) Могу ли я работать над диссертацией в аспирантуре МГУ под руководством профессора не из МГУ? Он заслуженный деятель науки, руководитель одного из направлений в Институте экономики РАН. Конечно, при условии, что работа будет соответствовать паспорту выбранной специальности.  2) возможно организовать занятия вечером и/или подключение по Zoom)?  Какая загруженность в аспирантуре и можно ли совместить с  работой?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Ткаченко Рената Николаевна</cp:lastModifiedBy>
  <cp:revision>81</cp:revision>
  <dcterms:created xsi:type="dcterms:W3CDTF">2020-06-06T17:14:33Z</dcterms:created>
  <dcterms:modified xsi:type="dcterms:W3CDTF">2024-04-19T18:59:48Z</dcterms:modified>
</cp:coreProperties>
</file>