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9" r:id="rId3"/>
    <p:sldId id="264" r:id="rId4"/>
    <p:sldId id="261" r:id="rId5"/>
    <p:sldId id="258" r:id="rId6"/>
    <p:sldId id="263" r:id="rId7"/>
    <p:sldId id="279" r:id="rId8"/>
    <p:sldId id="265" r:id="rId9"/>
    <p:sldId id="266" r:id="rId10"/>
  </p:sldIdLst>
  <p:sldSz cx="9144000" cy="6858000" type="screen4x3"/>
  <p:notesSz cx="6805613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3113"/>
    <a:srgbClr val="07E3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30" autoAdjust="0"/>
    <p:restoredTop sz="86331" autoAdjust="0"/>
  </p:normalViewPr>
  <p:slideViewPr>
    <p:cSldViewPr>
      <p:cViewPr>
        <p:scale>
          <a:sx n="75" d="100"/>
          <a:sy n="75" d="100"/>
        </p:scale>
        <p:origin x="-456" y="-6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968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D3D05-C6C4-264C-A903-19FC59C0D0BD}" type="datetime1">
              <a:rPr lang="ru-RU" smtClean="0"/>
              <a:t>02.04.2017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D284-7432-432C-BB4E-EBDE3AB3D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0714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B95B3D-AFB7-4A40-9189-2FE0E873F67E}" type="datetime1">
              <a:rPr lang="ru-RU" smtClean="0"/>
              <a:t>02.04.2017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0F390A-9839-4B7F-89FB-6F456DE87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4002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0F390A-9839-4B7F-89FB-6F456DE87AF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906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2D59F1F-8530-C74A-8FF5-3642BEA998CA}" type="datetime1">
              <a:rPr lang="ru-RU" smtClean="0"/>
              <a:t>02.04.2017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EE8B3613-D833-4E11-8EAE-707C1D9DE87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C270-A71E-294E-85DB-93B0289D4EFB}" type="datetime1">
              <a:rPr lang="ru-RU" smtClean="0"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EE8B3613-D833-4E11-8EAE-707C1D9DE87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4CE9-58A6-9142-9C8F-2E1499BA9B47}" type="datetime1">
              <a:rPr lang="ru-RU" smtClean="0"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EE8B3613-D833-4E11-8EAE-707C1D9DE87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9894665-C40A-8A42-935B-FDF8E29DCD75}" type="datetime1">
              <a:rPr lang="ru-RU" smtClean="0"/>
              <a:t>02.04.2017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>
          <a:xfrm>
            <a:off x="8100392" y="6336792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EE8B3613-D833-4E11-8EAE-707C1D9DE87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2D30967-222E-C546-A176-3F13F2331434}" type="datetime1">
              <a:rPr lang="ru-RU" smtClean="0"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EE8B3613-D833-4E11-8EAE-707C1D9DE87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426F4-F858-534F-9BB1-429515A3270E}" type="datetime1">
              <a:rPr lang="ru-RU" smtClean="0"/>
              <a:t>02.04.2017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EE8B3613-D833-4E11-8EAE-707C1D9DE87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6C418-A24D-D348-B053-5166A1D2B437}" type="datetime1">
              <a:rPr lang="ru-RU" smtClean="0"/>
              <a:t>02.04.2017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EE8B3613-D833-4E11-8EAE-707C1D9DE87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F7689D5-A989-0549-8275-779FA8710B22}" type="datetime1">
              <a:rPr lang="ru-RU" smtClean="0"/>
              <a:t>02.04.2017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EE8B3613-D833-4E11-8EAE-707C1D9DE87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293DC-443E-F246-83C6-DB45F65BE25C}" type="datetime1">
              <a:rPr lang="ru-RU" smtClean="0"/>
              <a:t>02.04.2017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EE8B3613-D833-4E11-8EAE-707C1D9DE87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7748B17-EBCD-274F-B492-D60D6EA13EB5}" type="datetime1">
              <a:rPr lang="ru-RU" smtClean="0"/>
              <a:t>02.04.2017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EE8B3613-D833-4E11-8EAE-707C1D9DE87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F0652D3-A5C6-5B49-BD11-81300F12CE71}" type="datetime1">
              <a:rPr lang="ru-RU" smtClean="0"/>
              <a:t>02.04.2017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EE8B3613-D833-4E11-8EAE-707C1D9DE87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6F30198-715A-CC41-87E1-B2E1AB37BD23}" type="datetime1">
              <a:rPr lang="ru-RU" smtClean="0"/>
              <a:t>02.04.2017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Номер слайда 8"/>
          <p:cNvSpPr>
            <a:spLocks noGrp="1"/>
          </p:cNvSpPr>
          <p:nvPr>
            <p:ph type="sldNum" sz="quarter" idx="4"/>
          </p:nvPr>
        </p:nvSpPr>
        <p:spPr>
          <a:xfrm>
            <a:off x="8100392" y="6336792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EE8B3613-D833-4E11-8EAE-707C1D9DE87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push dir="u"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google.ru/url?sa=i&amp;rct=j&amp;q=&amp;esrc=s&amp;source=images&amp;cd=&amp;cad=rja&amp;uact=8&amp;ved=0ahUKEwiI5ZLz-u_MAhVqIJoKHbpzCqEQjRwIBw&amp;url=http://www.itmathrepetitor.ru/repeticionnyjj-ehkzamen/&amp;psig=AFQjCNGYSQStPxcjhQV864g9INWqngChwQ&amp;ust=1464084614450015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www.google.ru/url?sa=i&amp;rct=j&amp;q=&amp;esrc=s&amp;source=images&amp;cd=&amp;cad=rja&amp;uact=8&amp;ved=0ahUKEwjE0t3b--_MAhUrJJoKHa30AcgQjRwIBw&amp;url=http://www.econ.msu.ru/&amp;bvm=bv.122448493,d.bGs&amp;psig=AFQjCNFs0i7iWzgoyK78MVvLm7bIxXIHoQ&amp;ust=1464084833504016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2.png"/><Relationship Id="rId4" Type="http://schemas.openxmlformats.org/officeDocument/2006/relationships/hyperlink" Target="http://www.google.ru/url?sa=i&amp;rct=j&amp;q=&amp;esrc=s&amp;source=images&amp;cd=&amp;cad=rja&amp;uact=8&amp;ved=0ahUKEwiI5ZLz-u_MAhVqIJoKHbpzCqEQjRwIBw&amp;url=http://www.itmathrepetitor.ru/repeticionnyjj-ehkzamen/&amp;psig=AFQjCNGYSQStPxcjhQV864g9INWqngChwQ&amp;ust=1464084614450015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ahUKEwiI5ZLz-u_MAhVqIJoKHbpzCqEQjRwIBw&amp;url=http://www.itmathrepetitor.ru/repeticionnyjj-ehkzamen/&amp;psig=AFQjCNGYSQStPxcjhQV864g9INWqngChwQ&amp;ust=1464084614450015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google.ru/url?sa=i&amp;rct=j&amp;q=&amp;esrc=s&amp;source=images&amp;cd=&amp;cad=rja&amp;uact=8&amp;ved=0ahUKEwiI5ZLz-u_MAhVqIJoKHbpzCqEQjRwIBw&amp;url=http://www.itmathrepetitor.ru/repeticionnyjj-ehkzamen/&amp;psig=AFQjCNGYSQStPxcjhQV864g9INWqngChwQ&amp;ust=146408461445001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google.ru/url?sa=i&amp;rct=j&amp;q=&amp;esrc=s&amp;source=images&amp;cd=&amp;cad=rja&amp;uact=8&amp;ved=0ahUKEwiI5ZLz-u_MAhVqIJoKHbpzCqEQjRwIBw&amp;url=http://www.itmathrepetitor.ru/repeticionnyjj-ehkzamen/&amp;psig=AFQjCNGYSQStPxcjhQV864g9INWqngChwQ&amp;ust=1464084614450015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google.ru/url?sa=i&amp;rct=j&amp;q=&amp;esrc=s&amp;source=images&amp;cd=&amp;cad=rja&amp;uact=8&amp;ved=0ahUKEwiI5ZLz-u_MAhVqIJoKHbpzCqEQjRwIBw&amp;url=http://www.itmathrepetitor.ru/repeticionnyjj-ehkzamen/&amp;psig=AFQjCNGYSQStPxcjhQV864g9INWqngChwQ&amp;ust=1464084614450015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google.ru/url?sa=i&amp;rct=j&amp;q=&amp;esrc=s&amp;source=images&amp;cd=&amp;cad=rja&amp;uact=8&amp;ved=0ahUKEwiI5ZLz-u_MAhVqIJoKHbpzCqEQjRwIBw&amp;url=http://www.itmathrepetitor.ru/repeticionnyjj-ehkzamen/&amp;psig=AFQjCNGYSQStPxcjhQV864g9INWqngChwQ&amp;ust=1464084614450015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google.ru/url?sa=i&amp;rct=j&amp;q=&amp;esrc=s&amp;source=images&amp;cd=&amp;cad=rja&amp;uact=8&amp;ved=0ahUKEwiI5ZLz-u_MAhVqIJoKHbpzCqEQjRwIBw&amp;url=http://www.itmathrepetitor.ru/repeticionnyjj-ehkzamen/&amp;psig=AFQjCNGYSQStPxcjhQV864g9INWqngChwQ&amp;ust=1464084614450015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google.ru/url?sa=i&amp;rct=j&amp;q=&amp;esrc=s&amp;source=images&amp;cd=&amp;cad=rja&amp;uact=8&amp;ved=0ahUKEwiI5ZLz-u_MAhVqIJoKHbpzCqEQjRwIBw&amp;url=http://www.itmathrepetitor.ru/repeticionnyjj-ehkzamen/&amp;psig=AFQjCNGYSQStPxcjhQV864g9INWqngChwQ&amp;ust=146408461445001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1340768"/>
            <a:ext cx="6768752" cy="3326110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000000"/>
                </a:solidFill>
              </a:rPr>
              <a:t>Значение инфляционного таргетирования в процессе выхода из стагнации в РФ </a:t>
            </a:r>
            <a:r>
              <a:rPr lang="en-US" sz="2800" dirty="0" smtClean="0">
                <a:solidFill>
                  <a:srgbClr val="000000"/>
                </a:solidFill>
              </a:rPr>
              <a:t/>
            </a:r>
            <a:br>
              <a:rPr lang="en-US" sz="2800" dirty="0" smtClean="0">
                <a:solidFill>
                  <a:srgbClr val="000000"/>
                </a:solidFill>
              </a:rPr>
            </a:br>
            <a:r>
              <a:rPr lang="ru-RU" sz="2800" dirty="0" smtClean="0">
                <a:solidFill>
                  <a:srgbClr val="000000"/>
                </a:solidFill>
              </a:rPr>
              <a:t/>
            </a:r>
            <a:br>
              <a:rPr lang="ru-RU" sz="2800" dirty="0" smtClean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/>
            </a:r>
            <a:br>
              <a:rPr lang="en-US" sz="2800" dirty="0">
                <a:solidFill>
                  <a:srgbClr val="000000"/>
                </a:solidFill>
              </a:rPr>
            </a:br>
            <a:endParaRPr lang="ru-RU" sz="2800" cap="none" dirty="0">
              <a:solidFill>
                <a:srgbClr val="0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6016" y="4581128"/>
            <a:ext cx="4246240" cy="2132856"/>
          </a:xfrm>
        </p:spPr>
        <p:txBody>
          <a:bodyPr>
            <a:normAutofit/>
          </a:bodyPr>
          <a:lstStyle/>
          <a:p>
            <a:pPr algn="r"/>
            <a:r>
              <a:rPr lang="ru-RU" altLang="ru-RU" sz="2100" dirty="0">
                <a:latin typeface="+mj-lt"/>
              </a:rPr>
              <a:t>Бутузова </a:t>
            </a:r>
            <a:r>
              <a:rPr lang="ru-RU" altLang="ru-RU" sz="2100" dirty="0" smtClean="0">
                <a:latin typeface="+mj-lt"/>
              </a:rPr>
              <a:t>Анна Сергеевна</a:t>
            </a:r>
            <a:r>
              <a:rPr lang="ru-RU" altLang="ru-RU" dirty="0" smtClean="0">
                <a:latin typeface="+mj-lt"/>
              </a:rPr>
              <a:t> </a:t>
            </a:r>
            <a:endParaRPr lang="ru-RU" altLang="ru-RU" sz="1600" b="0" dirty="0" smtClean="0">
              <a:latin typeface="+mj-lt"/>
            </a:endParaRPr>
          </a:p>
          <a:p>
            <a:pPr algn="r">
              <a:lnSpc>
                <a:spcPct val="120000"/>
              </a:lnSpc>
            </a:pPr>
            <a:r>
              <a:rPr lang="ru-RU" altLang="ru-RU" sz="1600" b="0" i="1" dirty="0" smtClean="0">
                <a:latin typeface="+mj-lt"/>
              </a:rPr>
              <a:t>Аспирант</a:t>
            </a:r>
          </a:p>
          <a:p>
            <a:pPr algn="r">
              <a:lnSpc>
                <a:spcPct val="120000"/>
              </a:lnSpc>
            </a:pPr>
            <a:r>
              <a:rPr lang="ru-RU" altLang="ru-RU" sz="1600" b="0" i="1" dirty="0" smtClean="0">
                <a:latin typeface="+mj-lt"/>
              </a:rPr>
              <a:t> Кафедры Политической экономии </a:t>
            </a:r>
          </a:p>
          <a:p>
            <a:pPr algn="r">
              <a:lnSpc>
                <a:spcPct val="120000"/>
              </a:lnSpc>
            </a:pPr>
            <a:r>
              <a:rPr lang="ru-RU" altLang="ru-RU" sz="1600" b="0" i="1" dirty="0" smtClean="0">
                <a:latin typeface="+mj-lt"/>
              </a:rPr>
              <a:t>Экономического факультета </a:t>
            </a:r>
          </a:p>
          <a:p>
            <a:pPr algn="r">
              <a:lnSpc>
                <a:spcPct val="120000"/>
              </a:lnSpc>
            </a:pPr>
            <a:r>
              <a:rPr lang="ru-RU" altLang="ru-RU" sz="1600" b="0" i="1" dirty="0" smtClean="0">
                <a:latin typeface="+mj-lt"/>
              </a:rPr>
              <a:t>МГУ им. М.В. Ломоносова</a:t>
            </a:r>
          </a:p>
          <a:p>
            <a:pPr algn="r"/>
            <a:endParaRPr lang="ru-RU" altLang="ru-RU" sz="1400" i="1" dirty="0">
              <a:latin typeface="+mj-lt"/>
            </a:endParaRPr>
          </a:p>
        </p:txBody>
      </p:sp>
      <p:pic>
        <p:nvPicPr>
          <p:cNvPr id="6" name="Picture 2" descr="http://www.itmathrepetitor.ru/wp-content/uploads/2015/03/508759_html_m12cd6269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88640"/>
            <a:ext cx="2412832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econ.msu.ru/ext/v5/logo.pn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852" y="0"/>
            <a:ext cx="36195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31143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quarter" idx="1"/>
          </p:nvPr>
        </p:nvSpPr>
        <p:spPr>
          <a:xfrm>
            <a:off x="395536" y="1628800"/>
            <a:ext cx="3888432" cy="4824536"/>
          </a:xfrm>
        </p:spPr>
        <p:txBody>
          <a:bodyPr>
            <a:normAutofit/>
          </a:bodyPr>
          <a:lstStyle/>
          <a:p>
            <a:pPr marL="377825" indent="-285750" algn="just">
              <a:spcBef>
                <a:spcPct val="0"/>
              </a:spcBef>
              <a:buClr>
                <a:srgbClr val="92D050"/>
              </a:buClr>
              <a:defRPr/>
            </a:pPr>
            <a:r>
              <a:rPr lang="ru-RU" altLang="ru-RU" sz="1800" dirty="0" smtClean="0"/>
              <a:t>Современное </a:t>
            </a:r>
            <a:r>
              <a:rPr lang="ru-RU" altLang="ru-RU" sz="1800" dirty="0"/>
              <a:t>экономическое состояние РФ </a:t>
            </a:r>
            <a:r>
              <a:rPr lang="ru-RU" altLang="ru-RU" sz="1800" dirty="0" smtClean="0"/>
              <a:t>(стагнация?) отчасти возникло из-за изменений в монетарной политике РФ (в связке с условиями этих изменений)</a:t>
            </a:r>
          </a:p>
          <a:p>
            <a:pPr marL="92075" indent="0" algn="just">
              <a:spcBef>
                <a:spcPct val="0"/>
              </a:spcBef>
              <a:buClr>
                <a:srgbClr val="92D050"/>
              </a:buClr>
              <a:buNone/>
              <a:defRPr/>
            </a:pPr>
            <a:endParaRPr lang="ru-RU" altLang="ru-RU" sz="1800" dirty="0" smtClean="0"/>
          </a:p>
          <a:p>
            <a:pPr marL="92075" indent="0" algn="just">
              <a:spcBef>
                <a:spcPct val="0"/>
              </a:spcBef>
              <a:buClr>
                <a:srgbClr val="92D050"/>
              </a:buClr>
              <a:buNone/>
              <a:defRPr/>
            </a:pPr>
            <a:endParaRPr lang="ru-RU" altLang="ru-RU" sz="1800" dirty="0"/>
          </a:p>
          <a:p>
            <a:pPr marL="92075" indent="0" algn="just">
              <a:spcBef>
                <a:spcPct val="0"/>
              </a:spcBef>
              <a:buClr>
                <a:srgbClr val="92D050"/>
              </a:buClr>
              <a:buNone/>
              <a:defRPr/>
            </a:pPr>
            <a:endParaRPr lang="ru-RU" altLang="ru-RU" sz="1800" dirty="0" smtClean="0"/>
          </a:p>
          <a:p>
            <a:pPr marL="377825" indent="-285750" algn="just">
              <a:spcBef>
                <a:spcPct val="0"/>
              </a:spcBef>
              <a:buClr>
                <a:srgbClr val="92D050"/>
              </a:buClr>
              <a:defRPr/>
            </a:pPr>
            <a:r>
              <a:rPr lang="ru-RU" altLang="ru-RU" sz="1800" dirty="0" smtClean="0"/>
              <a:t>Продуманность экономической </a:t>
            </a:r>
            <a:r>
              <a:rPr lang="ru-RU" altLang="ru-RU" sz="1800" dirty="0"/>
              <a:t>политики </a:t>
            </a:r>
            <a:r>
              <a:rPr lang="ru-RU" altLang="ru-RU" sz="1800" dirty="0" smtClean="0"/>
              <a:t>(в </a:t>
            </a:r>
            <a:r>
              <a:rPr lang="ru-RU" altLang="ru-RU" sz="1800" dirty="0"/>
              <a:t>том числе, и </a:t>
            </a:r>
            <a:r>
              <a:rPr lang="ru-RU" altLang="ru-RU" sz="1800" dirty="0" smtClean="0"/>
              <a:t>монетарной) способствует  экономическому восстановлению в РФ на современном этапе</a:t>
            </a:r>
            <a:endParaRPr lang="ru-RU" altLang="ru-RU" sz="1800" dirty="0"/>
          </a:p>
        </p:txBody>
      </p:sp>
      <p:pic>
        <p:nvPicPr>
          <p:cNvPr id="4098" name="Picture 2" descr="http://www.itmathrepetitor.ru/wp-content/uploads/2015/03/508759_html_m12cd6269.pn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6632"/>
            <a:ext cx="2010721" cy="96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251520" y="18316"/>
            <a:ext cx="5976664" cy="1143000"/>
          </a:xfrm>
          <a:prstGeom prst="rect">
            <a:avLst/>
          </a:prstGeom>
        </p:spPr>
        <p:txBody>
          <a:bodyPr vert="horz" anchor="b">
            <a:normAutofit fontScale="92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altLang="ru-RU" sz="2800" b="1" dirty="0" smtClean="0"/>
          </a:p>
          <a:p>
            <a:r>
              <a:rPr lang="ru-RU" altLang="ru-RU" b="1" dirty="0" smtClean="0"/>
              <a:t>Значение ИТ для выхода из стагнации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316416" y="6336792"/>
            <a:ext cx="827584" cy="521208"/>
          </a:xfrm>
        </p:spPr>
        <p:txBody>
          <a:bodyPr/>
          <a:lstStyle/>
          <a:p>
            <a:fld id="{EE8B3613-D833-4E11-8EAE-707C1D9DE870}" type="slidenum">
              <a:rPr lang="ru-RU" smtClean="0"/>
              <a:t>2</a:t>
            </a:fld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860032" y="1700808"/>
            <a:ext cx="3816424" cy="156966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ru-RU" sz="1600" i="1" dirty="0" smtClean="0"/>
              <a:t>Замедление экономики</a:t>
            </a:r>
          </a:p>
          <a:p>
            <a:endParaRPr lang="ru-RU" sz="1600" i="1" dirty="0"/>
          </a:p>
          <a:p>
            <a:r>
              <a:rPr lang="ru-RU" sz="1600" i="1" dirty="0" smtClean="0"/>
              <a:t>Проблемы в нефтегазовой отрасли </a:t>
            </a:r>
          </a:p>
          <a:p>
            <a:endParaRPr lang="ru-RU" sz="1600" i="1" dirty="0"/>
          </a:p>
          <a:p>
            <a:r>
              <a:rPr lang="ru-RU" sz="1600" i="1" dirty="0" smtClean="0"/>
              <a:t>Неблагоприятная экономическая и геополитическая конъюнктуры</a:t>
            </a:r>
            <a:endParaRPr lang="ru-RU" sz="16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4860032" y="4295998"/>
            <a:ext cx="3816424" cy="1077218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ru-RU" sz="1600" i="1" dirty="0" smtClean="0"/>
              <a:t>Комплексный подход</a:t>
            </a:r>
          </a:p>
          <a:p>
            <a:endParaRPr lang="ru-RU" sz="1600" i="1" dirty="0"/>
          </a:p>
          <a:p>
            <a:r>
              <a:rPr lang="ru-RU" sz="1600" i="1" dirty="0" smtClean="0"/>
              <a:t>Согласованность действий Правительства и Банка России</a:t>
            </a:r>
          </a:p>
        </p:txBody>
      </p:sp>
    </p:spTree>
    <p:extLst>
      <p:ext uri="{BB962C8B-B14F-4D97-AF65-F5344CB8AC3E}">
        <p14:creationId xmlns:p14="http://schemas.microsoft.com/office/powerpoint/2010/main" val="1491140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3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6984776" cy="1143000"/>
          </a:xfrm>
        </p:spPr>
        <p:txBody>
          <a:bodyPr>
            <a:noAutofit/>
          </a:bodyPr>
          <a:lstStyle/>
          <a:p>
            <a:r>
              <a:rPr lang="ru-RU" sz="2800" b="1" dirty="0"/>
              <a:t>Моделирование </a:t>
            </a:r>
            <a:r>
              <a:rPr lang="ru-RU" sz="2800" b="1" dirty="0" smtClean="0"/>
              <a:t>на основе</a:t>
            </a:r>
            <a:br>
              <a:rPr lang="ru-RU" sz="2800" b="1" dirty="0" smtClean="0"/>
            </a:br>
            <a:r>
              <a:rPr lang="ru-RU" sz="2800" b="1" dirty="0" smtClean="0"/>
              <a:t>модели IS/LM/BP (2014-2016 гг.)</a:t>
            </a:r>
            <a:endParaRPr lang="ru-RU" sz="27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355976" y="1412776"/>
            <a:ext cx="4222249" cy="5184576"/>
          </a:xfrm>
        </p:spPr>
        <p:txBody>
          <a:bodyPr>
            <a:noAutofit/>
          </a:bodyPr>
          <a:lstStyle/>
          <a:p>
            <a:pPr marL="0" indent="0" algn="just">
              <a:spcBef>
                <a:spcPct val="0"/>
              </a:spcBef>
              <a:buNone/>
            </a:pPr>
            <a:r>
              <a:rPr lang="ru-RU" altLang="ru-RU" sz="1800" dirty="0"/>
              <a:t>Рост процентных ставок в экономике и отсутствие прироста денежной </a:t>
            </a:r>
            <a:r>
              <a:rPr lang="ru-RU" altLang="ru-RU" sz="1800" dirty="0" smtClean="0"/>
              <a:t>массы </a:t>
            </a:r>
            <a:r>
              <a:rPr lang="ru-RU" altLang="ru-RU" sz="1800" dirty="0" smtClean="0">
                <a:ea typeface="Wingdings"/>
                <a:cs typeface="Wingdings"/>
                <a:sym typeface="Wingdings"/>
              </a:rPr>
              <a:t></a:t>
            </a:r>
            <a:r>
              <a:rPr lang="ru-RU" altLang="ru-RU" sz="1800" dirty="0">
                <a:sym typeface="Wingdings"/>
              </a:rPr>
              <a:t> </a:t>
            </a:r>
            <a:r>
              <a:rPr lang="ru-RU" altLang="ru-RU" sz="1800" dirty="0" smtClean="0"/>
              <a:t>падение </a:t>
            </a:r>
            <a:r>
              <a:rPr lang="ru-RU" altLang="ru-RU" sz="1800" dirty="0"/>
              <a:t>совокупного выпуска</a:t>
            </a:r>
          </a:p>
          <a:p>
            <a:pPr marL="0" indent="0" algn="just">
              <a:lnSpc>
                <a:spcPct val="120000"/>
              </a:lnSpc>
              <a:spcBef>
                <a:spcPct val="0"/>
              </a:spcBef>
              <a:buNone/>
            </a:pPr>
            <a:endParaRPr lang="ru-RU" altLang="ru-RU" sz="1800" dirty="0"/>
          </a:p>
          <a:p>
            <a:pPr marL="0" indent="0" algn="just">
              <a:spcBef>
                <a:spcPct val="0"/>
              </a:spcBef>
              <a:buNone/>
            </a:pPr>
            <a:r>
              <a:rPr lang="ru-RU" altLang="ru-RU" sz="1800" dirty="0"/>
              <a:t>Антироссийские </a:t>
            </a:r>
            <a:r>
              <a:rPr lang="ru-RU" altLang="ru-RU" sz="1800" dirty="0" smtClean="0"/>
              <a:t>санкции – это дополнительный фактор </a:t>
            </a:r>
            <a:r>
              <a:rPr lang="ru-RU" altLang="ru-RU" sz="1800" dirty="0"/>
              <a:t>падения </a:t>
            </a:r>
            <a:r>
              <a:rPr lang="ru-RU" altLang="ru-RU" sz="1800" dirty="0" smtClean="0"/>
              <a:t>ВВП в РФ  </a:t>
            </a:r>
            <a:r>
              <a:rPr lang="ru-RU" altLang="ru-RU" sz="1800" dirty="0"/>
              <a:t>(падение чистого экспорта, инвестиций и потребления)</a:t>
            </a:r>
          </a:p>
          <a:p>
            <a:pPr marL="0" indent="0" algn="just">
              <a:lnSpc>
                <a:spcPct val="120000"/>
              </a:lnSpc>
              <a:spcBef>
                <a:spcPct val="0"/>
              </a:spcBef>
              <a:buNone/>
            </a:pPr>
            <a:endParaRPr lang="ru-RU" altLang="ru-RU" sz="1800" dirty="0"/>
          </a:p>
          <a:p>
            <a:pPr marL="0" indent="0" algn="just">
              <a:spcBef>
                <a:spcPct val="0"/>
              </a:spcBef>
              <a:buNone/>
            </a:pPr>
            <a:r>
              <a:rPr lang="ru-RU" altLang="ru-RU" sz="1800" dirty="0"/>
              <a:t>Рост процентных ставок не остановил рост инфляции </a:t>
            </a:r>
          </a:p>
          <a:p>
            <a:pPr marL="0" indent="0" algn="just">
              <a:lnSpc>
                <a:spcPct val="120000"/>
              </a:lnSpc>
              <a:spcBef>
                <a:spcPct val="0"/>
              </a:spcBef>
              <a:buNone/>
            </a:pPr>
            <a:endParaRPr lang="ru-RU" altLang="ru-RU" sz="1800" dirty="0"/>
          </a:p>
          <a:p>
            <a:pPr marL="0" indent="0" algn="just">
              <a:spcBef>
                <a:spcPct val="0"/>
              </a:spcBef>
              <a:buNone/>
            </a:pPr>
            <a:r>
              <a:rPr lang="ru-RU" altLang="ru-RU" sz="1800" dirty="0">
                <a:ea typeface="Wingdings"/>
                <a:cs typeface="Wingdings"/>
                <a:sym typeface="Wingdings"/>
              </a:rPr>
              <a:t> </a:t>
            </a:r>
            <a:r>
              <a:rPr lang="ru-RU" altLang="ru-RU" sz="1800" dirty="0" smtClean="0">
                <a:ea typeface="Wingdings"/>
                <a:cs typeface="Wingdings"/>
                <a:sym typeface="Wingdings"/>
              </a:rPr>
              <a:t> </a:t>
            </a:r>
            <a:r>
              <a:rPr lang="ru-RU" altLang="ru-RU" sz="1800" dirty="0" smtClean="0"/>
              <a:t>Падение </a:t>
            </a:r>
            <a:r>
              <a:rPr lang="ru-RU" altLang="ru-RU" sz="1800" dirty="0"/>
              <a:t>совокупного выпуска </a:t>
            </a:r>
            <a:endParaRPr lang="ru-RU" altLang="ru-RU" sz="1800" dirty="0" smtClean="0"/>
          </a:p>
          <a:p>
            <a:pPr marL="0" indent="0" algn="just">
              <a:spcBef>
                <a:spcPct val="0"/>
              </a:spcBef>
              <a:buNone/>
            </a:pPr>
            <a:r>
              <a:rPr lang="ru-RU" altLang="ru-RU" sz="1800" dirty="0" smtClean="0"/>
              <a:t>                                  +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altLang="ru-RU" sz="1800" dirty="0" smtClean="0"/>
              <a:t>                     рост инфляции 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ru-RU" altLang="ru-RU" sz="1800" dirty="0" smtClean="0"/>
              <a:t>                                  =</a:t>
            </a:r>
            <a:endParaRPr lang="ru-RU" altLang="ru-RU" sz="1800" dirty="0"/>
          </a:p>
          <a:p>
            <a:pPr marL="0" indent="0" algn="just">
              <a:spcBef>
                <a:spcPct val="0"/>
              </a:spcBef>
              <a:buNone/>
            </a:pPr>
            <a:r>
              <a:rPr lang="ru-RU" altLang="ru-RU" sz="1800" dirty="0" smtClean="0"/>
              <a:t>                        стагфляция </a:t>
            </a:r>
            <a:endParaRPr lang="ru-RU" altLang="ru-RU" sz="1800" dirty="0"/>
          </a:p>
        </p:txBody>
      </p:sp>
      <p:pic>
        <p:nvPicPr>
          <p:cNvPr id="15" name="Изображение 7" descr="Снимок экрана 2016-02-23 в 13.51.04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33" t="37925" r="49374" b="15043"/>
          <a:stretch/>
        </p:blipFill>
        <p:spPr>
          <a:xfrm>
            <a:off x="137159" y="1556792"/>
            <a:ext cx="4362833" cy="41658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467544" y="5805264"/>
            <a:ext cx="338437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IS – investment savings</a:t>
            </a:r>
          </a:p>
          <a:p>
            <a:r>
              <a:rPr lang="en-US" sz="1500" dirty="0" smtClean="0"/>
              <a:t>LM – liquidity money</a:t>
            </a:r>
          </a:p>
          <a:p>
            <a:r>
              <a:rPr lang="en-US" sz="1500" dirty="0" smtClean="0"/>
              <a:t>BP – balance of payments</a:t>
            </a:r>
            <a:endParaRPr lang="ru-RU" sz="1500" dirty="0"/>
          </a:p>
        </p:txBody>
      </p:sp>
      <p:sp>
        <p:nvSpPr>
          <p:cNvPr id="10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316416" y="6336792"/>
            <a:ext cx="827584" cy="521208"/>
          </a:xfrm>
          <a:prstGeom prst="rect">
            <a:avLst/>
          </a:prstGeom>
        </p:spPr>
        <p:txBody>
          <a:bodyPr/>
          <a:lstStyle/>
          <a:p>
            <a:fld id="{EE8B3613-D833-4E11-8EAE-707C1D9DE870}" type="slidenum">
              <a:rPr lang="ru-RU" smtClean="0"/>
              <a:t>3</a:t>
            </a:fld>
            <a:endParaRPr lang="ru-RU" dirty="0"/>
          </a:p>
        </p:txBody>
      </p:sp>
      <p:pic>
        <p:nvPicPr>
          <p:cNvPr id="11" name="Picture 2" descr="http://www.itmathrepetitor.ru/wp-content/uploads/2015/03/508759_html_m12cd6269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5" y="116632"/>
            <a:ext cx="1794697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27614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1719422"/>
            <a:ext cx="4032448" cy="3312368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ru-RU" altLang="ru-RU" sz="1800" dirty="0" smtClean="0"/>
              <a:t>Период экономической </a:t>
            </a:r>
            <a:r>
              <a:rPr lang="ru-RU" altLang="ru-RU" sz="1800" dirty="0"/>
              <a:t>и </a:t>
            </a:r>
            <a:r>
              <a:rPr lang="ru-RU" altLang="ru-RU" sz="1800" dirty="0">
                <a:solidFill>
                  <a:srgbClr val="000000"/>
                </a:solidFill>
              </a:rPr>
              <a:t>политической нестабильности</a:t>
            </a:r>
          </a:p>
          <a:p>
            <a:pPr>
              <a:spcBef>
                <a:spcPct val="0"/>
              </a:spcBef>
              <a:buSzPct val="100000"/>
              <a:buFont typeface="Arial" panose="020B0604020202020204" pitchFamily="34" charset="0"/>
              <a:buChar char="•"/>
            </a:pPr>
            <a:endParaRPr lang="ru-RU" altLang="ru-RU" sz="1800" dirty="0"/>
          </a:p>
          <a:p>
            <a:pPr>
              <a:spcBef>
                <a:spcPct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ru-RU" altLang="ru-RU" sz="1800" dirty="0" smtClean="0"/>
              <a:t>Обесценение </a:t>
            </a:r>
            <a:r>
              <a:rPr lang="ru-RU" altLang="ru-RU" sz="1800" dirty="0"/>
              <a:t>национальной валюты </a:t>
            </a:r>
          </a:p>
          <a:p>
            <a:pPr>
              <a:spcBef>
                <a:spcPct val="0"/>
              </a:spcBef>
              <a:buSzPct val="100000"/>
              <a:buFont typeface="Arial" panose="020B0604020202020204" pitchFamily="34" charset="0"/>
              <a:buChar char="•"/>
            </a:pPr>
            <a:endParaRPr lang="ru-RU" altLang="ru-RU" sz="1800" dirty="0"/>
          </a:p>
          <a:p>
            <a:pPr>
              <a:spcBef>
                <a:spcPct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ru-RU" altLang="ru-RU" sz="1800" dirty="0" smtClean="0"/>
              <a:t>Высокая корреляция курса </a:t>
            </a:r>
            <a:r>
              <a:rPr lang="ru-RU" altLang="ru-RU" sz="1800" dirty="0"/>
              <a:t>рубля и </a:t>
            </a:r>
            <a:r>
              <a:rPr lang="ru-RU" altLang="ru-RU" sz="1800" dirty="0" smtClean="0"/>
              <a:t>инфляции</a:t>
            </a:r>
            <a:endParaRPr lang="ru-RU" altLang="ru-RU" sz="1800" dirty="0"/>
          </a:p>
          <a:p>
            <a:pPr>
              <a:spcBef>
                <a:spcPct val="0"/>
              </a:spcBef>
              <a:buSzPct val="100000"/>
              <a:buFont typeface="Arial" panose="020B0604020202020204" pitchFamily="34" charset="0"/>
              <a:buChar char="•"/>
            </a:pPr>
            <a:endParaRPr lang="ru-RU" altLang="ru-RU" sz="1800" dirty="0"/>
          </a:p>
          <a:p>
            <a:pPr>
              <a:spcBef>
                <a:spcPct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ru-RU" altLang="ru-RU" sz="1800" dirty="0" smtClean="0"/>
              <a:t>Неизбежность падения </a:t>
            </a:r>
            <a:r>
              <a:rPr lang="ru-RU" altLang="ru-RU" sz="1800" dirty="0"/>
              <a:t>реальных </a:t>
            </a:r>
            <a:r>
              <a:rPr lang="ru-RU" altLang="ru-RU" sz="1800" dirty="0" smtClean="0"/>
              <a:t>доходов</a:t>
            </a:r>
            <a:endParaRPr lang="ru-RU" sz="1800" dirty="0"/>
          </a:p>
        </p:txBody>
      </p:sp>
      <p:grpSp>
        <p:nvGrpSpPr>
          <p:cNvPr id="14" name="Группа 13"/>
          <p:cNvGrpSpPr/>
          <p:nvPr/>
        </p:nvGrpSpPr>
        <p:grpSpPr>
          <a:xfrm>
            <a:off x="4716016" y="1628800"/>
            <a:ext cx="3749675" cy="4314825"/>
            <a:chOff x="5059363" y="1363663"/>
            <a:chExt cx="3749675" cy="4314825"/>
          </a:xfrm>
        </p:grpSpPr>
        <p:sp>
          <p:nvSpPr>
            <p:cNvPr id="15" name="Скругленный прямоугольник 14"/>
            <p:cNvSpPr>
              <a:spLocks noChangeArrowheads="1"/>
            </p:cNvSpPr>
            <p:nvPr/>
          </p:nvSpPr>
          <p:spPr bwMode="auto">
            <a:xfrm>
              <a:off x="6092825" y="1363663"/>
              <a:ext cx="2716213" cy="6477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>
              <a:lvl1pPr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ctr">
                <a:defRPr/>
              </a:pPr>
              <a:r>
                <a:rPr lang="ru-RU" altLang="ru-RU" sz="1700" dirty="0" smtClean="0">
                  <a:solidFill>
                    <a:srgbClr val="000000"/>
                  </a:solidFill>
                  <a:latin typeface="+mn-lt"/>
                </a:rPr>
                <a:t>Санкции</a:t>
              </a:r>
            </a:p>
          </p:txBody>
        </p:sp>
        <p:sp>
          <p:nvSpPr>
            <p:cNvPr id="16" name="Скругленный прямоугольник 15"/>
            <p:cNvSpPr>
              <a:spLocks noChangeArrowheads="1"/>
            </p:cNvSpPr>
            <p:nvPr/>
          </p:nvSpPr>
          <p:spPr bwMode="auto">
            <a:xfrm>
              <a:off x="6092825" y="3201988"/>
              <a:ext cx="2716213" cy="6477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ctr">
                <a:defRPr/>
              </a:pPr>
              <a:r>
                <a:rPr lang="ru-RU" altLang="ru-RU" sz="1700" dirty="0" smtClean="0">
                  <a:solidFill>
                    <a:srgbClr val="000000"/>
                  </a:solidFill>
                  <a:latin typeface="+mn-lt"/>
                </a:rPr>
                <a:t>Переход к ИТ</a:t>
              </a:r>
            </a:p>
          </p:txBody>
        </p:sp>
        <p:sp>
          <p:nvSpPr>
            <p:cNvPr id="17" name="Скругленный прямоугольник 16"/>
            <p:cNvSpPr>
              <a:spLocks noChangeArrowheads="1"/>
            </p:cNvSpPr>
            <p:nvPr/>
          </p:nvSpPr>
          <p:spPr bwMode="auto">
            <a:xfrm>
              <a:off x="5059363" y="4113213"/>
              <a:ext cx="2716212" cy="6477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>
              <a:lvl1pPr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ctr">
                <a:defRPr/>
              </a:pPr>
              <a:r>
                <a:rPr lang="ru-RU" altLang="ru-RU" sz="1700" dirty="0" smtClean="0">
                  <a:solidFill>
                    <a:srgbClr val="000000"/>
                  </a:solidFill>
                  <a:latin typeface="+mn-lt"/>
                </a:rPr>
                <a:t>Падение мировых цен </a:t>
              </a:r>
            </a:p>
            <a:p>
              <a:pPr algn="ctr">
                <a:defRPr/>
              </a:pPr>
              <a:r>
                <a:rPr lang="ru-RU" altLang="ru-RU" sz="1700" dirty="0">
                  <a:solidFill>
                    <a:srgbClr val="000000"/>
                  </a:solidFill>
                  <a:latin typeface="+mn-lt"/>
                </a:rPr>
                <a:t>н</a:t>
              </a:r>
              <a:r>
                <a:rPr lang="ru-RU" altLang="ru-RU" sz="1700" dirty="0" smtClean="0">
                  <a:solidFill>
                    <a:srgbClr val="000000"/>
                  </a:solidFill>
                  <a:latin typeface="+mn-lt"/>
                </a:rPr>
                <a:t>а энергоносители</a:t>
              </a:r>
            </a:p>
          </p:txBody>
        </p:sp>
        <p:sp>
          <p:nvSpPr>
            <p:cNvPr id="18" name="Скругленный прямоугольник 17"/>
            <p:cNvSpPr>
              <a:spLocks noChangeArrowheads="1"/>
            </p:cNvSpPr>
            <p:nvPr/>
          </p:nvSpPr>
          <p:spPr bwMode="auto">
            <a:xfrm>
              <a:off x="6092825" y="5030788"/>
              <a:ext cx="2716213" cy="6477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>
              <a:lvl1pPr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ctr">
                <a:defRPr/>
              </a:pPr>
              <a:r>
                <a:rPr lang="ru-RU" altLang="ru-RU" sz="1700" dirty="0" smtClean="0">
                  <a:solidFill>
                    <a:srgbClr val="000000"/>
                  </a:solidFill>
                  <a:latin typeface="+mn-lt"/>
                </a:rPr>
                <a:t>Высокая волатильность курса рубля</a:t>
              </a:r>
            </a:p>
          </p:txBody>
        </p:sp>
        <p:sp>
          <p:nvSpPr>
            <p:cNvPr id="19" name="Скругленный прямоугольник 18"/>
            <p:cNvSpPr>
              <a:spLocks noChangeArrowheads="1"/>
            </p:cNvSpPr>
            <p:nvPr/>
          </p:nvSpPr>
          <p:spPr bwMode="auto">
            <a:xfrm>
              <a:off x="5059363" y="2290763"/>
              <a:ext cx="2716212" cy="6477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>
              <a:lvl1pPr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ctr">
                <a:defRPr/>
              </a:pPr>
              <a:r>
                <a:rPr lang="ru-RU" altLang="ru-RU" sz="1700" dirty="0" smtClean="0">
                  <a:solidFill>
                    <a:srgbClr val="000000"/>
                  </a:solidFill>
                  <a:latin typeface="+mn-lt"/>
                </a:rPr>
                <a:t>Спекуляции на валютном рынке</a:t>
              </a:r>
            </a:p>
          </p:txBody>
        </p:sp>
        <p:cxnSp>
          <p:nvCxnSpPr>
            <p:cNvPr id="20" name="Прямая со стрелкой 19"/>
            <p:cNvCxnSpPr>
              <a:cxnSpLocks noChangeShapeType="1"/>
            </p:cNvCxnSpPr>
            <p:nvPr/>
          </p:nvCxnSpPr>
          <p:spPr bwMode="auto">
            <a:xfrm>
              <a:off x="8350250" y="2011363"/>
              <a:ext cx="26988" cy="1190625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Прямая со стрелкой 20"/>
            <p:cNvCxnSpPr>
              <a:cxnSpLocks noChangeShapeType="1"/>
            </p:cNvCxnSpPr>
            <p:nvPr/>
          </p:nvCxnSpPr>
          <p:spPr bwMode="auto">
            <a:xfrm>
              <a:off x="6607175" y="2938463"/>
              <a:ext cx="0" cy="263525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Прямая со стрелкой 21"/>
            <p:cNvCxnSpPr>
              <a:cxnSpLocks noChangeShapeType="1"/>
            </p:cNvCxnSpPr>
            <p:nvPr/>
          </p:nvCxnSpPr>
          <p:spPr bwMode="auto">
            <a:xfrm flipV="1">
              <a:off x="6607175" y="3849688"/>
              <a:ext cx="0" cy="263525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Прямая со стрелкой 22"/>
            <p:cNvCxnSpPr>
              <a:cxnSpLocks noChangeShapeType="1"/>
            </p:cNvCxnSpPr>
            <p:nvPr/>
          </p:nvCxnSpPr>
          <p:spPr bwMode="auto">
            <a:xfrm flipV="1">
              <a:off x="8377238" y="3849688"/>
              <a:ext cx="0" cy="1181100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4" name="TextBox 3"/>
          <p:cNvSpPr txBox="1">
            <a:spLocks noChangeArrowheads="1"/>
          </p:cNvSpPr>
          <p:nvPr/>
        </p:nvSpPr>
        <p:spPr bwMode="auto">
          <a:xfrm>
            <a:off x="1691680" y="5589240"/>
            <a:ext cx="3530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ru-RU" altLang="ru-RU" sz="1800" dirty="0">
                <a:latin typeface="+mn-lt"/>
                <a:cs typeface="+mn-cs"/>
              </a:rPr>
              <a:t>П</a:t>
            </a:r>
            <a:r>
              <a:rPr kumimoji="0" lang="ru-RU" altLang="ru-RU" sz="1800" dirty="0" smtClean="0">
                <a:latin typeface="+mn-lt"/>
                <a:cs typeface="+mn-cs"/>
              </a:rPr>
              <a:t>адение </a:t>
            </a:r>
            <a:r>
              <a:rPr kumimoji="0" lang="ru-RU" altLang="ru-RU" sz="1800" dirty="0">
                <a:latin typeface="+mn-lt"/>
                <a:cs typeface="+mn-cs"/>
              </a:rPr>
              <a:t>ВВП и замедление экономического </a:t>
            </a:r>
            <a:r>
              <a:rPr kumimoji="0" lang="ru-RU" altLang="ru-RU" sz="1800" dirty="0" smtClean="0">
                <a:latin typeface="+mn-lt"/>
                <a:cs typeface="+mn-cs"/>
              </a:rPr>
              <a:t>роста</a:t>
            </a:r>
            <a:endParaRPr kumimoji="0" lang="ru-RU" altLang="ru-RU" sz="1800" dirty="0">
              <a:latin typeface="+mn-lt"/>
              <a:cs typeface="+mn-cs"/>
            </a:endParaRPr>
          </a:p>
        </p:txBody>
      </p:sp>
      <p:sp>
        <p:nvSpPr>
          <p:cNvPr id="25" name="Стрелка вправо 24"/>
          <p:cNvSpPr>
            <a:spLocks noChangeArrowheads="1"/>
          </p:cNvSpPr>
          <p:nvPr/>
        </p:nvSpPr>
        <p:spPr bwMode="auto">
          <a:xfrm>
            <a:off x="611560" y="5517232"/>
            <a:ext cx="1059566" cy="812800"/>
          </a:xfrm>
          <a:prstGeom prst="rightArrow">
            <a:avLst>
              <a:gd name="adj1" fmla="val 50000"/>
              <a:gd name="adj2" fmla="val 50049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27" name="Picture 2" descr="http://www.itmathrepetitor.ru/wp-content/uploads/2015/03/508759_html_m12cd6269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6632"/>
            <a:ext cx="2010721" cy="96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316416" y="6336792"/>
            <a:ext cx="827584" cy="521208"/>
          </a:xfrm>
          <a:prstGeom prst="rect">
            <a:avLst/>
          </a:prstGeom>
        </p:spPr>
        <p:txBody>
          <a:bodyPr/>
          <a:lstStyle/>
          <a:p>
            <a:fld id="{EE8B3613-D833-4E11-8EAE-707C1D9DE870}" type="slidenum">
              <a:rPr lang="ru-RU" smtClean="0"/>
              <a:t>4</a:t>
            </a:fld>
            <a:endParaRPr lang="ru-RU" dirty="0"/>
          </a:p>
        </p:txBody>
      </p:sp>
      <p:sp>
        <p:nvSpPr>
          <p:cNvPr id="29" name="Заголовок 1"/>
          <p:cNvSpPr txBox="1">
            <a:spLocks/>
          </p:cNvSpPr>
          <p:nvPr/>
        </p:nvSpPr>
        <p:spPr>
          <a:xfrm>
            <a:off x="251520" y="18316"/>
            <a:ext cx="5976664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/>
              <a:t>Своевременность перехода к ИТ</a:t>
            </a:r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5850509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4" grpId="0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316"/>
            <a:ext cx="5976664" cy="11430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В каких условиях осуществлен переход к ИТ?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268760"/>
            <a:ext cx="4042792" cy="5400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altLang="ru-RU" sz="1800" b="1" i="1" dirty="0">
                <a:solidFill>
                  <a:schemeClr val="tx2"/>
                </a:solidFill>
                <a:latin typeface="+mj-lt"/>
              </a:rPr>
              <a:t>Внешние шоки</a:t>
            </a:r>
            <a:r>
              <a:rPr lang="ru-RU" altLang="ru-RU" sz="1800" b="1" dirty="0">
                <a:solidFill>
                  <a:schemeClr val="tx2"/>
                </a:solidFill>
                <a:latin typeface="+mj-lt"/>
              </a:rPr>
              <a:t>:</a:t>
            </a:r>
          </a:p>
          <a:p>
            <a:pPr algn="just">
              <a:buSzPct val="100000"/>
              <a:buFont typeface="Arial" panose="020B0604020202020204" pitchFamily="34" charset="0"/>
              <a:buChar char="•"/>
            </a:pPr>
            <a:r>
              <a:rPr lang="ru-RU" altLang="ru-RU" sz="1700" dirty="0"/>
              <a:t>Высокая </a:t>
            </a:r>
            <a:r>
              <a:rPr lang="ru-RU" altLang="ru-RU" sz="1700" dirty="0" err="1"/>
              <a:t>долларизация</a:t>
            </a:r>
            <a:r>
              <a:rPr lang="ru-RU" altLang="ru-RU" sz="1700" dirty="0"/>
              <a:t> экономики (сворачивание программы количественного смягчения в США)</a:t>
            </a:r>
          </a:p>
          <a:p>
            <a:pPr algn="just">
              <a:buSzPct val="100000"/>
              <a:buFont typeface="Arial" panose="020B0604020202020204" pitchFamily="34" charset="0"/>
              <a:buChar char="•"/>
            </a:pPr>
            <a:r>
              <a:rPr lang="ru-RU" altLang="ru-RU" sz="1700" dirty="0"/>
              <a:t>Высокая зависимость РФ от мировых цен на энергоресурсы</a:t>
            </a:r>
          </a:p>
          <a:p>
            <a:pPr algn="just">
              <a:buSzPct val="100000"/>
              <a:buFont typeface="Arial" panose="020B0604020202020204" pitchFamily="34" charset="0"/>
              <a:buChar char="•"/>
            </a:pPr>
            <a:r>
              <a:rPr lang="ru-RU" altLang="ru-RU" sz="1700" dirty="0"/>
              <a:t>Геополитические </a:t>
            </a:r>
            <a:r>
              <a:rPr lang="ru-RU" altLang="ru-RU" sz="1700" dirty="0" smtClean="0"/>
              <a:t>процессы</a:t>
            </a:r>
          </a:p>
          <a:p>
            <a:pPr marL="0" indent="0" algn="just"/>
            <a:endParaRPr lang="ru-RU" altLang="ru-RU" sz="1700" dirty="0"/>
          </a:p>
          <a:p>
            <a:pPr marL="0" indent="0" algn="just">
              <a:buNone/>
            </a:pPr>
            <a:r>
              <a:rPr lang="ru-RU" altLang="ru-RU" sz="1800" b="1" i="1" dirty="0">
                <a:solidFill>
                  <a:schemeClr val="tx2"/>
                </a:solidFill>
                <a:latin typeface="+mj-lt"/>
              </a:rPr>
              <a:t>Внутренние шоки</a:t>
            </a:r>
            <a:r>
              <a:rPr lang="ru-RU" altLang="ru-RU" sz="1800" dirty="0">
                <a:solidFill>
                  <a:schemeClr val="tx2"/>
                </a:solidFill>
                <a:latin typeface="+mj-lt"/>
              </a:rPr>
              <a:t>:</a:t>
            </a:r>
          </a:p>
          <a:p>
            <a:pPr algn="just">
              <a:buSzPct val="100000"/>
              <a:buFont typeface="Arial" panose="020B0604020202020204" pitchFamily="34" charset="0"/>
              <a:buChar char="•"/>
            </a:pPr>
            <a:r>
              <a:rPr lang="ru-RU" altLang="ru-RU" sz="1700" dirty="0"/>
              <a:t>Зависимость РФ от импортных товаров (низкая эластичность </a:t>
            </a:r>
            <a:r>
              <a:rPr lang="ru-RU" altLang="ru-RU" sz="1700" dirty="0" smtClean="0"/>
              <a:t>спроса по цене на импортные товары)</a:t>
            </a:r>
            <a:endParaRPr lang="ru-RU" altLang="ru-RU" sz="1700" dirty="0"/>
          </a:p>
          <a:p>
            <a:pPr algn="just">
              <a:buSzPct val="100000"/>
              <a:buFont typeface="Arial" panose="020B0604020202020204" pitchFamily="34" charset="0"/>
              <a:buChar char="•"/>
            </a:pPr>
            <a:r>
              <a:rPr lang="ru-RU" altLang="ru-RU" sz="1700" dirty="0"/>
              <a:t>Недоверие экономических агентов к </a:t>
            </a:r>
            <a:r>
              <a:rPr lang="ru-RU" altLang="ru-RU" sz="1700" dirty="0" smtClean="0"/>
              <a:t>ЦБ РФ</a:t>
            </a:r>
            <a:endParaRPr lang="ru-RU" altLang="ru-RU" sz="1700" dirty="0"/>
          </a:p>
          <a:p>
            <a:pPr algn="just">
              <a:buSzPct val="100000"/>
              <a:buFont typeface="Arial" panose="020B0604020202020204" pitchFamily="34" charset="0"/>
              <a:buChar char="•"/>
            </a:pPr>
            <a:r>
              <a:rPr lang="ru-RU" altLang="ru-RU" sz="1700" dirty="0" smtClean="0"/>
              <a:t>Несогласованность действий Банка России </a:t>
            </a:r>
            <a:r>
              <a:rPr lang="ru-RU" altLang="ru-RU" sz="1700" dirty="0"/>
              <a:t>и </a:t>
            </a:r>
            <a:r>
              <a:rPr lang="ru-RU" altLang="ru-RU" sz="1700" dirty="0" smtClean="0"/>
              <a:t>Правительства (</a:t>
            </a:r>
            <a:r>
              <a:rPr lang="ru-RU" altLang="ru-RU" sz="1700" dirty="0"/>
              <a:t>конфликт интересов</a:t>
            </a:r>
            <a:r>
              <a:rPr lang="ru-RU" altLang="ru-RU" sz="1700" dirty="0" smtClean="0"/>
              <a:t>)</a:t>
            </a:r>
            <a:endParaRPr lang="ru-RU" altLang="ru-RU" sz="1700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4427984" y="1484784"/>
            <a:ext cx="4272352" cy="5040560"/>
            <a:chOff x="4500563" y="1357313"/>
            <a:chExt cx="4643437" cy="5281612"/>
          </a:xfrm>
        </p:grpSpPr>
        <p:sp>
          <p:nvSpPr>
            <p:cNvPr id="6" name="Скругленный прямоугольник 5"/>
            <p:cNvSpPr>
              <a:spLocks noChangeArrowheads="1"/>
            </p:cNvSpPr>
            <p:nvPr/>
          </p:nvSpPr>
          <p:spPr bwMode="auto">
            <a:xfrm>
              <a:off x="4814888" y="1357313"/>
              <a:ext cx="3810000" cy="91916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>
              <a:lvl1pPr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4572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ru-RU" altLang="ru-RU" sz="17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+mn-ea"/>
                  <a:cs typeface="Arial" pitchFamily="34" charset="0"/>
                </a:rPr>
                <a:t>Переход к таргетированию инфляции был давно запланирован</a:t>
              </a:r>
            </a:p>
          </p:txBody>
        </p:sp>
        <p:sp>
          <p:nvSpPr>
            <p:cNvPr id="7" name="Скругленный прямоугольник 6"/>
            <p:cNvSpPr>
              <a:spLocks noChangeArrowheads="1"/>
            </p:cNvSpPr>
            <p:nvPr/>
          </p:nvSpPr>
          <p:spPr bwMode="auto">
            <a:xfrm>
              <a:off x="4500563" y="3155950"/>
              <a:ext cx="4243387" cy="917575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>
              <a:lvl1pPr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4572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ru-RU" altLang="ru-RU" sz="17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+mn-ea"/>
                  <a:cs typeface="Arial" pitchFamily="34" charset="0"/>
                </a:rPr>
                <a:t>Ускоренный</a:t>
              </a:r>
              <a:r>
                <a:rPr kumimoji="1" lang="ru-RU" altLang="ru-RU" sz="17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+mn-ea"/>
                  <a:cs typeface="Arial" pitchFamily="34" charset="0"/>
                </a:rPr>
                <a:t> переход к плавающему валютному курсу как необходимому условию перехода к ИТ</a:t>
              </a:r>
            </a:p>
          </p:txBody>
        </p:sp>
        <p:sp>
          <p:nvSpPr>
            <p:cNvPr id="8" name="Скругленный прямоугольник 7"/>
            <p:cNvSpPr>
              <a:spLocks noChangeArrowheads="1"/>
            </p:cNvSpPr>
            <p:nvPr/>
          </p:nvSpPr>
          <p:spPr bwMode="auto">
            <a:xfrm>
              <a:off x="5334000" y="4579938"/>
              <a:ext cx="3810000" cy="917575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>
              <a:lvl1pPr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4572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ru-RU" altLang="ru-RU" sz="17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+mn-ea"/>
                  <a:cs typeface="Arial" pitchFamily="34" charset="0"/>
                </a:rPr>
                <a:t>Панические и спекулятивные настроения, внешние и внутренние шоки</a:t>
              </a:r>
            </a:p>
          </p:txBody>
        </p:sp>
        <p:sp>
          <p:nvSpPr>
            <p:cNvPr id="9" name="Скругленный прямоугольник 8"/>
            <p:cNvSpPr>
              <a:spLocks noChangeArrowheads="1"/>
            </p:cNvSpPr>
            <p:nvPr/>
          </p:nvSpPr>
          <p:spPr bwMode="auto">
            <a:xfrm>
              <a:off x="4500563" y="5721350"/>
              <a:ext cx="3810000" cy="917575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>
              <a:lvl1pPr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4572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700" kern="0" dirty="0" smtClean="0">
                  <a:solidFill>
                    <a:srgbClr val="000000"/>
                  </a:solidFill>
                  <a:latin typeface="+mn-lt"/>
                </a:rPr>
                <a:t>Сокращение</a:t>
              </a:r>
              <a:r>
                <a:rPr kumimoji="1" lang="ru-RU" altLang="ru-RU" sz="17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rPr>
                <a:t> золото-валютных резервов</a:t>
              </a:r>
            </a:p>
          </p:txBody>
        </p:sp>
        <p:cxnSp>
          <p:nvCxnSpPr>
            <p:cNvPr id="10" name="Прямая со стрелкой 9"/>
            <p:cNvCxnSpPr>
              <a:cxnSpLocks noChangeShapeType="1"/>
            </p:cNvCxnSpPr>
            <p:nvPr/>
          </p:nvCxnSpPr>
          <p:spPr bwMode="auto">
            <a:xfrm>
              <a:off x="6488113" y="2276475"/>
              <a:ext cx="0" cy="879475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Прямая со стрелкой 10"/>
            <p:cNvCxnSpPr>
              <a:cxnSpLocks noChangeShapeType="1"/>
            </p:cNvCxnSpPr>
            <p:nvPr/>
          </p:nvCxnSpPr>
          <p:spPr bwMode="auto">
            <a:xfrm flipV="1">
              <a:off x="6488113" y="4073525"/>
              <a:ext cx="0" cy="506413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Прямая со стрелкой 11"/>
            <p:cNvCxnSpPr>
              <a:cxnSpLocks noChangeShapeType="1"/>
            </p:cNvCxnSpPr>
            <p:nvPr/>
          </p:nvCxnSpPr>
          <p:spPr bwMode="auto">
            <a:xfrm flipV="1">
              <a:off x="5029200" y="4073525"/>
              <a:ext cx="0" cy="1647825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pic>
        <p:nvPicPr>
          <p:cNvPr id="15" name="Picture 2" descr="http://www.itmathrepetitor.ru/wp-content/uploads/2015/03/508759_html_m12cd6269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6632"/>
            <a:ext cx="2010721" cy="96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316416" y="6336792"/>
            <a:ext cx="827584" cy="521208"/>
          </a:xfrm>
          <a:prstGeom prst="rect">
            <a:avLst/>
          </a:prstGeom>
        </p:spPr>
        <p:txBody>
          <a:bodyPr/>
          <a:lstStyle/>
          <a:p>
            <a:fld id="{EE8B3613-D833-4E11-8EAE-707C1D9DE87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26393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2276872"/>
            <a:ext cx="3578116" cy="2697813"/>
          </a:xfrm>
        </p:spPr>
        <p:txBody>
          <a:bodyPr>
            <a:normAutofit/>
          </a:bodyPr>
          <a:lstStyle/>
          <a:p>
            <a:pPr marL="0" indent="0" algn="just">
              <a:spcBef>
                <a:spcPct val="0"/>
              </a:spcBef>
              <a:buNone/>
            </a:pPr>
            <a:r>
              <a:rPr lang="ru-RU" altLang="ru-RU" sz="1800" dirty="0"/>
              <a:t>В РФ из приоритетов ДКП </a:t>
            </a:r>
            <a:r>
              <a:rPr lang="ru-RU" altLang="ru-RU" sz="1800" dirty="0" smtClean="0"/>
              <a:t>выбраны отсутствие ограничений на мобильность </a:t>
            </a:r>
            <a:r>
              <a:rPr lang="ru-RU" altLang="ru-RU" sz="1800" dirty="0"/>
              <a:t>капитала и независимость ДКП</a:t>
            </a:r>
          </a:p>
          <a:p>
            <a:pPr marL="0" indent="0" algn="just">
              <a:spcBef>
                <a:spcPct val="0"/>
              </a:spcBef>
              <a:buNone/>
            </a:pPr>
            <a:endParaRPr lang="ru-RU" altLang="ru-RU" sz="1800" dirty="0"/>
          </a:p>
          <a:p>
            <a:pPr marL="0" indent="0" algn="just">
              <a:spcBef>
                <a:spcPct val="0"/>
              </a:spcBef>
              <a:buNone/>
            </a:pPr>
            <a:r>
              <a:rPr lang="ru-RU" altLang="ru-RU" sz="1800" dirty="0"/>
              <a:t>Низкая </a:t>
            </a:r>
            <a:r>
              <a:rPr lang="ru-RU" altLang="ru-RU" sz="1800" dirty="0" smtClean="0"/>
              <a:t>степень мобильности </a:t>
            </a:r>
            <a:r>
              <a:rPr lang="ru-RU" altLang="ru-RU" sz="1800" dirty="0"/>
              <a:t>капитала </a:t>
            </a:r>
            <a:r>
              <a:rPr lang="ru-RU" altLang="ru-RU" sz="1800" dirty="0" smtClean="0"/>
              <a:t>для </a:t>
            </a:r>
            <a:r>
              <a:rPr lang="ru-RU" altLang="ru-RU" sz="1800" dirty="0"/>
              <a:t>РФ </a:t>
            </a:r>
            <a:r>
              <a:rPr lang="ru-RU" altLang="ru-RU" sz="1800" dirty="0" smtClean="0"/>
              <a:t>в </a:t>
            </a:r>
            <a:r>
              <a:rPr lang="ru-RU" altLang="ru-RU" sz="1800" dirty="0"/>
              <a:t>современных макроэкономических и геополитических </a:t>
            </a:r>
            <a:r>
              <a:rPr lang="ru-RU" altLang="ru-RU" sz="1800" dirty="0" smtClean="0"/>
              <a:t>условиях</a:t>
            </a:r>
            <a:endParaRPr lang="ru-RU" altLang="ru-RU" sz="1800" dirty="0"/>
          </a:p>
        </p:txBody>
      </p:sp>
      <p:sp>
        <p:nvSpPr>
          <p:cNvPr id="28" name="Скругленный прямоугольник 27"/>
          <p:cNvSpPr>
            <a:spLocks noChangeArrowheads="1"/>
          </p:cNvSpPr>
          <p:nvPr/>
        </p:nvSpPr>
        <p:spPr bwMode="auto">
          <a:xfrm>
            <a:off x="4211960" y="2969457"/>
            <a:ext cx="1928570" cy="1008111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lang="ru-RU" altLang="ru-RU" sz="1700" dirty="0" smtClean="0">
                <a:solidFill>
                  <a:srgbClr val="000000"/>
                </a:solidFill>
                <a:latin typeface="+mn-lt"/>
              </a:rPr>
              <a:t>Отсутствие ограничений на мобильность капитала</a:t>
            </a:r>
          </a:p>
        </p:txBody>
      </p:sp>
      <p:sp>
        <p:nvSpPr>
          <p:cNvPr id="29" name="Скругленный прямоугольник 28"/>
          <p:cNvSpPr>
            <a:spLocks noChangeArrowheads="1"/>
          </p:cNvSpPr>
          <p:nvPr/>
        </p:nvSpPr>
        <p:spPr bwMode="auto">
          <a:xfrm>
            <a:off x="6516216" y="2276872"/>
            <a:ext cx="1907828" cy="502171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lang="ru-RU" altLang="ru-RU" sz="1700" dirty="0" smtClean="0">
                <a:solidFill>
                  <a:srgbClr val="000000"/>
                </a:solidFill>
                <a:latin typeface="+mn-lt"/>
              </a:rPr>
              <a:t>Независимость ДКП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516216" y="3977568"/>
            <a:ext cx="1907828" cy="5179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lang="ru-RU" altLang="ru-RU" sz="1700" dirty="0" smtClean="0">
                <a:solidFill>
                  <a:srgbClr val="000000"/>
                </a:solidFill>
                <a:latin typeface="+mn-lt"/>
              </a:rPr>
              <a:t>Стабильность валютного курса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6140530" y="2779043"/>
            <a:ext cx="375686" cy="252972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H="1" flipV="1">
            <a:off x="6140530" y="3896111"/>
            <a:ext cx="375688" cy="144017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7596336" y="2779043"/>
            <a:ext cx="0" cy="1189076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316416" y="6336792"/>
            <a:ext cx="827584" cy="521208"/>
          </a:xfrm>
          <a:prstGeom prst="rect">
            <a:avLst/>
          </a:prstGeom>
        </p:spPr>
        <p:txBody>
          <a:bodyPr/>
          <a:lstStyle/>
          <a:p>
            <a:fld id="{EE8B3613-D833-4E11-8EAE-707C1D9DE870}" type="slidenum">
              <a:rPr lang="ru-RU" smtClean="0"/>
              <a:t>6</a:t>
            </a:fld>
            <a:endParaRPr lang="ru-RU" dirty="0"/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251519" y="0"/>
            <a:ext cx="6860929" cy="11430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/>
              <a:t>Альтернативные политики</a:t>
            </a:r>
          </a:p>
          <a:p>
            <a:endParaRPr lang="ru-RU" sz="2700" b="1" dirty="0"/>
          </a:p>
        </p:txBody>
      </p:sp>
      <p:pic>
        <p:nvPicPr>
          <p:cNvPr id="21" name="Picture 2" descr="http://www.itmathrepetitor.ru/wp-content/uploads/2015/03/508759_html_m12cd6269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5" y="116632"/>
            <a:ext cx="1794697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3528" y="1340768"/>
            <a:ext cx="734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 </a:t>
            </a:r>
            <a:r>
              <a:rPr lang="ru-RU" sz="2000" b="1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соответствии с «Несовместимой троицей»</a:t>
            </a:r>
            <a:r>
              <a:rPr lang="en-US" sz="2000" b="1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000" b="1" cap="small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Манделла</a:t>
            </a:r>
            <a:r>
              <a:rPr lang="ru-RU" sz="20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…</a:t>
            </a:r>
            <a:endParaRPr lang="ru-RU" sz="2000" b="1" cap="sm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endParaRPr lang="ru-RU" sz="2000" b="1" cap="sm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3528" y="5817458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! в мире нет прецедентов отказа от режима инфляционного </a:t>
            </a:r>
            <a:r>
              <a:rPr lang="ru-RU" sz="2000" b="1" cap="small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таргетирования</a:t>
            </a:r>
            <a:endParaRPr lang="ru-RU" sz="2000" b="1" cap="sm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354325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8" grpId="0" animBg="1"/>
      <p:bldP spid="29" grpId="0" animBg="1"/>
      <p:bldP spid="31" grpId="0" animBg="1"/>
      <p:bldP spid="2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2276872"/>
            <a:ext cx="3578116" cy="4320480"/>
          </a:xfrm>
        </p:spPr>
        <p:txBody>
          <a:bodyPr>
            <a:normAutofit fontScale="92500"/>
          </a:bodyPr>
          <a:lstStyle/>
          <a:p>
            <a:pPr marL="0" indent="0" algn="just">
              <a:spcBef>
                <a:spcPct val="0"/>
              </a:spcBef>
              <a:buNone/>
            </a:pPr>
            <a:r>
              <a:rPr lang="ru-RU" altLang="ru-RU" sz="1800" dirty="0" smtClean="0"/>
              <a:t>На современном этапе (в ближайшие 2-3 году) будут реализовываться среднесрочные результаты перехода к плавающему валютному курсу и инфляционному </a:t>
            </a:r>
            <a:r>
              <a:rPr lang="ru-RU" altLang="ru-RU" sz="1800" dirty="0" err="1" smtClean="0"/>
              <a:t>таргетированию</a:t>
            </a:r>
            <a:endParaRPr lang="ru-RU" altLang="ru-RU" sz="1800" dirty="0" smtClean="0"/>
          </a:p>
          <a:p>
            <a:pPr marL="0" indent="0" algn="just">
              <a:spcBef>
                <a:spcPct val="0"/>
              </a:spcBef>
              <a:buNone/>
            </a:pPr>
            <a:endParaRPr lang="ru-RU" altLang="ru-RU" sz="1800" dirty="0" smtClean="0"/>
          </a:p>
          <a:p>
            <a:pPr marL="0" indent="0" algn="just">
              <a:spcBef>
                <a:spcPct val="0"/>
              </a:spcBef>
              <a:buNone/>
            </a:pPr>
            <a:r>
              <a:rPr lang="ru-RU" altLang="ru-RU" sz="1800" b="1" dirty="0" smtClean="0"/>
              <a:t>Во многом монетарная политика определяет перспективы экономического развития страны – </a:t>
            </a:r>
            <a:r>
              <a:rPr lang="ru-RU" altLang="ru-RU" sz="1800" dirty="0" smtClean="0"/>
              <a:t>то, какие цели ставит Банк России и какими методами и инструментами их достигает, определяют скорость выхода РФ из стагнации</a:t>
            </a:r>
            <a:endParaRPr lang="ru-RU" altLang="ru-RU" sz="1800" b="1" dirty="0"/>
          </a:p>
          <a:p>
            <a:pPr marL="0" indent="0" algn="just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27" name="TextBox 21"/>
          <p:cNvSpPr txBox="1">
            <a:spLocks noChangeArrowheads="1"/>
          </p:cNvSpPr>
          <p:nvPr/>
        </p:nvSpPr>
        <p:spPr bwMode="auto">
          <a:xfrm>
            <a:off x="4788024" y="2276872"/>
            <a:ext cx="3882928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700" dirty="0" smtClean="0">
                <a:latin typeface="+mn-lt"/>
              </a:rPr>
              <a:t>Комплексный подход к выходу из стагнации:</a:t>
            </a:r>
            <a:endParaRPr lang="ru-RU" altLang="ru-RU" sz="1700" dirty="0">
              <a:latin typeface="+mn-lt"/>
            </a:endParaRPr>
          </a:p>
        </p:txBody>
      </p:sp>
      <p:sp>
        <p:nvSpPr>
          <p:cNvPr id="28" name="Скругленный прямоугольник 27"/>
          <p:cNvSpPr>
            <a:spLocks noChangeArrowheads="1"/>
          </p:cNvSpPr>
          <p:nvPr/>
        </p:nvSpPr>
        <p:spPr bwMode="auto">
          <a:xfrm>
            <a:off x="4283968" y="4135165"/>
            <a:ext cx="1928570" cy="517971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lang="ru-RU" altLang="ru-RU" sz="1700" dirty="0" smtClean="0">
                <a:solidFill>
                  <a:srgbClr val="000000"/>
                </a:solidFill>
                <a:latin typeface="+mn-lt"/>
              </a:rPr>
              <a:t>Правительство</a:t>
            </a:r>
          </a:p>
        </p:txBody>
      </p:sp>
      <p:sp>
        <p:nvSpPr>
          <p:cNvPr id="29" name="Скругленный прямоугольник 28"/>
          <p:cNvSpPr>
            <a:spLocks noChangeArrowheads="1"/>
          </p:cNvSpPr>
          <p:nvPr/>
        </p:nvSpPr>
        <p:spPr bwMode="auto">
          <a:xfrm>
            <a:off x="6588224" y="3442580"/>
            <a:ext cx="1907828" cy="502171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lang="ru-RU" altLang="ru-RU" sz="1700" dirty="0" smtClean="0">
                <a:solidFill>
                  <a:srgbClr val="000000"/>
                </a:solidFill>
                <a:latin typeface="+mn-lt"/>
              </a:rPr>
              <a:t>Банк России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588224" y="5143276"/>
            <a:ext cx="1907828" cy="5179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lang="ru-RU" altLang="ru-RU" sz="1700" dirty="0" smtClean="0">
                <a:solidFill>
                  <a:srgbClr val="000000"/>
                </a:solidFill>
                <a:latin typeface="+mn-lt"/>
              </a:rPr>
              <a:t>Бизнес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6212538" y="3944751"/>
            <a:ext cx="375686" cy="252972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H="1" flipV="1">
            <a:off x="6156176" y="4653136"/>
            <a:ext cx="432050" cy="552702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7668344" y="3944751"/>
            <a:ext cx="0" cy="1189076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316416" y="6336792"/>
            <a:ext cx="827584" cy="521208"/>
          </a:xfrm>
          <a:prstGeom prst="rect">
            <a:avLst/>
          </a:prstGeom>
        </p:spPr>
        <p:txBody>
          <a:bodyPr/>
          <a:lstStyle/>
          <a:p>
            <a:fld id="{EE8B3613-D833-4E11-8EAE-707C1D9DE870}" type="slidenum">
              <a:rPr lang="ru-RU" smtClean="0"/>
              <a:t>7</a:t>
            </a:fld>
            <a:endParaRPr lang="ru-RU" dirty="0"/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251519" y="0"/>
            <a:ext cx="6860929" cy="11430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/>
              <a:t>Перспективы</a:t>
            </a:r>
          </a:p>
          <a:p>
            <a:endParaRPr lang="ru-RU" sz="2800" b="1" dirty="0" smtClean="0"/>
          </a:p>
        </p:txBody>
      </p:sp>
      <p:pic>
        <p:nvPicPr>
          <p:cNvPr id="21" name="Picture 2" descr="http://www.itmathrepetitor.ru/wp-content/uploads/2015/03/508759_html_m12cd6269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5" y="116632"/>
            <a:ext cx="1794697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3528" y="1340768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Проводить политику адаптации и повышения эффективности в условиях сложившихся экономических и геополитических условиях </a:t>
            </a:r>
            <a:endParaRPr lang="ru-RU" sz="2000" b="1" cap="sm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endParaRPr lang="ru-RU" sz="2000" b="1" cap="sm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097806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7" grpId="0"/>
      <p:bldP spid="28" grpId="0" animBg="1"/>
      <p:bldP spid="29" grpId="0" animBg="1"/>
      <p:bldP spid="31" grpId="0" animBg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316"/>
            <a:ext cx="5976664" cy="1143000"/>
          </a:xfrm>
        </p:spPr>
        <p:txBody>
          <a:bodyPr>
            <a:normAutofit/>
          </a:bodyPr>
          <a:lstStyle/>
          <a:p>
            <a:r>
              <a:rPr lang="ru-RU" altLang="ru-RU" sz="2800" b="1" dirty="0" smtClean="0"/>
              <a:t>Выводы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196752"/>
            <a:ext cx="8147248" cy="4536504"/>
          </a:xfrm>
        </p:spPr>
        <p:txBody>
          <a:bodyPr>
            <a:normAutofit/>
          </a:bodyPr>
          <a:lstStyle/>
          <a:p>
            <a:pPr marL="0" indent="0" algn="just">
              <a:spcBef>
                <a:spcPct val="0"/>
              </a:spcBef>
              <a:buSzPct val="100000"/>
              <a:buNone/>
            </a:pPr>
            <a:endParaRPr lang="ru-RU" altLang="ru-RU" sz="1800" dirty="0"/>
          </a:p>
          <a:p>
            <a:pPr algn="just">
              <a:spcBef>
                <a:spcPct val="0"/>
              </a:spcBef>
              <a:buSzPct val="100000"/>
              <a:buFont typeface="Arial"/>
              <a:buChar char="•"/>
            </a:pPr>
            <a:r>
              <a:rPr lang="ru-RU" altLang="ru-RU" sz="1800" dirty="0"/>
              <a:t>Таргет по </a:t>
            </a:r>
            <a:r>
              <a:rPr lang="ru-RU" altLang="ru-RU" sz="1800" dirty="0" smtClean="0"/>
              <a:t>инфляции: 4%</a:t>
            </a:r>
            <a:r>
              <a:rPr lang="en-US" altLang="ru-RU" sz="1800" dirty="0" smtClean="0"/>
              <a:t>*</a:t>
            </a:r>
            <a:r>
              <a:rPr lang="ru-RU" altLang="ru-RU" sz="1800" dirty="0" smtClean="0"/>
              <a:t> </a:t>
            </a:r>
            <a:r>
              <a:rPr lang="ru-RU" altLang="ru-RU" sz="1800" dirty="0"/>
              <a:t>к </a:t>
            </a:r>
            <a:r>
              <a:rPr lang="ru-RU" altLang="ru-RU" sz="1800" dirty="0" smtClean="0"/>
              <a:t>2018 </a:t>
            </a:r>
            <a:r>
              <a:rPr lang="ru-RU" altLang="ru-RU" sz="1800" dirty="0"/>
              <a:t>году </a:t>
            </a:r>
            <a:r>
              <a:rPr lang="ru-RU" altLang="ru-RU" sz="1800" dirty="0" smtClean="0"/>
              <a:t>вероятно будет </a:t>
            </a:r>
            <a:r>
              <a:rPr lang="ru-RU" altLang="ru-RU" sz="1800" dirty="0"/>
              <a:t>достигнут </a:t>
            </a:r>
            <a:r>
              <a:rPr lang="ru-RU" altLang="ru-RU" sz="1800" dirty="0" smtClean="0">
                <a:ea typeface="Wingdings"/>
                <a:cs typeface="Wingdings"/>
                <a:sym typeface="Wingdings"/>
              </a:rPr>
              <a:t></a:t>
            </a:r>
            <a:r>
              <a:rPr lang="ru-RU" altLang="ru-RU" sz="1800" dirty="0" smtClean="0"/>
              <a:t> произойдет полномасштабный переход к политике таргетирования инфляции</a:t>
            </a:r>
          </a:p>
          <a:p>
            <a:pPr algn="just">
              <a:spcBef>
                <a:spcPct val="0"/>
              </a:spcBef>
              <a:buSzPct val="100000"/>
              <a:buFont typeface="Arial"/>
              <a:buChar char="•"/>
            </a:pPr>
            <a:endParaRPr lang="ru-RU" altLang="ru-RU" sz="1800" dirty="0"/>
          </a:p>
          <a:p>
            <a:pPr algn="just">
              <a:spcBef>
                <a:spcPct val="0"/>
              </a:spcBef>
              <a:buSzPct val="100000"/>
              <a:buFont typeface="Arial"/>
              <a:buChar char="•"/>
            </a:pPr>
            <a:r>
              <a:rPr lang="ru-RU" altLang="ru-RU" sz="1800" dirty="0"/>
              <a:t>П</a:t>
            </a:r>
            <a:r>
              <a:rPr lang="ru-RU" altLang="ru-RU" sz="1800" dirty="0" smtClean="0"/>
              <a:t>ереход </a:t>
            </a:r>
            <a:r>
              <a:rPr lang="ru-RU" altLang="ru-RU" sz="1800" dirty="0"/>
              <a:t>к режиму </a:t>
            </a:r>
            <a:r>
              <a:rPr lang="ru-RU" altLang="ru-RU" sz="1800" dirty="0" smtClean="0"/>
              <a:t>ИТ и плавающему валютному курсу (невыполнение </a:t>
            </a:r>
            <a:r>
              <a:rPr lang="ru-RU" altLang="ru-RU" sz="1800" dirty="0"/>
              <a:t>предпосылок ИТ, </a:t>
            </a:r>
            <a:r>
              <a:rPr lang="ru-RU" altLang="ru-RU" sz="1800" dirty="0" smtClean="0"/>
              <a:t>неблагоприятная макроэкономическая </a:t>
            </a:r>
            <a:r>
              <a:rPr lang="ru-RU" altLang="ru-RU" sz="1800" dirty="0"/>
              <a:t>и </a:t>
            </a:r>
            <a:r>
              <a:rPr lang="ru-RU" altLang="ru-RU" sz="1800" dirty="0" smtClean="0"/>
              <a:t>геополитическая конъюнктура</a:t>
            </a:r>
            <a:r>
              <a:rPr lang="ru-RU" altLang="ru-RU" sz="1800" dirty="0"/>
              <a:t>) </a:t>
            </a:r>
            <a:r>
              <a:rPr lang="ru-RU" altLang="ru-RU" sz="1800" dirty="0" smtClean="0"/>
              <a:t>был несвоевременным</a:t>
            </a:r>
          </a:p>
          <a:p>
            <a:pPr algn="just">
              <a:spcBef>
                <a:spcPct val="0"/>
              </a:spcBef>
              <a:buSzPct val="100000"/>
              <a:buFont typeface="Arial"/>
              <a:buChar char="•"/>
            </a:pPr>
            <a:endParaRPr lang="ru-RU" altLang="ru-RU" sz="1800" dirty="0"/>
          </a:p>
          <a:p>
            <a:pPr algn="just">
              <a:spcBef>
                <a:spcPct val="0"/>
              </a:spcBef>
              <a:buSzPct val="100000"/>
              <a:buFont typeface="Arial"/>
              <a:buChar char="•"/>
            </a:pPr>
            <a:r>
              <a:rPr lang="ru-RU" altLang="ru-RU" sz="1800" dirty="0" smtClean="0"/>
              <a:t>В краткосрочном периоде режим «гибкого» управляемого плавания рубля привел </a:t>
            </a:r>
            <a:r>
              <a:rPr lang="ru-RU" altLang="ru-RU" sz="1800" dirty="0"/>
              <a:t>к дестабилизации обменного курса национальной валюты, а стабильность национальной валюты закреплена в Конституции РФ как основная функция Банка России</a:t>
            </a:r>
            <a:r>
              <a:rPr lang="ru-RU" altLang="ru-RU" sz="1800" dirty="0" smtClean="0"/>
              <a:t>**</a:t>
            </a:r>
            <a:endParaRPr lang="en-US" altLang="ru-RU" sz="1800" dirty="0" smtClean="0"/>
          </a:p>
          <a:p>
            <a:pPr algn="just">
              <a:spcBef>
                <a:spcPct val="0"/>
              </a:spcBef>
              <a:buSzPct val="100000"/>
              <a:buFont typeface="Arial"/>
              <a:buChar char="•"/>
            </a:pPr>
            <a:endParaRPr lang="en-US" altLang="ru-RU" sz="1800" dirty="0"/>
          </a:p>
          <a:p>
            <a:pPr algn="just">
              <a:lnSpc>
                <a:spcPct val="110000"/>
              </a:lnSpc>
              <a:spcBef>
                <a:spcPct val="0"/>
              </a:spcBef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800" dirty="0"/>
              <a:t>Для достижения макроэкономической стабильности, ДКП должна быть реализована в совокупности со структурными реформами экономики</a:t>
            </a:r>
          </a:p>
          <a:p>
            <a:pPr marL="0" indent="0">
              <a:lnSpc>
                <a:spcPct val="60000"/>
              </a:lnSpc>
              <a:spcBef>
                <a:spcPct val="0"/>
              </a:spcBef>
              <a:buNone/>
              <a:defRPr/>
            </a:pPr>
            <a:endParaRPr lang="ru-RU" altLang="ru-RU" sz="1800" dirty="0"/>
          </a:p>
          <a:p>
            <a:pPr algn="just">
              <a:spcBef>
                <a:spcPct val="0"/>
              </a:spcBef>
              <a:buSzPct val="100000"/>
              <a:buFont typeface="Arial"/>
              <a:buChar char="•"/>
            </a:pPr>
            <a:endParaRPr lang="ru-RU" altLang="ru-RU" sz="1800" dirty="0"/>
          </a:p>
          <a:p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78870" y="6054390"/>
            <a:ext cx="7200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ru-RU" altLang="ru-RU" sz="1400" dirty="0" smtClean="0"/>
              <a:t>* За 2016 г. инфляция</a:t>
            </a:r>
            <a:r>
              <a:rPr lang="en-US" altLang="ru-RU" sz="1400" dirty="0" smtClean="0"/>
              <a:t> </a:t>
            </a:r>
            <a:r>
              <a:rPr lang="ru-RU" altLang="ru-RU" sz="1400" dirty="0" smtClean="0"/>
              <a:t>составила </a:t>
            </a:r>
            <a:r>
              <a:rPr lang="en-US" altLang="ru-RU" sz="1400" dirty="0" smtClean="0"/>
              <a:t>~</a:t>
            </a:r>
            <a:r>
              <a:rPr lang="ru-RU" altLang="ru-RU" sz="1400" dirty="0" smtClean="0"/>
              <a:t> 5,4% </a:t>
            </a:r>
          </a:p>
          <a:p>
            <a:pPr>
              <a:spcBef>
                <a:spcPct val="0"/>
              </a:spcBef>
            </a:pPr>
            <a:r>
              <a:rPr lang="ru-RU" altLang="ru-RU" sz="1400" dirty="0" smtClean="0"/>
              <a:t>**Конституция РФ статья 75 п.2</a:t>
            </a:r>
          </a:p>
          <a:p>
            <a:endParaRPr lang="ru-RU" dirty="0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316416" y="6336792"/>
            <a:ext cx="827584" cy="521208"/>
          </a:xfrm>
          <a:prstGeom prst="rect">
            <a:avLst/>
          </a:prstGeom>
        </p:spPr>
        <p:txBody>
          <a:bodyPr/>
          <a:lstStyle/>
          <a:p>
            <a:fld id="{EE8B3613-D833-4E11-8EAE-707C1D9DE870}" type="slidenum">
              <a:rPr lang="ru-RU" smtClean="0"/>
              <a:t>8</a:t>
            </a:fld>
            <a:endParaRPr lang="ru-RU" dirty="0"/>
          </a:p>
        </p:txBody>
      </p:sp>
      <p:pic>
        <p:nvPicPr>
          <p:cNvPr id="10" name="Picture 2" descr="http://www.itmathrepetitor.ru/wp-content/uploads/2015/03/508759_html_m12cd6269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6632"/>
            <a:ext cx="2010721" cy="96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9807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2"/>
          <p:cNvSpPr txBox="1">
            <a:spLocks/>
          </p:cNvSpPr>
          <p:nvPr/>
        </p:nvSpPr>
        <p:spPr>
          <a:xfrm>
            <a:off x="179513" y="1385392"/>
            <a:ext cx="8491440" cy="549999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60000"/>
              </a:lnSpc>
              <a:spcBef>
                <a:spcPct val="0"/>
              </a:spcBef>
              <a:buNone/>
              <a:defRPr/>
            </a:pPr>
            <a:endParaRPr lang="en-US" altLang="ru-RU" sz="1800" dirty="0"/>
          </a:p>
          <a:p>
            <a:pPr marL="266700" indent="0" algn="just">
              <a:lnSpc>
                <a:spcPct val="110000"/>
              </a:lnSpc>
              <a:spcBef>
                <a:spcPct val="0"/>
              </a:spcBef>
              <a:buNone/>
              <a:defRPr/>
            </a:pPr>
            <a:r>
              <a:rPr lang="ru-RU" altLang="ru-RU" sz="1800" b="1" dirty="0">
                <a:solidFill>
                  <a:schemeClr val="tx2"/>
                </a:solidFill>
              </a:rPr>
              <a:t>Дополнительные </a:t>
            </a:r>
            <a:r>
              <a:rPr lang="ru-RU" altLang="ru-RU" sz="1800" b="1" dirty="0" smtClean="0">
                <a:solidFill>
                  <a:schemeClr val="tx2"/>
                </a:solidFill>
              </a:rPr>
              <a:t>«улучшающие» </a:t>
            </a:r>
            <a:r>
              <a:rPr lang="ru-RU" altLang="ru-RU" sz="1800" b="1" dirty="0">
                <a:solidFill>
                  <a:schemeClr val="tx2"/>
                </a:solidFill>
              </a:rPr>
              <a:t>меры </a:t>
            </a:r>
            <a:r>
              <a:rPr lang="ru-RU" altLang="ru-RU" sz="1800" b="1" dirty="0" smtClean="0">
                <a:solidFill>
                  <a:schemeClr val="tx2"/>
                </a:solidFill>
              </a:rPr>
              <a:t>должны </a:t>
            </a:r>
            <a:r>
              <a:rPr lang="ru-RU" altLang="ru-RU" sz="1800" b="1" dirty="0">
                <a:solidFill>
                  <a:schemeClr val="tx2"/>
                </a:solidFill>
              </a:rPr>
              <a:t>быть направлены на:</a:t>
            </a:r>
          </a:p>
          <a:p>
            <a:pPr marL="266700" indent="0" algn="just">
              <a:lnSpc>
                <a:spcPct val="60000"/>
              </a:lnSpc>
              <a:spcBef>
                <a:spcPct val="0"/>
              </a:spcBef>
              <a:buNone/>
              <a:defRPr/>
            </a:pPr>
            <a:endParaRPr lang="ru-RU" altLang="ru-RU" sz="1800" b="1" dirty="0">
              <a:solidFill>
                <a:schemeClr val="tx2"/>
              </a:solidFill>
            </a:endParaRPr>
          </a:p>
          <a:p>
            <a:pPr marL="628650" indent="-182563" algn="just">
              <a:lnSpc>
                <a:spcPct val="110000"/>
              </a:lnSpc>
              <a:spcBef>
                <a:spcPct val="0"/>
              </a:spcBef>
              <a:buSzPct val="100000"/>
              <a:buFont typeface="Wingdings" panose="05000000000000000000" pitchFamily="2" charset="2"/>
              <a:buChar char="ü"/>
              <a:defRPr/>
            </a:pPr>
            <a:r>
              <a:rPr lang="ru-RU" altLang="ru-RU" sz="1800" dirty="0" smtClean="0"/>
              <a:t>контроль </a:t>
            </a:r>
            <a:r>
              <a:rPr lang="ru-RU" altLang="ru-RU" sz="1800" dirty="0"/>
              <a:t>спекулятивной активности на валютном рынке</a:t>
            </a:r>
            <a:endParaRPr lang="en-US" altLang="ru-RU" sz="1800" dirty="0"/>
          </a:p>
          <a:p>
            <a:pPr marL="628650" indent="-182563" algn="just">
              <a:lnSpc>
                <a:spcPct val="50000"/>
              </a:lnSpc>
              <a:spcBef>
                <a:spcPct val="0"/>
              </a:spcBef>
              <a:buSzPct val="100000"/>
              <a:buFont typeface="Wingdings" panose="05000000000000000000" pitchFamily="2" charset="2"/>
              <a:buChar char="ü"/>
              <a:defRPr/>
            </a:pPr>
            <a:endParaRPr lang="ru-RU" altLang="ru-RU" sz="1800" dirty="0"/>
          </a:p>
          <a:p>
            <a:pPr marL="628650" indent="-182563" algn="just">
              <a:lnSpc>
                <a:spcPct val="110000"/>
              </a:lnSpc>
              <a:spcBef>
                <a:spcPct val="0"/>
              </a:spcBef>
              <a:buSzPct val="100000"/>
              <a:buFont typeface="Wingdings" panose="05000000000000000000" pitchFamily="2" charset="2"/>
              <a:buChar char="ü"/>
              <a:defRPr/>
            </a:pPr>
            <a:r>
              <a:rPr lang="ru-RU" altLang="ru-RU" sz="1800" dirty="0"/>
              <a:t>рефинансирование кредитных организаций, жесткий контроль за целевым использованием средств</a:t>
            </a:r>
          </a:p>
          <a:p>
            <a:pPr marL="446087" indent="0" algn="just">
              <a:lnSpc>
                <a:spcPct val="50000"/>
              </a:lnSpc>
              <a:spcBef>
                <a:spcPct val="0"/>
              </a:spcBef>
              <a:buSzPct val="100000"/>
              <a:buNone/>
              <a:defRPr/>
            </a:pPr>
            <a:endParaRPr lang="ru-RU" altLang="ru-RU" sz="1800" dirty="0"/>
          </a:p>
          <a:p>
            <a:pPr marL="628650" indent="-182563" algn="just">
              <a:lnSpc>
                <a:spcPct val="110000"/>
              </a:lnSpc>
              <a:spcBef>
                <a:spcPct val="0"/>
              </a:spcBef>
              <a:buSzPct val="100000"/>
              <a:buFont typeface="Wingdings" panose="05000000000000000000" pitchFamily="2" charset="2"/>
              <a:buChar char="ü"/>
              <a:defRPr/>
            </a:pPr>
            <a:r>
              <a:rPr lang="ru-RU" altLang="ru-RU" sz="1800" dirty="0"/>
              <a:t>обеспечение импортозамещающих компаний дешевым заемным финансированием </a:t>
            </a:r>
            <a:endParaRPr lang="en-US" altLang="ru-RU" sz="1800" dirty="0"/>
          </a:p>
          <a:p>
            <a:pPr marL="628650" indent="-182563" algn="just">
              <a:lnSpc>
                <a:spcPct val="50000"/>
              </a:lnSpc>
              <a:spcBef>
                <a:spcPct val="0"/>
              </a:spcBef>
              <a:buSzPct val="100000"/>
              <a:buFont typeface="Wingdings" panose="05000000000000000000" pitchFamily="2" charset="2"/>
              <a:buChar char="ü"/>
              <a:defRPr/>
            </a:pPr>
            <a:endParaRPr lang="ru-RU" altLang="ru-RU" sz="1800" dirty="0"/>
          </a:p>
          <a:p>
            <a:pPr marL="628650" indent="-182563" algn="just">
              <a:lnSpc>
                <a:spcPct val="110000"/>
              </a:lnSpc>
              <a:spcBef>
                <a:spcPct val="0"/>
              </a:spcBef>
              <a:buSzPct val="100000"/>
              <a:buFont typeface="Wingdings" panose="05000000000000000000" pitchFamily="2" charset="2"/>
              <a:buChar char="ü"/>
              <a:defRPr/>
            </a:pPr>
            <a:r>
              <a:rPr lang="ru-RU" altLang="ru-RU" sz="1800" dirty="0"/>
              <a:t>недопущение дестабилизации российских финансовых рынков через трансграничные потоки </a:t>
            </a:r>
            <a:r>
              <a:rPr lang="ru-RU" altLang="ru-RU" sz="1800" dirty="0" smtClean="0"/>
              <a:t>капитала</a:t>
            </a:r>
          </a:p>
          <a:p>
            <a:pPr marL="628650" indent="-182563" algn="just">
              <a:lnSpc>
                <a:spcPct val="50000"/>
              </a:lnSpc>
              <a:spcBef>
                <a:spcPct val="0"/>
              </a:spcBef>
              <a:buSzPct val="100000"/>
              <a:buFont typeface="Wingdings" panose="05000000000000000000" pitchFamily="2" charset="2"/>
              <a:buChar char="ü"/>
              <a:defRPr/>
            </a:pPr>
            <a:endParaRPr lang="ru-RU" altLang="ru-RU" sz="1800" dirty="0" smtClean="0"/>
          </a:p>
          <a:p>
            <a:pPr marL="628650" indent="-182563" algn="just">
              <a:lnSpc>
                <a:spcPct val="110000"/>
              </a:lnSpc>
              <a:spcBef>
                <a:spcPct val="0"/>
              </a:spcBef>
              <a:buSzPct val="100000"/>
              <a:buFont typeface="Wingdings" panose="05000000000000000000" pitchFamily="2" charset="2"/>
              <a:buChar char="ü"/>
              <a:defRPr/>
            </a:pPr>
            <a:r>
              <a:rPr lang="ru-RU" altLang="ru-RU" sz="1800" dirty="0"/>
              <a:t>о</a:t>
            </a:r>
            <a:r>
              <a:rPr lang="ru-RU" altLang="ru-RU" sz="1800" dirty="0" smtClean="0"/>
              <a:t>тказ от сырьевой зависимости</a:t>
            </a:r>
            <a:endParaRPr lang="ru-RU" altLang="ru-RU" sz="1800" dirty="0"/>
          </a:p>
          <a:p>
            <a:pPr algn="just">
              <a:spcBef>
                <a:spcPct val="0"/>
              </a:spcBef>
              <a:buSzPct val="100000"/>
              <a:buFont typeface="Arial" panose="020B0604020202020204" pitchFamily="34" charset="0"/>
              <a:buChar char="•"/>
            </a:pPr>
            <a:endParaRPr lang="ru-RU" altLang="ru-RU" sz="1800" dirty="0" smtClean="0"/>
          </a:p>
          <a:p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316"/>
            <a:ext cx="5976664" cy="1143000"/>
          </a:xfrm>
        </p:spPr>
        <p:txBody>
          <a:bodyPr>
            <a:normAutofit/>
          </a:bodyPr>
          <a:lstStyle/>
          <a:p>
            <a:r>
              <a:rPr lang="ru-RU" altLang="ru-RU" sz="2800" b="1" dirty="0"/>
              <a:t>Н</a:t>
            </a:r>
            <a:r>
              <a:rPr lang="ru-RU" altLang="ru-RU" sz="2800" b="1" dirty="0" smtClean="0"/>
              <a:t>аправления </a:t>
            </a:r>
            <a:r>
              <a:rPr lang="ru-RU" altLang="ru-RU" sz="2800" b="1" dirty="0"/>
              <a:t>дальнейшей работы</a:t>
            </a:r>
            <a:endParaRPr lang="ru-RU" sz="2400" dirty="0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316416" y="6336792"/>
            <a:ext cx="827584" cy="521208"/>
          </a:xfrm>
          <a:prstGeom prst="rect">
            <a:avLst/>
          </a:prstGeom>
        </p:spPr>
        <p:txBody>
          <a:bodyPr/>
          <a:lstStyle/>
          <a:p>
            <a:fld id="{EE8B3613-D833-4E11-8EAE-707C1D9DE870}" type="slidenum">
              <a:rPr lang="ru-RU" smtClean="0"/>
              <a:t>9</a:t>
            </a:fld>
            <a:endParaRPr lang="ru-RU" dirty="0"/>
          </a:p>
        </p:txBody>
      </p:sp>
      <p:pic>
        <p:nvPicPr>
          <p:cNvPr id="10" name="Picture 2" descr="http://www.itmathrepetitor.ru/wp-content/uploads/2015/03/508759_html_m12cd6269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6632"/>
            <a:ext cx="2010721" cy="96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0836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шаблон new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Метро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2325</TotalTime>
  <Words>601</Words>
  <Application>Microsoft Office PowerPoint</Application>
  <PresentationFormat>Экран (4:3)</PresentationFormat>
  <Paragraphs>117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шаблон new</vt:lpstr>
      <vt:lpstr>Значение инфляционного таргетирования в процессе выхода из стагнации в РФ    </vt:lpstr>
      <vt:lpstr>Презентация PowerPoint</vt:lpstr>
      <vt:lpstr>Моделирование на основе модели IS/LM/BP (2014-2016 гг.)</vt:lpstr>
      <vt:lpstr>Презентация PowerPoint</vt:lpstr>
      <vt:lpstr>В каких условиях осуществлен переход к ИТ?</vt:lpstr>
      <vt:lpstr>Презентация PowerPoint</vt:lpstr>
      <vt:lpstr>Презентация PowerPoint</vt:lpstr>
      <vt:lpstr>Выводы</vt:lpstr>
      <vt:lpstr>Направления дальнейшей работы</vt:lpstr>
    </vt:vector>
  </TitlesOfParts>
  <Company>Сбербанк России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Магистерская диссертация  Влияние режима валютного курса на инфляционные процессы в экономике Российской Федерации  The impact of the exchange rate regime on inflation processes in the economy of the Russian Federation</dc:title>
  <dc:creator>Лысенко Анна Андреевна</dc:creator>
  <cp:lastModifiedBy>Сергей</cp:lastModifiedBy>
  <cp:revision>198</cp:revision>
  <dcterms:created xsi:type="dcterms:W3CDTF">2016-05-23T13:08:13Z</dcterms:created>
  <dcterms:modified xsi:type="dcterms:W3CDTF">2017-04-02T15:58:19Z</dcterms:modified>
</cp:coreProperties>
</file>