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5" r:id="rId4"/>
    <p:sldId id="291" r:id="rId5"/>
    <p:sldId id="286" r:id="rId6"/>
    <p:sldId id="287" r:id="rId7"/>
    <p:sldId id="292" r:id="rId8"/>
    <p:sldId id="288" r:id="rId9"/>
    <p:sldId id="293" r:id="rId10"/>
    <p:sldId id="295" r:id="rId11"/>
    <p:sldId id="294" r:id="rId12"/>
    <p:sldId id="296" r:id="rId13"/>
    <p:sldId id="297" r:id="rId14"/>
    <p:sldId id="289" r:id="rId15"/>
    <p:sldId id="290" r:id="rId16"/>
    <p:sldId id="298" r:id="rId17"/>
    <p:sldId id="299" r:id="rId18"/>
    <p:sldId id="300" r:id="rId19"/>
    <p:sldId id="308" r:id="rId20"/>
    <p:sldId id="309" r:id="rId21"/>
    <p:sldId id="310" r:id="rId22"/>
    <p:sldId id="311" r:id="rId23"/>
    <p:sldId id="312" r:id="rId24"/>
    <p:sldId id="313" r:id="rId25"/>
    <p:sldId id="332" r:id="rId26"/>
    <p:sldId id="329" r:id="rId27"/>
    <p:sldId id="330" r:id="rId28"/>
    <p:sldId id="331" r:id="rId29"/>
    <p:sldId id="314" r:id="rId30"/>
    <p:sldId id="315" r:id="rId31"/>
    <p:sldId id="316" r:id="rId32"/>
    <p:sldId id="317" r:id="rId33"/>
    <p:sldId id="318" r:id="rId34"/>
    <p:sldId id="319" r:id="rId35"/>
    <p:sldId id="320" r:id="rId36"/>
    <p:sldId id="321" r:id="rId37"/>
    <p:sldId id="322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20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2ABC4-BD50-4A4D-AD74-57106DA4451E}" type="datetimeFigureOut">
              <a:rPr lang="ru-RU" smtClean="0"/>
              <a:t>22.06.2017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38F18-5372-4224-9903-1D0DACC32B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209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2ABC4-BD50-4A4D-AD74-57106DA4451E}" type="datetimeFigureOut">
              <a:rPr lang="ru-RU" smtClean="0"/>
              <a:t>22.06.2017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38F18-5372-4224-9903-1D0DACC32B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454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2ABC4-BD50-4A4D-AD74-57106DA4451E}" type="datetimeFigureOut">
              <a:rPr lang="ru-RU" smtClean="0"/>
              <a:t>22.06.2017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38F18-5372-4224-9903-1D0DACC32B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88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55D5AB8B-AB7D-4B81-8005-751DD9DEB4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EAB3705A-6832-46C4-8073-10743FBB69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C2757929-CD03-4FC2-A8B0-3AE8C82D8B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F4411-5391-4D89-B34C-1FA021380A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8729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2ABC4-BD50-4A4D-AD74-57106DA4451E}" type="datetimeFigureOut">
              <a:rPr lang="ru-RU" smtClean="0"/>
              <a:t>22.06.2017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38F18-5372-4224-9903-1D0DACC32B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527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2ABC4-BD50-4A4D-AD74-57106DA4451E}" type="datetimeFigureOut">
              <a:rPr lang="ru-RU" smtClean="0"/>
              <a:t>22.06.2017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38F18-5372-4224-9903-1D0DACC32B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170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2ABC4-BD50-4A4D-AD74-57106DA4451E}" type="datetimeFigureOut">
              <a:rPr lang="ru-RU" smtClean="0"/>
              <a:t>22.06.2017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38F18-5372-4224-9903-1D0DACC32B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485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2ABC4-BD50-4A4D-AD74-57106DA4451E}" type="datetimeFigureOut">
              <a:rPr lang="ru-RU" smtClean="0"/>
              <a:t>22.06.2017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38F18-5372-4224-9903-1D0DACC32B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195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2ABC4-BD50-4A4D-AD74-57106DA4451E}" type="datetimeFigureOut">
              <a:rPr lang="ru-RU" smtClean="0"/>
              <a:t>22.06.2017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38F18-5372-4224-9903-1D0DACC32B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44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2ABC4-BD50-4A4D-AD74-57106DA4451E}" type="datetimeFigureOut">
              <a:rPr lang="ru-RU" smtClean="0"/>
              <a:t>22.06.2017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38F18-5372-4224-9903-1D0DACC32B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51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2ABC4-BD50-4A4D-AD74-57106DA4451E}" type="datetimeFigureOut">
              <a:rPr lang="ru-RU" smtClean="0"/>
              <a:t>22.06.2017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38F18-5372-4224-9903-1D0DACC32B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324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2ABC4-BD50-4A4D-AD74-57106DA4451E}" type="datetimeFigureOut">
              <a:rPr lang="ru-RU" smtClean="0"/>
              <a:t>22.06.2017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38F18-5372-4224-9903-1D0DACC32B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610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2ABC4-BD50-4A4D-AD74-57106DA4451E}" type="datetimeFigureOut">
              <a:rPr lang="ru-RU" smtClean="0"/>
              <a:t>22.06.2017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38F18-5372-4224-9903-1D0DACC32B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346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http://www.demoscope.ru/weekly/2010/0431/img/b_graf05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hyperlink" Target="http://demoscope.ru/weekly/2013/0549/img/t_graf011.gi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demoscope.ru/weekly/2013/0549/img/t_graf011s.gif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http://demoscope.ru/weekly/2013/0549/img/t_graf01_1.gif" TargetMode="Externa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Relationship Id="rId5" Type="http://schemas.openxmlformats.org/officeDocument/2006/relationships/image" Target="http://demoscope.ru/weekly/2013/0549/img/t_graf01_2.gif" TargetMode="External"/><Relationship Id="rId4" Type="http://schemas.openxmlformats.org/officeDocument/2006/relationships/image" Target="../media/image12.gi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33600" y="4763"/>
            <a:ext cx="8534400" cy="2201989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СЕМИНАР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«Методология прикладных экономических исследований: реальность и перспективы»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5216" y="2206752"/>
            <a:ext cx="10879290" cy="4426961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Тышкевич В.П.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к.э.н., доцент,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кафедры философии и методологии экономики, экономический факультет, МГУ имени М.В. Ломоносова</a:t>
            </a: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0659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034" y="1200150"/>
            <a:ext cx="11835441" cy="5537080"/>
          </a:xfrm>
        </p:spPr>
        <p:txBody>
          <a:bodyPr>
            <a:noAutofit/>
          </a:bodyPr>
          <a:lstStyle/>
          <a:p>
            <a:pPr lvl="0" indent="457200"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роста населения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на основе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многоконтурных (многомерных) моделей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lvl="0" indent="-342900" algn="just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кризисные многоконтурные модели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(основаны на методах системного анализа): оценка результатов развития при сохранении тенденций демографического, экономического, социального, культурного развития (= взаимосвязанные контуры), количественная оценка связей, использование длинных временных рядов;</a:t>
            </a:r>
          </a:p>
          <a:p>
            <a:pPr marL="342900" lvl="0" indent="-342900" algn="just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аналитические рекурсивные модели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математическое описание причинно-следственных связей между контурами (совокупностями переменных), используется в имитационном моделировании и прогнозировании ситуационное моделирование посредством экзогенного изменения переменных);</a:t>
            </a:r>
          </a:p>
          <a:p>
            <a:pPr marL="342900" lvl="0" indent="-342900" algn="just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компьютерные модели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сочетающие возможности причинно-следственного анализа и прямых и обратных регрессионных зависимостей между демографическими и экономическими переменными, используется при анализе и оценке альтернативных сценариев и программ развития.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9240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0770" y="1200150"/>
            <a:ext cx="11956211" cy="5537080"/>
          </a:xfrm>
        </p:spPr>
        <p:txBody>
          <a:bodyPr>
            <a:noAutofit/>
          </a:bodyPr>
          <a:lstStyle/>
          <a:p>
            <a:pPr lvl="0" indent="457200">
              <a:lnSpc>
                <a:spcPct val="100000"/>
              </a:lnSpc>
              <a:spcBef>
                <a:spcPts val="600"/>
              </a:spcBef>
            </a:pP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качества населения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Теодор Шульц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«Вложения в человеческий капитал: роль образования и научных исследований» (1971) и «Инвестиции в людей: экономика качества населения» (1981), нобелевская премия по экономике (1979)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Адам Смит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«Исследование о природе и причинах богатства народов» (1776)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Трансформация характера труда и уровня его производительности как результат качественных изменений населения (образование, квалификация, здоровье).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 «качество населения», «человеческий капитал», теория человеческого капитала</a:t>
            </a: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1285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0770" y="1200150"/>
            <a:ext cx="11956211" cy="5537080"/>
          </a:xfrm>
        </p:spPr>
        <p:txBody>
          <a:bodyPr>
            <a:noAutofit/>
          </a:bodyPr>
          <a:lstStyle/>
          <a:p>
            <a:pPr lvl="0" indent="457200">
              <a:lnSpc>
                <a:spcPct val="100000"/>
              </a:lnSpc>
              <a:spcBef>
                <a:spcPts val="600"/>
              </a:spcBef>
            </a:pP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качества населения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исследований:</a:t>
            </a:r>
          </a:p>
          <a:p>
            <a:pPr marL="457200" lvl="0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влияния отдельных качественных характеристик населения на качества населения на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величину и динамику среднедушевого ВВП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lvl="0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оценки влияния (норм отдачи) качественных характеристик населения (человеческого капитала) на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величину текущих доходов индивида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lvl="0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влияния (норм отдачи) качественных характеристик населения (человеческого капитала) на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величину ожидаемых пожизненных доходов индивида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lnSpc>
                <a:spcPct val="100000"/>
              </a:lnSpc>
              <a:spcBef>
                <a:spcPts val="600"/>
              </a:spcBef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!!! Проблема сбора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микроданных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вообще и по сопоставимым методикам в отечественных обследованиях населения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7416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9177" y="1200149"/>
            <a:ext cx="11697420" cy="5657851"/>
          </a:xfrm>
        </p:spPr>
        <p:txBody>
          <a:bodyPr>
            <a:noAutofit/>
          </a:bodyPr>
          <a:lstStyle/>
          <a:p>
            <a:pPr lvl="0" indent="457200">
              <a:lnSpc>
                <a:spcPct val="100000"/>
              </a:lnSpc>
              <a:spcBef>
                <a:spcPts val="600"/>
              </a:spcBef>
            </a:pP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социально-демографических структур</a:t>
            </a:r>
          </a:p>
          <a:p>
            <a:pPr lvl="0" indent="457200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(Уильям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Фарр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(оценка роли различных возрастов))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Экономические последствия трансформации демографических структур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исследований:</a:t>
            </a:r>
          </a:p>
          <a:p>
            <a:pPr marL="342900" lvl="0" indent="-3429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возрастной структуры (как фактора показателей производства и потребления),</a:t>
            </a:r>
          </a:p>
          <a:p>
            <a:pPr marL="342900" lvl="0" indent="-3429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функциональные прогнозы (численность и структуры отдельных категорий населения),</a:t>
            </a:r>
          </a:p>
          <a:p>
            <a:pPr marL="342900" lvl="0" indent="-3429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влияния демографического статуса на потребление (демографическое сегментирование, маркетинг),</a:t>
            </a:r>
          </a:p>
          <a:p>
            <a:pPr marL="342900" lvl="0" indent="-3429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взаимосвязи изменений состояния населения на основе многомерных таблиц.</a:t>
            </a: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31802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4838" y="1200150"/>
            <a:ext cx="11291977" cy="5537080"/>
          </a:xfrm>
        </p:spPr>
        <p:txBody>
          <a:bodyPr>
            <a:noAutofit/>
          </a:bodyPr>
          <a:lstStyle/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развития: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направлений исследований;</a:t>
            </a:r>
          </a:p>
          <a:p>
            <a:pPr marL="457200" lvl="0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тенденция разработки комплексных моделей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04368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9125" y="1200150"/>
            <a:ext cx="11067690" cy="4527790"/>
          </a:xfrm>
        </p:spPr>
        <p:txBody>
          <a:bodyPr>
            <a:noAutofit/>
          </a:bodyPr>
          <a:lstStyle/>
          <a:p>
            <a:pPr lvl="0" indent="457200">
              <a:lnSpc>
                <a:spcPct val="100000"/>
              </a:lnSpc>
              <a:spcBef>
                <a:spcPts val="600"/>
              </a:spcBef>
            </a:pP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Теоретические основания</a:t>
            </a:r>
          </a:p>
          <a:p>
            <a:pPr algn="just">
              <a:spcBef>
                <a:spcPts val="600"/>
              </a:spcBef>
            </a:pP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поиска </a:t>
            </a: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оптимума населения. </a:t>
            </a:r>
            <a:r>
              <a:rPr lang="ru-RU" alt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благосостояние (индивидуальное, общественное) на основе соотношения: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и наличие земельных ресурсов (средние века)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Меркантилизм: население и торговая экспансия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Классики: население и средства занятости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Мальтузианство: население и доступность средств потребления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Марксизм (</a:t>
            </a:r>
            <a:r>
              <a:rPr lang="ru-RU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неомарксизм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население и средства производства, эксплуатация.</a:t>
            </a:r>
            <a:endParaRPr lang="ru-RU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08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6430" y="1095554"/>
            <a:ext cx="11559396" cy="5762445"/>
          </a:xfrm>
        </p:spPr>
        <p:txBody>
          <a:bodyPr>
            <a:noAutofit/>
          </a:bodyPr>
          <a:lstStyle/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Теоретические основания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Смит, Д.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Рикардо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 численности населения – один из ключевых факторов и закономерное следствие экономического роста;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Тюрго: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убывающей производительности;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 Мальтус: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возможности поддержания экономического равновесия;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Маршалл: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опровержение универсальности «закона убывающей производительности», «закон возрастающей отдачи»;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Пигу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национального дивиденда при перераспределении дохода, инвестиции в человеческий капитал;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Дж.М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Кейнс, Э.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Хансен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положительное влияние прироста населения на возможности инвестирования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Солоу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Сови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Кузнец,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Дэнисон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Леонтьев,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Коул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Гувер,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Лейбенштейн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Нелсон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Фелпс,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Спенглер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Саймон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Доклады ООН и Всемирного банка 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08794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0770" y="923026"/>
            <a:ext cx="12071230" cy="5934973"/>
          </a:xfrm>
        </p:spPr>
        <p:txBody>
          <a:bodyPr>
            <a:noAutofit/>
          </a:bodyPr>
          <a:lstStyle/>
          <a:p>
            <a:pPr lvl="0" indent="457200">
              <a:lnSpc>
                <a:spcPct val="100000"/>
              </a:lnSpc>
              <a:spcBef>
                <a:spcPts val="0"/>
              </a:spcBef>
            </a:pP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анализа и интерпретации результатов</a:t>
            </a:r>
          </a:p>
          <a:p>
            <a:pPr lvl="0" indent="457200" algn="just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lvl="0" indent="457200" algn="just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уровень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причинно-следственной связи между демографической и экономической динамикой,</a:t>
            </a:r>
          </a:p>
          <a:p>
            <a:pPr lvl="0" indent="457200" algn="just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эмпирический уровень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количественная оценка влияния демографических и экономических параметров.</a:t>
            </a:r>
          </a:p>
          <a:p>
            <a:pPr lvl="0" indent="457200"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 анализа –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моделирование.</a:t>
            </a:r>
          </a:p>
          <a:p>
            <a:pPr lvl="0" indent="457200" algn="just">
              <a:lnSpc>
                <a:spcPct val="100000"/>
              </a:lnSpc>
              <a:spcBef>
                <a:spcPts val="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Методологические проблемы: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– упрощенный образ реальности, отражающий наиболее важные свойства анализируемого объекта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точки зрения целей анализа.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набора экзогенных (объясняющих) параметров, включение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только демографических,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социальных, экономических, культурных, экологических, географических факторов.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Разрыв между моделями 2 уровней: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уровень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математически абстрактные модели, как правило, количественно не определенные,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эмпирический уровень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статистические и эконометрические модели, количественно определены, но не устанавливающие причинно-следственные зависимости.</a:t>
            </a: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70" y="4763"/>
            <a:ext cx="1683499" cy="111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08247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6430" y="1095554"/>
            <a:ext cx="11559396" cy="5762445"/>
          </a:xfrm>
        </p:spPr>
        <p:txBody>
          <a:bodyPr>
            <a:noAutofit/>
          </a:bodyPr>
          <a:lstStyle/>
          <a:p>
            <a:pPr lvl="0" indent="457200">
              <a:lnSpc>
                <a:spcPct val="100000"/>
              </a:lnSpc>
              <a:spcBef>
                <a:spcPts val="600"/>
              </a:spcBef>
            </a:pP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Старение население как ключевая проблема современных экономико-демографических исследований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Старение — глобальная проблема развития человечества.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Старение экономически развитых стран мира: Пути выхода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рождаемости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продолжительности жизни (продолжительности здоровой жизни, активного долголетия, спрос на долголетие, инвестиции в здоровье, капитал здоровья)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трудовой миграции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940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095A702B-AA9A-4E0F-8149-D4F3BDAD17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 измерители уровня старения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xmlns="" id="{13658191-9EEA-4DF3-97B6-691B8C140E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лиц старше определенного возраста (пенсионного, 60+, 65+)</a:t>
            </a:r>
          </a:p>
          <a:p>
            <a:pPr eaLnBrk="1" hangingPunct="1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возраст населения</a:t>
            </a:r>
          </a:p>
          <a:p>
            <a:pPr eaLnBrk="1" hangingPunct="1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 демографической нагрузки пожилыми</a:t>
            </a:r>
          </a:p>
          <a:p>
            <a:pPr eaLnBrk="1" hangingPunct="1"/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«Серая» нагрузка</a:t>
            </a:r>
          </a:p>
          <a:p>
            <a:pPr eaLnBrk="1" hangingPunct="1">
              <a:buFontTx/>
              <a:buNone/>
            </a:pP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ru-RU" altLang="ru-RU" sz="2400" b="1" dirty="0">
              <a:solidFill>
                <a:srgbClr val="777777"/>
              </a:solidFill>
            </a:endParaRPr>
          </a:p>
        </p:txBody>
      </p:sp>
      <p:graphicFrame>
        <p:nvGraphicFramePr>
          <p:cNvPr id="5124" name="Object 5">
            <a:extLst>
              <a:ext uri="{FF2B5EF4-FFF2-40B4-BE49-F238E27FC236}">
                <a16:creationId xmlns:a16="http://schemas.microsoft.com/office/drawing/2014/main" xmlns="" id="{4FE24386-24A6-4302-9627-4CBFD02B51B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56225" y="4114800"/>
          <a:ext cx="4375150" cy="162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Формула" r:id="rId3" imgW="1257300" imgH="469900" progId="Equation.3">
                  <p:embed/>
                </p:oleObj>
              </mc:Choice>
              <mc:Fallback>
                <p:oleObj name="Формула" r:id="rId3" imgW="1257300" imgH="469900" progId="Equation.3">
                  <p:embed/>
                  <p:pic>
                    <p:nvPicPr>
                      <p:cNvPr id="5124" name="Object 5">
                        <a:extLst>
                          <a:ext uri="{FF2B5EF4-FFF2-40B4-BE49-F238E27FC236}">
                            <a16:creationId xmlns:a16="http://schemas.microsoft.com/office/drawing/2014/main" xmlns="" id="{4FE24386-24A6-4302-9627-4CBFD02B51B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6225" y="4114800"/>
                        <a:ext cx="4375150" cy="1627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763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4838" y="1200150"/>
            <a:ext cx="11291977" cy="5537080"/>
          </a:xfrm>
        </p:spPr>
        <p:txBody>
          <a:bodyPr>
            <a:noAutofit/>
          </a:bodyPr>
          <a:lstStyle/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Экономическая демография и экономико-демографические исследования: определение предметного поля: традиционные и современные подходы</a:t>
            </a:r>
          </a:p>
          <a:p>
            <a:pPr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Теоретические основания современных экономико-демографических исследований: проблемы преемственности парадигм</a:t>
            </a:r>
          </a:p>
          <a:p>
            <a:pPr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Методы прикладных экономико-демографических исследований.</a:t>
            </a:r>
          </a:p>
          <a:p>
            <a:pPr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Проблемное поле экономико-демографических исследований. Старение населения как ключевая проблема экономической демографии. Поиски социально-экономических решений проблемы старения экономической наукой и практикой в развитых странах. </a:t>
            </a: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11419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xmlns="" id="{F2E18A75-D516-4F85-AA19-EB8B06F2D2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21435" y="381000"/>
            <a:ext cx="9506308" cy="697302"/>
          </a:xfrm>
        </p:spPr>
        <p:txBody>
          <a:bodyPr/>
          <a:lstStyle/>
          <a:p>
            <a:pPr eaLnBrk="1" hangingPunct="1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Шкала демографического старения </a:t>
            </a:r>
            <a:r>
              <a:rPr lang="ru-RU" alt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Ж.Боже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-Гарнье – </a:t>
            </a:r>
            <a:r>
              <a:rPr lang="ru-RU" alt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Э.Россета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288" name="Group 72">
            <a:extLst>
              <a:ext uri="{FF2B5EF4-FFF2-40B4-BE49-F238E27FC236}">
                <a16:creationId xmlns:a16="http://schemas.microsoft.com/office/drawing/2014/main" xmlns="" id="{4A6B42FF-B10D-4A47-9697-8446849ECA63}"/>
              </a:ext>
            </a:extLst>
          </p:cNvPr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05708739"/>
              </p:ext>
            </p:extLst>
          </p:nvPr>
        </p:nvGraphicFramePr>
        <p:xfrm>
          <a:off x="2087592" y="1078302"/>
          <a:ext cx="7894608" cy="5628578"/>
        </p:xfrm>
        <a:graphic>
          <a:graphicData uri="http://schemas.openxmlformats.org/drawingml/2006/table">
            <a:tbl>
              <a:tblPr/>
              <a:tblGrid>
                <a:gridCol w="12383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4454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116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3957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Этап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Доля лиц 60+ 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Уровень старости населения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33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меньше 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Демографическая молодость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17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8 - 10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Первое преддверие старости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33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10 -12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Собственно преддверие старости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17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 и выше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Демографическая старость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3957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 – 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Начальный уровень демографической старости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4006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14-16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Средний уровень демографической старости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3957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16-18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Высокий уровень демографической старости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3957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 и выше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Очень высокий уровень демографической старости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9020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xmlns="" id="{170F5C92-1754-4A6C-8EBF-6D616303F9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Шкала демографического старения ООН</a:t>
            </a:r>
          </a:p>
        </p:txBody>
      </p:sp>
      <p:graphicFrame>
        <p:nvGraphicFramePr>
          <p:cNvPr id="11290" name="Group 26">
            <a:extLst>
              <a:ext uri="{FF2B5EF4-FFF2-40B4-BE49-F238E27FC236}">
                <a16:creationId xmlns:a16="http://schemas.microsoft.com/office/drawing/2014/main" xmlns="" id="{4E0C87FC-3DED-4E4B-A5EB-C56555A593BA}"/>
              </a:ext>
            </a:extLst>
          </p:cNvPr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161937555"/>
              </p:ext>
            </p:extLst>
          </p:nvPr>
        </p:nvGraphicFramePr>
        <p:xfrm>
          <a:off x="2209800" y="1981200"/>
          <a:ext cx="7772400" cy="4286250"/>
        </p:xfrm>
        <a:graphic>
          <a:graphicData uri="http://schemas.openxmlformats.org/drawingml/2006/table">
            <a:tbl>
              <a:tblPr/>
              <a:tblGrid>
                <a:gridCol w="1301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0227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888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Этап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Доля лиц в возрасте 65+ (%)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Уровни старения населения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37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&lt; 4</a:t>
                      </a:r>
                      <a:endParaRPr kumimoji="0" lang="ru-RU" alt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Молодое население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16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4–7</a:t>
                      </a:r>
                      <a:r>
                        <a:rPr kumimoji="0" lang="ru-RU" alt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Население на пороге старости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1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&gt; 7</a:t>
                      </a:r>
                      <a:endParaRPr kumimoji="0" lang="ru-RU" altLang="ru-RU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Старое население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95060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xmlns="" id="{CE6162C1-EC17-40EA-B101-AF829DB71D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609600"/>
            <a:ext cx="7772400" cy="838200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Старение в мире: доля пожилых 60+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xmlns="" id="{F18809CB-4C6A-46B6-87F6-280DBFD261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06438" y="1328468"/>
            <a:ext cx="8075762" cy="476753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мировом населении: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1950 г. - 8%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2010 г. - 12%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2050 г. - 21%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более развитых странах: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1950 г. - 12%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2010 г. – 23%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2050 г. – 32%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наименее развитых странах: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2010 г. – 5,9%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2050 г. – 11,1%</a:t>
            </a:r>
          </a:p>
        </p:txBody>
      </p:sp>
    </p:spTree>
    <p:extLst>
      <p:ext uri="{BB962C8B-B14F-4D97-AF65-F5344CB8AC3E}">
        <p14:creationId xmlns:p14="http://schemas.microsoft.com/office/powerpoint/2010/main" val="25775765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301E0F93-B5B1-45FE-BEAE-4FEB83D9BB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Старение в мире: медианный возраст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E8750D9F-9351-4A71-A5FB-06AE5CD0C0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000" b="1" dirty="0">
                <a:solidFill>
                  <a:schemeClr val="accent2"/>
                </a:solidFill>
              </a:rPr>
              <a:t>	</a:t>
            </a:r>
          </a:p>
          <a:p>
            <a:pPr eaLnBrk="1" hangingPunct="1">
              <a:buFontTx/>
              <a:buNone/>
            </a:pPr>
            <a:r>
              <a:rPr lang="ru-RU" altLang="ru-RU" sz="2000" b="1" dirty="0">
                <a:solidFill>
                  <a:schemeClr val="accent2"/>
                </a:solidFill>
              </a:rPr>
              <a:t>	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мировом населении:</a:t>
            </a:r>
          </a:p>
          <a:p>
            <a:pPr lvl="2" eaLnBrk="1" hangingPunct="1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1950 г. – 23,5 года</a:t>
            </a:r>
          </a:p>
          <a:p>
            <a:pPr lvl="2" eaLnBrk="1" hangingPunct="1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2010 г. – 28,5 лет</a:t>
            </a:r>
          </a:p>
          <a:p>
            <a:pPr lvl="2" eaLnBrk="1" hangingPunct="1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2050 г. – 36,1 лет</a:t>
            </a:r>
          </a:p>
          <a:p>
            <a:pPr eaLnBrk="1" hangingPunct="1">
              <a:buFontTx/>
              <a:buNone/>
            </a:pP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13165812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xmlns="" id="{F7CE9E65-7623-423D-AA69-41E5B384C3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Политика в области старения населения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xmlns="" id="{3E35B5F5-D1E3-43F6-839C-AF5328DC0F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207698" y="1825625"/>
            <a:ext cx="10146102" cy="3393356"/>
          </a:xfrm>
        </p:spPr>
        <p:txBody>
          <a:bodyPr/>
          <a:lstStyle/>
          <a:p>
            <a:pPr algn="just" eaLnBrk="1" hangingPunct="1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1982 г. -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план действий по проблемам старения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(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62 направления рекомендаций по эффективному решению проблем социальной защиты и сохранению активности лиц пожилого возраста в условиях старения населения)</a:t>
            </a:r>
          </a:p>
          <a:p>
            <a:pPr eaLnBrk="1" hangingPunct="1"/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1991 г.  -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ООН в отношении пожилых людей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(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рекомендаций по таким направлениям, как реализация внутреннего потенциала, достоинство, независимость, участие и др.) </a:t>
            </a:r>
          </a:p>
        </p:txBody>
      </p:sp>
    </p:spTree>
    <p:extLst>
      <p:ext uri="{BB962C8B-B14F-4D97-AF65-F5344CB8AC3E}">
        <p14:creationId xmlns:p14="http://schemas.microsoft.com/office/powerpoint/2010/main" val="41668837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xmlns="" id="{DA7B0393-EAA8-4E03-B151-081E13E9D5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404813"/>
            <a:ext cx="7772400" cy="792162"/>
          </a:xfrm>
        </p:spPr>
        <p:txBody>
          <a:bodyPr/>
          <a:lstStyle/>
          <a:p>
            <a:pPr eaLnBrk="1" hangingPunct="1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Альтернативные подходы к пониманию старости</a:t>
            </a:r>
            <a:r>
              <a:rPr lang="ru-RU" altLang="ru-RU" sz="2400" b="1" dirty="0">
                <a:solidFill>
                  <a:schemeClr val="accent2"/>
                </a:solidFill>
              </a:rPr>
              <a:t/>
            </a:r>
            <a:br>
              <a:rPr lang="ru-RU" altLang="ru-RU" sz="2400" b="1" dirty="0">
                <a:solidFill>
                  <a:schemeClr val="accent2"/>
                </a:solidFill>
              </a:rPr>
            </a:br>
            <a:endParaRPr lang="ru-RU" altLang="ru-RU" sz="2400" b="1" dirty="0">
              <a:solidFill>
                <a:schemeClr val="accent2"/>
              </a:solidFill>
            </a:endParaRP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xmlns="" id="{9A90CE17-E6B6-4879-9C23-4DD1FE307D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00996" y="793630"/>
            <a:ext cx="8481204" cy="5302371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Экономика:</a:t>
            </a:r>
          </a:p>
          <a:p>
            <a:pPr lvl="2" eaLnBrk="1" hangingPunct="1">
              <a:buFont typeface="Wingdings" panose="05000000000000000000" pitchFamily="2" charset="2"/>
              <a:buChar char="Ø"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производственная активность пожилых в формальных и неформальных секторах экономики, </a:t>
            </a:r>
            <a:r>
              <a:rPr lang="ru-RU" alt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межпоколенные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внутрисемейные трансферты;</a:t>
            </a:r>
          </a:p>
          <a:p>
            <a:pPr lvl="2" eaLnBrk="1" hangingPunct="1">
              <a:buFont typeface="Wingdings" panose="05000000000000000000" pitchFamily="2" charset="2"/>
              <a:buChar char="Ø"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пожилые и потребление;</a:t>
            </a:r>
          </a:p>
          <a:p>
            <a:pPr lvl="2" eaLnBrk="1" hangingPunct="1">
              <a:buFont typeface="Wingdings" panose="05000000000000000000" pitchFamily="2" charset="2"/>
              <a:buChar char="Ø"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пожилые и сфера сбережений и инвестиций;</a:t>
            </a:r>
          </a:p>
          <a:p>
            <a:pPr eaLnBrk="1" hangingPunct="1">
              <a:defRPr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Демография: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</a:p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альтернативные измерители уровня старения, учитывающие показатели предстоящей жизни</a:t>
            </a:r>
          </a:p>
          <a:p>
            <a:pPr eaLnBrk="1" hangingPunct="1">
              <a:defRPr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Социология: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</a:p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альтернативные подходы к периодизации жизненного цикла и определению старости</a:t>
            </a:r>
          </a:p>
          <a:p>
            <a:pPr marL="342900" lvl="2" indent="-342900">
              <a:buFont typeface="Wingdings" panose="05000000000000000000" pitchFamily="2" charset="2"/>
              <a:buChar char="Ø"/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пожилого населения в общественной жизни</a:t>
            </a:r>
          </a:p>
          <a:p>
            <a:pPr marL="0" indent="0">
              <a:buNone/>
              <a:defRPr/>
            </a:pPr>
            <a:endParaRPr lang="ru-RU" altLang="ru-RU" sz="1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6853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6430" y="1095554"/>
            <a:ext cx="11559396" cy="5762445"/>
          </a:xfrm>
        </p:spPr>
        <p:txBody>
          <a:bodyPr>
            <a:noAutofit/>
          </a:bodyPr>
          <a:lstStyle/>
          <a:p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Экономико-демографические концепции</a:t>
            </a:r>
          </a:p>
          <a:p>
            <a:r>
              <a:rPr lang="ru-RU" alt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Демографический бонус – возможность ускорения социально-экономического роста из-за снижения демографической нагрузки </a:t>
            </a:r>
          </a:p>
          <a:p>
            <a:endParaRPr lang="ru-RU" altLang="ru-RU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«пассионарности» (25-35 лет)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48375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6430" y="1095554"/>
            <a:ext cx="11559396" cy="5762445"/>
          </a:xfrm>
        </p:spPr>
        <p:txBody>
          <a:bodyPr>
            <a:noAutofit/>
          </a:bodyPr>
          <a:lstStyle/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5" descr="http://www.profile.ru/images/07_2015_July/china_03.jpg">
            <a:extLst>
              <a:ext uri="{FF2B5EF4-FFF2-40B4-BE49-F238E27FC236}">
                <a16:creationId xmlns:a16="http://schemas.microsoft.com/office/drawing/2014/main" xmlns="" id="{0AA93393-6C1E-4BEC-A72F-F9997E0373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192" y="809625"/>
            <a:ext cx="4376096" cy="284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9" descr="http://www.profile.ru/images/07_2015_July/china_05.jpg">
            <a:extLst>
              <a:ext uri="{FF2B5EF4-FFF2-40B4-BE49-F238E27FC236}">
                <a16:creationId xmlns:a16="http://schemas.microsoft.com/office/drawing/2014/main" xmlns="" id="{929B0DC4-068D-41A7-A446-E5EEC29303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500" y="3743325"/>
            <a:ext cx="4488950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7" descr="http://www.profile.ru/images/07_2015_July/china_04.jpg">
            <a:extLst>
              <a:ext uri="{FF2B5EF4-FFF2-40B4-BE49-F238E27FC236}">
                <a16:creationId xmlns:a16="http://schemas.microsoft.com/office/drawing/2014/main" xmlns="" id="{B3703F6A-D8F7-4227-BBA7-0BAF97EE8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237" y="3743325"/>
            <a:ext cx="5792917" cy="2887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05662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0574" y="1095555"/>
            <a:ext cx="11105251" cy="4333696"/>
          </a:xfrm>
        </p:spPr>
        <p:txBody>
          <a:bodyPr>
            <a:noAutofit/>
          </a:bodyPr>
          <a:lstStyle/>
          <a:p>
            <a:endParaRPr lang="ru-RU" alt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50-70 гг. ХХ столетия</a:t>
            </a:r>
          </a:p>
          <a:p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Япония 50 – 70-ее гг. ХХ столетия</a:t>
            </a:r>
          </a:p>
          <a:p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Китай – 1980-ые  - 2000-ые гг.</a:t>
            </a:r>
          </a:p>
          <a:p>
            <a:endParaRPr lang="ru-RU" alt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Эстафета « экономического чуда» -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Индию, Вьетнам, Индонезию и другие страны Южной Азии?</a:t>
            </a: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1079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xmlns="" id="{9EC1F9B8-4E81-4D2D-97E9-0AFE5C22E0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05000" y="120770"/>
            <a:ext cx="8077200" cy="595222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Старение в России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xmlns="" id="{B1D347E4-059E-4BEE-963F-2C14249AED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39947" y="792192"/>
            <a:ext cx="11153955" cy="3170208"/>
          </a:xfrm>
        </p:spPr>
        <p:txBody>
          <a:bodyPr>
            <a:noAutofit/>
          </a:bodyPr>
          <a:lstStyle/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высокие уровень и  темпы старения населения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с 1897 по 1939 гг. доля лиц 60+ 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почти неизменна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(менее 7%)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с 1970 по 2010 гг. доля лиц 60+ 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увеличилась более чем в 1,5 раза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 11,9% до 18,2%)	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2013 г.: доля лиц 65+ - 13%;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определяющая роль в старении низкой рождаемости (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доминирование модели постарения «снизу»);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неоднородность процесса старения на региональном уровне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 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высокий уровень старения женского населения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сравнению с мужским: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Доли пенсионеров (%):</a:t>
            </a:r>
          </a:p>
        </p:txBody>
      </p:sp>
      <p:sp>
        <p:nvSpPr>
          <p:cNvPr id="11268" name="Rectangle 22">
            <a:extLst>
              <a:ext uri="{FF2B5EF4-FFF2-40B4-BE49-F238E27FC236}">
                <a16:creationId xmlns:a16="http://schemas.microsoft.com/office/drawing/2014/main" xmlns="" id="{5E8183B5-50E6-4246-9758-DE49770CAA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792" y="5257801"/>
            <a:ext cx="10420710" cy="1350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000" b="1" dirty="0"/>
              <a:t>старение самого трудоспособного населения</a:t>
            </a:r>
            <a:r>
              <a:rPr lang="ru-RU" altLang="ru-RU" sz="2000" dirty="0"/>
              <a:t>, неравномерная численность различных его возрастных групп;</a:t>
            </a:r>
          </a:p>
          <a:p>
            <a:pPr eaLnBrk="1" hangingPunct="1"/>
            <a:r>
              <a:rPr lang="ru-RU" altLang="ru-RU" sz="2000" dirty="0"/>
              <a:t>относительно низкая  общая демографическая нагрузка на трудоспособное население при </a:t>
            </a:r>
            <a:r>
              <a:rPr lang="ru-RU" altLang="ru-RU" sz="2000" b="1" dirty="0"/>
              <a:t>постоянном росте нагрузки пожилыми</a:t>
            </a:r>
          </a:p>
        </p:txBody>
      </p:sp>
      <p:graphicFrame>
        <p:nvGraphicFramePr>
          <p:cNvPr id="14399" name="Group 63">
            <a:extLst>
              <a:ext uri="{FF2B5EF4-FFF2-40B4-BE49-F238E27FC236}">
                <a16:creationId xmlns:a16="http://schemas.microsoft.com/office/drawing/2014/main" xmlns="" id="{57D2BBE3-B009-4D45-9ACD-B868B4E40EA0}"/>
              </a:ext>
            </a:extLst>
          </p:cNvPr>
          <p:cNvGraphicFramePr>
            <a:graphicFrameLocks noGrp="1"/>
          </p:cNvGraphicFramePr>
          <p:nvPr/>
        </p:nvGraphicFramePr>
        <p:xfrm>
          <a:off x="2209800" y="4038600"/>
          <a:ext cx="7315200" cy="1143001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14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во всем населении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в мужском населении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в женском населении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2002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20,5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13,7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26,4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5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2010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22,2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13,6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29,6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5202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4838" y="1200150"/>
            <a:ext cx="11291977" cy="5537080"/>
          </a:xfrm>
        </p:spPr>
        <p:txBody>
          <a:bodyPr>
            <a:noAutofit/>
          </a:bodyPr>
          <a:lstStyle/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Экономико-демографические исследования:</a:t>
            </a:r>
          </a:p>
          <a:p>
            <a:pPr marL="457200" lvl="0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демографических факторов на экономическое развитие;</a:t>
            </a:r>
          </a:p>
          <a:p>
            <a:pPr marL="457200" lvl="0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взаимовлияние демографической и экономической динамики;</a:t>
            </a:r>
          </a:p>
          <a:p>
            <a:pPr marL="457200" lvl="0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человеческого фактора  для общественного развития 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Соотнесение с предметным полем </a:t>
            </a: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Экономической Демографии</a:t>
            </a: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: вниз 3">
            <a:extLst>
              <a:ext uri="{FF2B5EF4-FFF2-40B4-BE49-F238E27FC236}">
                <a16:creationId xmlns:a16="http://schemas.microsoft.com/office/drawing/2014/main" xmlns="" id="{6B8C02B1-2E17-40BA-AE62-B69072FC585A}"/>
              </a:ext>
            </a:extLst>
          </p:cNvPr>
          <p:cNvSpPr/>
          <p:nvPr/>
        </p:nvSpPr>
        <p:spPr>
          <a:xfrm>
            <a:off x="4813540" y="3674853"/>
            <a:ext cx="2242868" cy="978408"/>
          </a:xfrm>
          <a:prstGeom prst="downArrow">
            <a:avLst>
              <a:gd name="adj1" fmla="val 50000"/>
              <a:gd name="adj2" fmla="val 429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1247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xmlns="" id="{FDAF5DFE-AEB2-49BD-81E4-689A581584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9457" y="304800"/>
            <a:ext cx="8722743" cy="1295400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основных возрастных групп и среднего возраста  в России (по данным переписей)</a:t>
            </a:r>
          </a:p>
        </p:txBody>
      </p:sp>
      <p:graphicFrame>
        <p:nvGraphicFramePr>
          <p:cNvPr id="12291" name="Object 3">
            <a:extLst>
              <a:ext uri="{FF2B5EF4-FFF2-40B4-BE49-F238E27FC236}">
                <a16:creationId xmlns:a16="http://schemas.microsoft.com/office/drawing/2014/main" xmlns="" id="{B33C8989-FFC5-4416-B40A-E0999721C5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6750" y="2009776"/>
          <a:ext cx="5284788" cy="584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Документ" r:id="rId3" imgW="5699760" imgH="6274308" progId="Word.Document.8">
                  <p:embed/>
                </p:oleObj>
              </mc:Choice>
              <mc:Fallback>
                <p:oleObj name="Документ" r:id="rId3" imgW="5699760" imgH="6274308" progId="Word.Document.8">
                  <p:embed/>
                  <p:pic>
                    <p:nvPicPr>
                      <p:cNvPr id="12291" name="Object 3">
                        <a:extLst>
                          <a:ext uri="{FF2B5EF4-FFF2-40B4-BE49-F238E27FC236}">
                            <a16:creationId xmlns:a16="http://schemas.microsoft.com/office/drawing/2014/main" xmlns="" id="{B33C8989-FFC5-4416-B40A-E0999721C51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0" y="2009776"/>
                        <a:ext cx="5284788" cy="5845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26389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xmlns="" id="{C13674E7-C280-4EA5-92E8-C6837FAAE2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609600"/>
            <a:ext cx="7772400" cy="1371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000" b="1">
                <a:solidFill>
                  <a:schemeClr val="accent2"/>
                </a:solidFill>
                <a:cs typeface="Times New Roman" panose="02020603050405020304" pitchFamily="18" charset="0"/>
              </a:rPr>
              <a:t>Численность населения основных возрастных групп</a:t>
            </a:r>
            <a:r>
              <a:rPr lang="ru-RU" altLang="ru-RU" sz="2000" b="1">
                <a:solidFill>
                  <a:schemeClr val="accent2"/>
                </a:solidFill>
              </a:rPr>
              <a:t> (</a:t>
            </a:r>
            <a:r>
              <a:rPr lang="ru-RU" altLang="ru-RU" sz="2000" b="1" i="1">
                <a:solidFill>
                  <a:schemeClr val="accent2"/>
                </a:solidFill>
                <a:cs typeface="Times New Roman" panose="02020603050405020304" pitchFamily="18" charset="0"/>
              </a:rPr>
              <a:t>трудоспособн</a:t>
            </a:r>
            <a:r>
              <a:rPr lang="ru-RU" altLang="ru-RU" sz="2000" b="1" i="1">
                <a:solidFill>
                  <a:schemeClr val="accent2"/>
                </a:solidFill>
              </a:rPr>
              <a:t>ый</a:t>
            </a:r>
            <a:r>
              <a:rPr lang="ru-RU" altLang="ru-RU" sz="2000" b="1" i="1">
                <a:solidFill>
                  <a:schemeClr val="accent2"/>
                </a:solidFill>
                <a:cs typeface="Times New Roman" panose="02020603050405020304" pitchFamily="18" charset="0"/>
              </a:rPr>
              <a:t> возраст – м</a:t>
            </a:r>
            <a:r>
              <a:rPr lang="ru-RU" altLang="ru-RU" sz="2000" b="1" i="1">
                <a:solidFill>
                  <a:schemeClr val="accent2"/>
                </a:solidFill>
              </a:rPr>
              <a:t>ужчины</a:t>
            </a:r>
            <a:r>
              <a:rPr lang="ru-RU" altLang="ru-RU" sz="2000" b="1" i="1">
                <a:solidFill>
                  <a:schemeClr val="accent2"/>
                </a:solidFill>
                <a:cs typeface="Times New Roman" panose="02020603050405020304" pitchFamily="18" charset="0"/>
              </a:rPr>
              <a:t> 16-59 лет, женщины - 16-54 года; </a:t>
            </a:r>
            <a:r>
              <a:rPr lang="ru-RU" altLang="ru-RU" sz="2000" b="1" i="1">
                <a:solidFill>
                  <a:schemeClr val="accent2"/>
                </a:solidFill>
              </a:rPr>
              <a:t>до</a:t>
            </a:r>
            <a:r>
              <a:rPr lang="ru-RU" altLang="ru-RU" sz="2000" b="1" i="1">
                <a:solidFill>
                  <a:schemeClr val="accent2"/>
                </a:solidFill>
                <a:cs typeface="Times New Roman" panose="02020603050405020304" pitchFamily="18" charset="0"/>
              </a:rPr>
              <a:t>трудоспособн</a:t>
            </a:r>
            <a:r>
              <a:rPr lang="ru-RU" altLang="ru-RU" sz="2000" b="1" i="1">
                <a:solidFill>
                  <a:schemeClr val="accent2"/>
                </a:solidFill>
              </a:rPr>
              <a:t>ый</a:t>
            </a:r>
            <a:r>
              <a:rPr lang="ru-RU" altLang="ru-RU" sz="2000" b="1" i="1">
                <a:solidFill>
                  <a:schemeClr val="accent2"/>
                </a:solidFill>
                <a:cs typeface="Times New Roman" panose="02020603050405020304" pitchFamily="18" charset="0"/>
              </a:rPr>
              <a:t> -  мужчины и женщины 0-15 лет; </a:t>
            </a:r>
            <a:r>
              <a:rPr lang="ru-RU" altLang="ru-RU" sz="2000" b="1" i="1">
                <a:solidFill>
                  <a:schemeClr val="accent2"/>
                </a:solidFill>
              </a:rPr>
              <a:t>пост</a:t>
            </a:r>
            <a:r>
              <a:rPr lang="ru-RU" altLang="ru-RU" sz="2000" b="1" i="1">
                <a:solidFill>
                  <a:schemeClr val="accent2"/>
                </a:solidFill>
                <a:cs typeface="Times New Roman" panose="02020603050405020304" pitchFamily="18" charset="0"/>
              </a:rPr>
              <a:t>трудоспособн</a:t>
            </a:r>
            <a:r>
              <a:rPr lang="ru-RU" altLang="ru-RU" sz="2000" b="1" i="1">
                <a:solidFill>
                  <a:schemeClr val="accent2"/>
                </a:solidFill>
              </a:rPr>
              <a:t>ый</a:t>
            </a:r>
            <a:r>
              <a:rPr lang="ru-RU" altLang="ru-RU" sz="2000" b="1" i="1">
                <a:solidFill>
                  <a:schemeClr val="accent2"/>
                </a:solidFill>
                <a:cs typeface="Times New Roman" panose="02020603050405020304" pitchFamily="18" charset="0"/>
              </a:rPr>
              <a:t> - мужчины 60 лет</a:t>
            </a:r>
            <a:r>
              <a:rPr lang="ru-RU" altLang="ru-RU" sz="2000" b="1" i="1">
                <a:solidFill>
                  <a:schemeClr val="accent2"/>
                </a:solidFill>
              </a:rPr>
              <a:t> и старше</a:t>
            </a:r>
            <a:r>
              <a:rPr lang="ru-RU" altLang="ru-RU" sz="2000" b="1" i="1">
                <a:solidFill>
                  <a:schemeClr val="accent2"/>
                </a:solidFill>
                <a:cs typeface="Times New Roman" panose="02020603050405020304" pitchFamily="18" charset="0"/>
              </a:rPr>
              <a:t>, женщины 55 лет и старше</a:t>
            </a:r>
            <a:r>
              <a:rPr lang="ru-RU" altLang="ru-RU" sz="2000" b="1" i="1">
                <a:solidFill>
                  <a:schemeClr val="accent2"/>
                </a:solidFill>
              </a:rPr>
              <a:t>), 1989 – 2010 гг</a:t>
            </a:r>
          </a:p>
        </p:txBody>
      </p:sp>
      <p:pic>
        <p:nvPicPr>
          <p:cNvPr id="13315" name="Picture 4" descr="http://www.demoscope.ru/weekly/2010/0431/img/b_graf05.jpg">
            <a:extLst>
              <a:ext uri="{FF2B5EF4-FFF2-40B4-BE49-F238E27FC236}">
                <a16:creationId xmlns:a16="http://schemas.microsoft.com/office/drawing/2014/main" xmlns="" id="{E8508A5D-6B3D-4B9F-897D-9373876753EE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29000" y="2133600"/>
            <a:ext cx="5384800" cy="426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54737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xmlns="" id="{4AF96647-268F-43FD-90FC-6BB41E1A5B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демографической нагрузки  в России (по данным переписей)</a:t>
            </a:r>
          </a:p>
        </p:txBody>
      </p:sp>
      <p:graphicFrame>
        <p:nvGraphicFramePr>
          <p:cNvPr id="14339" name="Object 3">
            <a:extLst>
              <a:ext uri="{FF2B5EF4-FFF2-40B4-BE49-F238E27FC236}">
                <a16:creationId xmlns:a16="http://schemas.microsoft.com/office/drawing/2014/main" xmlns="" id="{321F8E35-D19B-406F-9563-F9FB5E8612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00438" y="2255838"/>
          <a:ext cx="6049962" cy="3960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Документ" r:id="rId3" imgW="6077712" imgH="4183380" progId="Word.Document.8">
                  <p:embed/>
                </p:oleObj>
              </mc:Choice>
              <mc:Fallback>
                <p:oleObj name="Документ" r:id="rId3" imgW="6077712" imgH="4183380" progId="Word.Document.8">
                  <p:embed/>
                  <p:pic>
                    <p:nvPicPr>
                      <p:cNvPr id="14339" name="Object 3">
                        <a:extLst>
                          <a:ext uri="{FF2B5EF4-FFF2-40B4-BE49-F238E27FC236}">
                            <a16:creationId xmlns:a16="http://schemas.microsoft.com/office/drawing/2014/main" xmlns="" id="{321F8E35-D19B-406F-9563-F9FB5E8612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8" y="2255838"/>
                        <a:ext cx="6049962" cy="3960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78921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xmlns="" id="{B5EB5ACF-1EEA-4229-B0C6-F90F771DA5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>
                <a:solidFill>
                  <a:schemeClr val="accent2"/>
                </a:solidFill>
              </a:rPr>
              <a:t>Неоднородность  старения: средний возраст населения (ВПН-2010)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xmlns="" id="{44A8ABAD-01DD-4C1C-99D2-0F2E079022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/>
              <a:t> </a:t>
            </a:r>
          </a:p>
        </p:txBody>
      </p:sp>
      <p:sp>
        <p:nvSpPr>
          <p:cNvPr id="15364" name="Rectangle 5">
            <a:hlinkClick r:id="rId2"/>
            <a:extLst>
              <a:ext uri="{FF2B5EF4-FFF2-40B4-BE49-F238E27FC236}">
                <a16:creationId xmlns:a16="http://schemas.microsoft.com/office/drawing/2014/main" xmlns="" id="{6B8DB045-84B2-47F0-9143-A87FAEA43F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1375" y="1776414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/>
          </a:p>
        </p:txBody>
      </p:sp>
      <p:pic>
        <p:nvPicPr>
          <p:cNvPr id="15365" name="Picture 6" descr="http://demoscope.ru/weekly/2013/0549/img/t_graf011s.gif">
            <a:extLst>
              <a:ext uri="{FF2B5EF4-FFF2-40B4-BE49-F238E27FC236}">
                <a16:creationId xmlns:a16="http://schemas.microsoft.com/office/drawing/2014/main" xmlns="" id="{A58E9A58-1749-45B5-9E0F-610EE721DA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52601"/>
            <a:ext cx="7620000" cy="46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19827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xmlns="" id="{89B01147-1E55-4174-B2FB-B0D5BE07E4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400">
                <a:solidFill>
                  <a:schemeClr val="accent2"/>
                </a:solidFill>
              </a:rPr>
              <a:t>Возрастно-половые пирамиды населения России по ВПН-2010 (слева) и ВПН-2002 (справа)</a:t>
            </a:r>
          </a:p>
        </p:txBody>
      </p:sp>
      <p:pic>
        <p:nvPicPr>
          <p:cNvPr id="16387" name="Picture 3" descr="http://demoscope.ru/weekly/2013/0549/img/t_graf01_1.gif">
            <a:extLst>
              <a:ext uri="{FF2B5EF4-FFF2-40B4-BE49-F238E27FC236}">
                <a16:creationId xmlns:a16="http://schemas.microsoft.com/office/drawing/2014/main" xmlns="" id="{4624866B-F7DC-4140-9B43-1C103C091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90726"/>
            <a:ext cx="4572000" cy="436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6">
            <a:extLst>
              <a:ext uri="{FF2B5EF4-FFF2-40B4-BE49-F238E27FC236}">
                <a16:creationId xmlns:a16="http://schemas.microsoft.com/office/drawing/2014/main" xmlns="" id="{9B22F298-BEAA-4B90-AACB-032EEC4A6B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125" y="776289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/>
          </a:p>
        </p:txBody>
      </p:sp>
      <p:pic>
        <p:nvPicPr>
          <p:cNvPr id="16389" name="Picture 5" descr="http://demoscope.ru/weekly/2013/0549/img/t_graf01_2.gif">
            <a:extLst>
              <a:ext uri="{FF2B5EF4-FFF2-40B4-BE49-F238E27FC236}">
                <a16:creationId xmlns:a16="http://schemas.microsoft.com/office/drawing/2014/main" xmlns="" id="{A760F1B7-1DA6-4A67-A1AD-A7C2E20B17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1" y="1981200"/>
            <a:ext cx="4011613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115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xmlns="" id="{9ED7D1AD-FDA8-4575-A032-711301CC94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09290" y="365126"/>
            <a:ext cx="10344509" cy="68729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Социально-экономические вызовы старения в России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xmlns="" id="{028BEE54-DB28-4DFB-B966-A433ECC4DF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29728" y="1052424"/>
            <a:ext cx="10724072" cy="512453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замещения трудоспособных и </a:t>
            </a:r>
            <a:r>
              <a:rPr lang="ru-RU" alt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трудоактивных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контингентов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социального обеспечения еще слабы, а традиционная солидарность семей и поколений слабеет и утрачивает свои позиции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затрат из общественных фондов потребления на содержание пожилого населения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пенсионной системы в условиях ограниченности и дефицита бюджета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развития систем медицинского и социального обслуживания, ориентированных на пожилое населения с учетом роста его доли и меняющихся качественных демографических, социально-экономических и социо-культурных его характеристик</a:t>
            </a:r>
          </a:p>
        </p:txBody>
      </p:sp>
    </p:spTree>
    <p:extLst>
      <p:ext uri="{BB962C8B-B14F-4D97-AF65-F5344CB8AC3E}">
        <p14:creationId xmlns:p14="http://schemas.microsoft.com/office/powerpoint/2010/main" val="11644362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xmlns="" id="{B133DF63-23EA-4FB0-90DA-3680202BB3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Социально-экономические вызовы старения в России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xmlns="" id="{2B5D4FE8-AC32-416D-96D8-9951A7A78A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495550" y="1981201"/>
            <a:ext cx="7486650" cy="2239963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anose="05000000000000000000" pitchFamily="2" charset="2"/>
              <a:buChar char="ü"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Пенсионная реформа: обсуждение путей выхода из многолетнего кризиса: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пенсионного возраста?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Замораживание выплат?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более позднего выхода на пенсию?</a:t>
            </a:r>
          </a:p>
          <a:p>
            <a:pPr eaLnBrk="1" hangingPunct="1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7963248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xmlns="" id="{C1C56130-4EF2-4F7E-9830-F765E7823D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Социально-экономические вызовы старения в России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xmlns="" id="{51645D7F-85B9-4DB1-B3E0-76B8A23CC8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79650" y="1981200"/>
            <a:ext cx="7702550" cy="3176588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социального климата по отношению к пожилым и старости:</a:t>
            </a:r>
          </a:p>
          <a:p>
            <a:pPr marL="0" indent="0">
              <a:buNone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пожилые – не доживающие, а социально 		и экономически активные люди</a:t>
            </a:r>
          </a:p>
          <a:p>
            <a:pPr marL="0" indent="0">
              <a:buNone/>
            </a:pP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Этическая доктрина стареющего общества</a:t>
            </a:r>
          </a:p>
          <a:p>
            <a:pPr marL="0" indent="0">
              <a:buNone/>
            </a:pPr>
            <a:endParaRPr lang="ru-RU" altLang="ru-RU" sz="2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123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4838" y="1200150"/>
            <a:ext cx="11291977" cy="5537080"/>
          </a:xfrm>
        </p:spPr>
        <p:txBody>
          <a:bodyPr>
            <a:noAutofit/>
          </a:bodyPr>
          <a:lstStyle/>
          <a:p>
            <a:pPr lvl="0" indent="457200"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Демография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914DB41E-F5AC-4BF7-99CF-6D492BB107CF}"/>
              </a:ext>
            </a:extLst>
          </p:cNvPr>
          <p:cNvSpPr/>
          <p:nvPr/>
        </p:nvSpPr>
        <p:spPr>
          <a:xfrm>
            <a:off x="120770" y="2656936"/>
            <a:ext cx="3027872" cy="1155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Описательная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(дескриптивная) демография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9E82B090-585B-4139-AC9B-A5DFBB67C80A}"/>
              </a:ext>
            </a:extLst>
          </p:cNvPr>
          <p:cNvSpPr/>
          <p:nvPr/>
        </p:nvSpPr>
        <p:spPr>
          <a:xfrm>
            <a:off x="3873260" y="2251494"/>
            <a:ext cx="3062378" cy="33815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Теоретическая демография и демографический анализ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(закономерности воспроизводства населения)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31220E0-5DDF-49DC-934E-0A98D4328341}"/>
              </a:ext>
            </a:extLst>
          </p:cNvPr>
          <p:cNvSpPr/>
          <p:nvPr/>
        </p:nvSpPr>
        <p:spPr>
          <a:xfrm>
            <a:off x="7712015" y="2118412"/>
            <a:ext cx="4114800" cy="3945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 демография</a:t>
            </a:r>
          </a:p>
          <a:p>
            <a:pPr algn="ct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Прямое воздействие: влияние социально-экономических факторов на демографическое развитие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Обратное воздействие: влияние демографических факторов на экономическое развитие</a:t>
            </a:r>
          </a:p>
        </p:txBody>
      </p:sp>
      <p:sp>
        <p:nvSpPr>
          <p:cNvPr id="8" name="Стрелка: влево 7">
            <a:extLst>
              <a:ext uri="{FF2B5EF4-FFF2-40B4-BE49-F238E27FC236}">
                <a16:creationId xmlns:a16="http://schemas.microsoft.com/office/drawing/2014/main" xmlns="" id="{AC09E6C4-CDF1-455B-9F71-F78C8C3D4F30}"/>
              </a:ext>
            </a:extLst>
          </p:cNvPr>
          <p:cNvSpPr/>
          <p:nvPr/>
        </p:nvSpPr>
        <p:spPr>
          <a:xfrm>
            <a:off x="6875253" y="3243532"/>
            <a:ext cx="905773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525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3726" y="1200150"/>
            <a:ext cx="6762750" cy="5537080"/>
          </a:xfrm>
        </p:spPr>
        <p:txBody>
          <a:bodyPr>
            <a:noAutofit/>
          </a:bodyPr>
          <a:lstStyle/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polit.ru/media/photolib/2015/09/21/zadereev_slide12.jpg">
            <a:extLst>
              <a:ext uri="{FF2B5EF4-FFF2-40B4-BE49-F238E27FC236}">
                <a16:creationId xmlns:a16="http://schemas.microsoft.com/office/drawing/2014/main" xmlns="" id="{D407EB55-9896-4C82-BB0A-09401984A3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726" y="1200150"/>
            <a:ext cx="6877050" cy="5537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4535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4838" y="1200150"/>
            <a:ext cx="11291977" cy="5537080"/>
          </a:xfrm>
        </p:spPr>
        <p:txBody>
          <a:bodyPr>
            <a:noAutofit/>
          </a:bodyPr>
          <a:lstStyle/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Отечественные исследования: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60-ые гг. ХХ ст. –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активизация изучения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демографического фактора формирования трудовых ресурсов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(определение оптимального режима воспроизводства населения в соответствии с общественными потребностями воспроизводства трудовых ресурсов);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конец 70-ых гг. ХХ ст.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в предметное поле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качественных характеристик трудовых ресурсов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(образование, квалификация) НО: отсутствие количественной оценки влияния качественных характеристик на экономические показатели;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середина 90-ых гг. ХХ ст.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влияние демографических процессов на сферу производства и потребления</a:t>
            </a: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7745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4838" y="1200150"/>
            <a:ext cx="11291977" cy="5537080"/>
          </a:xfrm>
        </p:spPr>
        <p:txBody>
          <a:bodyPr>
            <a:noAutofit/>
          </a:bodyPr>
          <a:lstStyle/>
          <a:p>
            <a:pPr lvl="0" indent="457200"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Экономико-демографические исследования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914DB41E-F5AC-4BF7-99CF-6D492BB107CF}"/>
              </a:ext>
            </a:extLst>
          </p:cNvPr>
          <p:cNvSpPr/>
          <p:nvPr/>
        </p:nvSpPr>
        <p:spPr>
          <a:xfrm>
            <a:off x="534838" y="2251496"/>
            <a:ext cx="3260785" cy="23636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экономики роста (численности) населения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9E82B090-585B-4139-AC9B-A5DFBB67C80A}"/>
              </a:ext>
            </a:extLst>
          </p:cNvPr>
          <p:cNvSpPr/>
          <p:nvPr/>
        </p:nvSpPr>
        <p:spPr>
          <a:xfrm>
            <a:off x="4325699" y="2251495"/>
            <a:ext cx="3300051" cy="23636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экономики качества населения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31220E0-5DDF-49DC-934E-0A98D4328341}"/>
              </a:ext>
            </a:extLst>
          </p:cNvPr>
          <p:cNvSpPr/>
          <p:nvPr/>
        </p:nvSpPr>
        <p:spPr>
          <a:xfrm>
            <a:off x="8082951" y="2251496"/>
            <a:ext cx="3545457" cy="226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экономики социально-демографических структур</a:t>
            </a:r>
          </a:p>
        </p:txBody>
      </p:sp>
    </p:spTree>
    <p:extLst>
      <p:ext uri="{BB962C8B-B14F-4D97-AF65-F5344CB8AC3E}">
        <p14:creationId xmlns:p14="http://schemas.microsoft.com/office/powerpoint/2010/main" val="2158842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4235" y="1200149"/>
            <a:ext cx="11162580" cy="5657851"/>
          </a:xfrm>
        </p:spPr>
        <p:txBody>
          <a:bodyPr>
            <a:noAutofit/>
          </a:bodyPr>
          <a:lstStyle/>
          <a:p>
            <a:pPr lvl="0" indent="457200">
              <a:lnSpc>
                <a:spcPct val="100000"/>
              </a:lnSpc>
              <a:spcBef>
                <a:spcPts val="600"/>
              </a:spcBef>
            </a:pP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роста населения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Джулиан Линкольн Саймон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«Экономика роста народонаселения» (1977), и «Теория народонаселения и экономического роста» (1986)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Мальтус Томас Роберт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«Опыт закона о народонаселении в связи с будущим совершенствованием общества» (1798)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влияния роста численности населения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/отдельных групп (динамики, отдельных демографических процессов)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макроэкономические показатели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(ВВП, производительность труда, размер сбережений и др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на основе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одноконтурных моделей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(анализ влияния демографических факторов на экономику),</a:t>
            </a:r>
          </a:p>
          <a:p>
            <a:pPr marL="342900" lvl="0" indent="-3429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на основе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многоконтурных моделей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(анализ влияния демографических факторов на экономическое развитие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экономических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факторов на демографическое развитие).</a:t>
            </a: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4767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8362" y="4763"/>
            <a:ext cx="8459638" cy="91826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«Современные экономико-демографические исследования: проблемы методологии»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4838" y="1200150"/>
            <a:ext cx="11291977" cy="5537080"/>
          </a:xfrm>
        </p:spPr>
        <p:txBody>
          <a:bodyPr>
            <a:noAutofit/>
          </a:bodyPr>
          <a:lstStyle/>
          <a:p>
            <a:pPr lvl="0" indent="457200"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роста населения</a:t>
            </a: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00000"/>
              </a:lnSpc>
              <a:spcBef>
                <a:spcPts val="600"/>
              </a:spcBef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на основе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одноконтурных моделей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lvl="0" indent="-457200" algn="just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одноконтурные модели (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парной корреляции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 переменные: демографическая и экономическая),</a:t>
            </a:r>
          </a:p>
          <a:p>
            <a:pPr marL="457200" lvl="0" indent="-457200" algn="just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одноконтурные модели, основанные на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производственной функции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одноконтурные модели, основанные на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множественной регрессии</a:t>
            </a:r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4763"/>
            <a:ext cx="179950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27696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1838</Words>
  <Application>Microsoft Office PowerPoint</Application>
  <PresentationFormat>Широкоэкранный</PresentationFormat>
  <Paragraphs>267</Paragraphs>
  <Slides>37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46" baseType="lpstr">
      <vt:lpstr>Arial</vt:lpstr>
      <vt:lpstr>Calibri</vt:lpstr>
      <vt:lpstr>Calibri Light</vt:lpstr>
      <vt:lpstr>Courier New</vt:lpstr>
      <vt:lpstr>Times New Roman</vt:lpstr>
      <vt:lpstr>Wingdings</vt:lpstr>
      <vt:lpstr>Тема Office</vt:lpstr>
      <vt:lpstr>Формула</vt:lpstr>
      <vt:lpstr>Документ</vt:lpstr>
      <vt:lpstr>НАУЧНЫЙ СЕМИНАР «Методология прикладных экономических исследований: реальность и перспективы» 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Традиционные измерители уровня старения</vt:lpstr>
      <vt:lpstr>Шкала демографического старения Ж.Боже-Гарнье – Э.Россета</vt:lpstr>
      <vt:lpstr>Шкала демографического старения ООН</vt:lpstr>
      <vt:lpstr>Старение в мире: доля пожилых 60+ </vt:lpstr>
      <vt:lpstr>Старение в мире: медианный возраст</vt:lpstr>
      <vt:lpstr>Политика в области старения населения</vt:lpstr>
      <vt:lpstr>Альтернативные подходы к пониманию старости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«Современные экономико-демографические исследования: проблемы методологии» </vt:lpstr>
      <vt:lpstr>Старение в России</vt:lpstr>
      <vt:lpstr>Динамика основных возрастных групп и среднего возраста  в России (по данным переписей)</vt:lpstr>
      <vt:lpstr>Численность населения основных возрастных групп (трудоспособный возраст – мужчины 16-59 лет, женщины - 16-54 года; дотрудоспособный -  мужчины и женщины 0-15 лет; посттрудоспособный - мужчины 60 лет и старше, женщины 55 лет и старше), 1989 – 2010 гг</vt:lpstr>
      <vt:lpstr>Динамика демографической нагрузки  в России (по данным переписей)</vt:lpstr>
      <vt:lpstr>Неоднородность  старения: средний возраст населения (ВПН-2010)</vt:lpstr>
      <vt:lpstr>Возрастно-половые пирамиды населения России по ВПН-2010 (слева) и ВПН-2002 (справа)</vt:lpstr>
      <vt:lpstr>Социально-экономические вызовы старения в России</vt:lpstr>
      <vt:lpstr>Социально-экономические вызовы старения в России</vt:lpstr>
      <vt:lpstr>Социально-экономические вызовы старения в России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Вторая ежегодная научная конференция «Инновационное развитие экономики России: новая концепция экономического знания» Секция «Принципы и  границы междисциплинарного взаимодействия экономики с другими науками»</dc:title>
  <dc:creator>Виктория Тышкевич</dc:creator>
  <cp:lastModifiedBy>Rogozhnikova Varvara Nikolaevna</cp:lastModifiedBy>
  <cp:revision>39</cp:revision>
  <dcterms:created xsi:type="dcterms:W3CDTF">2016-12-01T06:05:10Z</dcterms:created>
  <dcterms:modified xsi:type="dcterms:W3CDTF">2017-06-22T11:39:56Z</dcterms:modified>
</cp:coreProperties>
</file>