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1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slide9.xml" ContentType="application/vnd.openxmlformats-officedocument.presentationml.slide+xml"/>
  <Override PartName="/ppt/slides/slide5.xml" ContentType="application/vnd.openxmlformats-officedocument.presentationml.slide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6.xml" ContentType="application/vnd.openxmlformats-officedocument.presentationml.slide+xml"/>
  <Override PartName="/docProps/custom.xml" ContentType="application/vnd.openxmlformats-officedocument.custom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bookmarkIdSeed="2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</a:ln>
          </a:insideH>
          <a:insideV>
            <a:ln w="12700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  <a:fill>
          <a:solidFill>
            <a:schemeClr val="accent1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47" d="100"/>
          <a:sy n="47" d="100"/>
        </p:scale>
        <p:origin x="55" y="252"/>
      </p:cViewPr>
      <p:guideLst>
        <p:guide pos="2880" orient="horz"/>
        <p:guide pos="2160"/>
      </p:guideLst>
    </p:cSldViewPr>
  </p:slideViewPr>
  <p:gridSpacing cx="76200" cy="76200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presProps" Target="presProps.xml" /><Relationship Id="rId16" Type="http://schemas.openxmlformats.org/officeDocument/2006/relationships/tableStyles" Target="tableStyles.xml" /><Relationship Id="rId17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 bwMode="auto">
          <a:xfrm>
            <a:off x="2204085" y="1666113"/>
            <a:ext cx="7783829" cy="23050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 bwMode="auto"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 bwMode="auto"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 bwMode="auto"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 bwMode="auto"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 bwMode="auto"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 bwMode="auto"/>
        <p:txBody>
          <a:bodyPr lIns="0" tIns="0" rIns="0" bIns="0"/>
          <a:lstStyle>
            <a:lvl1pPr>
              <a:defRPr sz="26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 bwMode="auto"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 bwMode="auto"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 bwMode="auto"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 bwMode="auto"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 bwMode="auto">
          <a:xfrm>
            <a:off x="478942" y="1378458"/>
            <a:ext cx="4015740" cy="35921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 bwMode="auto"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 bwMode="auto"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 bwMode="auto"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/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 bwMode="auto"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 bwMode="auto"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 bwMode="auto"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 bwMode="auto"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/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 bwMode="auto"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obj" userDrawn="1">
  <p:cSld name="Blank">
    <p:bg>
      <p:bgPr shadeToTitle="0">
        <a:solidFill>
          <a:schemeClr val="bg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/>
          <a:stretch/>
        </p:blipFill>
        <p:spPr bwMode="auto">
          <a:xfrm>
            <a:off x="598526" y="376718"/>
            <a:ext cx="7200952" cy="6258672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 bwMode="auto">
          <a:xfrm>
            <a:off x="2469641" y="583056"/>
            <a:ext cx="5782309" cy="3086735"/>
          </a:xfrm>
          <a:custGeom>
            <a:avLst/>
            <a:gdLst/>
            <a:ahLst/>
            <a:cxnLst/>
            <a:rect l="l" t="t" r="r" b="b"/>
            <a:pathLst>
              <a:path w="5782309" h="3086735" fill="norm" stroke="1" extrusionOk="0">
                <a:moveTo>
                  <a:pt x="5781802" y="0"/>
                </a:moveTo>
                <a:lnTo>
                  <a:pt x="0" y="3086226"/>
                </a:lnTo>
              </a:path>
            </a:pathLst>
          </a:custGeom>
          <a:ln w="38100">
            <a:solidFill>
              <a:srgbClr val="538235"/>
            </a:solidFill>
          </a:ln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 bwMode="auto"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 bwMode="auto"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 bwMode="auto"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solidFill>
          <a:schemeClr val="bg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 bwMode="auto">
          <a:xfrm>
            <a:off x="916939" y="308228"/>
            <a:ext cx="9046845" cy="1300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 bwMode="auto">
          <a:xfrm>
            <a:off x="483869" y="1651507"/>
            <a:ext cx="11224260" cy="42576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 bwMode="auto"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 bwMode="auto"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 bwMode="auto"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t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 bwMode="auto">
          <a:xfrm>
            <a:off x="2364486" y="685800"/>
            <a:ext cx="7783829" cy="3987630"/>
          </a:xfrm>
          <a:prstGeom prst="rect">
            <a:avLst/>
          </a:prstGeom>
        </p:spPr>
        <p:txBody>
          <a:bodyPr vert="horz" wrap="square" lIns="0" tIns="116205" rIns="0" bIns="0" rtlCol="0">
            <a:spAutoFit/>
          </a:bodyPr>
          <a:lstStyle/>
          <a:p>
            <a:pPr marL="7620" marR="5080" indent="8255" algn="ctr">
              <a:lnSpc>
                <a:spcPts val="6480"/>
              </a:lnSpc>
              <a:spcBef>
                <a:spcPts val="915"/>
              </a:spcBef>
              <a:defRPr/>
            </a:pPr>
            <a:r>
              <a:rPr>
                <a:solidFill>
                  <a:srgbClr val="7030A0"/>
                </a:solidFill>
              </a:rPr>
              <a:t>Порядок </a:t>
            </a:r>
            <a:r>
              <a:rPr spc="-5">
                <a:solidFill>
                  <a:srgbClr val="7030A0"/>
                </a:solidFill>
              </a:rPr>
              <a:t>заполнения</a:t>
            </a:r>
            <a:r>
              <a:rPr spc="-5">
                <a:solidFill>
                  <a:srgbClr val="7030A0"/>
                </a:solidFill>
              </a:rPr>
              <a:t> </a:t>
            </a:r>
            <a:r>
              <a:rPr>
                <a:solidFill>
                  <a:srgbClr val="7030A0"/>
                </a:solidFill>
              </a:rPr>
              <a:t> </a:t>
            </a:r>
            <a:r>
              <a:rPr lang="ru-RU" spc="-5">
                <a:solidFill>
                  <a:srgbClr val="7030A0"/>
                </a:solidFill>
              </a:rPr>
              <a:t>И</a:t>
            </a:r>
            <a:r>
              <a:rPr spc="-5">
                <a:solidFill>
                  <a:srgbClr val="7030A0"/>
                </a:solidFill>
              </a:rPr>
              <a:t>ндивидуального</a:t>
            </a:r>
            <a:r>
              <a:rPr spc="-80">
                <a:solidFill>
                  <a:srgbClr val="7030A0"/>
                </a:solidFill>
              </a:rPr>
              <a:t> </a:t>
            </a:r>
            <a:r>
              <a:rPr>
                <a:solidFill>
                  <a:srgbClr val="7030A0"/>
                </a:solidFill>
              </a:rPr>
              <a:t>плана</a:t>
            </a:r>
            <a:r>
              <a:rPr lang="ru-RU">
                <a:solidFill>
                  <a:srgbClr val="7030A0"/>
                </a:solidFill>
              </a:rPr>
              <a:t> </a:t>
            </a:r>
            <a:br>
              <a:rPr lang="ru-RU">
                <a:solidFill>
                  <a:srgbClr val="7030A0"/>
                </a:solidFill>
              </a:rPr>
            </a:br>
            <a:r>
              <a:rPr lang="ru-RU">
                <a:solidFill>
                  <a:srgbClr val="7030A0"/>
                </a:solidFill>
              </a:rPr>
              <a:t>аспиранта</a:t>
            </a:r>
            <a:endParaRPr>
              <a:solidFill>
                <a:srgbClr val="7030A0"/>
              </a:solidFill>
            </a:endParaRPr>
          </a:p>
          <a:p>
            <a:pPr marL="1905" algn="ctr">
              <a:lnSpc>
                <a:spcPct val="100000"/>
              </a:lnSpc>
              <a:spcBef>
                <a:spcPts val="1290"/>
              </a:spcBef>
              <a:defRPr/>
            </a:pP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 bwMode="auto">
          <a:xfrm>
            <a:off x="551688" y="5807444"/>
            <a:ext cx="1812798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defRPr/>
            </a:pPr>
            <a:r>
              <a:rPr lang="ru-RU" sz="2400" b="1">
                <a:solidFill>
                  <a:srgbClr val="7030A0"/>
                </a:solidFill>
                <a:latin typeface="Calibri"/>
                <a:cs typeface="Calibri"/>
              </a:rPr>
              <a:t>25.09.2024 г</a:t>
            </a:r>
            <a:r>
              <a:rPr lang="ru-RU" sz="2400">
                <a:latin typeface="Calibri"/>
                <a:cs typeface="Calibri"/>
              </a:rPr>
              <a:t>.</a:t>
            </a:r>
            <a:endParaRPr sz="24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/>
          <a:stretch/>
        </p:blipFill>
        <p:spPr bwMode="auto">
          <a:xfrm>
            <a:off x="4343400" y="4226957"/>
            <a:ext cx="3630958" cy="1722965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 bwMode="auto">
          <a:xfrm>
            <a:off x="5486400" y="4800600"/>
            <a:ext cx="16893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defRPr/>
            </a:pPr>
            <a:r>
              <a:rPr sz="2400" b="1">
                <a:solidFill>
                  <a:srgbClr val="FFFFFF"/>
                </a:solidFill>
                <a:latin typeface="Calibri"/>
                <a:cs typeface="Calibri"/>
              </a:rPr>
              <a:t>Инструкция</a:t>
            </a:r>
            <a:r>
              <a:rPr sz="2400" b="1" spc="-7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 bwMode="auto">
          <a:xfrm>
            <a:off x="316788" y="41527"/>
            <a:ext cx="10548620" cy="1320874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 marR="5080" algn="ctr">
              <a:lnSpc>
                <a:spcPts val="4750"/>
              </a:lnSpc>
              <a:spcBef>
                <a:spcPts val="700"/>
              </a:spcBef>
              <a:defRPr/>
            </a:pPr>
            <a:r>
              <a:rPr spc="-5">
                <a:solidFill>
                  <a:srgbClr val="7030A0"/>
                </a:solidFill>
              </a:rPr>
              <a:t>Особенности </a:t>
            </a:r>
            <a:r>
              <a:rPr>
                <a:solidFill>
                  <a:srgbClr val="7030A0"/>
                </a:solidFill>
              </a:rPr>
              <a:t>заполнения: Индивидуального </a:t>
            </a:r>
            <a:r>
              <a:rPr spc="-980">
                <a:solidFill>
                  <a:srgbClr val="7030A0"/>
                </a:solidFill>
              </a:rPr>
              <a:t> </a:t>
            </a:r>
            <a:r>
              <a:rPr spc="-5">
                <a:solidFill>
                  <a:srgbClr val="7030A0"/>
                </a:solidFill>
              </a:rPr>
              <a:t>УЧЕБНОГО ПЛАНА</a:t>
            </a:r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 bwMode="auto">
          <a:xfrm>
            <a:off x="483869" y="1651507"/>
            <a:ext cx="11224260" cy="469372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55270" indent="-228600">
              <a:lnSpc>
                <a:spcPts val="2650"/>
              </a:lnSpc>
              <a:spcBef>
                <a:spcPts val="105"/>
              </a:spcBef>
              <a:buFont typeface="Arial MT"/>
              <a:buChar char="•"/>
              <a:tabLst>
                <a:tab pos="255270" algn="l"/>
              </a:tabLst>
              <a:defRPr/>
            </a:pPr>
            <a:r>
              <a:rPr/>
              <a:t>Часть дисциплин</a:t>
            </a:r>
            <a:r>
              <a:rPr spc="-45"/>
              <a:t> </a:t>
            </a:r>
            <a:r>
              <a:rPr spc="-5"/>
              <a:t>могут</a:t>
            </a:r>
            <a:r>
              <a:rPr/>
              <a:t> быть </a:t>
            </a:r>
            <a:r>
              <a:rPr spc="-10"/>
              <a:t>заполнены</a:t>
            </a:r>
            <a:r>
              <a:rPr spc="-15"/>
              <a:t> </a:t>
            </a:r>
            <a:r>
              <a:rPr/>
              <a:t>по </a:t>
            </a:r>
            <a:r>
              <a:rPr spc="-10"/>
              <a:t>умолчанию</a:t>
            </a:r>
            <a:r>
              <a:rPr spc="-20"/>
              <a:t> </a:t>
            </a:r>
            <a:r>
              <a:rPr spc="-5"/>
              <a:t>для</a:t>
            </a:r>
            <a:r>
              <a:rPr spc="5"/>
              <a:t> </a:t>
            </a:r>
            <a:r>
              <a:rPr/>
              <a:t>всех</a:t>
            </a:r>
            <a:r>
              <a:rPr spc="-30"/>
              <a:t> </a:t>
            </a:r>
            <a:r>
              <a:rPr spc="-5"/>
              <a:t>аспирантов</a:t>
            </a:r>
            <a:r>
              <a:rPr spc="-15"/>
              <a:t> </a:t>
            </a:r>
            <a:r>
              <a:rPr/>
              <a:t>с</a:t>
            </a:r>
            <a:endParaRPr/>
          </a:p>
          <a:p>
            <a:pPr marL="255270" marR="879475">
              <a:lnSpc>
                <a:spcPct val="70000"/>
              </a:lnSpc>
              <a:spcBef>
                <a:spcPts val="465"/>
              </a:spcBef>
              <a:defRPr/>
            </a:pPr>
            <a:r>
              <a:rPr spc="-5"/>
              <a:t>указанием семестра </a:t>
            </a:r>
            <a:r>
              <a:rPr spc="-10"/>
              <a:t>(общеуниверситетский </a:t>
            </a:r>
            <a:r>
              <a:rPr/>
              <a:t>курс, </a:t>
            </a:r>
            <a:r>
              <a:rPr spc="-5"/>
              <a:t>кандидатские </a:t>
            </a:r>
            <a:r>
              <a:rPr/>
              <a:t>и </a:t>
            </a:r>
            <a:r>
              <a:rPr spc="-25"/>
              <a:t>т.д.) </a:t>
            </a:r>
            <a:r>
              <a:rPr/>
              <a:t>в </a:t>
            </a:r>
            <a:r>
              <a:rPr spc="-580"/>
              <a:t> </a:t>
            </a:r>
            <a:r>
              <a:rPr spc="-5"/>
              <a:t>момент</a:t>
            </a:r>
            <a:r>
              <a:rPr spc="-10"/>
              <a:t> </a:t>
            </a:r>
            <a:r>
              <a:rPr spc="-5"/>
              <a:t>создания</a:t>
            </a:r>
            <a:r>
              <a:rPr spc="-15"/>
              <a:t> </a:t>
            </a:r>
            <a:r>
              <a:rPr/>
              <a:t>плана</a:t>
            </a:r>
            <a:r>
              <a:rPr lang="ru-RU"/>
              <a:t>.</a:t>
            </a:r>
            <a:endParaRPr/>
          </a:p>
          <a:p>
            <a:pPr marL="255270" marR="879475">
              <a:lnSpc>
                <a:spcPct val="70000"/>
              </a:lnSpc>
              <a:spcBef>
                <a:spcPts val="465"/>
              </a:spcBef>
              <a:defRPr/>
            </a:pPr>
            <a:endParaRPr/>
          </a:p>
          <a:p>
            <a:pPr marL="255270" indent="-228600">
              <a:lnSpc>
                <a:spcPts val="2650"/>
              </a:lnSpc>
              <a:spcBef>
                <a:spcPts val="60"/>
              </a:spcBef>
              <a:buFont typeface="Arial MT"/>
              <a:buChar char="•"/>
              <a:tabLst>
                <a:tab pos="255270" algn="l"/>
              </a:tabLst>
              <a:defRPr/>
            </a:pPr>
            <a:r>
              <a:rPr spc="-5"/>
              <a:t>Общенаучная</a:t>
            </a:r>
            <a:r>
              <a:rPr spc="-25"/>
              <a:t> </a:t>
            </a:r>
            <a:r>
              <a:rPr spc="-5"/>
              <a:t>дисциплина</a:t>
            </a:r>
            <a:r>
              <a:rPr spc="-40"/>
              <a:t> </a:t>
            </a:r>
            <a:r>
              <a:rPr lang="ru-RU" spc="-40"/>
              <a:t>называется</a:t>
            </a:r>
            <a:r>
              <a:rPr spc="-25"/>
              <a:t>:</a:t>
            </a:r>
            <a:endParaRPr/>
          </a:p>
          <a:p>
            <a:pPr marL="255270" marR="5080">
              <a:lnSpc>
                <a:spcPct val="70000"/>
              </a:lnSpc>
              <a:spcBef>
                <a:spcPts val="470"/>
              </a:spcBef>
              <a:defRPr/>
            </a:pPr>
            <a:r>
              <a:rPr b="1" i="1" spc="-5">
                <a:solidFill>
                  <a:srgbClr val="FF0000"/>
                </a:solidFill>
                <a:latin typeface="Calibri"/>
                <a:cs typeface="Calibri"/>
              </a:rPr>
              <a:t>«Междисциплинарность </a:t>
            </a:r>
            <a:r>
              <a:rPr b="1" i="1">
                <a:solidFill>
                  <a:srgbClr val="FF0000"/>
                </a:solidFill>
                <a:latin typeface="Calibri"/>
                <a:cs typeface="Calibri"/>
              </a:rPr>
              <a:t>научного </a:t>
            </a:r>
            <a:r>
              <a:rPr b="1" i="1" spc="-5">
                <a:solidFill>
                  <a:srgbClr val="FF0000"/>
                </a:solidFill>
                <a:latin typeface="Calibri"/>
                <a:cs typeface="Calibri"/>
              </a:rPr>
              <a:t>познания </a:t>
            </a:r>
            <a:r>
              <a:rPr b="1" i="1">
                <a:solidFill>
                  <a:srgbClr val="FF0000"/>
                </a:solidFill>
                <a:latin typeface="Calibri"/>
                <a:cs typeface="Calibri"/>
              </a:rPr>
              <a:t>в </a:t>
            </a:r>
            <a:r>
              <a:rPr b="1" i="1" spc="-5">
                <a:solidFill>
                  <a:srgbClr val="FF0000"/>
                </a:solidFill>
                <a:latin typeface="Calibri"/>
                <a:cs typeface="Calibri"/>
              </a:rPr>
              <a:t>исследованиях </a:t>
            </a:r>
            <a:r>
              <a:rPr b="1" i="1" spc="-15">
                <a:solidFill>
                  <a:srgbClr val="FF0000"/>
                </a:solidFill>
                <a:latin typeface="Calibri"/>
                <a:cs typeface="Calibri"/>
              </a:rPr>
              <a:t>Московского </a:t>
            </a:r>
            <a:r>
              <a:rPr b="1" i="1" spc="-57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b="1" i="1" spc="-5">
                <a:solidFill>
                  <a:srgbClr val="FF0000"/>
                </a:solidFill>
                <a:latin typeface="Calibri"/>
                <a:cs typeface="Calibri"/>
              </a:rPr>
              <a:t>университета</a:t>
            </a:r>
            <a:r>
              <a:rPr b="1" i="1" spc="-5">
                <a:solidFill>
                  <a:srgbClr val="FF0000"/>
                </a:solidFill>
                <a:latin typeface="Calibri"/>
                <a:cs typeface="Calibri"/>
              </a:rPr>
              <a:t>»</a:t>
            </a:r>
            <a:r>
              <a:rPr lang="ru-RU" b="1" i="1" spc="-5">
                <a:solidFill>
                  <a:srgbClr val="FF0000"/>
                </a:solidFill>
                <a:latin typeface="Calibri"/>
                <a:cs typeface="Calibri"/>
              </a:rPr>
              <a:t>.</a:t>
            </a:r>
            <a:endParaRPr b="1" i="1" spc="-5">
              <a:solidFill>
                <a:srgbClr val="FF0000"/>
              </a:solidFill>
              <a:latin typeface="Calibri"/>
              <a:cs typeface="Calibri"/>
            </a:endParaRPr>
          </a:p>
          <a:p>
            <a:pPr marL="255270" indent="-228600">
              <a:lnSpc>
                <a:spcPts val="2650"/>
              </a:lnSpc>
              <a:spcBef>
                <a:spcPts val="1660"/>
              </a:spcBef>
              <a:buFont typeface="Arial MT"/>
              <a:buChar char="•"/>
              <a:tabLst>
                <a:tab pos="255270" algn="l"/>
              </a:tabLst>
              <a:defRPr/>
            </a:pPr>
            <a:r>
              <a:rPr/>
              <a:t>Остальные</a:t>
            </a:r>
            <a:r>
              <a:rPr spc="-20"/>
              <a:t> </a:t>
            </a:r>
            <a:r>
              <a:rPr/>
              <a:t>пункты</a:t>
            </a:r>
            <a:r>
              <a:rPr spc="-20"/>
              <a:t> </a:t>
            </a:r>
            <a:r>
              <a:rPr spc="-10"/>
              <a:t>заполняются </a:t>
            </a:r>
            <a:r>
              <a:rPr/>
              <a:t>по</a:t>
            </a:r>
            <a:r>
              <a:rPr spc="5"/>
              <a:t> </a:t>
            </a:r>
            <a:r>
              <a:rPr spc="-5"/>
              <a:t>мере</a:t>
            </a:r>
            <a:r>
              <a:rPr spc="-25"/>
              <a:t> </a:t>
            </a:r>
            <a:r>
              <a:rPr spc="-5"/>
              <a:t>обучения,</a:t>
            </a:r>
            <a:r>
              <a:rPr spc="-20"/>
              <a:t> </a:t>
            </a:r>
            <a:r>
              <a:rPr/>
              <a:t>но </a:t>
            </a:r>
            <a:r>
              <a:rPr b="1" u="sng" spc="-5">
                <a:latin typeface="Calibri"/>
                <a:cs typeface="Calibri"/>
              </a:rPr>
              <a:t>не</a:t>
            </a:r>
            <a:r>
              <a:rPr b="1" u="sng">
                <a:latin typeface="Calibri"/>
                <a:cs typeface="Calibri"/>
              </a:rPr>
              <a:t> </a:t>
            </a:r>
            <a:r>
              <a:rPr b="1" u="sng" spc="-5">
                <a:latin typeface="Calibri"/>
                <a:cs typeface="Calibri"/>
              </a:rPr>
              <a:t>позднее</a:t>
            </a:r>
            <a:r>
              <a:rPr b="1" u="sng" spc="-15">
                <a:latin typeface="Calibri"/>
                <a:cs typeface="Calibri"/>
              </a:rPr>
              <a:t> </a:t>
            </a:r>
            <a:r>
              <a:rPr b="1" u="sng">
                <a:latin typeface="Calibri"/>
                <a:cs typeface="Calibri"/>
              </a:rPr>
              <a:t>10</a:t>
            </a:r>
            <a:r>
              <a:rPr b="1" u="sng" spc="-10">
                <a:latin typeface="Calibri"/>
                <a:cs typeface="Calibri"/>
              </a:rPr>
              <a:t> </a:t>
            </a:r>
            <a:r>
              <a:rPr b="1" u="sng" spc="-5">
                <a:latin typeface="Calibri"/>
                <a:cs typeface="Calibri"/>
              </a:rPr>
              <a:t>дней</a:t>
            </a:r>
            <a:r>
              <a:rPr b="1" u="sng" spc="5">
                <a:latin typeface="Calibri"/>
                <a:cs typeface="Calibri"/>
              </a:rPr>
              <a:t> </a:t>
            </a:r>
            <a:r>
              <a:rPr b="1" u="sng" spc="-15">
                <a:latin typeface="Calibri"/>
                <a:cs typeface="Calibri"/>
              </a:rPr>
              <a:t>до</a:t>
            </a:r>
            <a:endParaRPr/>
          </a:p>
          <a:p>
            <a:pPr marL="255270" marR="1586865">
              <a:lnSpc>
                <a:spcPct val="70000"/>
              </a:lnSpc>
              <a:spcBef>
                <a:spcPts val="465"/>
              </a:spcBef>
              <a:defRPr/>
            </a:pPr>
            <a:r>
              <a:rPr b="1" u="sng" spc="-5">
                <a:latin typeface="Calibri"/>
                <a:cs typeface="Calibri"/>
              </a:rPr>
              <a:t>начала</a:t>
            </a:r>
            <a:r>
              <a:rPr b="1" u="sng" spc="5">
                <a:latin typeface="Calibri"/>
                <a:cs typeface="Calibri"/>
              </a:rPr>
              <a:t> </a:t>
            </a:r>
            <a:r>
              <a:rPr b="1" u="sng" spc="-5">
                <a:latin typeface="Calibri"/>
                <a:cs typeface="Calibri"/>
              </a:rPr>
              <a:t>семестра/учебного</a:t>
            </a:r>
            <a:r>
              <a:rPr b="1" u="sng" spc="5">
                <a:latin typeface="Calibri"/>
                <a:cs typeface="Calibri"/>
              </a:rPr>
              <a:t> </a:t>
            </a:r>
            <a:r>
              <a:rPr b="1" u="sng" spc="-20">
                <a:latin typeface="Calibri"/>
                <a:cs typeface="Calibri"/>
              </a:rPr>
              <a:t>года</a:t>
            </a:r>
            <a:r>
              <a:rPr spc="-20"/>
              <a:t>,</a:t>
            </a:r>
            <a:r>
              <a:rPr spc="-10"/>
              <a:t> </a:t>
            </a:r>
            <a:r>
              <a:rPr/>
              <a:t>в</a:t>
            </a:r>
            <a:r>
              <a:rPr spc="15"/>
              <a:t> </a:t>
            </a:r>
            <a:r>
              <a:rPr spc="-15"/>
              <a:t>котором</a:t>
            </a:r>
            <a:r>
              <a:rPr spc="5"/>
              <a:t> </a:t>
            </a:r>
            <a:r>
              <a:rPr spc="-10"/>
              <a:t>планируется</a:t>
            </a:r>
            <a:r>
              <a:rPr spc="-15"/>
              <a:t> </a:t>
            </a:r>
            <a:r>
              <a:rPr spc="-5"/>
              <a:t>освоение </a:t>
            </a:r>
            <a:r>
              <a:rPr spc="-575"/>
              <a:t> </a:t>
            </a:r>
            <a:r>
              <a:rPr spc="-15"/>
              <a:t>дисциплины/</a:t>
            </a:r>
            <a:r>
              <a:rPr spc="-15"/>
              <a:t>модуля</a:t>
            </a:r>
            <a:r>
              <a:rPr lang="ru-RU" spc="-15"/>
              <a:t>.</a:t>
            </a:r>
            <a:endParaRPr spc="-15"/>
          </a:p>
          <a:p>
            <a:pPr marL="255270" indent="-228600">
              <a:lnSpc>
                <a:spcPts val="2655"/>
              </a:lnSpc>
              <a:spcBef>
                <a:spcPts val="1645"/>
              </a:spcBef>
              <a:buFont typeface="Arial MT"/>
              <a:buChar char="•"/>
              <a:tabLst>
                <a:tab pos="255270" algn="l"/>
              </a:tabLst>
              <a:defRPr/>
            </a:pPr>
            <a:r>
              <a:rPr/>
              <a:t>План</a:t>
            </a:r>
            <a:r>
              <a:rPr spc="-10"/>
              <a:t> </a:t>
            </a:r>
            <a:r>
              <a:rPr spc="-15"/>
              <a:t>прохождения</a:t>
            </a:r>
            <a:r>
              <a:rPr spc="-35"/>
              <a:t> </a:t>
            </a:r>
            <a:r>
              <a:rPr/>
              <a:t>практики</a:t>
            </a:r>
            <a:r>
              <a:rPr spc="-35"/>
              <a:t> </a:t>
            </a:r>
            <a:r>
              <a:rPr spc="-10"/>
              <a:t>заполняется</a:t>
            </a:r>
            <a:r>
              <a:rPr spc="-5"/>
              <a:t> </a:t>
            </a:r>
            <a:r>
              <a:rPr/>
              <a:t>аналогично</a:t>
            </a:r>
            <a:r>
              <a:rPr spc="-25"/>
              <a:t> </a:t>
            </a:r>
            <a:r>
              <a:rPr/>
              <a:t>-</a:t>
            </a:r>
            <a:r>
              <a:rPr spc="10"/>
              <a:t> </a:t>
            </a:r>
            <a:r>
              <a:rPr b="1" u="sng">
                <a:latin typeface="Calibri"/>
                <a:cs typeface="Calibri"/>
              </a:rPr>
              <a:t>не </a:t>
            </a:r>
            <a:r>
              <a:rPr b="1" u="sng" spc="-5">
                <a:latin typeface="Calibri"/>
                <a:cs typeface="Calibri"/>
              </a:rPr>
              <a:t>позднее</a:t>
            </a:r>
            <a:r>
              <a:rPr b="1" u="sng" spc="-20">
                <a:latin typeface="Calibri"/>
                <a:cs typeface="Calibri"/>
              </a:rPr>
              <a:t> </a:t>
            </a:r>
            <a:r>
              <a:rPr b="1" u="sng" spc="-10">
                <a:latin typeface="Calibri"/>
                <a:cs typeface="Calibri"/>
              </a:rPr>
              <a:t>чем</a:t>
            </a:r>
            <a:r>
              <a:rPr b="1" u="sng" spc="15">
                <a:latin typeface="Calibri"/>
                <a:cs typeface="Calibri"/>
              </a:rPr>
              <a:t> </a:t>
            </a:r>
            <a:r>
              <a:rPr b="1" u="sng">
                <a:latin typeface="Calibri"/>
                <a:cs typeface="Calibri"/>
              </a:rPr>
              <a:t>за</a:t>
            </a:r>
            <a:r>
              <a:rPr b="1" u="sng" spc="10">
                <a:latin typeface="Calibri"/>
                <a:cs typeface="Calibri"/>
              </a:rPr>
              <a:t> </a:t>
            </a:r>
            <a:r>
              <a:rPr b="1" u="sng">
                <a:latin typeface="Calibri"/>
                <a:cs typeface="Calibri"/>
              </a:rPr>
              <a:t>10</a:t>
            </a:r>
            <a:endParaRPr/>
          </a:p>
          <a:p>
            <a:pPr marL="255270" marR="1750695">
              <a:lnSpc>
                <a:spcPct val="70000"/>
              </a:lnSpc>
              <a:spcBef>
                <a:spcPts val="470"/>
              </a:spcBef>
              <a:defRPr/>
            </a:pPr>
            <a:r>
              <a:rPr b="1" u="sng" spc="-5">
                <a:latin typeface="Calibri"/>
                <a:cs typeface="Calibri"/>
              </a:rPr>
              <a:t>дней</a:t>
            </a:r>
            <a:r>
              <a:rPr b="1" u="sng" spc="5">
                <a:latin typeface="Calibri"/>
                <a:cs typeface="Calibri"/>
              </a:rPr>
              <a:t> </a:t>
            </a:r>
            <a:r>
              <a:rPr b="1" u="sng" spc="-15">
                <a:latin typeface="Calibri"/>
                <a:cs typeface="Calibri"/>
              </a:rPr>
              <a:t>до</a:t>
            </a:r>
            <a:r>
              <a:rPr b="1" u="sng" spc="-10">
                <a:latin typeface="Calibri"/>
                <a:cs typeface="Calibri"/>
              </a:rPr>
              <a:t> </a:t>
            </a:r>
            <a:r>
              <a:rPr b="1" u="sng" spc="-5">
                <a:latin typeface="Calibri"/>
                <a:cs typeface="Calibri"/>
              </a:rPr>
              <a:t>начала</a:t>
            </a:r>
            <a:r>
              <a:rPr b="1" u="sng" spc="15">
                <a:latin typeface="Calibri"/>
                <a:cs typeface="Calibri"/>
              </a:rPr>
              <a:t> </a:t>
            </a:r>
            <a:r>
              <a:rPr b="1" u="sng" spc="-5">
                <a:latin typeface="Calibri"/>
                <a:cs typeface="Calibri"/>
              </a:rPr>
              <a:t>семестра/учебного </a:t>
            </a:r>
            <a:r>
              <a:rPr b="1" u="sng" spc="-20">
                <a:latin typeface="Calibri"/>
                <a:cs typeface="Calibri"/>
              </a:rPr>
              <a:t>года</a:t>
            </a:r>
            <a:r>
              <a:rPr spc="-20"/>
              <a:t>,</a:t>
            </a:r>
            <a:r>
              <a:rPr spc="5"/>
              <a:t> </a:t>
            </a:r>
            <a:r>
              <a:rPr/>
              <a:t>в</a:t>
            </a:r>
            <a:r>
              <a:rPr spc="5"/>
              <a:t> </a:t>
            </a:r>
            <a:r>
              <a:rPr spc="-15"/>
              <a:t>котором</a:t>
            </a:r>
            <a:r>
              <a:rPr/>
              <a:t> </a:t>
            </a:r>
            <a:r>
              <a:rPr spc="-10"/>
              <a:t>планируется </a:t>
            </a:r>
            <a:r>
              <a:rPr spc="-570"/>
              <a:t> </a:t>
            </a:r>
            <a:r>
              <a:rPr spc="-10"/>
              <a:t>прохождение</a:t>
            </a:r>
            <a:r>
              <a:rPr spc="-50"/>
              <a:t> </a:t>
            </a:r>
            <a:r>
              <a:rPr/>
              <a:t>практики</a:t>
            </a:r>
            <a:r>
              <a:rPr lang="ru-RU"/>
              <a:t>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 bwMode="auto">
          <a:xfrm>
            <a:off x="1655083" y="133349"/>
            <a:ext cx="8940779" cy="1295759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 marR="5080" algn="ctr">
              <a:lnSpc>
                <a:spcPts val="4750"/>
              </a:lnSpc>
              <a:spcBef>
                <a:spcPts val="700"/>
              </a:spcBef>
              <a:defRPr/>
            </a:pPr>
            <a:r>
              <a:rPr>
                <a:solidFill>
                  <a:srgbClr val="7030A0"/>
                </a:solidFill>
              </a:rPr>
              <a:t>С </a:t>
            </a:r>
            <a:r>
              <a:rPr spc="-5">
                <a:solidFill>
                  <a:srgbClr val="7030A0"/>
                </a:solidFill>
              </a:rPr>
              <a:t>какой периодичностью ведется </a:t>
            </a:r>
            <a:r>
              <a:rPr spc="-980">
                <a:solidFill>
                  <a:srgbClr val="7030A0"/>
                </a:solidFill>
              </a:rPr>
              <a:t> </a:t>
            </a:r>
            <a:r>
              <a:rPr spc="-5">
                <a:solidFill>
                  <a:srgbClr val="7030A0"/>
                </a:solidFill>
              </a:rPr>
              <a:t>индивидуальный</a:t>
            </a:r>
            <a:r>
              <a:rPr spc="-10">
                <a:solidFill>
                  <a:srgbClr val="7030A0"/>
                </a:solidFill>
              </a:rPr>
              <a:t> </a:t>
            </a:r>
            <a:r>
              <a:rPr spc="-5">
                <a:solidFill>
                  <a:srgbClr val="7030A0"/>
                </a:solidFill>
              </a:rPr>
              <a:t>план?</a:t>
            </a:r>
            <a:endParaRPr/>
          </a:p>
        </p:txBody>
      </p:sp>
      <p:sp>
        <p:nvSpPr>
          <p:cNvPr id="3" name="object 3"/>
          <p:cNvSpPr txBox="1"/>
          <p:nvPr/>
        </p:nvSpPr>
        <p:spPr bwMode="auto">
          <a:xfrm flipH="0" flipV="0">
            <a:off x="421049" y="1429109"/>
            <a:ext cx="11408847" cy="5552037"/>
          </a:xfrm>
          <a:prstGeom prst="rect">
            <a:avLst/>
          </a:prstGeom>
        </p:spPr>
        <p:txBody>
          <a:bodyPr vert="horz" wrap="square" lIns="0" tIns="12064" rIns="0" bIns="0" rtlCol="0">
            <a:spAutoFit/>
          </a:bodyPr>
          <a:lstStyle/>
          <a:p>
            <a:pPr marL="241300" indent="-228600" algn="just">
              <a:lnSpc>
                <a:spcPts val="2245"/>
              </a:lnSpc>
              <a:spcBef>
                <a:spcPts val="95"/>
              </a:spcBef>
              <a:buFont typeface="Arial MT"/>
              <a:buChar char="•"/>
              <a:tabLst>
                <a:tab pos="240665" algn="l"/>
                <a:tab pos="241300" algn="l"/>
              </a:tabLst>
              <a:defRPr/>
            </a:pPr>
            <a:r>
              <a:rPr sz="2600" spc="-10">
                <a:latin typeface="+mj-lt"/>
                <a:cs typeface="Calibri"/>
              </a:rPr>
              <a:t>В процессе выполнения индивидуального плана аспирант отчитывается перед научным руководителем о выполнении подэтапов. Контроль отражается в последнем столбце плана (ставится подпись научного руководителя и дата контроля). Контроль должен осуществляться до проведения промежуточной аттестации. </a:t>
            </a:r>
            <a:endParaRPr sz="1600"/>
          </a:p>
          <a:p>
            <a:pPr marL="241300" indent="-228600" algn="just">
              <a:lnSpc>
                <a:spcPct val="100000"/>
              </a:lnSpc>
              <a:spcBef>
                <a:spcPts val="1714"/>
              </a:spcBef>
              <a:buFont typeface="Arial MT"/>
              <a:buChar char="•"/>
              <a:tabLst>
                <a:tab pos="240665" algn="l"/>
                <a:tab pos="241300" algn="l"/>
              </a:tabLst>
              <a:defRPr/>
            </a:pPr>
            <a:r>
              <a:rPr sz="2600" spc="-5">
                <a:latin typeface="+mj-lt"/>
                <a:cs typeface="Calibri"/>
              </a:rPr>
              <a:t>Изменения</a:t>
            </a:r>
            <a:r>
              <a:rPr sz="2600" spc="15">
                <a:latin typeface="+mj-lt"/>
                <a:cs typeface="Calibri"/>
              </a:rPr>
              <a:t> </a:t>
            </a:r>
            <a:r>
              <a:rPr sz="2600" spc="-5">
                <a:latin typeface="+mj-lt"/>
                <a:cs typeface="Calibri"/>
              </a:rPr>
              <a:t>могут</a:t>
            </a:r>
            <a:r>
              <a:rPr sz="2600" spc="5">
                <a:latin typeface="+mj-lt"/>
                <a:cs typeface="Calibri"/>
              </a:rPr>
              <a:t> </a:t>
            </a:r>
            <a:r>
              <a:rPr sz="2600" spc="-5">
                <a:latin typeface="+mj-lt"/>
                <a:cs typeface="Calibri"/>
              </a:rPr>
              <a:t>вносить</a:t>
            </a:r>
            <a:r>
              <a:rPr sz="2600" spc="5">
                <a:latin typeface="+mj-lt"/>
                <a:cs typeface="Calibri"/>
              </a:rPr>
              <a:t> </a:t>
            </a:r>
            <a:r>
              <a:rPr sz="2600" spc="-15">
                <a:latin typeface="+mj-lt"/>
                <a:cs typeface="Calibri"/>
              </a:rPr>
              <a:t>как</a:t>
            </a:r>
            <a:r>
              <a:rPr sz="2600" spc="5">
                <a:latin typeface="+mj-lt"/>
                <a:cs typeface="Calibri"/>
              </a:rPr>
              <a:t> </a:t>
            </a:r>
            <a:r>
              <a:rPr sz="2600" spc="-5">
                <a:latin typeface="+mj-lt"/>
                <a:cs typeface="Calibri"/>
              </a:rPr>
              <a:t>аспиранты,</a:t>
            </a:r>
            <a:r>
              <a:rPr sz="2600" spc="5">
                <a:latin typeface="+mj-lt"/>
                <a:cs typeface="Calibri"/>
              </a:rPr>
              <a:t> </a:t>
            </a:r>
            <a:r>
              <a:rPr sz="2600" spc="-5">
                <a:latin typeface="+mj-lt"/>
                <a:cs typeface="Calibri"/>
              </a:rPr>
              <a:t>так</a:t>
            </a:r>
            <a:r>
              <a:rPr sz="2600">
                <a:latin typeface="+mj-lt"/>
                <a:cs typeface="Calibri"/>
              </a:rPr>
              <a:t> </a:t>
            </a:r>
            <a:r>
              <a:rPr sz="2600" spc="-5">
                <a:latin typeface="+mj-lt"/>
                <a:cs typeface="Calibri"/>
              </a:rPr>
              <a:t>и</a:t>
            </a:r>
            <a:r>
              <a:rPr sz="2600" spc="5">
                <a:latin typeface="+mj-lt"/>
                <a:cs typeface="Calibri"/>
              </a:rPr>
              <a:t> </a:t>
            </a:r>
            <a:r>
              <a:rPr lang="ru-RU" sz="2600" spc="5">
                <a:latin typeface="+mj-lt"/>
                <a:cs typeface="Calibri"/>
              </a:rPr>
              <a:t>научный руководитель</a:t>
            </a:r>
            <a:r>
              <a:rPr sz="2600" spc="-20">
                <a:latin typeface="+mj-lt"/>
                <a:cs typeface="Calibri"/>
              </a:rPr>
              <a:t>/</a:t>
            </a:r>
            <a:r>
              <a:rPr sz="2600" spc="-20">
                <a:latin typeface="+mj-lt"/>
                <a:cs typeface="Calibri"/>
              </a:rPr>
              <a:t>кафедра</a:t>
            </a:r>
            <a:r>
              <a:rPr lang="ru-RU" sz="2600" spc="-20">
                <a:latin typeface="+mj-lt"/>
                <a:cs typeface="Calibri"/>
              </a:rPr>
              <a:t>.</a:t>
            </a:r>
            <a:endParaRPr sz="2600">
              <a:latin typeface="+mj-lt"/>
              <a:cs typeface="Calibri"/>
            </a:endParaRPr>
          </a:p>
          <a:p>
            <a:pPr marL="241300" indent="-228600" algn="just">
              <a:lnSpc>
                <a:spcPct val="100000"/>
              </a:lnSpc>
              <a:spcBef>
                <a:spcPts val="1875"/>
              </a:spcBef>
              <a:buFont typeface="Arial MT"/>
              <a:buChar char="•"/>
              <a:tabLst>
                <a:tab pos="240665" algn="l"/>
                <a:tab pos="241300" algn="l"/>
              </a:tabLst>
              <a:defRPr/>
            </a:pPr>
            <a:r>
              <a:rPr sz="2600" spc="-10">
                <a:latin typeface="+mj-lt"/>
                <a:cs typeface="Calibri"/>
              </a:rPr>
              <a:t>Порядок </a:t>
            </a:r>
            <a:r>
              <a:rPr sz="2600" spc="-5">
                <a:latin typeface="+mj-lt"/>
                <a:cs typeface="Calibri"/>
              </a:rPr>
              <a:t>внесения </a:t>
            </a:r>
            <a:r>
              <a:rPr sz="2600" spc="-5">
                <a:latin typeface="+mj-lt"/>
                <a:cs typeface="Calibri"/>
              </a:rPr>
              <a:t>изменений</a:t>
            </a:r>
            <a:r>
              <a:rPr sz="2600" spc="20">
                <a:latin typeface="+mj-lt"/>
                <a:cs typeface="Calibri"/>
              </a:rPr>
              <a:t> указан в </a:t>
            </a:r>
            <a:r>
              <a:rPr lang="ru-RU" sz="2600" u="sng"/>
              <a:t>Положении об индивидуальном плане работы аспирантов .</a:t>
            </a:r>
            <a:endParaRPr lang="ru-RU" sz="2600" b="1" spc="20">
              <a:latin typeface="+mj-lt"/>
              <a:cs typeface="Calibri"/>
            </a:endParaRPr>
          </a:p>
          <a:p>
            <a:pPr marL="12700" algn="just">
              <a:lnSpc>
                <a:spcPct val="100000"/>
              </a:lnSpc>
              <a:spcBef>
                <a:spcPts val="1875"/>
              </a:spcBef>
              <a:tabLst>
                <a:tab pos="240665" algn="l"/>
                <a:tab pos="241300" algn="l"/>
              </a:tabLst>
              <a:defRPr/>
            </a:pPr>
            <a:r>
              <a:rPr sz="2600" b="1" spc="-15">
                <a:solidFill>
                  <a:srgbClr val="FF0000"/>
                </a:solidFill>
                <a:latin typeface="+mj-lt"/>
                <a:cs typeface="Calibri"/>
              </a:rPr>
              <a:t>ВАЖНО!</a:t>
            </a:r>
            <a:r>
              <a:rPr sz="2600" spc="20">
                <a:latin typeface="+mj-lt"/>
                <a:cs typeface="Calibri"/>
              </a:rPr>
              <a:t> </a:t>
            </a:r>
            <a:r>
              <a:rPr sz="2600" spc="-5">
                <a:latin typeface="+mj-lt"/>
                <a:cs typeface="Calibri"/>
              </a:rPr>
              <a:t>Изменения</a:t>
            </a:r>
            <a:r>
              <a:rPr sz="2600" spc="20">
                <a:latin typeface="+mj-lt"/>
                <a:cs typeface="Calibri"/>
              </a:rPr>
              <a:t> </a:t>
            </a:r>
            <a:r>
              <a:rPr sz="2600" spc="-5">
                <a:latin typeface="+mj-lt"/>
                <a:cs typeface="Calibri"/>
              </a:rPr>
              <a:t>вступают</a:t>
            </a:r>
            <a:r>
              <a:rPr sz="2600" spc="5">
                <a:latin typeface="+mj-lt"/>
                <a:cs typeface="Calibri"/>
              </a:rPr>
              <a:t> </a:t>
            </a:r>
            <a:r>
              <a:rPr sz="2600" spc="-5">
                <a:latin typeface="+mj-lt"/>
                <a:cs typeface="Calibri"/>
              </a:rPr>
              <a:t>в</a:t>
            </a:r>
            <a:r>
              <a:rPr sz="2600">
                <a:latin typeface="+mj-lt"/>
                <a:cs typeface="Calibri"/>
              </a:rPr>
              <a:t> </a:t>
            </a:r>
            <a:r>
              <a:rPr sz="2600" spc="-5">
                <a:latin typeface="+mj-lt"/>
                <a:cs typeface="Calibri"/>
              </a:rPr>
              <a:t>силу</a:t>
            </a:r>
            <a:r>
              <a:rPr sz="2600" spc="5">
                <a:latin typeface="+mj-lt"/>
                <a:cs typeface="Calibri"/>
              </a:rPr>
              <a:t> </a:t>
            </a:r>
            <a:r>
              <a:rPr sz="2600" spc="-5">
                <a:latin typeface="+mj-lt"/>
                <a:cs typeface="Calibri"/>
              </a:rPr>
              <a:t>в</a:t>
            </a:r>
            <a:r>
              <a:rPr sz="2600" spc="15">
                <a:latin typeface="+mj-lt"/>
                <a:cs typeface="Calibri"/>
              </a:rPr>
              <a:t> </a:t>
            </a:r>
            <a:r>
              <a:rPr sz="2600" spc="-15">
                <a:latin typeface="+mj-lt"/>
                <a:cs typeface="Calibri"/>
              </a:rPr>
              <a:t>предстоящем</a:t>
            </a:r>
            <a:r>
              <a:rPr sz="2600" spc="30">
                <a:latin typeface="+mj-lt"/>
                <a:cs typeface="Calibri"/>
              </a:rPr>
              <a:t> </a:t>
            </a:r>
            <a:r>
              <a:rPr sz="2600" spc="-10">
                <a:latin typeface="+mj-lt"/>
                <a:cs typeface="Calibri"/>
              </a:rPr>
              <a:t>аттестационном</a:t>
            </a:r>
            <a:r>
              <a:rPr sz="2600">
                <a:latin typeface="+mj-lt"/>
                <a:cs typeface="Calibri"/>
              </a:rPr>
              <a:t> </a:t>
            </a:r>
            <a:r>
              <a:rPr sz="2600" spc="-20">
                <a:latin typeface="+mj-lt"/>
                <a:cs typeface="Calibri"/>
              </a:rPr>
              <a:t>периоде</a:t>
            </a:r>
            <a:r>
              <a:rPr sz="2600" spc="35">
                <a:latin typeface="+mj-lt"/>
                <a:cs typeface="Calibri"/>
              </a:rPr>
              <a:t> </a:t>
            </a:r>
            <a:r>
              <a:rPr sz="2600" spc="-35">
                <a:latin typeface="+mj-lt"/>
                <a:cs typeface="Calibri"/>
              </a:rPr>
              <a:t>(</a:t>
            </a:r>
            <a:r>
              <a:rPr sz="2600" spc="-35">
                <a:latin typeface="+mj-lt"/>
                <a:cs typeface="Calibri"/>
              </a:rPr>
              <a:t>году</a:t>
            </a:r>
            <a:r>
              <a:rPr sz="2600" spc="-35">
                <a:latin typeface="+mj-lt"/>
                <a:cs typeface="Calibri"/>
              </a:rPr>
              <a:t>,</a:t>
            </a:r>
            <a:r>
              <a:rPr lang="ru-RU" sz="2600" spc="-35">
                <a:latin typeface="+mj-lt"/>
                <a:cs typeface="Calibri"/>
              </a:rPr>
              <a:t> </a:t>
            </a:r>
            <a:r>
              <a:rPr sz="2600" spc="-10">
                <a:latin typeface="+mj-lt"/>
                <a:cs typeface="Calibri"/>
              </a:rPr>
              <a:t>семестре</a:t>
            </a:r>
            <a:r>
              <a:rPr sz="2600" spc="-10">
                <a:latin typeface="+mj-lt"/>
                <a:cs typeface="Calibri"/>
              </a:rPr>
              <a:t>).</a:t>
            </a:r>
            <a:endParaRPr sz="2600">
              <a:latin typeface="+mj-lt"/>
              <a:cs typeface="Calibri"/>
            </a:endParaRPr>
          </a:p>
          <a:p>
            <a:pPr marL="875030" algn="ctr">
              <a:lnSpc>
                <a:spcPct val="100000"/>
              </a:lnSpc>
              <a:spcBef>
                <a:spcPts val="1970"/>
              </a:spcBef>
              <a:defRPr/>
            </a:pPr>
            <a:r>
              <a:rPr sz="2600" b="1" spc="-10">
                <a:solidFill>
                  <a:srgbClr val="FF0000"/>
                </a:solidFill>
                <a:latin typeface="+mj-lt"/>
                <a:cs typeface="Calibri"/>
              </a:rPr>
              <a:t>ПРОШЕДШЕЙ</a:t>
            </a:r>
            <a:r>
              <a:rPr sz="2600" b="1" spc="60">
                <a:solidFill>
                  <a:srgbClr val="FF0000"/>
                </a:solidFill>
                <a:latin typeface="+mj-lt"/>
                <a:cs typeface="Calibri"/>
              </a:rPr>
              <a:t> </a:t>
            </a:r>
            <a:r>
              <a:rPr sz="2600" b="1" spc="-45">
                <a:solidFill>
                  <a:srgbClr val="FF0000"/>
                </a:solidFill>
                <a:latin typeface="+mj-lt"/>
                <a:cs typeface="Calibri"/>
              </a:rPr>
              <a:t>ДАТОЙ</a:t>
            </a:r>
            <a:r>
              <a:rPr sz="2600" b="1" spc="5">
                <a:solidFill>
                  <a:srgbClr val="FF0000"/>
                </a:solidFill>
                <a:latin typeface="+mj-lt"/>
                <a:cs typeface="Calibri"/>
              </a:rPr>
              <a:t> </a:t>
            </a:r>
            <a:r>
              <a:rPr sz="2600" b="1" spc="-5">
                <a:solidFill>
                  <a:srgbClr val="FF0000"/>
                </a:solidFill>
                <a:latin typeface="+mj-lt"/>
                <a:cs typeface="Calibri"/>
              </a:rPr>
              <a:t>или</a:t>
            </a:r>
            <a:r>
              <a:rPr sz="2600" b="1" spc="25">
                <a:solidFill>
                  <a:srgbClr val="FF0000"/>
                </a:solidFill>
                <a:latin typeface="+mj-lt"/>
                <a:cs typeface="Calibri"/>
              </a:rPr>
              <a:t> </a:t>
            </a:r>
            <a:r>
              <a:rPr sz="2600" b="1" spc="-5">
                <a:solidFill>
                  <a:srgbClr val="FF0000"/>
                </a:solidFill>
                <a:latin typeface="+mj-lt"/>
                <a:cs typeface="Calibri"/>
              </a:rPr>
              <a:t>в</a:t>
            </a:r>
            <a:r>
              <a:rPr sz="2600" b="1" spc="5">
                <a:solidFill>
                  <a:srgbClr val="FF0000"/>
                </a:solidFill>
                <a:latin typeface="+mj-lt"/>
                <a:cs typeface="Calibri"/>
              </a:rPr>
              <a:t> </a:t>
            </a:r>
            <a:r>
              <a:rPr sz="2600" b="1" spc="-10">
                <a:solidFill>
                  <a:srgbClr val="FF0000"/>
                </a:solidFill>
                <a:latin typeface="+mj-lt"/>
                <a:cs typeface="Calibri"/>
              </a:rPr>
              <a:t>течении</a:t>
            </a:r>
            <a:r>
              <a:rPr sz="2600" b="1" spc="40">
                <a:solidFill>
                  <a:srgbClr val="FF0000"/>
                </a:solidFill>
                <a:latin typeface="+mj-lt"/>
                <a:cs typeface="Calibri"/>
              </a:rPr>
              <a:t> </a:t>
            </a:r>
            <a:r>
              <a:rPr sz="2600" b="1" spc="-10">
                <a:solidFill>
                  <a:srgbClr val="FF0000"/>
                </a:solidFill>
                <a:latin typeface="+mj-lt"/>
                <a:cs typeface="Calibri"/>
              </a:rPr>
              <a:t>семестра</a:t>
            </a:r>
            <a:r>
              <a:rPr sz="2600" b="1" spc="25">
                <a:solidFill>
                  <a:srgbClr val="FF0000"/>
                </a:solidFill>
                <a:latin typeface="+mj-lt"/>
                <a:cs typeface="Calibri"/>
              </a:rPr>
              <a:t> </a:t>
            </a:r>
            <a:r>
              <a:rPr sz="2600" b="1" spc="-5">
                <a:solidFill>
                  <a:srgbClr val="FF0000"/>
                </a:solidFill>
                <a:latin typeface="+mj-lt"/>
                <a:cs typeface="Calibri"/>
              </a:rPr>
              <a:t>вносить</a:t>
            </a:r>
            <a:r>
              <a:rPr sz="2600" b="1" spc="25">
                <a:solidFill>
                  <a:srgbClr val="FF0000"/>
                </a:solidFill>
                <a:latin typeface="+mj-lt"/>
                <a:cs typeface="Calibri"/>
              </a:rPr>
              <a:t> </a:t>
            </a:r>
            <a:r>
              <a:rPr sz="2600" b="1" spc="-5">
                <a:solidFill>
                  <a:srgbClr val="FF0000"/>
                </a:solidFill>
                <a:latin typeface="+mj-lt"/>
                <a:cs typeface="Calibri"/>
              </a:rPr>
              <a:t>изменения</a:t>
            </a:r>
            <a:r>
              <a:rPr sz="2600" b="1" spc="45">
                <a:solidFill>
                  <a:srgbClr val="FF0000"/>
                </a:solidFill>
                <a:latin typeface="+mj-lt"/>
                <a:cs typeface="Calibri"/>
              </a:rPr>
              <a:t> </a:t>
            </a:r>
            <a:r>
              <a:rPr sz="2600" b="1" spc="-10">
                <a:solidFill>
                  <a:srgbClr val="FF0000"/>
                </a:solidFill>
                <a:latin typeface="+mj-lt"/>
                <a:cs typeface="Calibri"/>
              </a:rPr>
              <a:t>ЗАПРЕЩЕНО!</a:t>
            </a:r>
            <a:endParaRPr sz="2600">
              <a:latin typeface="+mj-lt"/>
              <a:cs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 bwMode="auto">
          <a:xfrm>
            <a:off x="916938" y="308227"/>
            <a:ext cx="9048644" cy="1295759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 marR="5080" algn="ctr">
              <a:lnSpc>
                <a:spcPts val="4750"/>
              </a:lnSpc>
              <a:spcBef>
                <a:spcPts val="700"/>
              </a:spcBef>
              <a:defRPr/>
            </a:pPr>
            <a:r>
              <a:rPr sz="3600">
                <a:solidFill>
                  <a:srgbClr val="7030A0"/>
                </a:solidFill>
              </a:rPr>
              <a:t>Э</a:t>
            </a:r>
            <a:r>
              <a:rPr sz="3600">
                <a:solidFill>
                  <a:srgbClr val="7030A0"/>
                </a:solidFill>
              </a:rPr>
              <a:t>тапы утверждения </a:t>
            </a:r>
            <a:r>
              <a:rPr sz="3600" spc="-5">
                <a:solidFill>
                  <a:srgbClr val="7030A0"/>
                </a:solidFill>
              </a:rPr>
              <a:t>Индивидуа</a:t>
            </a:r>
            <a:r>
              <a:rPr sz="3600" spc="-4">
                <a:solidFill>
                  <a:srgbClr val="7030A0"/>
                </a:solidFill>
              </a:rPr>
              <a:t>льного </a:t>
            </a:r>
            <a:r>
              <a:rPr sz="3600" spc="-980">
                <a:solidFill>
                  <a:srgbClr val="7030A0"/>
                </a:solidFill>
              </a:rPr>
              <a:t> </a:t>
            </a:r>
            <a:r>
              <a:rPr sz="3600" spc="-5">
                <a:solidFill>
                  <a:srgbClr val="7030A0"/>
                </a:solidFill>
              </a:rPr>
              <a:t>плана/</a:t>
            </a:r>
            <a:r>
              <a:rPr sz="3600" spc="5">
                <a:solidFill>
                  <a:srgbClr val="7030A0"/>
                </a:solidFill>
              </a:rPr>
              <a:t> </a:t>
            </a:r>
            <a:r>
              <a:rPr sz="3600">
                <a:solidFill>
                  <a:srgbClr val="7030A0"/>
                </a:solidFill>
              </a:rPr>
              <a:t>внесение</a:t>
            </a:r>
            <a:r>
              <a:rPr sz="3600" spc="15">
                <a:solidFill>
                  <a:srgbClr val="7030A0"/>
                </a:solidFill>
              </a:rPr>
              <a:t> </a:t>
            </a:r>
            <a:r>
              <a:rPr sz="3600" spc="-5">
                <a:solidFill>
                  <a:srgbClr val="7030A0"/>
                </a:solidFill>
              </a:rPr>
              <a:t>изменений</a:t>
            </a:r>
            <a:endParaRPr sz="3600">
              <a:solidFill>
                <a:srgbClr val="7030A0"/>
              </a:solidFill>
            </a:endParaRPr>
          </a:p>
        </p:txBody>
      </p:sp>
      <p:sp>
        <p:nvSpPr>
          <p:cNvPr id="3" name="object 3"/>
          <p:cNvSpPr/>
          <p:nvPr/>
        </p:nvSpPr>
        <p:spPr bwMode="auto">
          <a:xfrm>
            <a:off x="500633" y="1949957"/>
            <a:ext cx="2010410" cy="932815"/>
          </a:xfrm>
          <a:custGeom>
            <a:avLst/>
            <a:gdLst/>
            <a:ahLst/>
            <a:cxnLst/>
            <a:rect l="l" t="t" r="r" b="b"/>
            <a:pathLst>
              <a:path w="2010410" h="932814" fill="norm" stroke="1" extrusionOk="0">
                <a:moveTo>
                  <a:pt x="1854708" y="0"/>
                </a:moveTo>
                <a:lnTo>
                  <a:pt x="155447" y="0"/>
                </a:lnTo>
                <a:lnTo>
                  <a:pt x="106314" y="7924"/>
                </a:lnTo>
                <a:lnTo>
                  <a:pt x="63642" y="29992"/>
                </a:lnTo>
                <a:lnTo>
                  <a:pt x="29992" y="63642"/>
                </a:lnTo>
                <a:lnTo>
                  <a:pt x="7924" y="106314"/>
                </a:lnTo>
                <a:lnTo>
                  <a:pt x="0" y="155447"/>
                </a:lnTo>
                <a:lnTo>
                  <a:pt x="0" y="777239"/>
                </a:lnTo>
                <a:lnTo>
                  <a:pt x="7924" y="826373"/>
                </a:lnTo>
                <a:lnTo>
                  <a:pt x="29992" y="869045"/>
                </a:lnTo>
                <a:lnTo>
                  <a:pt x="63642" y="902695"/>
                </a:lnTo>
                <a:lnTo>
                  <a:pt x="106314" y="924763"/>
                </a:lnTo>
                <a:lnTo>
                  <a:pt x="155447" y="932688"/>
                </a:lnTo>
                <a:lnTo>
                  <a:pt x="1854708" y="932688"/>
                </a:lnTo>
                <a:lnTo>
                  <a:pt x="1903841" y="924763"/>
                </a:lnTo>
                <a:lnTo>
                  <a:pt x="1946513" y="902695"/>
                </a:lnTo>
                <a:lnTo>
                  <a:pt x="1980163" y="869045"/>
                </a:lnTo>
                <a:lnTo>
                  <a:pt x="2002231" y="826373"/>
                </a:lnTo>
                <a:lnTo>
                  <a:pt x="2010155" y="777239"/>
                </a:lnTo>
                <a:lnTo>
                  <a:pt x="2010155" y="155447"/>
                </a:lnTo>
                <a:lnTo>
                  <a:pt x="2002231" y="106314"/>
                </a:lnTo>
                <a:lnTo>
                  <a:pt x="1980163" y="63642"/>
                </a:lnTo>
                <a:lnTo>
                  <a:pt x="1946513" y="29992"/>
                </a:lnTo>
                <a:lnTo>
                  <a:pt x="1903841" y="7924"/>
                </a:lnTo>
                <a:lnTo>
                  <a:pt x="1854708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4" name="object 4"/>
          <p:cNvSpPr txBox="1"/>
          <p:nvPr/>
        </p:nvSpPr>
        <p:spPr bwMode="auto">
          <a:xfrm>
            <a:off x="1038250" y="2250389"/>
            <a:ext cx="93599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defRPr/>
            </a:pPr>
            <a:r>
              <a:rPr sz="1800" spc="-10">
                <a:solidFill>
                  <a:srgbClr val="FFFFFF"/>
                </a:solidFill>
                <a:latin typeface="Calibri"/>
                <a:cs typeface="Calibri"/>
              </a:rPr>
              <a:t>Аспирант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 bwMode="auto">
          <a:xfrm>
            <a:off x="9518141" y="1507033"/>
            <a:ext cx="2010410" cy="932815"/>
          </a:xfrm>
          <a:custGeom>
            <a:avLst/>
            <a:gdLst/>
            <a:ahLst/>
            <a:cxnLst/>
            <a:rect l="l" t="t" r="r" b="b"/>
            <a:pathLst>
              <a:path w="2010410" h="932814" fill="norm" stroke="1" extrusionOk="0">
                <a:moveTo>
                  <a:pt x="1854708" y="0"/>
                </a:moveTo>
                <a:lnTo>
                  <a:pt x="155447" y="0"/>
                </a:lnTo>
                <a:lnTo>
                  <a:pt x="106314" y="7924"/>
                </a:lnTo>
                <a:lnTo>
                  <a:pt x="63642" y="29992"/>
                </a:lnTo>
                <a:lnTo>
                  <a:pt x="29992" y="63642"/>
                </a:lnTo>
                <a:lnTo>
                  <a:pt x="7924" y="106314"/>
                </a:lnTo>
                <a:lnTo>
                  <a:pt x="0" y="155447"/>
                </a:lnTo>
                <a:lnTo>
                  <a:pt x="0" y="777239"/>
                </a:lnTo>
                <a:lnTo>
                  <a:pt x="7924" y="826373"/>
                </a:lnTo>
                <a:lnTo>
                  <a:pt x="29992" y="869045"/>
                </a:lnTo>
                <a:lnTo>
                  <a:pt x="63642" y="902695"/>
                </a:lnTo>
                <a:lnTo>
                  <a:pt x="106314" y="924763"/>
                </a:lnTo>
                <a:lnTo>
                  <a:pt x="155447" y="932687"/>
                </a:lnTo>
                <a:lnTo>
                  <a:pt x="1854708" y="932687"/>
                </a:lnTo>
                <a:lnTo>
                  <a:pt x="1903841" y="924763"/>
                </a:lnTo>
                <a:lnTo>
                  <a:pt x="1946513" y="902695"/>
                </a:lnTo>
                <a:lnTo>
                  <a:pt x="1980163" y="869045"/>
                </a:lnTo>
                <a:lnTo>
                  <a:pt x="2002231" y="826373"/>
                </a:lnTo>
                <a:lnTo>
                  <a:pt x="2010156" y="777239"/>
                </a:lnTo>
                <a:lnTo>
                  <a:pt x="2010156" y="155447"/>
                </a:lnTo>
                <a:lnTo>
                  <a:pt x="2002231" y="106314"/>
                </a:lnTo>
                <a:lnTo>
                  <a:pt x="1980163" y="63642"/>
                </a:lnTo>
                <a:lnTo>
                  <a:pt x="1946513" y="29992"/>
                </a:lnTo>
                <a:lnTo>
                  <a:pt x="1903841" y="7924"/>
                </a:lnTo>
                <a:lnTo>
                  <a:pt x="1854708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6" name="object 6"/>
          <p:cNvSpPr txBox="1"/>
          <p:nvPr/>
        </p:nvSpPr>
        <p:spPr bwMode="auto">
          <a:xfrm>
            <a:off x="9806929" y="1709274"/>
            <a:ext cx="137033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43840">
              <a:lnSpc>
                <a:spcPct val="100000"/>
              </a:lnSpc>
              <a:spcBef>
                <a:spcPts val="100"/>
              </a:spcBef>
              <a:defRPr/>
            </a:pPr>
            <a:r>
              <a:rPr sz="1800" spc="-10">
                <a:solidFill>
                  <a:srgbClr val="FFFFFF"/>
                </a:solidFill>
                <a:latin typeface="Calibri"/>
                <a:cs typeface="Calibri"/>
              </a:rPr>
              <a:t>Научный </a:t>
            </a:r>
            <a:r>
              <a:rPr sz="1800" spc="-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>
                <a:solidFill>
                  <a:srgbClr val="FFFFFF"/>
                </a:solidFill>
                <a:latin typeface="Calibri"/>
                <a:cs typeface="Calibri"/>
              </a:rPr>
              <a:t>р</a:t>
            </a:r>
            <a:r>
              <a:rPr sz="1800">
                <a:solidFill>
                  <a:srgbClr val="FFFFFF"/>
                </a:solidFill>
                <a:latin typeface="Calibri"/>
                <a:cs typeface="Calibri"/>
              </a:rPr>
              <a:t>у</a:t>
            </a:r>
            <a:r>
              <a:rPr sz="1800" spc="-20">
                <a:solidFill>
                  <a:srgbClr val="FFFFFF"/>
                </a:solidFill>
                <a:latin typeface="Calibri"/>
                <a:cs typeface="Calibri"/>
              </a:rPr>
              <a:t>к</a:t>
            </a:r>
            <a:r>
              <a:rPr sz="1800" spc="-5">
                <a:solidFill>
                  <a:srgbClr val="FFFFFF"/>
                </a:solidFill>
                <a:latin typeface="Calibri"/>
                <a:cs typeface="Calibri"/>
              </a:rPr>
              <a:t>ов</a:t>
            </a:r>
            <a:r>
              <a:rPr sz="1800" spc="-5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sz="1800" spc="-5">
                <a:solidFill>
                  <a:srgbClr val="FFFFFF"/>
                </a:solidFill>
                <a:latin typeface="Calibri"/>
                <a:cs typeface="Calibri"/>
              </a:rPr>
              <a:t>ди</a:t>
            </a:r>
            <a:r>
              <a:rPr sz="1800" spc="-15">
                <a:solidFill>
                  <a:srgbClr val="FFFFFF"/>
                </a:solidFill>
                <a:latin typeface="Calibri"/>
                <a:cs typeface="Calibri"/>
              </a:rPr>
              <a:t>т</a:t>
            </a:r>
            <a:r>
              <a:rPr sz="1800" spc="-20">
                <a:solidFill>
                  <a:srgbClr val="FFFFFF"/>
                </a:solidFill>
                <a:latin typeface="Calibri"/>
                <a:cs typeface="Calibri"/>
              </a:rPr>
              <a:t>е</a:t>
            </a:r>
            <a:r>
              <a:rPr sz="1800">
                <a:solidFill>
                  <a:srgbClr val="FFFFFF"/>
                </a:solidFill>
                <a:latin typeface="Calibri"/>
                <a:cs typeface="Calibri"/>
              </a:rPr>
              <a:t>ль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 bwMode="auto">
          <a:xfrm>
            <a:off x="5100146" y="2804696"/>
            <a:ext cx="2010410" cy="931544"/>
          </a:xfrm>
          <a:custGeom>
            <a:avLst/>
            <a:gdLst/>
            <a:ahLst/>
            <a:cxnLst/>
            <a:rect l="l" t="t" r="r" b="b"/>
            <a:pathLst>
              <a:path w="2010409" h="931545" fill="norm" stroke="1" extrusionOk="0">
                <a:moveTo>
                  <a:pt x="1854962" y="0"/>
                </a:moveTo>
                <a:lnTo>
                  <a:pt x="155194" y="0"/>
                </a:lnTo>
                <a:lnTo>
                  <a:pt x="106135" y="7910"/>
                </a:lnTo>
                <a:lnTo>
                  <a:pt x="63532" y="29939"/>
                </a:lnTo>
                <a:lnTo>
                  <a:pt x="29939" y="63532"/>
                </a:lnTo>
                <a:lnTo>
                  <a:pt x="7910" y="106135"/>
                </a:lnTo>
                <a:lnTo>
                  <a:pt x="0" y="155193"/>
                </a:lnTo>
                <a:lnTo>
                  <a:pt x="0" y="775969"/>
                </a:lnTo>
                <a:lnTo>
                  <a:pt x="7910" y="825028"/>
                </a:lnTo>
                <a:lnTo>
                  <a:pt x="29939" y="867631"/>
                </a:lnTo>
                <a:lnTo>
                  <a:pt x="63532" y="901224"/>
                </a:lnTo>
                <a:lnTo>
                  <a:pt x="106135" y="923253"/>
                </a:lnTo>
                <a:lnTo>
                  <a:pt x="155194" y="931163"/>
                </a:lnTo>
                <a:lnTo>
                  <a:pt x="1854962" y="931163"/>
                </a:lnTo>
                <a:lnTo>
                  <a:pt x="1904020" y="923253"/>
                </a:lnTo>
                <a:lnTo>
                  <a:pt x="1946623" y="901224"/>
                </a:lnTo>
                <a:lnTo>
                  <a:pt x="1980216" y="867631"/>
                </a:lnTo>
                <a:lnTo>
                  <a:pt x="2002245" y="825028"/>
                </a:lnTo>
                <a:lnTo>
                  <a:pt x="2010155" y="775969"/>
                </a:lnTo>
                <a:lnTo>
                  <a:pt x="2010155" y="155193"/>
                </a:lnTo>
                <a:lnTo>
                  <a:pt x="2002245" y="106135"/>
                </a:lnTo>
                <a:lnTo>
                  <a:pt x="1980216" y="63532"/>
                </a:lnTo>
                <a:lnTo>
                  <a:pt x="1946623" y="29939"/>
                </a:lnTo>
                <a:lnTo>
                  <a:pt x="1904020" y="7910"/>
                </a:lnTo>
                <a:lnTo>
                  <a:pt x="1854962" y="0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8" name="object 8"/>
          <p:cNvSpPr txBox="1"/>
          <p:nvPr/>
        </p:nvSpPr>
        <p:spPr bwMode="auto">
          <a:xfrm>
            <a:off x="5587107" y="2993957"/>
            <a:ext cx="8693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defRPr/>
            </a:pPr>
            <a:r>
              <a:rPr sz="1800" spc="-20">
                <a:solidFill>
                  <a:srgbClr val="FFFFFF"/>
                </a:solidFill>
                <a:latin typeface="Calibri"/>
                <a:cs typeface="Calibri"/>
              </a:rPr>
              <a:t>К</a:t>
            </a:r>
            <a:r>
              <a:rPr sz="1800">
                <a:solidFill>
                  <a:srgbClr val="FFFFFF"/>
                </a:solidFill>
                <a:latin typeface="Calibri"/>
                <a:cs typeface="Calibri"/>
              </a:rPr>
              <a:t>а</a:t>
            </a:r>
            <a:r>
              <a:rPr sz="1800" spc="5">
                <a:solidFill>
                  <a:srgbClr val="FFFFFF"/>
                </a:solidFill>
                <a:latin typeface="Calibri"/>
                <a:cs typeface="Calibri"/>
              </a:rPr>
              <a:t>ф</a:t>
            </a:r>
            <a:r>
              <a:rPr sz="1800" spc="-20">
                <a:solidFill>
                  <a:srgbClr val="FFFFFF"/>
                </a:solidFill>
                <a:latin typeface="Calibri"/>
                <a:cs typeface="Calibri"/>
              </a:rPr>
              <a:t>е</a:t>
            </a:r>
            <a:r>
              <a:rPr sz="1800" spc="-5">
                <a:solidFill>
                  <a:srgbClr val="FFFFFF"/>
                </a:solidFill>
                <a:latin typeface="Calibri"/>
                <a:cs typeface="Calibri"/>
              </a:rPr>
              <a:t>д</a:t>
            </a:r>
            <a:r>
              <a:rPr sz="1800" spc="5">
                <a:solidFill>
                  <a:srgbClr val="FFFFFF"/>
                </a:solidFill>
                <a:latin typeface="Calibri"/>
                <a:cs typeface="Calibri"/>
              </a:rPr>
              <a:t>р</a:t>
            </a:r>
            <a:r>
              <a:rPr sz="1800">
                <a:solidFill>
                  <a:srgbClr val="FFFFFF"/>
                </a:solidFill>
                <a:latin typeface="Calibri"/>
                <a:cs typeface="Calibri"/>
              </a:rPr>
              <a:t>а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13" name="object 13"/>
          <p:cNvGrpSpPr/>
          <p:nvPr/>
        </p:nvGrpSpPr>
        <p:grpSpPr bwMode="auto">
          <a:xfrm>
            <a:off x="2498781" y="1573592"/>
            <a:ext cx="2393950" cy="1360805"/>
            <a:chOff x="2344166" y="1540002"/>
            <a:chExt cx="2393950" cy="1360805"/>
          </a:xfrm>
        </p:grpSpPr>
        <p:sp>
          <p:nvSpPr>
            <p:cNvPr id="14" name="object 14"/>
            <p:cNvSpPr/>
            <p:nvPr/>
          </p:nvSpPr>
          <p:spPr bwMode="auto">
            <a:xfrm>
              <a:off x="2505456" y="2044445"/>
              <a:ext cx="2084705" cy="855980"/>
            </a:xfrm>
            <a:custGeom>
              <a:avLst/>
              <a:gdLst/>
              <a:ahLst/>
              <a:cxnLst/>
              <a:rect l="l" t="t" r="r" b="b"/>
              <a:pathLst>
                <a:path w="2084704" h="855980" fill="norm" stroke="1" extrusionOk="0">
                  <a:moveTo>
                    <a:pt x="156845" y="43053"/>
                  </a:moveTo>
                  <a:lnTo>
                    <a:pt x="10668" y="0"/>
                  </a:lnTo>
                  <a:lnTo>
                    <a:pt x="0" y="36576"/>
                  </a:lnTo>
                  <a:lnTo>
                    <a:pt x="146177" y="79629"/>
                  </a:lnTo>
                  <a:lnTo>
                    <a:pt x="156845" y="43053"/>
                  </a:lnTo>
                  <a:close/>
                </a:path>
                <a:path w="2084704" h="855980" fill="norm" stroke="1" extrusionOk="0">
                  <a:moveTo>
                    <a:pt x="158496" y="684022"/>
                  </a:moveTo>
                  <a:lnTo>
                    <a:pt x="6350" y="675894"/>
                  </a:lnTo>
                  <a:lnTo>
                    <a:pt x="4318" y="713994"/>
                  </a:lnTo>
                  <a:lnTo>
                    <a:pt x="156464" y="721995"/>
                  </a:lnTo>
                  <a:lnTo>
                    <a:pt x="158496" y="684022"/>
                  </a:lnTo>
                  <a:close/>
                </a:path>
                <a:path w="2084704" h="855980" fill="norm" stroke="1" extrusionOk="0">
                  <a:moveTo>
                    <a:pt x="412750" y="118491"/>
                  </a:moveTo>
                  <a:lnTo>
                    <a:pt x="266573" y="75438"/>
                  </a:lnTo>
                  <a:lnTo>
                    <a:pt x="255778" y="111887"/>
                  </a:lnTo>
                  <a:lnTo>
                    <a:pt x="401955" y="154940"/>
                  </a:lnTo>
                  <a:lnTo>
                    <a:pt x="412750" y="118491"/>
                  </a:lnTo>
                  <a:close/>
                </a:path>
                <a:path w="2084704" h="855980" fill="norm" stroke="1" extrusionOk="0">
                  <a:moveTo>
                    <a:pt x="424815" y="697992"/>
                  </a:moveTo>
                  <a:lnTo>
                    <a:pt x="272669" y="689991"/>
                  </a:lnTo>
                  <a:lnTo>
                    <a:pt x="270637" y="728091"/>
                  </a:lnTo>
                  <a:lnTo>
                    <a:pt x="422783" y="736092"/>
                  </a:lnTo>
                  <a:lnTo>
                    <a:pt x="424815" y="697992"/>
                  </a:lnTo>
                  <a:close/>
                </a:path>
                <a:path w="2084704" h="855980" fill="norm" stroke="1" extrusionOk="0">
                  <a:moveTo>
                    <a:pt x="668528" y="193802"/>
                  </a:moveTo>
                  <a:lnTo>
                    <a:pt x="522351" y="150749"/>
                  </a:lnTo>
                  <a:lnTo>
                    <a:pt x="511556" y="187325"/>
                  </a:lnTo>
                  <a:lnTo>
                    <a:pt x="657733" y="230378"/>
                  </a:lnTo>
                  <a:lnTo>
                    <a:pt x="668528" y="193802"/>
                  </a:lnTo>
                  <a:close/>
                </a:path>
                <a:path w="2084704" h="855980" fill="norm" stroke="1" extrusionOk="0">
                  <a:moveTo>
                    <a:pt x="691134" y="712089"/>
                  </a:moveTo>
                  <a:lnTo>
                    <a:pt x="538988" y="704088"/>
                  </a:lnTo>
                  <a:lnTo>
                    <a:pt x="536956" y="742061"/>
                  </a:lnTo>
                  <a:lnTo>
                    <a:pt x="689229" y="750189"/>
                  </a:lnTo>
                  <a:lnTo>
                    <a:pt x="691134" y="712089"/>
                  </a:lnTo>
                  <a:close/>
                </a:path>
                <a:path w="2084704" h="855980" fill="norm" stroke="1" extrusionOk="0">
                  <a:moveTo>
                    <a:pt x="924433" y="269240"/>
                  </a:moveTo>
                  <a:lnTo>
                    <a:pt x="778256" y="226060"/>
                  </a:lnTo>
                  <a:lnTo>
                    <a:pt x="767448" y="262636"/>
                  </a:lnTo>
                  <a:lnTo>
                    <a:pt x="913638" y="305689"/>
                  </a:lnTo>
                  <a:lnTo>
                    <a:pt x="924433" y="269240"/>
                  </a:lnTo>
                  <a:close/>
                </a:path>
                <a:path w="2084704" h="855980" fill="norm" stroke="1" extrusionOk="0">
                  <a:moveTo>
                    <a:pt x="957453" y="726186"/>
                  </a:moveTo>
                  <a:lnTo>
                    <a:pt x="805307" y="718185"/>
                  </a:lnTo>
                  <a:lnTo>
                    <a:pt x="803262" y="756158"/>
                  </a:lnTo>
                  <a:lnTo>
                    <a:pt x="955548" y="764286"/>
                  </a:lnTo>
                  <a:lnTo>
                    <a:pt x="957453" y="726186"/>
                  </a:lnTo>
                  <a:close/>
                </a:path>
                <a:path w="2084704" h="855980" fill="norm" stroke="1" extrusionOk="0">
                  <a:moveTo>
                    <a:pt x="1180211" y="344551"/>
                  </a:moveTo>
                  <a:lnTo>
                    <a:pt x="1034034" y="301498"/>
                  </a:lnTo>
                  <a:lnTo>
                    <a:pt x="1023239" y="338074"/>
                  </a:lnTo>
                  <a:lnTo>
                    <a:pt x="1169416" y="381127"/>
                  </a:lnTo>
                  <a:lnTo>
                    <a:pt x="1180211" y="344551"/>
                  </a:lnTo>
                  <a:close/>
                </a:path>
                <a:path w="2084704" h="855980" fill="norm" stroke="1" extrusionOk="0">
                  <a:moveTo>
                    <a:pt x="1223899" y="740283"/>
                  </a:moveTo>
                  <a:lnTo>
                    <a:pt x="1071626" y="732282"/>
                  </a:lnTo>
                  <a:lnTo>
                    <a:pt x="1069594" y="770255"/>
                  </a:lnTo>
                  <a:lnTo>
                    <a:pt x="1221867" y="778383"/>
                  </a:lnTo>
                  <a:lnTo>
                    <a:pt x="1223899" y="740283"/>
                  </a:lnTo>
                  <a:close/>
                </a:path>
                <a:path w="2084704" h="855980" fill="norm" stroke="1" extrusionOk="0">
                  <a:moveTo>
                    <a:pt x="1435989" y="419862"/>
                  </a:moveTo>
                  <a:lnTo>
                    <a:pt x="1289812" y="376809"/>
                  </a:lnTo>
                  <a:lnTo>
                    <a:pt x="1279144" y="413385"/>
                  </a:lnTo>
                  <a:lnTo>
                    <a:pt x="1425321" y="456438"/>
                  </a:lnTo>
                  <a:lnTo>
                    <a:pt x="1435989" y="419862"/>
                  </a:lnTo>
                  <a:close/>
                </a:path>
                <a:path w="2084704" h="855980" fill="norm" stroke="1" extrusionOk="0">
                  <a:moveTo>
                    <a:pt x="1490218" y="754380"/>
                  </a:moveTo>
                  <a:lnTo>
                    <a:pt x="1337945" y="746252"/>
                  </a:lnTo>
                  <a:lnTo>
                    <a:pt x="1335913" y="784352"/>
                  </a:lnTo>
                  <a:lnTo>
                    <a:pt x="1488186" y="792353"/>
                  </a:lnTo>
                  <a:lnTo>
                    <a:pt x="1490218" y="754380"/>
                  </a:lnTo>
                  <a:close/>
                </a:path>
                <a:path w="2084704" h="855980" fill="norm" stroke="1" extrusionOk="0">
                  <a:moveTo>
                    <a:pt x="1691894" y="495300"/>
                  </a:moveTo>
                  <a:lnTo>
                    <a:pt x="1545717" y="452247"/>
                  </a:lnTo>
                  <a:lnTo>
                    <a:pt x="1534922" y="488823"/>
                  </a:lnTo>
                  <a:lnTo>
                    <a:pt x="1681099" y="531876"/>
                  </a:lnTo>
                  <a:lnTo>
                    <a:pt x="1691894" y="495300"/>
                  </a:lnTo>
                  <a:close/>
                </a:path>
                <a:path w="2084704" h="855980" fill="norm" stroke="1" extrusionOk="0">
                  <a:moveTo>
                    <a:pt x="1756537" y="768477"/>
                  </a:moveTo>
                  <a:lnTo>
                    <a:pt x="1604264" y="760349"/>
                  </a:lnTo>
                  <a:lnTo>
                    <a:pt x="1602359" y="798449"/>
                  </a:lnTo>
                  <a:lnTo>
                    <a:pt x="1754505" y="806450"/>
                  </a:lnTo>
                  <a:lnTo>
                    <a:pt x="1756537" y="768477"/>
                  </a:lnTo>
                  <a:close/>
                </a:path>
                <a:path w="2084704" h="855980" fill="norm" stroke="1" extrusionOk="0">
                  <a:moveTo>
                    <a:pt x="1947672" y="570611"/>
                  </a:moveTo>
                  <a:lnTo>
                    <a:pt x="1801495" y="527558"/>
                  </a:lnTo>
                  <a:lnTo>
                    <a:pt x="1790700" y="564134"/>
                  </a:lnTo>
                  <a:lnTo>
                    <a:pt x="1936877" y="607187"/>
                  </a:lnTo>
                  <a:lnTo>
                    <a:pt x="1947672" y="570611"/>
                  </a:lnTo>
                  <a:close/>
                </a:path>
                <a:path w="2084704" h="855980" fill="norm" stroke="1" extrusionOk="0">
                  <a:moveTo>
                    <a:pt x="2051951" y="818896"/>
                  </a:moveTo>
                  <a:lnTo>
                    <a:pt x="1988185" y="818896"/>
                  </a:lnTo>
                  <a:lnTo>
                    <a:pt x="1969071" y="818896"/>
                  </a:lnTo>
                  <a:lnTo>
                    <a:pt x="1967103" y="855853"/>
                  </a:lnTo>
                  <a:lnTo>
                    <a:pt x="2051951" y="818896"/>
                  </a:lnTo>
                  <a:close/>
                </a:path>
                <a:path w="2084704" h="855980" fill="norm" stroke="1" extrusionOk="0">
                  <a:moveTo>
                    <a:pt x="2084324" y="804799"/>
                  </a:moveTo>
                  <a:lnTo>
                    <a:pt x="1973199" y="741680"/>
                  </a:lnTo>
                  <a:lnTo>
                    <a:pt x="1971154" y="779792"/>
                  </a:lnTo>
                  <a:lnTo>
                    <a:pt x="1870583" y="774446"/>
                  </a:lnTo>
                  <a:lnTo>
                    <a:pt x="1868678" y="812546"/>
                  </a:lnTo>
                  <a:lnTo>
                    <a:pt x="1969122" y="817892"/>
                  </a:lnTo>
                  <a:lnTo>
                    <a:pt x="1988235" y="817892"/>
                  </a:lnTo>
                  <a:lnTo>
                    <a:pt x="2054275" y="817892"/>
                  </a:lnTo>
                  <a:lnTo>
                    <a:pt x="2084324" y="804799"/>
                  </a:lnTo>
                  <a:close/>
                </a:path>
                <a:path w="2084704" h="855980" fill="norm" stroke="1" extrusionOk="0">
                  <a:moveTo>
                    <a:pt x="2084324" y="630809"/>
                  </a:moveTo>
                  <a:lnTo>
                    <a:pt x="1990852" y="543687"/>
                  </a:lnTo>
                  <a:lnTo>
                    <a:pt x="1958467" y="653288"/>
                  </a:lnTo>
                  <a:lnTo>
                    <a:pt x="2084324" y="630809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5" name="object 15"/>
            <p:cNvSpPr/>
            <p:nvPr/>
          </p:nvSpPr>
          <p:spPr bwMode="auto">
            <a:xfrm>
              <a:off x="2350516" y="1546352"/>
              <a:ext cx="2381250" cy="1128395"/>
            </a:xfrm>
            <a:custGeom>
              <a:avLst/>
              <a:gdLst/>
              <a:ahLst/>
              <a:cxnLst/>
              <a:rect l="l" t="t" r="r" b="b"/>
              <a:pathLst>
                <a:path w="2381250" h="1128395" fill="norm" stroke="1" extrusionOk="0">
                  <a:moveTo>
                    <a:pt x="131317" y="0"/>
                  </a:moveTo>
                  <a:lnTo>
                    <a:pt x="2381249" y="713739"/>
                  </a:lnTo>
                  <a:lnTo>
                    <a:pt x="2249932" y="1127887"/>
                  </a:lnTo>
                  <a:lnTo>
                    <a:pt x="0" y="414020"/>
                  </a:lnTo>
                  <a:lnTo>
                    <a:pt x="131317" y="0"/>
                  </a:lnTo>
                  <a:close/>
                </a:path>
              </a:pathLst>
            </a:custGeom>
            <a:grpFill/>
            <a:ln w="12700">
              <a:solidFill>
                <a:srgbClr val="FFFFFF"/>
              </a:solidFill>
              <a:prstDash val="sysDashDot"/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2"/>
            <a:stretch/>
          </p:blipFill>
          <p:spPr bwMode="auto">
            <a:xfrm>
              <a:off x="2477770" y="1697736"/>
              <a:ext cx="1930609" cy="1109726"/>
            </a:xfrm>
            <a:prstGeom prst="rect">
              <a:avLst/>
            </a:prstGeom>
          </p:spPr>
        </p:pic>
      </p:grpSp>
      <p:sp>
        <p:nvSpPr>
          <p:cNvPr id="17" name="object 17"/>
          <p:cNvSpPr txBox="1"/>
          <p:nvPr/>
        </p:nvSpPr>
        <p:spPr bwMode="auto">
          <a:xfrm>
            <a:off x="2671952" y="2532633"/>
            <a:ext cx="140335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defRPr/>
            </a:pPr>
            <a:r>
              <a:rPr sz="1400">
                <a:solidFill>
                  <a:srgbClr val="2E5496"/>
                </a:solidFill>
                <a:latin typeface="Calibri"/>
                <a:cs typeface="Calibri"/>
              </a:rPr>
              <a:t>Проект</a:t>
            </a:r>
            <a:r>
              <a:rPr sz="1400" spc="-4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1400">
                <a:solidFill>
                  <a:srgbClr val="2E5496"/>
                </a:solidFill>
                <a:latin typeface="Calibri"/>
                <a:cs typeface="Calibri"/>
              </a:rPr>
              <a:t>Инд</a:t>
            </a:r>
            <a:r>
              <a:rPr sz="1400" spc="-4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1400">
                <a:solidFill>
                  <a:srgbClr val="2E5496"/>
                </a:solidFill>
                <a:latin typeface="Calibri"/>
                <a:cs typeface="Calibri"/>
              </a:rPr>
              <a:t>плана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18" name="object 18"/>
          <p:cNvGrpSpPr/>
          <p:nvPr/>
        </p:nvGrpSpPr>
        <p:grpSpPr bwMode="auto">
          <a:xfrm>
            <a:off x="6913729" y="1370090"/>
            <a:ext cx="2553335" cy="2495993"/>
            <a:chOff x="6668261" y="1388364"/>
            <a:chExt cx="2553335" cy="2495993"/>
          </a:xfrm>
        </p:grpSpPr>
        <p:sp>
          <p:nvSpPr>
            <p:cNvPr id="19" name="object 19"/>
            <p:cNvSpPr/>
            <p:nvPr/>
          </p:nvSpPr>
          <p:spPr bwMode="auto">
            <a:xfrm rot="12143537">
              <a:off x="6838186" y="1397050"/>
              <a:ext cx="2112645" cy="2092325"/>
            </a:xfrm>
            <a:custGeom>
              <a:avLst/>
              <a:gdLst/>
              <a:ahLst/>
              <a:cxnLst/>
              <a:rect l="l" t="t" r="r" b="b"/>
              <a:pathLst>
                <a:path w="2112645" h="2092325" fill="norm" stroke="1" extrusionOk="0">
                  <a:moveTo>
                    <a:pt x="136525" y="1475359"/>
                  </a:moveTo>
                  <a:lnTo>
                    <a:pt x="104013" y="1455547"/>
                  </a:lnTo>
                  <a:lnTo>
                    <a:pt x="24638" y="1585595"/>
                  </a:lnTo>
                  <a:lnTo>
                    <a:pt x="57150" y="1605534"/>
                  </a:lnTo>
                  <a:lnTo>
                    <a:pt x="136525" y="1475359"/>
                  </a:lnTo>
                  <a:close/>
                </a:path>
                <a:path w="2112645" h="2092325" fill="norm" stroke="1" extrusionOk="0">
                  <a:moveTo>
                    <a:pt x="142494" y="1996694"/>
                  </a:moveTo>
                  <a:lnTo>
                    <a:pt x="118618" y="1966976"/>
                  </a:lnTo>
                  <a:lnTo>
                    <a:pt x="0" y="2062607"/>
                  </a:lnTo>
                  <a:lnTo>
                    <a:pt x="23876" y="2092325"/>
                  </a:lnTo>
                  <a:lnTo>
                    <a:pt x="142494" y="1996694"/>
                  </a:lnTo>
                  <a:close/>
                </a:path>
                <a:path w="2112645" h="2092325" fill="norm" stroke="1" extrusionOk="0">
                  <a:moveTo>
                    <a:pt x="275463" y="1247775"/>
                  </a:moveTo>
                  <a:lnTo>
                    <a:pt x="242951" y="1227836"/>
                  </a:lnTo>
                  <a:lnTo>
                    <a:pt x="163576" y="1358011"/>
                  </a:lnTo>
                  <a:lnTo>
                    <a:pt x="196088" y="1377823"/>
                  </a:lnTo>
                  <a:lnTo>
                    <a:pt x="275463" y="1247775"/>
                  </a:lnTo>
                  <a:close/>
                </a:path>
                <a:path w="2112645" h="2092325" fill="norm" stroke="1" extrusionOk="0">
                  <a:moveTo>
                    <a:pt x="350139" y="1829308"/>
                  </a:moveTo>
                  <a:lnTo>
                    <a:pt x="326263" y="1799590"/>
                  </a:lnTo>
                  <a:lnTo>
                    <a:pt x="207645" y="1895221"/>
                  </a:lnTo>
                  <a:lnTo>
                    <a:pt x="231521" y="1924939"/>
                  </a:lnTo>
                  <a:lnTo>
                    <a:pt x="350139" y="1829308"/>
                  </a:lnTo>
                  <a:close/>
                </a:path>
                <a:path w="2112645" h="2092325" fill="norm" stroke="1" extrusionOk="0">
                  <a:moveTo>
                    <a:pt x="414401" y="1020064"/>
                  </a:moveTo>
                  <a:lnTo>
                    <a:pt x="381889" y="1000252"/>
                  </a:lnTo>
                  <a:lnTo>
                    <a:pt x="302514" y="1130300"/>
                  </a:lnTo>
                  <a:lnTo>
                    <a:pt x="335026" y="1150112"/>
                  </a:lnTo>
                  <a:lnTo>
                    <a:pt x="414401" y="1020064"/>
                  </a:lnTo>
                  <a:close/>
                </a:path>
                <a:path w="2112645" h="2092325" fill="norm" stroke="1" extrusionOk="0">
                  <a:moveTo>
                    <a:pt x="553212" y="792353"/>
                  </a:moveTo>
                  <a:lnTo>
                    <a:pt x="520700" y="772541"/>
                  </a:lnTo>
                  <a:lnTo>
                    <a:pt x="441325" y="902589"/>
                  </a:lnTo>
                  <a:lnTo>
                    <a:pt x="473837" y="922528"/>
                  </a:lnTo>
                  <a:lnTo>
                    <a:pt x="553212" y="792353"/>
                  </a:lnTo>
                  <a:close/>
                </a:path>
                <a:path w="2112645" h="2092325" fill="norm" stroke="1" extrusionOk="0">
                  <a:moveTo>
                    <a:pt x="557784" y="1661922"/>
                  </a:moveTo>
                  <a:lnTo>
                    <a:pt x="533908" y="1632204"/>
                  </a:lnTo>
                  <a:lnTo>
                    <a:pt x="415290" y="1727835"/>
                  </a:lnTo>
                  <a:lnTo>
                    <a:pt x="439166" y="1757553"/>
                  </a:lnTo>
                  <a:lnTo>
                    <a:pt x="557784" y="1661922"/>
                  </a:lnTo>
                  <a:close/>
                </a:path>
                <a:path w="2112645" h="2092325" fill="norm" stroke="1" extrusionOk="0">
                  <a:moveTo>
                    <a:pt x="692150" y="564769"/>
                  </a:moveTo>
                  <a:lnTo>
                    <a:pt x="659638" y="544830"/>
                  </a:lnTo>
                  <a:lnTo>
                    <a:pt x="580263" y="675005"/>
                  </a:lnTo>
                  <a:lnTo>
                    <a:pt x="612775" y="694817"/>
                  </a:lnTo>
                  <a:lnTo>
                    <a:pt x="692150" y="564769"/>
                  </a:lnTo>
                  <a:close/>
                </a:path>
                <a:path w="2112645" h="2092325" fill="norm" stroke="1" extrusionOk="0">
                  <a:moveTo>
                    <a:pt x="765429" y="1494536"/>
                  </a:moveTo>
                  <a:lnTo>
                    <a:pt x="741553" y="1464818"/>
                  </a:lnTo>
                  <a:lnTo>
                    <a:pt x="622808" y="1560449"/>
                  </a:lnTo>
                  <a:lnTo>
                    <a:pt x="646811" y="1590167"/>
                  </a:lnTo>
                  <a:lnTo>
                    <a:pt x="765429" y="1494536"/>
                  </a:lnTo>
                  <a:close/>
                </a:path>
                <a:path w="2112645" h="2092325" fill="norm" stroke="1" extrusionOk="0">
                  <a:moveTo>
                    <a:pt x="831088" y="337058"/>
                  </a:moveTo>
                  <a:lnTo>
                    <a:pt x="798576" y="317246"/>
                  </a:lnTo>
                  <a:lnTo>
                    <a:pt x="719201" y="447294"/>
                  </a:lnTo>
                  <a:lnTo>
                    <a:pt x="751713" y="467106"/>
                  </a:lnTo>
                  <a:lnTo>
                    <a:pt x="831088" y="337058"/>
                  </a:lnTo>
                  <a:close/>
                </a:path>
                <a:path w="2112645" h="2092325" fill="norm" stroke="1" extrusionOk="0">
                  <a:moveTo>
                    <a:pt x="970026" y="109347"/>
                  </a:moveTo>
                  <a:lnTo>
                    <a:pt x="937514" y="89535"/>
                  </a:lnTo>
                  <a:lnTo>
                    <a:pt x="858139" y="219710"/>
                  </a:lnTo>
                  <a:lnTo>
                    <a:pt x="890651" y="239522"/>
                  </a:lnTo>
                  <a:lnTo>
                    <a:pt x="970026" y="109347"/>
                  </a:lnTo>
                  <a:close/>
                </a:path>
                <a:path w="2112645" h="2092325" fill="norm" stroke="1" extrusionOk="0">
                  <a:moveTo>
                    <a:pt x="973074" y="1327150"/>
                  </a:moveTo>
                  <a:lnTo>
                    <a:pt x="949198" y="1297432"/>
                  </a:lnTo>
                  <a:lnTo>
                    <a:pt x="830453" y="1393063"/>
                  </a:lnTo>
                  <a:lnTo>
                    <a:pt x="854456" y="1422781"/>
                  </a:lnTo>
                  <a:lnTo>
                    <a:pt x="973074" y="1327150"/>
                  </a:lnTo>
                  <a:close/>
                </a:path>
                <a:path w="2112645" h="2092325" fill="norm" stroke="1" extrusionOk="0">
                  <a:moveTo>
                    <a:pt x="1014476" y="0"/>
                  </a:moveTo>
                  <a:lnTo>
                    <a:pt x="906145" y="67818"/>
                  </a:lnTo>
                  <a:lnTo>
                    <a:pt x="1003681" y="127381"/>
                  </a:lnTo>
                  <a:lnTo>
                    <a:pt x="1014476" y="0"/>
                  </a:lnTo>
                  <a:close/>
                </a:path>
                <a:path w="2112645" h="2092325" fill="norm" stroke="1" extrusionOk="0">
                  <a:moveTo>
                    <a:pt x="1180719" y="1159764"/>
                  </a:moveTo>
                  <a:lnTo>
                    <a:pt x="1156716" y="1130046"/>
                  </a:lnTo>
                  <a:lnTo>
                    <a:pt x="1038098" y="1225677"/>
                  </a:lnTo>
                  <a:lnTo>
                    <a:pt x="1062101" y="1255395"/>
                  </a:lnTo>
                  <a:lnTo>
                    <a:pt x="1180719" y="1159764"/>
                  </a:lnTo>
                  <a:close/>
                </a:path>
                <a:path w="2112645" h="2092325" fill="norm" stroke="1" extrusionOk="0">
                  <a:moveTo>
                    <a:pt x="1388364" y="992378"/>
                  </a:moveTo>
                  <a:lnTo>
                    <a:pt x="1364361" y="962660"/>
                  </a:lnTo>
                  <a:lnTo>
                    <a:pt x="1245743" y="1058291"/>
                  </a:lnTo>
                  <a:lnTo>
                    <a:pt x="1269619" y="1088009"/>
                  </a:lnTo>
                  <a:lnTo>
                    <a:pt x="1388364" y="992378"/>
                  </a:lnTo>
                  <a:close/>
                </a:path>
                <a:path w="2112645" h="2092325" fill="norm" stroke="1" extrusionOk="0">
                  <a:moveTo>
                    <a:pt x="1595882" y="824992"/>
                  </a:moveTo>
                  <a:lnTo>
                    <a:pt x="1572006" y="795274"/>
                  </a:lnTo>
                  <a:lnTo>
                    <a:pt x="1453388" y="890905"/>
                  </a:lnTo>
                  <a:lnTo>
                    <a:pt x="1477264" y="920623"/>
                  </a:lnTo>
                  <a:lnTo>
                    <a:pt x="1595882" y="824992"/>
                  </a:lnTo>
                  <a:close/>
                </a:path>
                <a:path w="2112645" h="2092325" fill="norm" stroke="1" extrusionOk="0">
                  <a:moveTo>
                    <a:pt x="1803527" y="657606"/>
                  </a:moveTo>
                  <a:lnTo>
                    <a:pt x="1779651" y="627888"/>
                  </a:lnTo>
                  <a:lnTo>
                    <a:pt x="1661033" y="723519"/>
                  </a:lnTo>
                  <a:lnTo>
                    <a:pt x="1684909" y="753237"/>
                  </a:lnTo>
                  <a:lnTo>
                    <a:pt x="1803527" y="657606"/>
                  </a:lnTo>
                  <a:close/>
                </a:path>
                <a:path w="2112645" h="2092325" fill="norm" stroke="1" extrusionOk="0">
                  <a:moveTo>
                    <a:pt x="2011172" y="490220"/>
                  </a:moveTo>
                  <a:lnTo>
                    <a:pt x="1987296" y="460502"/>
                  </a:lnTo>
                  <a:lnTo>
                    <a:pt x="1868678" y="556133"/>
                  </a:lnTo>
                  <a:lnTo>
                    <a:pt x="1892554" y="585851"/>
                  </a:lnTo>
                  <a:lnTo>
                    <a:pt x="2011172" y="490220"/>
                  </a:lnTo>
                  <a:close/>
                </a:path>
                <a:path w="2112645" h="2092325" fill="norm" stroke="1" extrusionOk="0">
                  <a:moveTo>
                    <a:pt x="2112518" y="384048"/>
                  </a:moveTo>
                  <a:lnTo>
                    <a:pt x="1987677" y="411353"/>
                  </a:lnTo>
                  <a:lnTo>
                    <a:pt x="2059305" y="500253"/>
                  </a:lnTo>
                  <a:lnTo>
                    <a:pt x="2112518" y="384048"/>
                  </a:lnTo>
                  <a:close/>
                </a:path>
              </a:pathLst>
            </a:custGeom>
            <a:solidFill>
              <a:srgbClr val="C55A11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pic>
          <p:nvPicPr>
            <p:cNvPr id="20" name="object 20"/>
            <p:cNvPicPr/>
            <p:nvPr/>
          </p:nvPicPr>
          <p:blipFill>
            <a:blip r:embed="rId3"/>
            <a:stretch/>
          </p:blipFill>
          <p:spPr bwMode="auto">
            <a:xfrm rot="2397458">
              <a:off x="7023607" y="1880931"/>
              <a:ext cx="1741805" cy="2003425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 bwMode="auto">
            <a:xfrm>
              <a:off x="6668261" y="1388364"/>
              <a:ext cx="2553335" cy="1116330"/>
            </a:xfrm>
            <a:custGeom>
              <a:avLst/>
              <a:gdLst/>
              <a:ahLst/>
              <a:cxnLst/>
              <a:rect l="l" t="t" r="r" b="b"/>
              <a:pathLst>
                <a:path w="2553334" h="1116330" fill="norm" stroke="1" extrusionOk="0">
                  <a:moveTo>
                    <a:pt x="0" y="844931"/>
                  </a:moveTo>
                  <a:lnTo>
                    <a:pt x="2459736" y="0"/>
                  </a:lnTo>
                  <a:lnTo>
                    <a:pt x="2552827" y="271018"/>
                  </a:lnTo>
                  <a:lnTo>
                    <a:pt x="93091" y="1115949"/>
                  </a:lnTo>
                  <a:lnTo>
                    <a:pt x="0" y="844931"/>
                  </a:lnTo>
                  <a:close/>
                </a:path>
              </a:pathLst>
            </a:custGeom>
            <a:grpFill/>
            <a:ln w="12700">
              <a:solidFill>
                <a:srgbClr val="FFFFFF"/>
              </a:solidFill>
              <a:prstDash val="sysDashDot"/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29" name="object 29"/>
          <p:cNvSpPr/>
          <p:nvPr/>
        </p:nvSpPr>
        <p:spPr bwMode="auto">
          <a:xfrm>
            <a:off x="4020311" y="3995927"/>
            <a:ext cx="5713730" cy="2651760"/>
          </a:xfrm>
          <a:custGeom>
            <a:avLst/>
            <a:gdLst/>
            <a:ahLst/>
            <a:cxnLst/>
            <a:rect l="l" t="t" r="r" b="b"/>
            <a:pathLst>
              <a:path w="5713730" h="2651759" fill="norm" stroke="1" extrusionOk="0">
                <a:moveTo>
                  <a:pt x="0" y="2651760"/>
                </a:moveTo>
                <a:lnTo>
                  <a:pt x="5713476" y="2651760"/>
                </a:lnTo>
                <a:lnTo>
                  <a:pt x="5713476" y="0"/>
                </a:lnTo>
                <a:lnTo>
                  <a:pt x="0" y="0"/>
                </a:lnTo>
                <a:lnTo>
                  <a:pt x="0" y="2651760"/>
                </a:lnTo>
                <a:close/>
              </a:path>
            </a:pathLst>
          </a:custGeom>
          <a:ln w="12700">
            <a:solidFill>
              <a:srgbClr val="FFFFFF"/>
            </a:solidFill>
            <a:prstDash val="sysDashDot"/>
          </a:ln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30" name="object 30"/>
          <p:cNvSpPr txBox="1"/>
          <p:nvPr/>
        </p:nvSpPr>
        <p:spPr bwMode="auto">
          <a:xfrm>
            <a:off x="407121" y="3755165"/>
            <a:ext cx="5418455" cy="15517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marR="5080" indent="-28702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299085" algn="l"/>
                <a:tab pos="299720" algn="l"/>
              </a:tabLst>
              <a:defRPr/>
            </a:pPr>
            <a:r>
              <a:rPr sz="2000" b="1">
                <a:solidFill>
                  <a:srgbClr val="538235"/>
                </a:solidFill>
                <a:latin typeface="Calibri"/>
                <a:cs typeface="Calibri"/>
              </a:rPr>
              <a:t>План и </a:t>
            </a:r>
            <a:r>
              <a:rPr sz="2000" b="1" spc="-5">
                <a:solidFill>
                  <a:srgbClr val="538235"/>
                </a:solidFill>
                <a:latin typeface="Calibri"/>
                <a:cs typeface="Calibri"/>
              </a:rPr>
              <a:t>Отчет </a:t>
            </a:r>
            <a:r>
              <a:rPr sz="2000">
                <a:solidFill>
                  <a:srgbClr val="538235"/>
                </a:solidFill>
                <a:latin typeface="Calibri"/>
                <a:cs typeface="Calibri"/>
              </a:rPr>
              <a:t>о выполнении </a:t>
            </a:r>
            <a:r>
              <a:rPr sz="2000" spc="-5">
                <a:solidFill>
                  <a:srgbClr val="538235"/>
                </a:solidFill>
                <a:latin typeface="Calibri"/>
                <a:cs typeface="Calibri"/>
              </a:rPr>
              <a:t>(аттестации) </a:t>
            </a:r>
            <a:r>
              <a:rPr sz="2000">
                <a:solidFill>
                  <a:srgbClr val="538235"/>
                </a:solidFill>
                <a:latin typeface="Calibri"/>
                <a:cs typeface="Calibri"/>
              </a:rPr>
              <a:t>инд. плана </a:t>
            </a:r>
            <a:r>
              <a:rPr sz="2000" spc="-5">
                <a:solidFill>
                  <a:srgbClr val="538235"/>
                </a:solidFill>
                <a:latin typeface="Calibri"/>
                <a:cs typeface="Calibri"/>
              </a:rPr>
              <a:t>за прошедший </a:t>
            </a:r>
            <a:r>
              <a:rPr sz="2000" spc="-305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sz="2000" spc="-5">
                <a:solidFill>
                  <a:srgbClr val="538235"/>
                </a:solidFill>
                <a:latin typeface="Calibri"/>
                <a:cs typeface="Calibri"/>
              </a:rPr>
              <a:t>аттестационный</a:t>
            </a:r>
            <a:r>
              <a:rPr sz="2000" spc="-10">
                <a:solidFill>
                  <a:srgbClr val="538235"/>
                </a:solidFill>
                <a:latin typeface="Calibri"/>
                <a:cs typeface="Calibri"/>
              </a:rPr>
              <a:t> период</a:t>
            </a:r>
            <a:r>
              <a:rPr sz="2000">
                <a:solidFill>
                  <a:srgbClr val="538235"/>
                </a:solidFill>
                <a:latin typeface="Calibri"/>
                <a:cs typeface="Calibri"/>
              </a:rPr>
              <a:t> по</a:t>
            </a:r>
            <a:r>
              <a:rPr sz="2000" spc="-10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sz="2000" spc="-5">
                <a:solidFill>
                  <a:srgbClr val="538235"/>
                </a:solidFill>
                <a:latin typeface="Calibri"/>
                <a:cs typeface="Calibri"/>
              </a:rPr>
              <a:t>завершению</a:t>
            </a:r>
            <a:r>
              <a:rPr sz="2000" spc="5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sz="2000" spc="-5">
                <a:solidFill>
                  <a:srgbClr val="538235"/>
                </a:solidFill>
                <a:latin typeface="Calibri"/>
                <a:cs typeface="Calibri"/>
              </a:rPr>
              <a:t>проведения</a:t>
            </a:r>
            <a:endParaRPr sz="2000">
              <a:latin typeface="Calibri"/>
              <a:cs typeface="Calibri"/>
            </a:endParaRPr>
          </a:p>
          <a:p>
            <a:pPr marL="299085" marR="250190">
              <a:lnSpc>
                <a:spcPct val="100000"/>
              </a:lnSpc>
              <a:spcBef>
                <a:spcPts val="5"/>
              </a:spcBef>
              <a:defRPr/>
            </a:pPr>
            <a:r>
              <a:rPr sz="2000" spc="-5">
                <a:solidFill>
                  <a:srgbClr val="538235"/>
                </a:solidFill>
                <a:latin typeface="Calibri"/>
                <a:cs typeface="Calibri"/>
              </a:rPr>
              <a:t>промежуточной</a:t>
            </a:r>
            <a:r>
              <a:rPr sz="2000" spc="-30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sz="2000" spc="-5">
                <a:solidFill>
                  <a:srgbClr val="538235"/>
                </a:solidFill>
                <a:latin typeface="Calibri"/>
                <a:cs typeface="Calibri"/>
              </a:rPr>
              <a:t>аттестации</a:t>
            </a:r>
            <a:r>
              <a:rPr lang="ru-RU" sz="2000" spc="-5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lang="ru-RU" sz="2000" b="1" spc="-5">
                <a:solidFill>
                  <a:srgbClr val="FF0000"/>
                </a:solidFill>
                <a:latin typeface="Calibri"/>
                <a:cs typeface="Calibri"/>
              </a:rPr>
              <a:t>хранятся на кафедрах.</a:t>
            </a:r>
            <a:endParaRPr sz="2000" b="1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31" name="object 31"/>
          <p:cNvSpPr txBox="1"/>
          <p:nvPr/>
        </p:nvSpPr>
        <p:spPr bwMode="auto">
          <a:xfrm>
            <a:off x="3089133" y="3890601"/>
            <a:ext cx="8650418" cy="270990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768090" marR="191769" indent="-287020" algn="just">
              <a:lnSpc>
                <a:spcPct val="100000"/>
              </a:lnSpc>
              <a:spcBef>
                <a:spcPts val="960"/>
              </a:spcBef>
              <a:buFont typeface="Arial MT"/>
              <a:buChar char="•"/>
              <a:tabLst>
                <a:tab pos="3768725" algn="l"/>
              </a:tabLst>
              <a:defRPr/>
            </a:pPr>
            <a:r>
              <a:rPr sz="2000" spc="-5">
                <a:solidFill>
                  <a:srgbClr val="538235"/>
                </a:solidFill>
                <a:latin typeface="Calibri"/>
                <a:cs typeface="Calibri"/>
              </a:rPr>
              <a:t>Ответственность</a:t>
            </a:r>
            <a:r>
              <a:rPr sz="2000" spc="-5">
                <a:solidFill>
                  <a:srgbClr val="538235"/>
                </a:solidFill>
                <a:latin typeface="Calibri"/>
                <a:cs typeface="Calibri"/>
              </a:rPr>
              <a:t> за сохранение индивидуального </a:t>
            </a:r>
            <a:r>
              <a:rPr sz="2000">
                <a:solidFill>
                  <a:srgbClr val="538235"/>
                </a:solidFill>
                <a:latin typeface="Calibri"/>
                <a:cs typeface="Calibri"/>
              </a:rPr>
              <a:t>плана </a:t>
            </a:r>
            <a:r>
              <a:rPr sz="2000" spc="-5">
                <a:solidFill>
                  <a:srgbClr val="538235"/>
                </a:solidFill>
                <a:latin typeface="Calibri"/>
                <a:cs typeface="Calibri"/>
              </a:rPr>
              <a:t>после </a:t>
            </a:r>
            <a:r>
              <a:rPr sz="2000" spc="-10">
                <a:solidFill>
                  <a:srgbClr val="538235"/>
                </a:solidFill>
                <a:latin typeface="Calibri"/>
                <a:cs typeface="Calibri"/>
              </a:rPr>
              <a:t>его </a:t>
            </a:r>
            <a:r>
              <a:rPr sz="2000" spc="-305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sz="2000" spc="-5">
                <a:solidFill>
                  <a:srgbClr val="538235"/>
                </a:solidFill>
                <a:latin typeface="Calibri"/>
                <a:cs typeface="Calibri"/>
              </a:rPr>
              <a:t>утверждения </a:t>
            </a:r>
            <a:r>
              <a:rPr sz="2000" spc="-5">
                <a:solidFill>
                  <a:srgbClr val="538235"/>
                </a:solidFill>
                <a:latin typeface="Calibri"/>
                <a:cs typeface="Calibri"/>
              </a:rPr>
              <a:t>несет</a:t>
            </a:r>
            <a:r>
              <a:rPr sz="2000" spc="-5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lang="ru-RU" sz="2000" b="1" spc="-5">
                <a:solidFill>
                  <a:srgbClr val="538235"/>
                </a:solidFill>
                <a:latin typeface="Calibri"/>
                <a:cs typeface="Calibri"/>
              </a:rPr>
              <a:t>аспирант</a:t>
            </a:r>
            <a:r>
              <a:rPr lang="ru-RU" sz="2000" spc="-5">
                <a:solidFill>
                  <a:srgbClr val="538235"/>
                </a:solidFill>
                <a:latin typeface="Calibri"/>
                <a:cs typeface="Calibri"/>
              </a:rPr>
              <a:t> и </a:t>
            </a:r>
            <a:r>
              <a:rPr sz="2000" b="1" spc="-10">
                <a:solidFill>
                  <a:srgbClr val="538235"/>
                </a:solidFill>
                <a:latin typeface="Calibri"/>
                <a:cs typeface="Calibri"/>
              </a:rPr>
              <a:t>кафедра</a:t>
            </a:r>
            <a:r>
              <a:rPr sz="2000" spc="-10">
                <a:solidFill>
                  <a:srgbClr val="538235"/>
                </a:solidFill>
                <a:latin typeface="Calibri"/>
                <a:cs typeface="Calibri"/>
              </a:rPr>
              <a:t>. </a:t>
            </a:r>
            <a:r>
              <a:rPr sz="2000" spc="-5">
                <a:solidFill>
                  <a:srgbClr val="538235"/>
                </a:solidFill>
                <a:latin typeface="Calibri"/>
                <a:cs typeface="Calibri"/>
              </a:rPr>
              <a:t>Кафедра </a:t>
            </a:r>
            <a:r>
              <a:rPr sz="2000" b="1" i="1" spc="-10">
                <a:solidFill>
                  <a:srgbClr val="538235"/>
                </a:solidFill>
                <a:latin typeface="Calibri"/>
                <a:cs typeface="Calibri"/>
              </a:rPr>
              <a:t>передает</a:t>
            </a:r>
            <a:r>
              <a:rPr sz="2000" b="1" i="1" spc="-10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lang="ru-RU" sz="2000" b="1" i="1" spc="-10">
                <a:solidFill>
                  <a:srgbClr val="538235"/>
                </a:solidFill>
                <a:latin typeface="Calibri"/>
                <a:cs typeface="Calibri"/>
              </a:rPr>
              <a:t>И</a:t>
            </a:r>
            <a:r>
              <a:rPr sz="2000" b="1" i="1">
                <a:solidFill>
                  <a:srgbClr val="538235"/>
                </a:solidFill>
                <a:latin typeface="Calibri"/>
                <a:cs typeface="Calibri"/>
              </a:rPr>
              <a:t>ндивидуальный</a:t>
            </a:r>
            <a:r>
              <a:rPr sz="2000" b="1" i="1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sz="2000" b="1" i="1" spc="5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sz="2000" b="1" i="1">
                <a:solidFill>
                  <a:srgbClr val="538235"/>
                </a:solidFill>
                <a:latin typeface="Calibri"/>
                <a:cs typeface="Calibri"/>
              </a:rPr>
              <a:t>план</a:t>
            </a:r>
            <a:r>
              <a:rPr sz="2000" b="1" i="1" spc="-15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lang="ru-RU" sz="2000" b="1" i="1" spc="-15">
                <a:solidFill>
                  <a:srgbClr val="538235"/>
                </a:solidFill>
                <a:latin typeface="Calibri"/>
                <a:cs typeface="Calibri"/>
              </a:rPr>
              <a:t>и Отчеты за все курсы </a:t>
            </a:r>
            <a:r>
              <a:rPr sz="2000" u="sng">
                <a:solidFill>
                  <a:srgbClr val="538235"/>
                </a:solidFill>
                <a:latin typeface="Calibri"/>
                <a:cs typeface="Calibri"/>
              </a:rPr>
              <a:t>в </a:t>
            </a:r>
            <a:r>
              <a:rPr sz="2000" u="sng" spc="-30">
                <a:solidFill>
                  <a:srgbClr val="538235"/>
                </a:solidFill>
                <a:latin typeface="Calibri"/>
                <a:cs typeface="Calibri"/>
              </a:rPr>
              <a:t>отдел</a:t>
            </a:r>
            <a:r>
              <a:rPr sz="2000" u="sng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lang="ru-RU" sz="2000" u="sng">
                <a:solidFill>
                  <a:srgbClr val="538235"/>
                </a:solidFill>
                <a:latin typeface="Calibri"/>
                <a:cs typeface="Calibri"/>
              </a:rPr>
              <a:t>докторантуры и аспирантуры (каб.562</a:t>
            </a:r>
            <a:r>
              <a:rPr lang="ru-RU" sz="2000" u="sng">
                <a:solidFill>
                  <a:srgbClr val="538235"/>
                </a:solidFill>
                <a:latin typeface="Calibri"/>
                <a:cs typeface="Calibri"/>
              </a:rPr>
              <a:t>)</a:t>
            </a:r>
            <a:r>
              <a:rPr lang="ru-RU" sz="2000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lang="ru-RU" sz="2000" b="1" spc="-10">
                <a:solidFill>
                  <a:srgbClr val="538235"/>
                </a:solidFill>
                <a:latin typeface="Calibri"/>
                <a:cs typeface="Calibri"/>
              </a:rPr>
              <a:t>после промежуточной аттестации в 6 семестре.</a:t>
            </a:r>
            <a:endParaRPr sz="2000" b="1">
              <a:latin typeface="Calibri"/>
              <a:cs typeface="Calibri"/>
            </a:endParaRPr>
          </a:p>
          <a:p>
            <a:pPr marL="12700">
              <a:lnSpc>
                <a:spcPts val="2030"/>
              </a:lnSpc>
              <a:defRPr/>
            </a:pP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 bwMode="auto">
          <a:xfrm>
            <a:off x="916938" y="308227"/>
            <a:ext cx="9047925" cy="1295759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 marR="5080" algn="ctr">
              <a:lnSpc>
                <a:spcPts val="4750"/>
              </a:lnSpc>
              <a:spcBef>
                <a:spcPts val="700"/>
              </a:spcBef>
              <a:defRPr/>
            </a:pPr>
            <a:r>
              <a:rPr spc="-5">
                <a:solidFill>
                  <a:srgbClr val="7030A0"/>
                </a:solidFill>
              </a:rPr>
              <a:t>Кто</a:t>
            </a:r>
            <a:r>
              <a:rPr spc="-20">
                <a:solidFill>
                  <a:srgbClr val="7030A0"/>
                </a:solidFill>
              </a:rPr>
              <a:t> </a:t>
            </a:r>
            <a:r>
              <a:rPr spc="-5">
                <a:solidFill>
                  <a:srgbClr val="7030A0"/>
                </a:solidFill>
              </a:rPr>
              <a:t>осуществляет</a:t>
            </a:r>
            <a:r>
              <a:rPr spc="15">
                <a:solidFill>
                  <a:srgbClr val="7030A0"/>
                </a:solidFill>
              </a:rPr>
              <a:t> </a:t>
            </a:r>
            <a:r>
              <a:rPr spc="-5">
                <a:solidFill>
                  <a:srgbClr val="7030A0"/>
                </a:solidFill>
              </a:rPr>
              <a:t>заполнение </a:t>
            </a:r>
            <a:r>
              <a:rPr spc="-980">
                <a:solidFill>
                  <a:srgbClr val="7030A0"/>
                </a:solidFill>
              </a:rPr>
              <a:t> </a:t>
            </a:r>
            <a:r>
              <a:rPr spc="-5">
                <a:solidFill>
                  <a:srgbClr val="7030A0"/>
                </a:solidFill>
              </a:rPr>
              <a:t>индивидуального</a:t>
            </a:r>
            <a:r>
              <a:rPr>
                <a:solidFill>
                  <a:srgbClr val="7030A0"/>
                </a:solidFill>
              </a:rPr>
              <a:t> </a:t>
            </a:r>
            <a:r>
              <a:rPr spc="-5">
                <a:solidFill>
                  <a:srgbClr val="7030A0"/>
                </a:solidFill>
              </a:rPr>
              <a:t>плана?</a:t>
            </a:r>
            <a:endParaRPr>
              <a:solidFill>
                <a:srgbClr val="7030A0"/>
              </a:solidFill>
            </a:endParaRPr>
          </a:p>
        </p:txBody>
      </p:sp>
      <p:sp>
        <p:nvSpPr>
          <p:cNvPr id="3" name="object 3"/>
          <p:cNvSpPr txBox="1"/>
          <p:nvPr/>
        </p:nvSpPr>
        <p:spPr bwMode="auto">
          <a:xfrm>
            <a:off x="475588" y="2064460"/>
            <a:ext cx="10864398" cy="3413611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241300" marR="163195" indent="-228600" algn="l">
              <a:lnSpc>
                <a:spcPts val="2690"/>
              </a:lnSpc>
              <a:spcBef>
                <a:spcPts val="745"/>
              </a:spcBef>
              <a:spcAft>
                <a:spcPts val="0"/>
              </a:spcAft>
              <a:buFont typeface="Arial MT"/>
              <a:buChar char="•"/>
              <a:tabLst>
                <a:tab pos="241299" algn="l"/>
                <a:tab pos="4262119" algn="l"/>
              </a:tabLst>
              <a:defRPr/>
            </a:pPr>
            <a:r>
              <a:rPr sz="2800" b="1" u="sng" spc="-35">
                <a:latin typeface="Calibri"/>
                <a:cs typeface="Calibri"/>
              </a:rPr>
              <a:t>АСПИРАНТ</a:t>
            </a:r>
            <a:r>
              <a:rPr sz="2800" b="1" spc="30">
                <a:latin typeface="Calibri"/>
                <a:cs typeface="Calibri"/>
              </a:rPr>
              <a:t> </a:t>
            </a:r>
            <a:r>
              <a:rPr sz="2800" spc="-15">
                <a:latin typeface="Calibri"/>
                <a:cs typeface="Calibri"/>
              </a:rPr>
              <a:t>представляет</a:t>
            </a:r>
            <a:r>
              <a:rPr sz="2800" spc="5">
                <a:latin typeface="Calibri"/>
                <a:cs typeface="Calibri"/>
              </a:rPr>
              <a:t> </a:t>
            </a:r>
            <a:r>
              <a:rPr sz="2800" spc="-5">
                <a:latin typeface="Calibri"/>
                <a:cs typeface="Calibri"/>
              </a:rPr>
              <a:t>проект</a:t>
            </a:r>
            <a:r>
              <a:rPr sz="2800" spc="30">
                <a:latin typeface="Calibri"/>
                <a:cs typeface="Calibri"/>
              </a:rPr>
              <a:t> </a:t>
            </a:r>
            <a:r>
              <a:rPr sz="2800" spc="-5">
                <a:latin typeface="Calibri"/>
                <a:cs typeface="Calibri"/>
              </a:rPr>
              <a:t>и</a:t>
            </a:r>
            <a:r>
              <a:rPr sz="2800">
                <a:latin typeface="Calibri"/>
                <a:cs typeface="Calibri"/>
              </a:rPr>
              <a:t> </a:t>
            </a:r>
            <a:r>
              <a:rPr sz="2800" spc="-20">
                <a:latin typeface="Calibri"/>
                <a:cs typeface="Calibri"/>
              </a:rPr>
              <a:t>согласует</a:t>
            </a:r>
            <a:r>
              <a:rPr sz="2800" spc="-25">
                <a:latin typeface="Calibri"/>
                <a:cs typeface="Calibri"/>
              </a:rPr>
              <a:t> </a:t>
            </a:r>
            <a:r>
              <a:rPr sz="2800" spc="-15">
                <a:latin typeface="Calibri"/>
                <a:cs typeface="Calibri"/>
              </a:rPr>
              <a:t>его</a:t>
            </a:r>
            <a:r>
              <a:rPr sz="2800">
                <a:latin typeface="Calibri"/>
                <a:cs typeface="Calibri"/>
              </a:rPr>
              <a:t> </a:t>
            </a:r>
            <a:r>
              <a:rPr sz="2800" spc="-5">
                <a:latin typeface="Calibri"/>
                <a:cs typeface="Calibri"/>
              </a:rPr>
              <a:t>в </a:t>
            </a:r>
            <a:r>
              <a:rPr sz="2800" spc="-10">
                <a:latin typeface="Calibri"/>
                <a:cs typeface="Calibri"/>
              </a:rPr>
              <a:t>рабочем</a:t>
            </a:r>
            <a:r>
              <a:rPr sz="2800" spc="-5">
                <a:latin typeface="Calibri"/>
                <a:cs typeface="Calibri"/>
              </a:rPr>
              <a:t> </a:t>
            </a:r>
            <a:r>
              <a:rPr sz="2800" spc="-15">
                <a:latin typeface="Calibri"/>
                <a:cs typeface="Calibri"/>
              </a:rPr>
              <a:t>порядке</a:t>
            </a:r>
            <a:r>
              <a:rPr sz="2800" spc="40">
                <a:latin typeface="Calibri"/>
                <a:cs typeface="Calibri"/>
              </a:rPr>
              <a:t> </a:t>
            </a:r>
            <a:r>
              <a:rPr sz="2800" spc="-5">
                <a:latin typeface="Calibri"/>
                <a:cs typeface="Calibri"/>
              </a:rPr>
              <a:t>с </a:t>
            </a:r>
            <a:r>
              <a:rPr sz="2800" spc="-620">
                <a:latin typeface="Calibri"/>
                <a:cs typeface="Calibri"/>
              </a:rPr>
              <a:t> </a:t>
            </a:r>
            <a:r>
              <a:rPr sz="2800" spc="-5">
                <a:latin typeface="Calibri"/>
                <a:cs typeface="Calibri"/>
              </a:rPr>
              <a:t>научным</a:t>
            </a:r>
            <a:r>
              <a:rPr sz="2800" spc="20">
                <a:latin typeface="Calibri"/>
                <a:cs typeface="Calibri"/>
              </a:rPr>
              <a:t> </a:t>
            </a:r>
            <a:r>
              <a:rPr sz="2800" spc="-25">
                <a:latin typeface="Calibri"/>
                <a:cs typeface="Calibri"/>
              </a:rPr>
              <a:t>руководителем;	</a:t>
            </a:r>
            <a:r>
              <a:rPr sz="2800" spc="-5">
                <a:latin typeface="Calibri"/>
                <a:cs typeface="Calibri"/>
              </a:rPr>
              <a:t>-</a:t>
            </a:r>
            <a:r>
              <a:rPr sz="2800" spc="5">
                <a:latin typeface="Calibri"/>
                <a:cs typeface="Calibri"/>
              </a:rPr>
              <a:t> </a:t>
            </a:r>
            <a:r>
              <a:rPr lang="ru-RU" sz="2800" b="1" i="0" u="none" strike="noStrike" cap="none" spc="14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с</a:t>
            </a:r>
            <a:r>
              <a:rPr lang="ru-RU" sz="2800" b="1" i="0" u="none" strike="noStrike" cap="none" spc="14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01.10.2024 г. по</a:t>
            </a:r>
            <a:r>
              <a:rPr sz="2800" spc="9">
                <a:latin typeface="Calibri"/>
                <a:cs typeface="Calibri"/>
              </a:rPr>
              <a:t> </a:t>
            </a:r>
            <a:r>
              <a:rPr sz="2800" b="1" spc="15">
                <a:solidFill>
                  <a:srgbClr val="FF0000"/>
                </a:solidFill>
                <a:latin typeface="Calibri"/>
                <a:cs typeface="Calibri"/>
              </a:rPr>
              <a:t>09.10.2024 г.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2100"/>
              </a:spcBef>
              <a:buFont typeface="Arial MT"/>
              <a:buChar char="•"/>
              <a:tabLst>
                <a:tab pos="241300" algn="l"/>
              </a:tabLst>
              <a:defRPr/>
            </a:pPr>
            <a:r>
              <a:rPr sz="2800" b="1" u="sng" spc="-30">
                <a:latin typeface="Calibri"/>
                <a:cs typeface="Calibri"/>
              </a:rPr>
              <a:t>НАУЧНЫЙ</a:t>
            </a:r>
            <a:r>
              <a:rPr sz="2800" b="1" u="sng" spc="10">
                <a:latin typeface="Calibri"/>
                <a:cs typeface="Calibri"/>
              </a:rPr>
              <a:t> </a:t>
            </a:r>
            <a:r>
              <a:rPr sz="2800" b="1" u="sng" spc="-20">
                <a:latin typeface="Calibri"/>
                <a:cs typeface="Calibri"/>
              </a:rPr>
              <a:t>РУКОВОДИТЕЛЬ</a:t>
            </a:r>
            <a:r>
              <a:rPr sz="2800" b="1" spc="20">
                <a:latin typeface="Calibri"/>
                <a:cs typeface="Calibri"/>
              </a:rPr>
              <a:t> </a:t>
            </a:r>
            <a:r>
              <a:rPr sz="2800" spc="-30">
                <a:latin typeface="Calibri"/>
                <a:cs typeface="Calibri"/>
              </a:rPr>
              <a:t>согласует,</a:t>
            </a:r>
            <a:r>
              <a:rPr sz="2800" spc="-10">
                <a:latin typeface="Calibri"/>
                <a:cs typeface="Calibri"/>
              </a:rPr>
              <a:t> </a:t>
            </a:r>
            <a:r>
              <a:rPr sz="2800" spc="-15">
                <a:latin typeface="Calibri"/>
                <a:cs typeface="Calibri"/>
              </a:rPr>
              <a:t>подтверждая</a:t>
            </a:r>
            <a:r>
              <a:rPr sz="2800" spc="10">
                <a:latin typeface="Calibri"/>
                <a:cs typeface="Calibri"/>
              </a:rPr>
              <a:t> </a:t>
            </a:r>
            <a:r>
              <a:rPr sz="2800">
                <a:latin typeface="Calibri"/>
                <a:cs typeface="Calibri"/>
              </a:rPr>
              <a:t>своей</a:t>
            </a:r>
            <a:r>
              <a:rPr sz="2800" spc="-10">
                <a:latin typeface="Calibri"/>
                <a:cs typeface="Calibri"/>
              </a:rPr>
              <a:t> </a:t>
            </a:r>
            <a:r>
              <a:rPr sz="2800" spc="-5">
                <a:latin typeface="Calibri"/>
                <a:cs typeface="Calibri"/>
              </a:rPr>
              <a:t>визой;</a:t>
            </a:r>
            <a:endParaRPr sz="2800">
              <a:latin typeface="Calibri"/>
              <a:cs typeface="Calibri"/>
            </a:endParaRPr>
          </a:p>
          <a:p>
            <a:pPr marL="241300" marR="5080" indent="-228600">
              <a:lnSpc>
                <a:spcPts val="2690"/>
              </a:lnSpc>
              <a:spcBef>
                <a:spcPts val="2740"/>
              </a:spcBef>
              <a:buFont typeface="Arial MT"/>
              <a:buChar char="•"/>
              <a:tabLst>
                <a:tab pos="241300" algn="l"/>
              </a:tabLst>
              <a:defRPr/>
            </a:pPr>
            <a:r>
              <a:rPr sz="2800" b="1" u="sng" spc="-50">
                <a:latin typeface="Calibri"/>
                <a:cs typeface="Calibri"/>
              </a:rPr>
              <a:t>КАФЕДРА</a:t>
            </a:r>
            <a:r>
              <a:rPr sz="2800" b="1" spc="25">
                <a:latin typeface="Calibri"/>
                <a:cs typeface="Calibri"/>
              </a:rPr>
              <a:t> </a:t>
            </a:r>
            <a:r>
              <a:rPr sz="2800" spc="-5">
                <a:latin typeface="Calibri"/>
                <a:cs typeface="Calibri"/>
              </a:rPr>
              <a:t>–</a:t>
            </a:r>
            <a:r>
              <a:rPr sz="2800" spc="10">
                <a:latin typeface="Calibri"/>
                <a:cs typeface="Calibri"/>
              </a:rPr>
              <a:t> </a:t>
            </a:r>
            <a:r>
              <a:rPr sz="2800" spc="-10">
                <a:latin typeface="Calibri"/>
                <a:cs typeface="Calibri"/>
              </a:rPr>
              <a:t>рассматривает</a:t>
            </a:r>
            <a:r>
              <a:rPr sz="2800">
                <a:latin typeface="Calibri"/>
                <a:cs typeface="Calibri"/>
              </a:rPr>
              <a:t> </a:t>
            </a:r>
            <a:r>
              <a:rPr sz="2800" spc="-5">
                <a:latin typeface="Calibri"/>
                <a:cs typeface="Calibri"/>
              </a:rPr>
              <a:t>ИП</a:t>
            </a:r>
            <a:r>
              <a:rPr sz="2800" spc="15">
                <a:latin typeface="Calibri"/>
                <a:cs typeface="Calibri"/>
              </a:rPr>
              <a:t> </a:t>
            </a:r>
            <a:r>
              <a:rPr sz="2800" spc="-5">
                <a:latin typeface="Calibri"/>
                <a:cs typeface="Calibri"/>
              </a:rPr>
              <a:t>совместно</a:t>
            </a:r>
            <a:r>
              <a:rPr sz="2800">
                <a:latin typeface="Calibri"/>
                <a:cs typeface="Calibri"/>
              </a:rPr>
              <a:t> </a:t>
            </a:r>
            <a:r>
              <a:rPr sz="2800" spc="-5">
                <a:latin typeface="Calibri"/>
                <a:cs typeface="Calibri"/>
              </a:rPr>
              <a:t>с</a:t>
            </a:r>
            <a:r>
              <a:rPr sz="2800" spc="5">
                <a:latin typeface="Calibri"/>
                <a:cs typeface="Calibri"/>
              </a:rPr>
              <a:t> </a:t>
            </a:r>
            <a:r>
              <a:rPr sz="2800" spc="-5">
                <a:latin typeface="Calibri"/>
                <a:cs typeface="Calibri"/>
              </a:rPr>
              <a:t>научным</a:t>
            </a:r>
            <a:r>
              <a:rPr sz="2800" spc="10">
                <a:latin typeface="Calibri"/>
                <a:cs typeface="Calibri"/>
              </a:rPr>
              <a:t> </a:t>
            </a:r>
            <a:r>
              <a:rPr sz="2800" spc="-25">
                <a:latin typeface="Calibri"/>
                <a:cs typeface="Calibri"/>
              </a:rPr>
              <a:t>руководителем</a:t>
            </a:r>
            <a:r>
              <a:rPr sz="2800" spc="5">
                <a:latin typeface="Calibri"/>
                <a:cs typeface="Calibri"/>
              </a:rPr>
              <a:t> </a:t>
            </a:r>
            <a:r>
              <a:rPr sz="2800" spc="-5">
                <a:latin typeface="Calibri"/>
                <a:cs typeface="Calibri"/>
              </a:rPr>
              <a:t>и </a:t>
            </a:r>
            <a:r>
              <a:rPr sz="2800" spc="-620">
                <a:latin typeface="Calibri"/>
                <a:cs typeface="Calibri"/>
              </a:rPr>
              <a:t> </a:t>
            </a:r>
            <a:r>
              <a:rPr sz="2800" spc="-15">
                <a:latin typeface="Calibri"/>
                <a:cs typeface="Calibri"/>
              </a:rPr>
              <a:t>рекомендует</a:t>
            </a:r>
            <a:r>
              <a:rPr sz="2800">
                <a:latin typeface="Calibri"/>
                <a:cs typeface="Calibri"/>
              </a:rPr>
              <a:t> </a:t>
            </a:r>
            <a:r>
              <a:rPr sz="2800" spc="-5">
                <a:latin typeface="Calibri"/>
                <a:cs typeface="Calibri"/>
              </a:rPr>
              <a:t>внести</a:t>
            </a:r>
            <a:r>
              <a:rPr sz="2800" spc="5">
                <a:latin typeface="Calibri"/>
                <a:cs typeface="Calibri"/>
              </a:rPr>
              <a:t> </a:t>
            </a:r>
            <a:r>
              <a:rPr sz="2800" spc="-5">
                <a:latin typeface="Calibri"/>
                <a:cs typeface="Calibri"/>
              </a:rPr>
              <a:t>изменения</a:t>
            </a:r>
            <a:r>
              <a:rPr sz="2800" spc="-10">
                <a:latin typeface="Calibri"/>
                <a:cs typeface="Calibri"/>
              </a:rPr>
              <a:t> </a:t>
            </a:r>
            <a:r>
              <a:rPr sz="2800" spc="-5">
                <a:latin typeface="Calibri"/>
                <a:cs typeface="Calibri"/>
              </a:rPr>
              <a:t>или</a:t>
            </a:r>
            <a:r>
              <a:rPr sz="2800" spc="5">
                <a:latin typeface="Calibri"/>
                <a:cs typeface="Calibri"/>
              </a:rPr>
              <a:t> </a:t>
            </a:r>
            <a:r>
              <a:rPr sz="2800" spc="-5">
                <a:latin typeface="Calibri"/>
                <a:cs typeface="Calibri"/>
              </a:rPr>
              <a:t>утверждает</a:t>
            </a:r>
            <a:r>
              <a:rPr sz="2800">
                <a:latin typeface="Calibri"/>
                <a:cs typeface="Calibri"/>
              </a:rPr>
              <a:t> </a:t>
            </a:r>
            <a:r>
              <a:rPr sz="2800" spc="-15">
                <a:latin typeface="Calibri"/>
                <a:cs typeface="Calibri"/>
              </a:rPr>
              <a:t>его</a:t>
            </a:r>
            <a:r>
              <a:rPr sz="2800">
                <a:latin typeface="Calibri"/>
                <a:cs typeface="Calibri"/>
              </a:rPr>
              <a:t> </a:t>
            </a:r>
            <a:r>
              <a:rPr sz="2800" spc="-20">
                <a:latin typeface="Calibri"/>
                <a:cs typeface="Calibri"/>
              </a:rPr>
              <a:t>окончательную </a:t>
            </a:r>
            <a:r>
              <a:rPr sz="2800" spc="-15">
                <a:latin typeface="Calibri"/>
                <a:cs typeface="Calibri"/>
              </a:rPr>
              <a:t> редакцию</a:t>
            </a:r>
            <a:r>
              <a:rPr sz="2800" spc="5">
                <a:latin typeface="Calibri"/>
                <a:cs typeface="Calibri"/>
              </a:rPr>
              <a:t> </a:t>
            </a:r>
            <a:r>
              <a:rPr sz="2800" spc="-5">
                <a:latin typeface="Calibri"/>
                <a:cs typeface="Calibri"/>
              </a:rPr>
              <a:t>–</a:t>
            </a:r>
            <a:r>
              <a:rPr sz="2800" spc="10">
                <a:latin typeface="Calibri"/>
                <a:cs typeface="Calibri"/>
              </a:rPr>
              <a:t> </a:t>
            </a:r>
            <a:r>
              <a:rPr sz="2800" spc="-5">
                <a:latin typeface="Calibri"/>
                <a:cs typeface="Calibri"/>
              </a:rPr>
              <a:t>план</a:t>
            </a:r>
            <a:r>
              <a:rPr sz="2800">
                <a:latin typeface="Calibri"/>
                <a:cs typeface="Calibri"/>
              </a:rPr>
              <a:t> </a:t>
            </a:r>
            <a:r>
              <a:rPr sz="2800" spc="-20">
                <a:latin typeface="Calibri"/>
                <a:cs typeface="Calibri"/>
              </a:rPr>
              <a:t>должен</a:t>
            </a:r>
            <a:r>
              <a:rPr sz="2800">
                <a:latin typeface="Calibri"/>
                <a:cs typeface="Calibri"/>
              </a:rPr>
              <a:t> </a:t>
            </a:r>
            <a:r>
              <a:rPr sz="2800" spc="-5">
                <a:latin typeface="Calibri"/>
                <a:cs typeface="Calibri"/>
              </a:rPr>
              <a:t>быть </a:t>
            </a:r>
            <a:r>
              <a:rPr sz="2800" spc="-10">
                <a:latin typeface="Calibri"/>
                <a:cs typeface="Calibri"/>
              </a:rPr>
              <a:t>утвержден</a:t>
            </a:r>
            <a:endParaRPr sz="2800">
              <a:latin typeface="Calibri"/>
              <a:cs typeface="Calibri"/>
            </a:endParaRPr>
          </a:p>
          <a:p>
            <a:pPr marL="2562225" marR="1624965" indent="-774700" algn="just">
              <a:lnSpc>
                <a:spcPct val="80000"/>
              </a:lnSpc>
              <a:spcBef>
                <a:spcPts val="1025"/>
              </a:spcBef>
              <a:defRPr/>
            </a:pPr>
            <a:r>
              <a:rPr lang="ru-RU" sz="2800" b="1" spc="-5">
                <a:solidFill>
                  <a:srgbClr val="FF0000"/>
                </a:solidFill>
                <a:latin typeface="Calibri"/>
                <a:cs typeface="Calibri"/>
              </a:rPr>
              <a:t>              </a:t>
            </a:r>
            <a:r>
              <a:rPr lang="ru-RU" sz="3600" b="1" spc="-4">
                <a:solidFill>
                  <a:srgbClr val="FF0000"/>
                </a:solidFill>
                <a:latin typeface="Calibri"/>
                <a:cs typeface="Calibri"/>
              </a:rPr>
              <a:t> с 09.10.2024 г. по 16.10.2024 г.</a:t>
            </a:r>
            <a:endParaRPr sz="3600" b="1" spc="-35">
              <a:solidFill>
                <a:srgbClr val="FF0000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 bwMode="auto">
          <a:xfrm>
            <a:off x="412037" y="0"/>
            <a:ext cx="194437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defRPr/>
            </a:pPr>
            <a:r>
              <a:rPr spc="-30">
                <a:solidFill>
                  <a:srgbClr val="FF0000"/>
                </a:solidFill>
              </a:rPr>
              <a:t>В</a:t>
            </a:r>
            <a:r>
              <a:rPr spc="-35">
                <a:solidFill>
                  <a:srgbClr val="FF0000"/>
                </a:solidFill>
              </a:rPr>
              <a:t>А</a:t>
            </a:r>
            <a:r>
              <a:rPr spc="-50">
                <a:solidFill>
                  <a:srgbClr val="FF0000"/>
                </a:solidFill>
              </a:rPr>
              <a:t>ЖН</a:t>
            </a:r>
            <a:r>
              <a:rPr spc="-65">
                <a:solidFill>
                  <a:srgbClr val="FF0000"/>
                </a:solidFill>
              </a:rPr>
              <a:t>О</a:t>
            </a:r>
            <a:r>
              <a:rPr>
                <a:solidFill>
                  <a:srgbClr val="FF0000"/>
                </a:solidFill>
              </a:rPr>
              <a:t>!</a:t>
            </a:r>
            <a:endParaRPr/>
          </a:p>
        </p:txBody>
      </p:sp>
      <p:sp>
        <p:nvSpPr>
          <p:cNvPr id="3" name="object 3"/>
          <p:cNvSpPr txBox="1"/>
          <p:nvPr/>
        </p:nvSpPr>
        <p:spPr bwMode="auto">
          <a:xfrm flipH="0" flipV="0">
            <a:off x="649649" y="696594"/>
            <a:ext cx="10993777" cy="5671036"/>
          </a:xfrm>
          <a:prstGeom prst="rect">
            <a:avLst/>
          </a:prstGeom>
        </p:spPr>
        <p:txBody>
          <a:bodyPr vert="horz" wrap="square" lIns="0" tIns="12064" rIns="0" bIns="0" rtlCol="0">
            <a:spAutoFit/>
          </a:bodyPr>
          <a:lstStyle/>
          <a:p>
            <a:pPr marL="241300" indent="-228600">
              <a:lnSpc>
                <a:spcPts val="3025"/>
              </a:lnSpc>
              <a:spcBef>
                <a:spcPts val="95"/>
              </a:spcBef>
              <a:buFont typeface="Arial MT"/>
              <a:buChar char="•"/>
              <a:tabLst>
                <a:tab pos="241300" algn="l"/>
              </a:tabLst>
              <a:defRPr/>
            </a:pPr>
            <a:r>
              <a:rPr sz="2800" spc="-20">
                <a:latin typeface="Calibri"/>
                <a:cs typeface="Calibri"/>
              </a:rPr>
              <a:t>Если</a:t>
            </a:r>
            <a:r>
              <a:rPr sz="2800" spc="5">
                <a:latin typeface="Calibri"/>
                <a:cs typeface="Calibri"/>
              </a:rPr>
              <a:t> </a:t>
            </a:r>
            <a:r>
              <a:rPr sz="2800" spc="-5">
                <a:latin typeface="Calibri"/>
                <a:cs typeface="Calibri"/>
              </a:rPr>
              <a:t>аспирант</a:t>
            </a:r>
            <a:r>
              <a:rPr sz="2800" spc="30">
                <a:latin typeface="Calibri"/>
                <a:cs typeface="Calibri"/>
              </a:rPr>
              <a:t> </a:t>
            </a:r>
            <a:r>
              <a:rPr sz="2800" spc="-5">
                <a:latin typeface="Calibri"/>
                <a:cs typeface="Calibri"/>
              </a:rPr>
              <a:t>не</a:t>
            </a:r>
            <a:r>
              <a:rPr sz="2800" spc="5">
                <a:latin typeface="Calibri"/>
                <a:cs typeface="Calibri"/>
              </a:rPr>
              <a:t> </a:t>
            </a:r>
            <a:r>
              <a:rPr sz="2800" spc="-10">
                <a:latin typeface="Calibri"/>
                <a:cs typeface="Calibri"/>
              </a:rPr>
              <a:t>представил</a:t>
            </a:r>
            <a:r>
              <a:rPr sz="2800" spc="10">
                <a:latin typeface="Calibri"/>
                <a:cs typeface="Calibri"/>
              </a:rPr>
              <a:t> </a:t>
            </a:r>
            <a:r>
              <a:rPr sz="2800" spc="-5">
                <a:latin typeface="Calibri"/>
                <a:cs typeface="Calibri"/>
              </a:rPr>
              <a:t>проект</a:t>
            </a:r>
            <a:r>
              <a:rPr sz="2800" spc="30">
                <a:latin typeface="Calibri"/>
                <a:cs typeface="Calibri"/>
              </a:rPr>
              <a:t> </a:t>
            </a:r>
            <a:r>
              <a:rPr sz="2800" spc="-10">
                <a:latin typeface="Calibri"/>
                <a:cs typeface="Calibri"/>
              </a:rPr>
              <a:t>индивидуального</a:t>
            </a:r>
            <a:r>
              <a:rPr sz="2800">
                <a:latin typeface="Calibri"/>
                <a:cs typeface="Calibri"/>
              </a:rPr>
              <a:t> </a:t>
            </a:r>
            <a:r>
              <a:rPr sz="2800" spc="-10">
                <a:latin typeface="Calibri"/>
                <a:cs typeface="Calibri"/>
              </a:rPr>
              <a:t>плана</a:t>
            </a:r>
            <a:r>
              <a:rPr sz="2800" spc="15">
                <a:latin typeface="Calibri"/>
                <a:cs typeface="Calibri"/>
              </a:rPr>
              <a:t> </a:t>
            </a:r>
            <a:r>
              <a:rPr sz="2800" spc="-5">
                <a:latin typeface="Calibri"/>
                <a:cs typeface="Calibri"/>
              </a:rPr>
              <a:t>в</a:t>
            </a:r>
            <a:endParaRPr sz="2800">
              <a:latin typeface="Calibri"/>
              <a:cs typeface="Calibri"/>
            </a:endParaRPr>
          </a:p>
          <a:p>
            <a:pPr marL="241300" marR="5080">
              <a:lnSpc>
                <a:spcPts val="2690"/>
              </a:lnSpc>
              <a:spcBef>
                <a:spcPts val="315"/>
              </a:spcBef>
              <a:defRPr/>
            </a:pPr>
            <a:r>
              <a:rPr sz="2800" spc="-10">
                <a:latin typeface="Calibri"/>
                <a:cs typeface="Calibri"/>
              </a:rPr>
              <a:t>установленный </a:t>
            </a:r>
            <a:r>
              <a:rPr sz="2800" spc="-5">
                <a:latin typeface="Calibri"/>
                <a:cs typeface="Calibri"/>
              </a:rPr>
              <a:t>срок</a:t>
            </a:r>
            <a:r>
              <a:rPr sz="2800" spc="45">
                <a:latin typeface="Calibri"/>
                <a:cs typeface="Calibri"/>
              </a:rPr>
              <a:t> </a:t>
            </a:r>
            <a:r>
              <a:rPr sz="2800" spc="-5">
                <a:latin typeface="Calibri"/>
                <a:cs typeface="Calibri"/>
              </a:rPr>
              <a:t>–</a:t>
            </a:r>
            <a:r>
              <a:rPr sz="2800" spc="5">
                <a:latin typeface="Calibri"/>
                <a:cs typeface="Calibri"/>
              </a:rPr>
              <a:t> </a:t>
            </a:r>
            <a:r>
              <a:rPr sz="2800" b="1" spc="-10">
                <a:solidFill>
                  <a:srgbClr val="FF0000"/>
                </a:solidFill>
                <a:latin typeface="Calibri"/>
                <a:cs typeface="Calibri"/>
              </a:rPr>
              <a:t>научный</a:t>
            </a:r>
            <a:r>
              <a:rPr sz="2800" b="1" spc="3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25">
                <a:solidFill>
                  <a:srgbClr val="FF0000"/>
                </a:solidFill>
                <a:latin typeface="Calibri"/>
                <a:cs typeface="Calibri"/>
              </a:rPr>
              <a:t>руководитель</a:t>
            </a:r>
            <a:r>
              <a:rPr sz="2800" b="1" spc="2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5">
                <a:solidFill>
                  <a:srgbClr val="FF0000"/>
                </a:solidFill>
                <a:latin typeface="Calibri"/>
                <a:cs typeface="Calibri"/>
              </a:rPr>
              <a:t>выносит</a:t>
            </a:r>
            <a:r>
              <a:rPr sz="2800" b="1" spc="-1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spc="-5">
                <a:latin typeface="Calibri"/>
                <a:cs typeface="Calibri"/>
              </a:rPr>
              <a:t>на</a:t>
            </a:r>
            <a:r>
              <a:rPr sz="2800" spc="10">
                <a:latin typeface="Calibri"/>
                <a:cs typeface="Calibri"/>
              </a:rPr>
              <a:t> </a:t>
            </a:r>
            <a:r>
              <a:rPr sz="2800" spc="-10">
                <a:latin typeface="Calibri"/>
                <a:cs typeface="Calibri"/>
              </a:rPr>
              <a:t>заседание </a:t>
            </a:r>
            <a:r>
              <a:rPr sz="2800" spc="-5">
                <a:latin typeface="Calibri"/>
                <a:cs typeface="Calibri"/>
              </a:rPr>
              <a:t> </a:t>
            </a:r>
            <a:r>
              <a:rPr sz="2800" spc="-15">
                <a:latin typeface="Calibri"/>
                <a:cs typeface="Calibri"/>
              </a:rPr>
              <a:t>кафедры</a:t>
            </a:r>
            <a:r>
              <a:rPr sz="2800" spc="5">
                <a:latin typeface="Calibri"/>
                <a:cs typeface="Calibri"/>
              </a:rPr>
              <a:t> </a:t>
            </a:r>
            <a:r>
              <a:rPr sz="2800" spc="-5">
                <a:latin typeface="Calibri"/>
                <a:cs typeface="Calibri"/>
              </a:rPr>
              <a:t>Индивидуальный</a:t>
            </a:r>
            <a:r>
              <a:rPr sz="2800" spc="5">
                <a:latin typeface="Calibri"/>
                <a:cs typeface="Calibri"/>
              </a:rPr>
              <a:t> </a:t>
            </a:r>
            <a:r>
              <a:rPr sz="2800" spc="-5">
                <a:latin typeface="Calibri"/>
                <a:cs typeface="Calibri"/>
              </a:rPr>
              <a:t>план</a:t>
            </a:r>
            <a:r>
              <a:rPr sz="2800" spc="20">
                <a:latin typeface="Calibri"/>
                <a:cs typeface="Calibri"/>
              </a:rPr>
              <a:t> </a:t>
            </a:r>
            <a:r>
              <a:rPr sz="2800" spc="-5">
                <a:latin typeface="Calibri"/>
                <a:cs typeface="Calibri"/>
              </a:rPr>
              <a:t>аспиранта</a:t>
            </a:r>
            <a:r>
              <a:rPr sz="2800">
                <a:latin typeface="Calibri"/>
                <a:cs typeface="Calibri"/>
              </a:rPr>
              <a:t> </a:t>
            </a:r>
            <a:r>
              <a:rPr sz="2800" spc="-5">
                <a:latin typeface="Calibri"/>
                <a:cs typeface="Calibri"/>
              </a:rPr>
              <a:t>и</a:t>
            </a:r>
            <a:r>
              <a:rPr sz="2800" spc="20">
                <a:latin typeface="Calibri"/>
                <a:cs typeface="Calibri"/>
              </a:rPr>
              <a:t> </a:t>
            </a:r>
            <a:r>
              <a:rPr sz="2800" spc="-10">
                <a:latin typeface="Calibri"/>
                <a:cs typeface="Calibri"/>
              </a:rPr>
              <a:t>прикрепленного</a:t>
            </a:r>
            <a:r>
              <a:rPr sz="2800" spc="25">
                <a:latin typeface="Calibri"/>
                <a:cs typeface="Calibri"/>
              </a:rPr>
              <a:t> </a:t>
            </a:r>
            <a:r>
              <a:rPr sz="2800" spc="-10">
                <a:latin typeface="Calibri"/>
                <a:cs typeface="Calibri"/>
              </a:rPr>
              <a:t>лица</a:t>
            </a:r>
            <a:r>
              <a:rPr sz="2800">
                <a:latin typeface="Calibri"/>
                <a:cs typeface="Calibri"/>
              </a:rPr>
              <a:t> на</a:t>
            </a:r>
            <a:r>
              <a:rPr sz="2800" spc="-5">
                <a:latin typeface="Calibri"/>
                <a:cs typeface="Calibri"/>
              </a:rPr>
              <a:t> свое </a:t>
            </a:r>
            <a:r>
              <a:rPr sz="2800" spc="-620">
                <a:latin typeface="Calibri"/>
                <a:cs typeface="Calibri"/>
              </a:rPr>
              <a:t> </a:t>
            </a:r>
            <a:r>
              <a:rPr sz="2800" spc="-10">
                <a:latin typeface="Calibri"/>
                <a:cs typeface="Calibri"/>
              </a:rPr>
              <a:t>усмотрение.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2120"/>
              </a:spcBef>
              <a:buFont typeface="Arial MT"/>
              <a:buChar char="•"/>
              <a:tabLst>
                <a:tab pos="241300" algn="l"/>
              </a:tabLst>
              <a:defRPr/>
            </a:pPr>
            <a:r>
              <a:rPr sz="2800" spc="-10">
                <a:latin typeface="Calibri"/>
                <a:cs typeface="Calibri"/>
              </a:rPr>
              <a:t>Кафедра</a:t>
            </a:r>
            <a:r>
              <a:rPr sz="2800" spc="-5">
                <a:latin typeface="Calibri"/>
                <a:cs typeface="Calibri"/>
              </a:rPr>
              <a:t> утверждает</a:t>
            </a:r>
            <a:r>
              <a:rPr sz="2800" spc="-15">
                <a:latin typeface="Calibri"/>
                <a:cs typeface="Calibri"/>
              </a:rPr>
              <a:t> такой </a:t>
            </a:r>
            <a:r>
              <a:rPr sz="2800" spc="-5">
                <a:latin typeface="Calibri"/>
                <a:cs typeface="Calibri"/>
              </a:rPr>
              <a:t>индивидуальный</a:t>
            </a:r>
            <a:r>
              <a:rPr sz="2800" spc="-15">
                <a:latin typeface="Calibri"/>
                <a:cs typeface="Calibri"/>
              </a:rPr>
              <a:t> </a:t>
            </a:r>
            <a:r>
              <a:rPr sz="2800" spc="-5">
                <a:latin typeface="Calibri"/>
                <a:cs typeface="Calibri"/>
              </a:rPr>
              <a:t>план.</a:t>
            </a:r>
            <a:endParaRPr sz="2800">
              <a:latin typeface="Calibri"/>
              <a:cs typeface="Calibri"/>
            </a:endParaRPr>
          </a:p>
          <a:p>
            <a:pPr marL="241300" marR="375285" indent="-228600">
              <a:lnSpc>
                <a:spcPct val="80000"/>
              </a:lnSpc>
              <a:spcBef>
                <a:spcPts val="2760"/>
              </a:spcBef>
              <a:buFont typeface="Arial MT"/>
              <a:buChar char="•"/>
              <a:tabLst>
                <a:tab pos="241300" algn="l"/>
              </a:tabLst>
              <a:defRPr/>
            </a:pPr>
            <a:r>
              <a:rPr sz="2800" spc="-20">
                <a:latin typeface="Calibri"/>
                <a:cs typeface="Calibri"/>
              </a:rPr>
              <a:t>Если</a:t>
            </a:r>
            <a:r>
              <a:rPr sz="2800" spc="-5">
                <a:latin typeface="Calibri"/>
                <a:cs typeface="Calibri"/>
              </a:rPr>
              <a:t> в</a:t>
            </a:r>
            <a:r>
              <a:rPr sz="2800">
                <a:latin typeface="Calibri"/>
                <a:cs typeface="Calibri"/>
              </a:rPr>
              <a:t> </a:t>
            </a:r>
            <a:r>
              <a:rPr sz="2800" spc="-10">
                <a:latin typeface="Calibri"/>
                <a:cs typeface="Calibri"/>
              </a:rPr>
              <a:t>последствии</a:t>
            </a:r>
            <a:r>
              <a:rPr sz="2800" spc="10">
                <a:latin typeface="Calibri"/>
                <a:cs typeface="Calibri"/>
              </a:rPr>
              <a:t> </a:t>
            </a:r>
            <a:r>
              <a:rPr sz="2800" b="1" spc="-5">
                <a:solidFill>
                  <a:srgbClr val="FF0000"/>
                </a:solidFill>
                <a:latin typeface="Calibri"/>
                <a:cs typeface="Calibri"/>
              </a:rPr>
              <a:t>аспирант</a:t>
            </a:r>
            <a:r>
              <a:rPr sz="2800" b="1" spc="3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spc="-15">
                <a:latin typeface="Calibri"/>
                <a:cs typeface="Calibri"/>
              </a:rPr>
              <a:t>захочет</a:t>
            </a:r>
            <a:r>
              <a:rPr sz="2800" spc="20">
                <a:latin typeface="Calibri"/>
                <a:cs typeface="Calibri"/>
              </a:rPr>
              <a:t> </a:t>
            </a:r>
            <a:r>
              <a:rPr sz="2800" b="1" spc="-5">
                <a:solidFill>
                  <a:srgbClr val="FF0000"/>
                </a:solidFill>
                <a:latin typeface="Calibri"/>
                <a:cs typeface="Calibri"/>
              </a:rPr>
              <a:t>внести</a:t>
            </a:r>
            <a:r>
              <a:rPr sz="2800" b="1" spc="2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5">
                <a:solidFill>
                  <a:srgbClr val="FF0000"/>
                </a:solidFill>
                <a:latin typeface="Calibri"/>
                <a:cs typeface="Calibri"/>
              </a:rPr>
              <a:t>изменения</a:t>
            </a:r>
            <a:r>
              <a:rPr sz="2800" b="1" spc="5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spc="-5">
                <a:latin typeface="Calibri"/>
                <a:cs typeface="Calibri"/>
              </a:rPr>
              <a:t>–</a:t>
            </a:r>
            <a:r>
              <a:rPr sz="2800" spc="15">
                <a:latin typeface="Calibri"/>
                <a:cs typeface="Calibri"/>
              </a:rPr>
              <a:t> </a:t>
            </a:r>
            <a:r>
              <a:rPr sz="2800" spc="-5">
                <a:latin typeface="Calibri"/>
                <a:cs typeface="Calibri"/>
              </a:rPr>
              <a:t>он</a:t>
            </a:r>
            <a:r>
              <a:rPr sz="2800" spc="10">
                <a:latin typeface="Calibri"/>
                <a:cs typeface="Calibri"/>
              </a:rPr>
              <a:t> </a:t>
            </a:r>
            <a:r>
              <a:rPr sz="2800" spc="-15">
                <a:latin typeface="Calibri"/>
                <a:cs typeface="Calibri"/>
              </a:rPr>
              <a:t>сможет </a:t>
            </a:r>
            <a:r>
              <a:rPr sz="2800" spc="-30">
                <a:latin typeface="Calibri"/>
                <a:cs typeface="Calibri"/>
              </a:rPr>
              <a:t>это </a:t>
            </a:r>
            <a:r>
              <a:rPr sz="2800" spc="-615">
                <a:latin typeface="Calibri"/>
                <a:cs typeface="Calibri"/>
              </a:rPr>
              <a:t> </a:t>
            </a:r>
            <a:r>
              <a:rPr sz="2800" spc="-15">
                <a:latin typeface="Calibri"/>
                <a:cs typeface="Calibri"/>
              </a:rPr>
              <a:t>сделать</a:t>
            </a:r>
            <a:r>
              <a:rPr sz="2800" spc="-5">
                <a:latin typeface="Calibri"/>
                <a:cs typeface="Calibri"/>
              </a:rPr>
              <a:t> в </a:t>
            </a:r>
            <a:r>
              <a:rPr sz="2800" spc="-10">
                <a:latin typeface="Calibri"/>
                <a:cs typeface="Calibri"/>
              </a:rPr>
              <a:t>установленном</a:t>
            </a:r>
            <a:r>
              <a:rPr sz="2800" spc="-15">
                <a:latin typeface="Calibri"/>
                <a:cs typeface="Calibri"/>
              </a:rPr>
              <a:t> положением</a:t>
            </a:r>
            <a:r>
              <a:rPr sz="2800" spc="-20">
                <a:latin typeface="Calibri"/>
                <a:cs typeface="Calibri"/>
              </a:rPr>
              <a:t> </a:t>
            </a:r>
            <a:r>
              <a:rPr sz="2800" spc="-10">
                <a:latin typeface="Calibri"/>
                <a:cs typeface="Calibri"/>
              </a:rPr>
              <a:t>порядке.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Arial MT"/>
              <a:buChar char="•"/>
              <a:defRPr/>
            </a:pPr>
            <a:endParaRPr sz="2300">
              <a:latin typeface="Calibri"/>
              <a:cs typeface="Calibri"/>
            </a:endParaRPr>
          </a:p>
          <a:p>
            <a:pPr marL="162560" marR="353695" algn="just">
              <a:lnSpc>
                <a:spcPct val="100000"/>
              </a:lnSpc>
              <a:spcBef>
                <a:spcPts val="1370"/>
              </a:spcBef>
              <a:defRPr/>
            </a:pPr>
            <a:r>
              <a:rPr sz="3200" b="1" i="1" u="sng" spc="-10">
                <a:solidFill>
                  <a:srgbClr val="FF0000"/>
                </a:solidFill>
                <a:latin typeface="Times New Roman"/>
                <a:cs typeface="Times New Roman"/>
              </a:rPr>
              <a:t>Невыполнение</a:t>
            </a:r>
            <a:r>
              <a:rPr sz="3200" b="1" i="1" u="sng" spc="-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b="1" i="1" u="sng" spc="-10">
                <a:solidFill>
                  <a:srgbClr val="FF0000"/>
                </a:solidFill>
                <a:latin typeface="Times New Roman"/>
                <a:cs typeface="Times New Roman"/>
              </a:rPr>
              <a:t>индивидуального</a:t>
            </a:r>
            <a:r>
              <a:rPr sz="3200" b="1" i="1" u="sng" spc="-5">
                <a:solidFill>
                  <a:srgbClr val="FF0000"/>
                </a:solidFill>
                <a:latin typeface="Times New Roman"/>
                <a:cs typeface="Times New Roman"/>
              </a:rPr>
              <a:t> плана</a:t>
            </a:r>
            <a:r>
              <a:rPr sz="3200" b="1" i="1" u="sng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b="1" i="1" u="sng" spc="-15">
                <a:solidFill>
                  <a:srgbClr val="FF0000"/>
                </a:solidFill>
                <a:latin typeface="Times New Roman"/>
                <a:cs typeface="Times New Roman"/>
              </a:rPr>
              <a:t>аспир</a:t>
            </a:r>
            <a:r>
              <a:rPr sz="3200" b="1" i="1" spc="-15">
                <a:solidFill>
                  <a:srgbClr val="FF0000"/>
                </a:solidFill>
                <a:latin typeface="Times New Roman"/>
                <a:cs typeface="Times New Roman"/>
              </a:rPr>
              <a:t>антом,</a:t>
            </a:r>
            <a:r>
              <a:rPr sz="3200" b="1" i="1" spc="-1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b="1" i="1" spc="-5">
                <a:solidFill>
                  <a:srgbClr val="FF0000"/>
                </a:solidFill>
                <a:latin typeface="Times New Roman"/>
                <a:cs typeface="Times New Roman"/>
              </a:rPr>
              <a:t>установленное</a:t>
            </a:r>
            <a:r>
              <a:rPr sz="3200" b="1" i="1">
                <a:solidFill>
                  <a:srgbClr val="FF0000"/>
                </a:solidFill>
                <a:latin typeface="Times New Roman"/>
                <a:cs typeface="Times New Roman"/>
              </a:rPr>
              <a:t> в</a:t>
            </a:r>
            <a:r>
              <a:rPr sz="3200" b="1" i="1" spc="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b="1" i="1" spc="-25">
                <a:solidFill>
                  <a:srgbClr val="FF0000"/>
                </a:solidFill>
                <a:latin typeface="Times New Roman"/>
                <a:cs typeface="Times New Roman"/>
              </a:rPr>
              <a:t>ходе </a:t>
            </a:r>
            <a:r>
              <a:rPr sz="3200" b="1" i="1" spc="-20">
                <a:solidFill>
                  <a:srgbClr val="FF0000"/>
                </a:solidFill>
                <a:latin typeface="Times New Roman"/>
                <a:cs typeface="Times New Roman"/>
              </a:rPr>
              <a:t> промежуточной </a:t>
            </a:r>
            <a:r>
              <a:rPr sz="3200" b="1" i="1" spc="-10">
                <a:solidFill>
                  <a:srgbClr val="FF0000"/>
                </a:solidFill>
                <a:latin typeface="Times New Roman"/>
                <a:cs typeface="Times New Roman"/>
              </a:rPr>
              <a:t>аттестации, является основанием </a:t>
            </a:r>
            <a:r>
              <a:rPr sz="3200" b="1" i="1" u="sng" spc="-5">
                <a:solidFill>
                  <a:srgbClr val="FF0000"/>
                </a:solidFill>
                <a:latin typeface="Times New Roman"/>
                <a:cs typeface="Times New Roman"/>
              </a:rPr>
              <a:t>для отчисления из </a:t>
            </a:r>
            <a:r>
              <a:rPr sz="3200" b="1" i="1" u="sng">
                <a:solidFill>
                  <a:srgbClr val="FF0000"/>
                </a:solidFill>
                <a:latin typeface="Times New Roman"/>
                <a:cs typeface="Times New Roman"/>
              </a:rPr>
              <a:t>числа</a:t>
            </a:r>
            <a:r>
              <a:rPr sz="3200" b="1" i="1" u="sng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b="1" i="1" u="sng" spc="-5">
                <a:solidFill>
                  <a:srgbClr val="FF0000"/>
                </a:solidFill>
                <a:latin typeface="Times New Roman"/>
                <a:cs typeface="Times New Roman"/>
              </a:rPr>
              <a:t>аспирантов</a:t>
            </a:r>
            <a:r>
              <a:rPr lang="ru-RU" sz="3200" b="1" i="1" u="sng" spc="-5">
                <a:solidFill>
                  <a:srgbClr val="FF0000"/>
                </a:solidFill>
                <a:latin typeface="Times New Roman"/>
                <a:cs typeface="Times New Roman"/>
              </a:rPr>
              <a:t>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 bwMode="auto">
          <a:xfrm>
            <a:off x="1122679" y="133425"/>
            <a:ext cx="9808929" cy="135481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  <a:defRPr/>
            </a:pPr>
            <a:r>
              <a:rPr spc="-5">
                <a:solidFill>
                  <a:srgbClr val="7030A0"/>
                </a:solidFill>
              </a:rPr>
              <a:t>Составные</a:t>
            </a:r>
            <a:r>
              <a:rPr spc="15">
                <a:solidFill>
                  <a:srgbClr val="7030A0"/>
                </a:solidFill>
              </a:rPr>
              <a:t> </a:t>
            </a:r>
            <a:r>
              <a:rPr spc="-5">
                <a:solidFill>
                  <a:srgbClr val="7030A0"/>
                </a:solidFill>
              </a:rPr>
              <a:t>части</a:t>
            </a:r>
            <a:r>
              <a:rPr spc="5">
                <a:solidFill>
                  <a:srgbClr val="7030A0"/>
                </a:solidFill>
              </a:rPr>
              <a:t> </a:t>
            </a:r>
            <a:r>
              <a:rPr>
                <a:solidFill>
                  <a:srgbClr val="7030A0"/>
                </a:solidFill>
              </a:rPr>
              <a:t>Индивидуального </a:t>
            </a:r>
            <a:r>
              <a:rPr spc="-5">
                <a:solidFill>
                  <a:srgbClr val="7030A0"/>
                </a:solidFill>
              </a:rPr>
              <a:t>плана</a:t>
            </a:r>
            <a:endParaRPr/>
          </a:p>
        </p:txBody>
      </p:sp>
      <p:sp>
        <p:nvSpPr>
          <p:cNvPr id="3" name="object 3"/>
          <p:cNvSpPr/>
          <p:nvPr/>
        </p:nvSpPr>
        <p:spPr bwMode="auto">
          <a:xfrm>
            <a:off x="398081" y="1498294"/>
            <a:ext cx="5710555" cy="2601595"/>
          </a:xfrm>
          <a:custGeom>
            <a:avLst/>
            <a:gdLst/>
            <a:ahLst/>
            <a:cxnLst/>
            <a:rect l="l" t="t" r="r" b="b"/>
            <a:pathLst>
              <a:path w="5710555" h="2601595" fill="norm" stroke="1" extrusionOk="0">
                <a:moveTo>
                  <a:pt x="5710428" y="0"/>
                </a:moveTo>
                <a:lnTo>
                  <a:pt x="433578" y="0"/>
                </a:lnTo>
                <a:lnTo>
                  <a:pt x="386334" y="2544"/>
                </a:lnTo>
                <a:lnTo>
                  <a:pt x="340565" y="10003"/>
                </a:lnTo>
                <a:lnTo>
                  <a:pt x="296533" y="22110"/>
                </a:lnTo>
                <a:lnTo>
                  <a:pt x="254504" y="38600"/>
                </a:lnTo>
                <a:lnTo>
                  <a:pt x="214742" y="59210"/>
                </a:lnTo>
                <a:lnTo>
                  <a:pt x="177512" y="83673"/>
                </a:lnTo>
                <a:lnTo>
                  <a:pt x="143078" y="111726"/>
                </a:lnTo>
                <a:lnTo>
                  <a:pt x="111704" y="143103"/>
                </a:lnTo>
                <a:lnTo>
                  <a:pt x="83655" y="177539"/>
                </a:lnTo>
                <a:lnTo>
                  <a:pt x="59196" y="214771"/>
                </a:lnTo>
                <a:lnTo>
                  <a:pt x="38590" y="254532"/>
                </a:lnTo>
                <a:lnTo>
                  <a:pt x="22104" y="296558"/>
                </a:lnTo>
                <a:lnTo>
                  <a:pt x="10000" y="340584"/>
                </a:lnTo>
                <a:lnTo>
                  <a:pt x="2544" y="386345"/>
                </a:lnTo>
                <a:lnTo>
                  <a:pt x="0" y="433577"/>
                </a:lnTo>
                <a:lnTo>
                  <a:pt x="0" y="2601468"/>
                </a:lnTo>
                <a:lnTo>
                  <a:pt x="5710428" y="2601468"/>
                </a:lnTo>
                <a:lnTo>
                  <a:pt x="5710428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4" name="object 4"/>
          <p:cNvSpPr txBox="1"/>
          <p:nvPr/>
        </p:nvSpPr>
        <p:spPr bwMode="auto">
          <a:xfrm>
            <a:off x="916938" y="2041078"/>
            <a:ext cx="4342130" cy="1344930"/>
          </a:xfrm>
          <a:prstGeom prst="rect">
            <a:avLst/>
          </a:prstGeom>
        </p:spPr>
        <p:txBody>
          <a:bodyPr vert="horz" wrap="square" lIns="0" tIns="116839" rIns="0" bIns="0" rtlCol="0">
            <a:spAutoFit/>
          </a:bodyPr>
          <a:lstStyle/>
          <a:p>
            <a:pPr marL="2540" algn="ctr">
              <a:lnSpc>
                <a:spcPct val="100000"/>
              </a:lnSpc>
              <a:spcBef>
                <a:spcPts val="919"/>
              </a:spcBef>
              <a:defRPr/>
            </a:pPr>
            <a:r>
              <a:rPr sz="2500" spc="-10">
                <a:solidFill>
                  <a:srgbClr val="FFFFFF"/>
                </a:solidFill>
                <a:latin typeface="Calibri"/>
                <a:cs typeface="Calibri"/>
              </a:rPr>
              <a:t>ОБОСНОВАНИЕ</a:t>
            </a:r>
            <a:r>
              <a:rPr sz="250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spc="-30">
                <a:solidFill>
                  <a:srgbClr val="FFFFFF"/>
                </a:solidFill>
                <a:latin typeface="Calibri"/>
                <a:cs typeface="Calibri"/>
              </a:rPr>
              <a:t>ВЫБОРА</a:t>
            </a:r>
            <a:r>
              <a:rPr sz="2500" spc="1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spc="-10">
                <a:solidFill>
                  <a:srgbClr val="FFFFFF"/>
                </a:solidFill>
                <a:latin typeface="Calibri"/>
                <a:cs typeface="Calibri"/>
              </a:rPr>
              <a:t>ТЕМЫ</a:t>
            </a:r>
            <a:endParaRPr sz="2500">
              <a:latin typeface="Calibri"/>
              <a:cs typeface="Calibri"/>
            </a:endParaRPr>
          </a:p>
          <a:p>
            <a:pPr marL="12700" marR="5080" algn="ctr">
              <a:lnSpc>
                <a:spcPts val="2750"/>
              </a:lnSpc>
              <a:spcBef>
                <a:spcPts val="1120"/>
              </a:spcBef>
              <a:defRPr/>
            </a:pPr>
            <a:r>
              <a:rPr sz="2500" spc="-15">
                <a:solidFill>
                  <a:srgbClr val="FFFFFF"/>
                </a:solidFill>
                <a:latin typeface="Calibri"/>
                <a:cs typeface="Calibri"/>
              </a:rPr>
              <a:t>(заполняется</a:t>
            </a:r>
            <a:r>
              <a:rPr sz="2500" spc="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spc="-5">
                <a:solidFill>
                  <a:srgbClr val="FFFFFF"/>
                </a:solidFill>
                <a:latin typeface="Calibri"/>
                <a:cs typeface="Calibri"/>
              </a:rPr>
              <a:t>в</a:t>
            </a:r>
            <a:r>
              <a:rPr sz="2500" spc="-1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spc="-5">
                <a:solidFill>
                  <a:srgbClr val="FFFFFF"/>
                </a:solidFill>
                <a:latin typeface="Calibri"/>
                <a:cs typeface="Calibri"/>
              </a:rPr>
              <a:t>первом</a:t>
            </a:r>
            <a:r>
              <a:rPr sz="2500" spc="1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spc="-5">
                <a:solidFill>
                  <a:srgbClr val="FFFFFF"/>
                </a:solidFill>
                <a:latin typeface="Calibri"/>
                <a:cs typeface="Calibri"/>
              </a:rPr>
              <a:t>учебном </a:t>
            </a:r>
            <a:r>
              <a:rPr sz="2500" spc="-55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spc="-20">
                <a:solidFill>
                  <a:srgbClr val="FFFFFF"/>
                </a:solidFill>
                <a:latin typeface="Calibri"/>
                <a:cs typeface="Calibri"/>
              </a:rPr>
              <a:t>периоде)</a:t>
            </a:r>
            <a:endParaRPr sz="2500">
              <a:latin typeface="Calibri"/>
              <a:cs typeface="Calibri"/>
            </a:endParaRPr>
          </a:p>
        </p:txBody>
      </p:sp>
      <p:grpSp>
        <p:nvGrpSpPr>
          <p:cNvPr id="5" name="object 5"/>
          <p:cNvGrpSpPr/>
          <p:nvPr/>
        </p:nvGrpSpPr>
        <p:grpSpPr bwMode="auto">
          <a:xfrm>
            <a:off x="6101841" y="1529841"/>
            <a:ext cx="5723255" cy="2613025"/>
            <a:chOff x="6101841" y="1529841"/>
            <a:chExt cx="5723255" cy="2613025"/>
          </a:xfrm>
        </p:grpSpPr>
        <p:sp>
          <p:nvSpPr>
            <p:cNvPr id="6" name="object 6"/>
            <p:cNvSpPr/>
            <p:nvPr/>
          </p:nvSpPr>
          <p:spPr bwMode="auto">
            <a:xfrm>
              <a:off x="6108191" y="1536191"/>
              <a:ext cx="5710555" cy="2600325"/>
            </a:xfrm>
            <a:custGeom>
              <a:avLst/>
              <a:gdLst/>
              <a:ahLst/>
              <a:cxnLst/>
              <a:rect l="l" t="t" r="r" b="b"/>
              <a:pathLst>
                <a:path w="5710555" h="2600325" fill="norm" stroke="1" extrusionOk="0">
                  <a:moveTo>
                    <a:pt x="5277104" y="0"/>
                  </a:moveTo>
                  <a:lnTo>
                    <a:pt x="0" y="0"/>
                  </a:lnTo>
                  <a:lnTo>
                    <a:pt x="0" y="2599944"/>
                  </a:lnTo>
                  <a:lnTo>
                    <a:pt x="5710428" y="2599944"/>
                  </a:lnTo>
                  <a:lnTo>
                    <a:pt x="5710428" y="433324"/>
                  </a:lnTo>
                  <a:lnTo>
                    <a:pt x="5707884" y="386117"/>
                  </a:lnTo>
                  <a:lnTo>
                    <a:pt x="5700431" y="340380"/>
                  </a:lnTo>
                  <a:lnTo>
                    <a:pt x="5688332" y="296379"/>
                  </a:lnTo>
                  <a:lnTo>
                    <a:pt x="5671851" y="254377"/>
                  </a:lnTo>
                  <a:lnTo>
                    <a:pt x="5651255" y="214639"/>
                  </a:lnTo>
                  <a:lnTo>
                    <a:pt x="5626807" y="177430"/>
                  </a:lnTo>
                  <a:lnTo>
                    <a:pt x="5598771" y="143014"/>
                  </a:lnTo>
                  <a:lnTo>
                    <a:pt x="5567413" y="111656"/>
                  </a:lnTo>
                  <a:lnTo>
                    <a:pt x="5532997" y="83620"/>
                  </a:lnTo>
                  <a:lnTo>
                    <a:pt x="5495788" y="59172"/>
                  </a:lnTo>
                  <a:lnTo>
                    <a:pt x="5456050" y="38576"/>
                  </a:lnTo>
                  <a:lnTo>
                    <a:pt x="5414048" y="22095"/>
                  </a:lnTo>
                  <a:lnTo>
                    <a:pt x="5370047" y="9996"/>
                  </a:lnTo>
                  <a:lnTo>
                    <a:pt x="5324310" y="2543"/>
                  </a:lnTo>
                  <a:lnTo>
                    <a:pt x="5277104" y="0"/>
                  </a:lnTo>
                  <a:close/>
                </a:path>
              </a:pathLst>
            </a:custGeom>
            <a:solidFill>
              <a:srgbClr val="D17A5C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7" name="object 7"/>
            <p:cNvSpPr/>
            <p:nvPr/>
          </p:nvSpPr>
          <p:spPr bwMode="auto">
            <a:xfrm>
              <a:off x="6108191" y="1536191"/>
              <a:ext cx="5710555" cy="2600325"/>
            </a:xfrm>
            <a:custGeom>
              <a:avLst/>
              <a:gdLst/>
              <a:ahLst/>
              <a:cxnLst/>
              <a:rect l="l" t="t" r="r" b="b"/>
              <a:pathLst>
                <a:path w="5710555" h="2600325" fill="norm" stroke="1" extrusionOk="0">
                  <a:moveTo>
                    <a:pt x="0" y="0"/>
                  </a:moveTo>
                  <a:lnTo>
                    <a:pt x="5277104" y="0"/>
                  </a:lnTo>
                  <a:lnTo>
                    <a:pt x="5324310" y="2543"/>
                  </a:lnTo>
                  <a:lnTo>
                    <a:pt x="5370047" y="9996"/>
                  </a:lnTo>
                  <a:lnTo>
                    <a:pt x="5414048" y="22095"/>
                  </a:lnTo>
                  <a:lnTo>
                    <a:pt x="5456050" y="38576"/>
                  </a:lnTo>
                  <a:lnTo>
                    <a:pt x="5495788" y="59172"/>
                  </a:lnTo>
                  <a:lnTo>
                    <a:pt x="5532997" y="83620"/>
                  </a:lnTo>
                  <a:lnTo>
                    <a:pt x="5567413" y="111656"/>
                  </a:lnTo>
                  <a:lnTo>
                    <a:pt x="5598771" y="143014"/>
                  </a:lnTo>
                  <a:lnTo>
                    <a:pt x="5626807" y="177430"/>
                  </a:lnTo>
                  <a:lnTo>
                    <a:pt x="5651255" y="214639"/>
                  </a:lnTo>
                  <a:lnTo>
                    <a:pt x="5671851" y="254377"/>
                  </a:lnTo>
                  <a:lnTo>
                    <a:pt x="5688332" y="296379"/>
                  </a:lnTo>
                  <a:lnTo>
                    <a:pt x="5700431" y="340380"/>
                  </a:lnTo>
                  <a:lnTo>
                    <a:pt x="5707884" y="386117"/>
                  </a:lnTo>
                  <a:lnTo>
                    <a:pt x="5710428" y="433324"/>
                  </a:lnTo>
                  <a:lnTo>
                    <a:pt x="5710428" y="2599944"/>
                  </a:lnTo>
                  <a:lnTo>
                    <a:pt x="0" y="259994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8" name="object 8"/>
          <p:cNvSpPr txBox="1"/>
          <p:nvPr/>
        </p:nvSpPr>
        <p:spPr bwMode="auto">
          <a:xfrm>
            <a:off x="6858000" y="2270582"/>
            <a:ext cx="4419600" cy="79444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  <a:defRPr/>
            </a:pPr>
            <a:r>
              <a:rPr sz="2500" spc="-5">
                <a:solidFill>
                  <a:srgbClr val="FFFFFF"/>
                </a:solidFill>
                <a:latin typeface="Calibri"/>
                <a:cs typeface="Calibri"/>
              </a:rPr>
              <a:t>ПЛАН</a:t>
            </a:r>
            <a:r>
              <a:rPr sz="2500" spc="-25">
                <a:solidFill>
                  <a:srgbClr val="FFFFFF"/>
                </a:solidFill>
                <a:latin typeface="Calibri"/>
                <a:cs typeface="Calibri"/>
              </a:rPr>
              <a:t> НАУЧНОЙ</a:t>
            </a:r>
            <a:r>
              <a:rPr sz="2500" spc="-2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spc="-40">
                <a:solidFill>
                  <a:srgbClr val="FFFFFF"/>
                </a:solidFill>
                <a:latin typeface="Calibri"/>
                <a:cs typeface="Calibri"/>
              </a:rPr>
              <a:t>РАБОТЫ</a:t>
            </a:r>
            <a:r>
              <a:rPr lang="ru-RU" sz="2500" spc="-4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/>
          </a:p>
          <a:p>
            <a:pPr marL="12700" algn="ctr">
              <a:lnSpc>
                <a:spcPct val="100000"/>
              </a:lnSpc>
              <a:spcBef>
                <a:spcPts val="95"/>
              </a:spcBef>
              <a:defRPr/>
            </a:pPr>
            <a:r>
              <a:rPr lang="ru-RU" sz="2500" spc="-40">
                <a:solidFill>
                  <a:srgbClr val="FFFFFF"/>
                </a:solidFill>
                <a:latin typeface="Calibri"/>
                <a:cs typeface="Calibri"/>
              </a:rPr>
              <a:t>заполняется сразу </a:t>
            </a:r>
            <a:r>
              <a:rPr lang="ru-RU" sz="2500" b="1" u="sng" spc="-40">
                <a:solidFill>
                  <a:srgbClr val="FFFFFF"/>
                </a:solidFill>
                <a:latin typeface="Calibri"/>
                <a:cs typeface="Calibri"/>
              </a:rPr>
              <a:t>на три курса</a:t>
            </a:r>
            <a:endParaRPr sz="2500" b="1" u="sng">
              <a:latin typeface="Calibri"/>
              <a:cs typeface="Calibri"/>
            </a:endParaRPr>
          </a:p>
        </p:txBody>
      </p:sp>
      <p:grpSp>
        <p:nvGrpSpPr>
          <p:cNvPr id="9" name="object 9"/>
          <p:cNvGrpSpPr/>
          <p:nvPr/>
        </p:nvGrpSpPr>
        <p:grpSpPr bwMode="auto">
          <a:xfrm>
            <a:off x="358650" y="4162170"/>
            <a:ext cx="5725160" cy="2614295"/>
            <a:chOff x="389890" y="4129785"/>
            <a:chExt cx="5725160" cy="2614295"/>
          </a:xfrm>
        </p:grpSpPr>
        <p:sp>
          <p:nvSpPr>
            <p:cNvPr id="10" name="object 10"/>
            <p:cNvSpPr/>
            <p:nvPr/>
          </p:nvSpPr>
          <p:spPr bwMode="auto">
            <a:xfrm>
              <a:off x="396240" y="4136134"/>
              <a:ext cx="5712460" cy="2601595"/>
            </a:xfrm>
            <a:custGeom>
              <a:avLst/>
              <a:gdLst/>
              <a:ahLst/>
              <a:cxnLst/>
              <a:rect l="l" t="t" r="r" b="b"/>
              <a:pathLst>
                <a:path w="5712460" h="2601595" fill="norm" stroke="1" extrusionOk="0">
                  <a:moveTo>
                    <a:pt x="5711952" y="0"/>
                  </a:moveTo>
                  <a:lnTo>
                    <a:pt x="0" y="0"/>
                  </a:lnTo>
                  <a:lnTo>
                    <a:pt x="0" y="2167877"/>
                  </a:lnTo>
                  <a:lnTo>
                    <a:pt x="2544" y="2215122"/>
                  </a:lnTo>
                  <a:lnTo>
                    <a:pt x="10000" y="2260894"/>
                  </a:lnTo>
                  <a:lnTo>
                    <a:pt x="22104" y="2304927"/>
                  </a:lnTo>
                  <a:lnTo>
                    <a:pt x="38591" y="2346958"/>
                  </a:lnTo>
                  <a:lnTo>
                    <a:pt x="59196" y="2386721"/>
                  </a:lnTo>
                  <a:lnTo>
                    <a:pt x="83656" y="2423952"/>
                  </a:lnTo>
                  <a:lnTo>
                    <a:pt x="111705" y="2458387"/>
                  </a:lnTo>
                  <a:lnTo>
                    <a:pt x="143080" y="2489762"/>
                  </a:lnTo>
                  <a:lnTo>
                    <a:pt x="177515" y="2517811"/>
                  </a:lnTo>
                  <a:lnTo>
                    <a:pt x="214746" y="2542271"/>
                  </a:lnTo>
                  <a:lnTo>
                    <a:pt x="254509" y="2562876"/>
                  </a:lnTo>
                  <a:lnTo>
                    <a:pt x="296540" y="2579363"/>
                  </a:lnTo>
                  <a:lnTo>
                    <a:pt x="340573" y="2591467"/>
                  </a:lnTo>
                  <a:lnTo>
                    <a:pt x="386345" y="2598923"/>
                  </a:lnTo>
                  <a:lnTo>
                    <a:pt x="433590" y="2601468"/>
                  </a:lnTo>
                  <a:lnTo>
                    <a:pt x="5711952" y="2601468"/>
                  </a:lnTo>
                  <a:lnTo>
                    <a:pt x="5711952" y="0"/>
                  </a:lnTo>
                  <a:close/>
                </a:path>
              </a:pathLst>
            </a:custGeom>
            <a:solidFill>
              <a:srgbClr val="B88982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1" name="object 11"/>
            <p:cNvSpPr/>
            <p:nvPr/>
          </p:nvSpPr>
          <p:spPr bwMode="auto">
            <a:xfrm>
              <a:off x="396240" y="4136134"/>
              <a:ext cx="5712460" cy="2601595"/>
            </a:xfrm>
            <a:custGeom>
              <a:avLst/>
              <a:gdLst/>
              <a:ahLst/>
              <a:cxnLst/>
              <a:rect l="l" t="t" r="r" b="b"/>
              <a:pathLst>
                <a:path w="5712460" h="2601595" fill="norm" stroke="1" extrusionOk="0">
                  <a:moveTo>
                    <a:pt x="5711952" y="2601468"/>
                  </a:moveTo>
                  <a:lnTo>
                    <a:pt x="433590" y="2601468"/>
                  </a:lnTo>
                  <a:lnTo>
                    <a:pt x="386345" y="2598923"/>
                  </a:lnTo>
                  <a:lnTo>
                    <a:pt x="340573" y="2591467"/>
                  </a:lnTo>
                  <a:lnTo>
                    <a:pt x="296540" y="2579363"/>
                  </a:lnTo>
                  <a:lnTo>
                    <a:pt x="254509" y="2562876"/>
                  </a:lnTo>
                  <a:lnTo>
                    <a:pt x="214746" y="2542271"/>
                  </a:lnTo>
                  <a:lnTo>
                    <a:pt x="177515" y="2517811"/>
                  </a:lnTo>
                  <a:lnTo>
                    <a:pt x="143080" y="2489762"/>
                  </a:lnTo>
                  <a:lnTo>
                    <a:pt x="111705" y="2458387"/>
                  </a:lnTo>
                  <a:lnTo>
                    <a:pt x="83656" y="2423952"/>
                  </a:lnTo>
                  <a:lnTo>
                    <a:pt x="59196" y="2386721"/>
                  </a:lnTo>
                  <a:lnTo>
                    <a:pt x="38591" y="2346958"/>
                  </a:lnTo>
                  <a:lnTo>
                    <a:pt x="22104" y="2304927"/>
                  </a:lnTo>
                  <a:lnTo>
                    <a:pt x="10000" y="2260894"/>
                  </a:lnTo>
                  <a:lnTo>
                    <a:pt x="2544" y="2215122"/>
                  </a:lnTo>
                  <a:lnTo>
                    <a:pt x="0" y="2167877"/>
                  </a:lnTo>
                  <a:lnTo>
                    <a:pt x="0" y="0"/>
                  </a:lnTo>
                  <a:lnTo>
                    <a:pt x="5711952" y="0"/>
                  </a:lnTo>
                  <a:lnTo>
                    <a:pt x="5711952" y="2601468"/>
                  </a:lnTo>
                  <a:close/>
                </a:path>
              </a:pathLst>
            </a:custGeom>
            <a:grpFill/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12" name="object 12"/>
          <p:cNvSpPr txBox="1"/>
          <p:nvPr/>
        </p:nvSpPr>
        <p:spPr bwMode="auto">
          <a:xfrm>
            <a:off x="847724" y="4932059"/>
            <a:ext cx="4973320" cy="1576714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982980" marR="5080" indent="-970915">
              <a:lnSpc>
                <a:spcPts val="2750"/>
              </a:lnSpc>
              <a:spcBef>
                <a:spcPts val="395"/>
              </a:spcBef>
              <a:defRPr/>
            </a:pPr>
            <a:r>
              <a:rPr sz="2500" spc="-20">
                <a:solidFill>
                  <a:srgbClr val="FFFFFF"/>
                </a:solidFill>
                <a:latin typeface="Calibri"/>
                <a:cs typeface="Calibri"/>
              </a:rPr>
              <a:t>ИНДИВИДУАЛЬНЫЙ</a:t>
            </a:r>
            <a:r>
              <a:rPr sz="2500" spc="1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spc="-10">
                <a:solidFill>
                  <a:srgbClr val="FFFFFF"/>
                </a:solidFill>
                <a:latin typeface="Calibri"/>
                <a:cs typeface="Calibri"/>
              </a:rPr>
              <a:t>УЧЕБНЫЙ</a:t>
            </a:r>
            <a:r>
              <a:rPr sz="2500" spc="-2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spc="-5">
                <a:solidFill>
                  <a:srgbClr val="FFFFFF"/>
                </a:solidFill>
                <a:latin typeface="Calibri"/>
                <a:cs typeface="Calibri"/>
              </a:rPr>
              <a:t>ПЛАН </a:t>
            </a:r>
            <a:r>
              <a:rPr sz="2500" spc="-55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spc="-10">
                <a:solidFill>
                  <a:srgbClr val="FFFFFF"/>
                </a:solidFill>
                <a:latin typeface="Calibri"/>
                <a:cs typeface="Calibri"/>
              </a:rPr>
              <a:t>(ВКЛЮЧАЯ</a:t>
            </a:r>
            <a:r>
              <a:rPr sz="2500" spc="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spc="-25">
                <a:solidFill>
                  <a:srgbClr val="FFFFFF"/>
                </a:solidFill>
                <a:latin typeface="Calibri"/>
                <a:cs typeface="Calibri"/>
              </a:rPr>
              <a:t>ПРАКТИКУ)</a:t>
            </a:r>
            <a:endParaRPr lang="ru-RU" sz="2500" spc="-25">
              <a:solidFill>
                <a:srgbClr val="FFFFFF"/>
              </a:solidFill>
              <a:latin typeface="Calibri"/>
              <a:cs typeface="Calibri"/>
            </a:endParaRPr>
          </a:p>
          <a:p>
            <a:pPr marL="982980" marR="5080" indent="-970915" algn="ctr">
              <a:lnSpc>
                <a:spcPts val="2750"/>
              </a:lnSpc>
              <a:spcBef>
                <a:spcPts val="395"/>
              </a:spcBef>
              <a:defRPr/>
            </a:pPr>
            <a:r>
              <a:rPr lang="ru-RU" sz="2500" spc="-40">
                <a:solidFill>
                  <a:srgbClr val="FFFFFF"/>
                </a:solidFill>
                <a:latin typeface="Calibri"/>
                <a:cs typeface="Calibri"/>
              </a:rPr>
              <a:t>заполняется сразу </a:t>
            </a:r>
            <a:r>
              <a:rPr lang="ru-RU" sz="2500" b="1" u="sng" spc="-40">
                <a:solidFill>
                  <a:srgbClr val="FFFFFF"/>
                </a:solidFill>
                <a:latin typeface="Calibri"/>
                <a:cs typeface="Calibri"/>
              </a:rPr>
              <a:t>на два курса</a:t>
            </a:r>
            <a:endParaRPr lang="ru-RU" sz="2500" b="1" u="sng">
              <a:latin typeface="Calibri"/>
              <a:cs typeface="Calibri"/>
            </a:endParaRPr>
          </a:p>
          <a:p>
            <a:pPr marL="982980" marR="5080" indent="-970915">
              <a:lnSpc>
                <a:spcPts val="2750"/>
              </a:lnSpc>
              <a:spcBef>
                <a:spcPts val="395"/>
              </a:spcBef>
              <a:defRPr/>
            </a:pPr>
            <a:endParaRPr sz="2500">
              <a:latin typeface="Calibri"/>
              <a:cs typeface="Calibri"/>
            </a:endParaRPr>
          </a:p>
        </p:txBody>
      </p:sp>
      <p:grpSp>
        <p:nvGrpSpPr>
          <p:cNvPr id="13" name="object 13"/>
          <p:cNvGrpSpPr/>
          <p:nvPr/>
        </p:nvGrpSpPr>
        <p:grpSpPr bwMode="auto">
          <a:xfrm>
            <a:off x="6101841" y="4129785"/>
            <a:ext cx="5723255" cy="2614295"/>
            <a:chOff x="6101841" y="4129785"/>
            <a:chExt cx="5723255" cy="2614295"/>
          </a:xfrm>
        </p:grpSpPr>
        <p:sp>
          <p:nvSpPr>
            <p:cNvPr id="14" name="object 14"/>
            <p:cNvSpPr/>
            <p:nvPr/>
          </p:nvSpPr>
          <p:spPr bwMode="auto">
            <a:xfrm>
              <a:off x="6108191" y="4136134"/>
              <a:ext cx="5710555" cy="2601595"/>
            </a:xfrm>
            <a:custGeom>
              <a:avLst/>
              <a:gdLst/>
              <a:ahLst/>
              <a:cxnLst/>
              <a:rect l="l" t="t" r="r" b="b"/>
              <a:pathLst>
                <a:path w="5710555" h="2601595" fill="norm" stroke="1" extrusionOk="0">
                  <a:moveTo>
                    <a:pt x="5710428" y="0"/>
                  </a:moveTo>
                  <a:lnTo>
                    <a:pt x="0" y="0"/>
                  </a:lnTo>
                  <a:lnTo>
                    <a:pt x="0" y="2601468"/>
                  </a:lnTo>
                  <a:lnTo>
                    <a:pt x="5276850" y="2601468"/>
                  </a:lnTo>
                  <a:lnTo>
                    <a:pt x="5324082" y="2598923"/>
                  </a:lnTo>
                  <a:lnTo>
                    <a:pt x="5369843" y="2591467"/>
                  </a:lnTo>
                  <a:lnTo>
                    <a:pt x="5413869" y="2579363"/>
                  </a:lnTo>
                  <a:lnTo>
                    <a:pt x="5455895" y="2562876"/>
                  </a:lnTo>
                  <a:lnTo>
                    <a:pt x="5495656" y="2542271"/>
                  </a:lnTo>
                  <a:lnTo>
                    <a:pt x="5532888" y="2517811"/>
                  </a:lnTo>
                  <a:lnTo>
                    <a:pt x="5567324" y="2489762"/>
                  </a:lnTo>
                  <a:lnTo>
                    <a:pt x="5598701" y="2458387"/>
                  </a:lnTo>
                  <a:lnTo>
                    <a:pt x="5626754" y="2423952"/>
                  </a:lnTo>
                  <a:lnTo>
                    <a:pt x="5651217" y="2386721"/>
                  </a:lnTo>
                  <a:lnTo>
                    <a:pt x="5671827" y="2346958"/>
                  </a:lnTo>
                  <a:lnTo>
                    <a:pt x="5688317" y="2304927"/>
                  </a:lnTo>
                  <a:lnTo>
                    <a:pt x="5700424" y="2260894"/>
                  </a:lnTo>
                  <a:lnTo>
                    <a:pt x="5707883" y="2215122"/>
                  </a:lnTo>
                  <a:lnTo>
                    <a:pt x="5710428" y="2167877"/>
                  </a:lnTo>
                  <a:lnTo>
                    <a:pt x="5710428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5" name="object 15"/>
            <p:cNvSpPr/>
            <p:nvPr/>
          </p:nvSpPr>
          <p:spPr bwMode="auto">
            <a:xfrm>
              <a:off x="6108191" y="4136134"/>
              <a:ext cx="5710555" cy="2601595"/>
            </a:xfrm>
            <a:custGeom>
              <a:avLst/>
              <a:gdLst/>
              <a:ahLst/>
              <a:cxnLst/>
              <a:rect l="l" t="t" r="r" b="b"/>
              <a:pathLst>
                <a:path w="5710555" h="2601595" fill="norm" stroke="1" extrusionOk="0">
                  <a:moveTo>
                    <a:pt x="5710428" y="0"/>
                  </a:moveTo>
                  <a:lnTo>
                    <a:pt x="5710428" y="2167877"/>
                  </a:lnTo>
                  <a:lnTo>
                    <a:pt x="5707883" y="2215122"/>
                  </a:lnTo>
                  <a:lnTo>
                    <a:pt x="5700424" y="2260894"/>
                  </a:lnTo>
                  <a:lnTo>
                    <a:pt x="5688317" y="2304927"/>
                  </a:lnTo>
                  <a:lnTo>
                    <a:pt x="5671827" y="2346958"/>
                  </a:lnTo>
                  <a:lnTo>
                    <a:pt x="5651217" y="2386721"/>
                  </a:lnTo>
                  <a:lnTo>
                    <a:pt x="5626754" y="2423952"/>
                  </a:lnTo>
                  <a:lnTo>
                    <a:pt x="5598701" y="2458387"/>
                  </a:lnTo>
                  <a:lnTo>
                    <a:pt x="5567324" y="2489762"/>
                  </a:lnTo>
                  <a:lnTo>
                    <a:pt x="5532888" y="2517811"/>
                  </a:lnTo>
                  <a:lnTo>
                    <a:pt x="5495656" y="2542271"/>
                  </a:lnTo>
                  <a:lnTo>
                    <a:pt x="5455895" y="2562876"/>
                  </a:lnTo>
                  <a:lnTo>
                    <a:pt x="5413869" y="2579363"/>
                  </a:lnTo>
                  <a:lnTo>
                    <a:pt x="5369843" y="2591467"/>
                  </a:lnTo>
                  <a:lnTo>
                    <a:pt x="5324082" y="2598923"/>
                  </a:lnTo>
                  <a:lnTo>
                    <a:pt x="5276850" y="2601468"/>
                  </a:lnTo>
                  <a:lnTo>
                    <a:pt x="0" y="2601468"/>
                  </a:lnTo>
                  <a:lnTo>
                    <a:pt x="0" y="0"/>
                  </a:lnTo>
                  <a:lnTo>
                    <a:pt x="5710428" y="0"/>
                  </a:lnTo>
                  <a:close/>
                </a:path>
              </a:pathLst>
            </a:custGeom>
            <a:grpFill/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16" name="object 16"/>
          <p:cNvSpPr txBox="1"/>
          <p:nvPr/>
        </p:nvSpPr>
        <p:spPr bwMode="auto">
          <a:xfrm>
            <a:off x="8410447" y="5522772"/>
            <a:ext cx="1108075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defRPr/>
            </a:pPr>
            <a:r>
              <a:rPr sz="2500" spc="-65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sz="2500" spc="-10">
                <a:solidFill>
                  <a:srgbClr val="FFFFFF"/>
                </a:solidFill>
                <a:latin typeface="Calibri"/>
                <a:cs typeface="Calibri"/>
              </a:rPr>
              <a:t>ТЧЕ</a:t>
            </a:r>
            <a:r>
              <a:rPr sz="2500" spc="-20">
                <a:solidFill>
                  <a:srgbClr val="FFFFFF"/>
                </a:solidFill>
                <a:latin typeface="Calibri"/>
                <a:cs typeface="Calibri"/>
              </a:rPr>
              <a:t>Т</a:t>
            </a:r>
            <a:r>
              <a:rPr sz="2500" spc="-5">
                <a:solidFill>
                  <a:srgbClr val="FFFFFF"/>
                </a:solidFill>
                <a:latin typeface="Calibri"/>
                <a:cs typeface="Calibri"/>
              </a:rPr>
              <a:t>Ы</a:t>
            </a:r>
            <a:endParaRPr sz="2500">
              <a:latin typeface="Calibri"/>
              <a:cs typeface="Calibri"/>
            </a:endParaRPr>
          </a:p>
        </p:txBody>
      </p:sp>
      <p:grpSp>
        <p:nvGrpSpPr>
          <p:cNvPr id="17" name="object 17"/>
          <p:cNvGrpSpPr/>
          <p:nvPr/>
        </p:nvGrpSpPr>
        <p:grpSpPr bwMode="auto">
          <a:xfrm>
            <a:off x="4387341" y="3479038"/>
            <a:ext cx="3440429" cy="1314450"/>
            <a:chOff x="4387341" y="3479038"/>
            <a:chExt cx="3440429" cy="1314450"/>
          </a:xfrm>
        </p:grpSpPr>
        <p:sp>
          <p:nvSpPr>
            <p:cNvPr id="18" name="object 18"/>
            <p:cNvSpPr/>
            <p:nvPr/>
          </p:nvSpPr>
          <p:spPr bwMode="auto">
            <a:xfrm>
              <a:off x="4393691" y="3485388"/>
              <a:ext cx="3427729" cy="1301750"/>
            </a:xfrm>
            <a:custGeom>
              <a:avLst/>
              <a:gdLst/>
              <a:ahLst/>
              <a:cxnLst/>
              <a:rect l="l" t="t" r="r" b="b"/>
              <a:pathLst>
                <a:path w="3427729" h="1301750" fill="norm" stroke="1" extrusionOk="0">
                  <a:moveTo>
                    <a:pt x="3210560" y="0"/>
                  </a:moveTo>
                  <a:lnTo>
                    <a:pt x="216916" y="0"/>
                  </a:lnTo>
                  <a:lnTo>
                    <a:pt x="167191" y="5730"/>
                  </a:lnTo>
                  <a:lnTo>
                    <a:pt x="121538" y="22054"/>
                  </a:lnTo>
                  <a:lnTo>
                    <a:pt x="81262" y="47666"/>
                  </a:lnTo>
                  <a:lnTo>
                    <a:pt x="47666" y="81262"/>
                  </a:lnTo>
                  <a:lnTo>
                    <a:pt x="22054" y="121538"/>
                  </a:lnTo>
                  <a:lnTo>
                    <a:pt x="5730" y="167191"/>
                  </a:lnTo>
                  <a:lnTo>
                    <a:pt x="0" y="216916"/>
                  </a:lnTo>
                  <a:lnTo>
                    <a:pt x="0" y="1084580"/>
                  </a:lnTo>
                  <a:lnTo>
                    <a:pt x="5730" y="1134304"/>
                  </a:lnTo>
                  <a:lnTo>
                    <a:pt x="22054" y="1179957"/>
                  </a:lnTo>
                  <a:lnTo>
                    <a:pt x="47666" y="1220233"/>
                  </a:lnTo>
                  <a:lnTo>
                    <a:pt x="81262" y="1253829"/>
                  </a:lnTo>
                  <a:lnTo>
                    <a:pt x="121538" y="1279441"/>
                  </a:lnTo>
                  <a:lnTo>
                    <a:pt x="167191" y="1295765"/>
                  </a:lnTo>
                  <a:lnTo>
                    <a:pt x="216916" y="1301495"/>
                  </a:lnTo>
                  <a:lnTo>
                    <a:pt x="3210560" y="1301495"/>
                  </a:lnTo>
                  <a:lnTo>
                    <a:pt x="3260284" y="1295765"/>
                  </a:lnTo>
                  <a:lnTo>
                    <a:pt x="3305937" y="1279441"/>
                  </a:lnTo>
                  <a:lnTo>
                    <a:pt x="3346213" y="1253829"/>
                  </a:lnTo>
                  <a:lnTo>
                    <a:pt x="3379809" y="1220233"/>
                  </a:lnTo>
                  <a:lnTo>
                    <a:pt x="3405421" y="1179957"/>
                  </a:lnTo>
                  <a:lnTo>
                    <a:pt x="3421745" y="1134304"/>
                  </a:lnTo>
                  <a:lnTo>
                    <a:pt x="3427476" y="1084580"/>
                  </a:lnTo>
                  <a:lnTo>
                    <a:pt x="3427476" y="216916"/>
                  </a:lnTo>
                  <a:lnTo>
                    <a:pt x="3421745" y="167191"/>
                  </a:lnTo>
                  <a:lnTo>
                    <a:pt x="3405421" y="121538"/>
                  </a:lnTo>
                  <a:lnTo>
                    <a:pt x="3379809" y="81262"/>
                  </a:lnTo>
                  <a:lnTo>
                    <a:pt x="3346213" y="47666"/>
                  </a:lnTo>
                  <a:lnTo>
                    <a:pt x="3305937" y="22054"/>
                  </a:lnTo>
                  <a:lnTo>
                    <a:pt x="3260284" y="5730"/>
                  </a:lnTo>
                  <a:lnTo>
                    <a:pt x="3210560" y="0"/>
                  </a:lnTo>
                  <a:close/>
                </a:path>
              </a:pathLst>
            </a:custGeom>
            <a:solidFill>
              <a:srgbClr val="F8D6CD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9" name="object 19"/>
            <p:cNvSpPr/>
            <p:nvPr/>
          </p:nvSpPr>
          <p:spPr bwMode="auto">
            <a:xfrm>
              <a:off x="4393691" y="3485388"/>
              <a:ext cx="3427729" cy="1301750"/>
            </a:xfrm>
            <a:custGeom>
              <a:avLst/>
              <a:gdLst/>
              <a:ahLst/>
              <a:cxnLst/>
              <a:rect l="l" t="t" r="r" b="b"/>
              <a:pathLst>
                <a:path w="3427729" h="1301750" fill="norm" stroke="1" extrusionOk="0">
                  <a:moveTo>
                    <a:pt x="0" y="216916"/>
                  </a:moveTo>
                  <a:lnTo>
                    <a:pt x="5730" y="167191"/>
                  </a:lnTo>
                  <a:lnTo>
                    <a:pt x="22054" y="121538"/>
                  </a:lnTo>
                  <a:lnTo>
                    <a:pt x="47666" y="81262"/>
                  </a:lnTo>
                  <a:lnTo>
                    <a:pt x="81262" y="47666"/>
                  </a:lnTo>
                  <a:lnTo>
                    <a:pt x="121538" y="22054"/>
                  </a:lnTo>
                  <a:lnTo>
                    <a:pt x="167191" y="5730"/>
                  </a:lnTo>
                  <a:lnTo>
                    <a:pt x="216916" y="0"/>
                  </a:lnTo>
                  <a:lnTo>
                    <a:pt x="3210560" y="0"/>
                  </a:lnTo>
                  <a:lnTo>
                    <a:pt x="3260284" y="5730"/>
                  </a:lnTo>
                  <a:lnTo>
                    <a:pt x="3305937" y="22054"/>
                  </a:lnTo>
                  <a:lnTo>
                    <a:pt x="3346213" y="47666"/>
                  </a:lnTo>
                  <a:lnTo>
                    <a:pt x="3379809" y="81262"/>
                  </a:lnTo>
                  <a:lnTo>
                    <a:pt x="3405421" y="121538"/>
                  </a:lnTo>
                  <a:lnTo>
                    <a:pt x="3421745" y="167191"/>
                  </a:lnTo>
                  <a:lnTo>
                    <a:pt x="3427476" y="216916"/>
                  </a:lnTo>
                  <a:lnTo>
                    <a:pt x="3427476" y="1084580"/>
                  </a:lnTo>
                  <a:lnTo>
                    <a:pt x="3421745" y="1134304"/>
                  </a:lnTo>
                  <a:lnTo>
                    <a:pt x="3405421" y="1179957"/>
                  </a:lnTo>
                  <a:lnTo>
                    <a:pt x="3379809" y="1220233"/>
                  </a:lnTo>
                  <a:lnTo>
                    <a:pt x="3346213" y="1253829"/>
                  </a:lnTo>
                  <a:lnTo>
                    <a:pt x="3305937" y="1279441"/>
                  </a:lnTo>
                  <a:lnTo>
                    <a:pt x="3260284" y="1295765"/>
                  </a:lnTo>
                  <a:lnTo>
                    <a:pt x="3210560" y="1301495"/>
                  </a:lnTo>
                  <a:lnTo>
                    <a:pt x="216916" y="1301495"/>
                  </a:lnTo>
                  <a:lnTo>
                    <a:pt x="167191" y="1295765"/>
                  </a:lnTo>
                  <a:lnTo>
                    <a:pt x="121538" y="1279441"/>
                  </a:lnTo>
                  <a:lnTo>
                    <a:pt x="81262" y="1253829"/>
                  </a:lnTo>
                  <a:lnTo>
                    <a:pt x="47666" y="1220233"/>
                  </a:lnTo>
                  <a:lnTo>
                    <a:pt x="22054" y="1179957"/>
                  </a:lnTo>
                  <a:lnTo>
                    <a:pt x="5730" y="1134304"/>
                  </a:lnTo>
                  <a:lnTo>
                    <a:pt x="0" y="1084580"/>
                  </a:lnTo>
                  <a:lnTo>
                    <a:pt x="0" y="216916"/>
                  </a:lnTo>
                  <a:close/>
                </a:path>
              </a:pathLst>
            </a:custGeom>
            <a:grpFill/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20" name="object 20"/>
          <p:cNvSpPr txBox="1"/>
          <p:nvPr/>
        </p:nvSpPr>
        <p:spPr bwMode="auto">
          <a:xfrm>
            <a:off x="4545584" y="3722065"/>
            <a:ext cx="3126105" cy="755650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340360" marR="5080" indent="-327660">
              <a:lnSpc>
                <a:spcPts val="2750"/>
              </a:lnSpc>
              <a:spcBef>
                <a:spcPts val="395"/>
              </a:spcBef>
              <a:defRPr/>
            </a:pPr>
            <a:r>
              <a:rPr sz="2500" spc="-5">
                <a:latin typeface="Calibri"/>
                <a:cs typeface="Calibri"/>
              </a:rPr>
              <a:t>Индивидуальный</a:t>
            </a:r>
            <a:r>
              <a:rPr sz="2500" spc="-55">
                <a:latin typeface="Calibri"/>
                <a:cs typeface="Calibri"/>
              </a:rPr>
              <a:t> </a:t>
            </a:r>
            <a:r>
              <a:rPr sz="2500" spc="-5">
                <a:latin typeface="Calibri"/>
                <a:cs typeface="Calibri"/>
              </a:rPr>
              <a:t>план </a:t>
            </a:r>
            <a:r>
              <a:rPr sz="2500" spc="-550">
                <a:latin typeface="Calibri"/>
                <a:cs typeface="Calibri"/>
              </a:rPr>
              <a:t> </a:t>
            </a:r>
            <a:r>
              <a:rPr sz="2500" spc="-10">
                <a:latin typeface="Calibri"/>
                <a:cs typeface="Calibri"/>
              </a:rPr>
              <a:t>работы </a:t>
            </a:r>
            <a:r>
              <a:rPr sz="2500" spc="-5">
                <a:latin typeface="Calibri"/>
                <a:cs typeface="Calibri"/>
              </a:rPr>
              <a:t>аспиранта</a:t>
            </a:r>
            <a:endParaRPr sz="2500">
              <a:latin typeface="Calibri"/>
              <a:cs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 bwMode="auto">
          <a:xfrm flipH="0" flipV="0">
            <a:off x="1621199" y="76199"/>
            <a:ext cx="9185030" cy="1354814"/>
          </a:xfrm>
          <a:prstGeom prst="rect">
            <a:avLst/>
          </a:prstGeom>
        </p:spPr>
        <p:txBody>
          <a:bodyPr vert="horz" wrap="square" lIns="0" tIns="1333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defRPr/>
            </a:pPr>
            <a:r>
              <a:rPr spc="-5">
                <a:solidFill>
                  <a:srgbClr val="7030A0"/>
                </a:solidFill>
              </a:rPr>
              <a:t>Особенности</a:t>
            </a:r>
            <a:r>
              <a:rPr spc="-10">
                <a:solidFill>
                  <a:srgbClr val="7030A0"/>
                </a:solidFill>
              </a:rPr>
              <a:t> </a:t>
            </a:r>
            <a:r>
              <a:rPr spc="-5">
                <a:solidFill>
                  <a:srgbClr val="7030A0"/>
                </a:solidFill>
              </a:rPr>
              <a:t>заполнения: </a:t>
            </a:r>
            <a:r>
              <a:rPr>
                <a:solidFill>
                  <a:srgbClr val="7030A0"/>
                </a:solidFill>
              </a:rPr>
              <a:t>ПЛАН</a:t>
            </a:r>
            <a:r>
              <a:rPr spc="-30">
                <a:solidFill>
                  <a:srgbClr val="7030A0"/>
                </a:solidFill>
              </a:rPr>
              <a:t> </a:t>
            </a:r>
            <a:r>
              <a:rPr spc="-5">
                <a:solidFill>
                  <a:srgbClr val="7030A0"/>
                </a:solidFill>
              </a:rPr>
              <a:t>НАУЧНОЙ </a:t>
            </a:r>
            <a:r>
              <a:rPr>
                <a:solidFill>
                  <a:srgbClr val="7030A0"/>
                </a:solidFill>
              </a:rPr>
              <a:t>РАБОТЫ</a:t>
            </a:r>
            <a:endParaRPr/>
          </a:p>
        </p:txBody>
      </p:sp>
      <p:sp>
        <p:nvSpPr>
          <p:cNvPr id="3" name="object 3"/>
          <p:cNvSpPr txBox="1"/>
          <p:nvPr/>
        </p:nvSpPr>
        <p:spPr bwMode="auto">
          <a:xfrm flipH="0" flipV="0">
            <a:off x="306749" y="1371599"/>
            <a:ext cx="11565509" cy="5204819"/>
          </a:xfrm>
          <a:prstGeom prst="rect">
            <a:avLst/>
          </a:prstGeom>
        </p:spPr>
        <p:txBody>
          <a:bodyPr vert="horz" wrap="square" lIns="0" tIns="12064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241300" algn="l"/>
              </a:tabLst>
              <a:defRPr/>
            </a:pPr>
            <a:r>
              <a:rPr sz="2700" spc="-25">
                <a:latin typeface="Calibri"/>
                <a:cs typeface="Calibri"/>
              </a:rPr>
              <a:t>Должен</a:t>
            </a:r>
            <a:r>
              <a:rPr sz="2700" spc="-5">
                <a:latin typeface="Calibri"/>
                <a:cs typeface="Calibri"/>
              </a:rPr>
              <a:t> </a:t>
            </a:r>
            <a:r>
              <a:rPr sz="2700" spc="-15">
                <a:latin typeface="Calibri"/>
                <a:cs typeface="Calibri"/>
              </a:rPr>
              <a:t>отражать</a:t>
            </a:r>
            <a:r>
              <a:rPr sz="2700">
                <a:latin typeface="Calibri"/>
                <a:cs typeface="Calibri"/>
              </a:rPr>
              <a:t> </a:t>
            </a:r>
            <a:r>
              <a:rPr sz="2700" b="1" u="sng" spc="-5">
                <a:latin typeface="Calibri"/>
                <a:cs typeface="Calibri"/>
              </a:rPr>
              <a:t>все</a:t>
            </a:r>
            <a:r>
              <a:rPr sz="2700" b="1" u="sng" spc="20">
                <a:latin typeface="Calibri"/>
                <a:cs typeface="Calibri"/>
              </a:rPr>
              <a:t> </a:t>
            </a:r>
            <a:r>
              <a:rPr sz="2700" b="1" u="sng" spc="-10">
                <a:latin typeface="Calibri"/>
                <a:cs typeface="Calibri"/>
              </a:rPr>
              <a:t>этапы</a:t>
            </a:r>
            <a:r>
              <a:rPr sz="2700" b="1" u="sng" spc="10">
                <a:latin typeface="Calibri"/>
                <a:cs typeface="Calibri"/>
              </a:rPr>
              <a:t> </a:t>
            </a:r>
            <a:r>
              <a:rPr sz="2700" b="1" u="sng" spc="-20">
                <a:latin typeface="Calibri"/>
                <a:cs typeface="Calibri"/>
              </a:rPr>
              <a:t>подготовки</a:t>
            </a:r>
            <a:r>
              <a:rPr sz="2700" b="1" u="sng" spc="10">
                <a:latin typeface="Calibri"/>
                <a:cs typeface="Calibri"/>
              </a:rPr>
              <a:t> </a:t>
            </a:r>
            <a:r>
              <a:rPr sz="2700" b="1" u="sng" spc="-5">
                <a:latin typeface="Calibri"/>
                <a:cs typeface="Calibri"/>
              </a:rPr>
              <a:t>диссертации</a:t>
            </a:r>
            <a:r>
              <a:rPr sz="2700" spc="-5">
                <a:latin typeface="Calibri"/>
                <a:cs typeface="Calibri"/>
              </a:rPr>
              <a:t>.</a:t>
            </a:r>
            <a:endParaRPr lang="ru-RU" sz="2700" spc="-5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41300" algn="l"/>
              </a:tabLst>
              <a:defRPr/>
            </a:pPr>
            <a:endParaRPr lang="ru-RU" sz="2700" spc="-5">
              <a:latin typeface="Calibri"/>
              <a:cs typeface="Calibri"/>
            </a:endParaRPr>
          </a:p>
          <a:p>
            <a:pPr marL="241300" indent="-228600" algn="just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241300" algn="l"/>
              </a:tabLst>
              <a:defRPr/>
            </a:pPr>
            <a:r>
              <a:rPr lang="ru-RU" sz="2700" spc="-5">
                <a:latin typeface="Calibri"/>
                <a:cs typeface="Calibri"/>
              </a:rPr>
              <a:t>В ПЛАНЕ НАУЧНОЙ РАБОТЫ </a:t>
            </a:r>
            <a:r>
              <a:rPr lang="ru-RU" sz="2700" b="1" u="sng" spc="-5">
                <a:latin typeface="Calibri"/>
                <a:cs typeface="Calibri"/>
              </a:rPr>
              <a:t>10 ЭТАПОВ. </a:t>
            </a:r>
            <a:r>
              <a:rPr lang="ru-RU" sz="2700" spc="-5">
                <a:latin typeface="Calibri"/>
                <a:cs typeface="Calibri"/>
              </a:rPr>
              <a:t>Они должны присутствовать в ПЛАНЕ </a:t>
            </a:r>
            <a:r>
              <a:rPr lang="ru-RU" sz="2700" u="sng" spc="-5">
                <a:latin typeface="Calibri"/>
                <a:cs typeface="Calibri"/>
              </a:rPr>
              <a:t>в  обязательном порядке до завершения обучения в аспирантуре.</a:t>
            </a:r>
            <a:endParaRPr/>
          </a:p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41300" algn="l"/>
              </a:tabLst>
              <a:defRPr/>
            </a:pPr>
            <a:endParaRPr sz="2700" u="sng">
              <a:latin typeface="Calibri"/>
              <a:cs typeface="Calibri"/>
            </a:endParaRPr>
          </a:p>
          <a:p>
            <a:pPr marL="241300" marR="5080" indent="-228600" algn="just">
              <a:lnSpc>
                <a:spcPts val="3020"/>
              </a:lnSpc>
              <a:buFont typeface="Arial MT"/>
              <a:buChar char="•"/>
              <a:tabLst>
                <a:tab pos="241300" algn="l"/>
              </a:tabLst>
              <a:defRPr/>
            </a:pPr>
            <a:r>
              <a:rPr lang="ru-RU" sz="2700" spc="-25">
                <a:latin typeface="Calibri"/>
                <a:cs typeface="Calibri"/>
              </a:rPr>
              <a:t>У каждого ЭТАПА есть </a:t>
            </a:r>
            <a:r>
              <a:rPr lang="ru-RU" sz="2700" b="1" u="sng" spc="-25">
                <a:latin typeface="Calibri"/>
                <a:cs typeface="Calibri"/>
              </a:rPr>
              <a:t>ПОДЭТАПЫ</a:t>
            </a:r>
            <a:r>
              <a:rPr lang="ru-RU" sz="2700" spc="-25">
                <a:latin typeface="Calibri"/>
                <a:cs typeface="Calibri"/>
              </a:rPr>
              <a:t>, которые </a:t>
            </a:r>
            <a:r>
              <a:rPr sz="2700" spc="-25">
                <a:latin typeface="Calibri"/>
                <a:cs typeface="Calibri"/>
              </a:rPr>
              <a:t> </a:t>
            </a:r>
            <a:r>
              <a:rPr lang="ru-RU" sz="2700" spc="-25">
                <a:latin typeface="Calibri"/>
                <a:cs typeface="Calibri"/>
              </a:rPr>
              <a:t>раскрывают ход исследовательской работы аспиранта и </a:t>
            </a:r>
            <a:r>
              <a:rPr sz="2700" b="1" u="sng" spc="-25">
                <a:latin typeface="Calibri"/>
                <a:cs typeface="Calibri"/>
              </a:rPr>
              <a:t>являются</a:t>
            </a:r>
            <a:r>
              <a:rPr sz="2700" b="1" u="sng" spc="-25">
                <a:latin typeface="Calibri"/>
                <a:cs typeface="Calibri"/>
              </a:rPr>
              <a:t> </a:t>
            </a:r>
            <a:r>
              <a:rPr sz="2700" b="1" u="sng" spc="-25">
                <a:latin typeface="Calibri"/>
                <a:cs typeface="Calibri"/>
              </a:rPr>
              <a:t>необходимым</a:t>
            </a:r>
            <a:r>
              <a:rPr lang="ru-RU" sz="2700" b="1" u="sng" spc="-25">
                <a:latin typeface="Calibri"/>
                <a:cs typeface="Calibri"/>
              </a:rPr>
              <a:t>и</a:t>
            </a:r>
            <a:r>
              <a:rPr sz="2700" b="1" u="sng" spc="-25">
                <a:latin typeface="Calibri"/>
                <a:cs typeface="Calibri"/>
              </a:rPr>
              <a:t> в ПЛАНЕ </a:t>
            </a:r>
            <a:r>
              <a:rPr sz="2700" spc="-25">
                <a:latin typeface="Calibri"/>
                <a:cs typeface="Calibri"/>
              </a:rPr>
              <a:t>каждого</a:t>
            </a:r>
            <a:r>
              <a:rPr sz="2700" spc="-25">
                <a:latin typeface="Calibri"/>
                <a:cs typeface="Calibri"/>
              </a:rPr>
              <a:t> </a:t>
            </a:r>
            <a:r>
              <a:rPr sz="2700" spc="-25">
                <a:latin typeface="Calibri"/>
                <a:cs typeface="Calibri"/>
              </a:rPr>
              <a:t>аспиранта</a:t>
            </a:r>
            <a:r>
              <a:rPr lang="ru-RU" sz="2700" spc="-25">
                <a:latin typeface="Calibri"/>
                <a:cs typeface="Calibri"/>
              </a:rPr>
              <a:t>.</a:t>
            </a:r>
            <a:endParaRPr sz="2700" spc="-25">
              <a:latin typeface="Calibri"/>
              <a:cs typeface="Calibri"/>
            </a:endParaRPr>
          </a:p>
          <a:p>
            <a:pPr algn="just">
              <a:lnSpc>
                <a:spcPct val="100000"/>
              </a:lnSpc>
              <a:spcBef>
                <a:spcPts val="10"/>
              </a:spcBef>
              <a:defRPr/>
            </a:pPr>
            <a:endParaRPr sz="2700" spc="-25">
              <a:latin typeface="Calibri"/>
              <a:cs typeface="Calibri"/>
            </a:endParaRPr>
          </a:p>
          <a:p>
            <a:pPr marL="241300" marR="510540" indent="-228600" algn="just">
              <a:lnSpc>
                <a:spcPts val="3020"/>
              </a:lnSpc>
              <a:spcBef>
                <a:spcPts val="5"/>
              </a:spcBef>
              <a:buFont typeface="Arial MT"/>
              <a:buChar char="•"/>
              <a:tabLst>
                <a:tab pos="241300" algn="l"/>
              </a:tabLst>
              <a:defRPr/>
            </a:pPr>
            <a:r>
              <a:rPr lang="ru-RU" sz="2700" b="1" u="sng" spc="-25">
                <a:latin typeface="Calibri"/>
                <a:cs typeface="Calibri"/>
              </a:rPr>
              <a:t>ПОДЭТАПЫ</a:t>
            </a:r>
            <a:r>
              <a:rPr lang="ru-RU" sz="2700" b="1" spc="-25">
                <a:latin typeface="Calibri"/>
                <a:cs typeface="Calibri"/>
              </a:rPr>
              <a:t> </a:t>
            </a:r>
            <a:r>
              <a:rPr sz="2700" spc="-25">
                <a:latin typeface="Calibri"/>
                <a:cs typeface="Calibri"/>
              </a:rPr>
              <a:t>не</a:t>
            </a:r>
            <a:r>
              <a:rPr sz="2700" spc="-25">
                <a:latin typeface="Calibri"/>
                <a:cs typeface="Calibri"/>
              </a:rPr>
              <a:t> являются исчерпывающими и </a:t>
            </a:r>
            <a:r>
              <a:rPr sz="2700" b="1" u="sng" spc="-25">
                <a:latin typeface="Calibri"/>
                <a:cs typeface="Calibri"/>
              </a:rPr>
              <a:t>могут </a:t>
            </a:r>
            <a:r>
              <a:rPr sz="2700" b="1" u="sng" spc="-25">
                <a:latin typeface="Calibri"/>
                <a:cs typeface="Calibri"/>
              </a:rPr>
              <a:t>быть</a:t>
            </a:r>
            <a:r>
              <a:rPr sz="2700" b="1" u="sng" spc="-25">
                <a:latin typeface="Calibri"/>
                <a:cs typeface="Calibri"/>
              </a:rPr>
              <a:t> </a:t>
            </a:r>
            <a:r>
              <a:rPr sz="2700" b="1" u="sng" spc="-25">
                <a:latin typeface="Calibri"/>
                <a:cs typeface="Calibri"/>
              </a:rPr>
              <a:t>дополнены</a:t>
            </a:r>
            <a:r>
              <a:rPr lang="ru-RU" sz="2700" b="1" u="sng" spc="-25">
                <a:latin typeface="Calibri"/>
                <a:cs typeface="Calibri"/>
              </a:rPr>
              <a:t>.</a:t>
            </a:r>
            <a:endParaRPr/>
          </a:p>
          <a:p>
            <a:pPr marL="12700" marR="510540" algn="just">
              <a:lnSpc>
                <a:spcPts val="3020"/>
              </a:lnSpc>
              <a:spcBef>
                <a:spcPts val="5"/>
              </a:spcBef>
              <a:tabLst>
                <a:tab pos="241300" algn="l"/>
              </a:tabLst>
              <a:defRPr/>
            </a:pPr>
            <a:endParaRPr sz="2700" spc="-25">
              <a:latin typeface="Calibri"/>
              <a:cs typeface="Calibri"/>
            </a:endParaRPr>
          </a:p>
          <a:p>
            <a:pPr marL="241300" marR="805815" indent="-228600" algn="just">
              <a:lnSpc>
                <a:spcPts val="3020"/>
              </a:lnSpc>
              <a:buFont typeface="Arial MT"/>
              <a:buChar char="•"/>
              <a:tabLst>
                <a:tab pos="241300" algn="l"/>
              </a:tabLst>
              <a:defRPr/>
            </a:pPr>
            <a:r>
              <a:rPr sz="2700" b="1" u="sng" spc="-25">
                <a:latin typeface="Calibri"/>
                <a:cs typeface="Calibri"/>
              </a:rPr>
              <a:t>Сроки </a:t>
            </a:r>
            <a:r>
              <a:rPr sz="2700" b="1" u="sng" spc="-25">
                <a:latin typeface="Calibri"/>
                <a:cs typeface="Calibri"/>
              </a:rPr>
              <a:t>прохождения</a:t>
            </a:r>
            <a:r>
              <a:rPr sz="2700" spc="-25">
                <a:latin typeface="Calibri"/>
                <a:cs typeface="Calibri"/>
              </a:rPr>
              <a:t> </a:t>
            </a:r>
            <a:r>
              <a:rPr lang="ru-RU" sz="2700" spc="-25">
                <a:latin typeface="Calibri"/>
                <a:cs typeface="Calibri"/>
              </a:rPr>
              <a:t>ЭТАПОВ</a:t>
            </a:r>
            <a:r>
              <a:rPr sz="2700" spc="-25">
                <a:latin typeface="Calibri"/>
                <a:cs typeface="Calibri"/>
              </a:rPr>
              <a:t> </a:t>
            </a:r>
            <a:r>
              <a:rPr lang="ru-RU" sz="2700" spc="-25">
                <a:latin typeface="Calibri"/>
                <a:cs typeface="Calibri"/>
              </a:rPr>
              <a:t>и ПОДЭТАПОВ </a:t>
            </a:r>
            <a:r>
              <a:rPr sz="2700" b="1" u="sng" spc="-25">
                <a:latin typeface="Calibri"/>
                <a:cs typeface="Calibri"/>
              </a:rPr>
              <a:t>определ</a:t>
            </a:r>
            <a:r>
              <a:rPr lang="ru-RU" sz="2700" b="1" u="sng" spc="-25">
                <a:latin typeface="Calibri"/>
                <a:cs typeface="Calibri"/>
              </a:rPr>
              <a:t>яются</a:t>
            </a:r>
            <a:r>
              <a:rPr lang="ru-RU" sz="2700" b="1" u="sng" spc="-25">
                <a:latin typeface="Calibri"/>
                <a:cs typeface="Calibri"/>
              </a:rPr>
              <a:t> аспирантом самостоятельно</a:t>
            </a:r>
            <a:r>
              <a:rPr lang="ru-RU" sz="2700" spc="-25">
                <a:latin typeface="Calibri"/>
                <a:cs typeface="Calibri"/>
              </a:rPr>
              <a:t>.</a:t>
            </a:r>
            <a:endParaRPr sz="2700" spc="-25">
              <a:latin typeface="Calibri"/>
              <a:cs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 bwMode="auto">
          <a:xfrm>
            <a:off x="497840" y="89154"/>
            <a:ext cx="11465559" cy="118494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12700" marR="5080" algn="ctr">
              <a:lnSpc>
                <a:spcPts val="4320"/>
              </a:lnSpc>
              <a:spcBef>
                <a:spcPts val="640"/>
              </a:spcBef>
              <a:defRPr/>
            </a:pPr>
            <a:r>
              <a:rPr lang="ru-RU" sz="4000" spc="-30">
                <a:solidFill>
                  <a:srgbClr val="7030A0"/>
                </a:solidFill>
              </a:rPr>
              <a:t>ЭТАПЫ </a:t>
            </a:r>
            <a:r>
              <a:rPr sz="4000" spc="-30">
                <a:solidFill>
                  <a:srgbClr val="7030A0"/>
                </a:solidFill>
              </a:rPr>
              <a:t>научной</a:t>
            </a:r>
            <a:r>
              <a:rPr sz="4000" spc="-100">
                <a:solidFill>
                  <a:srgbClr val="7030A0"/>
                </a:solidFill>
              </a:rPr>
              <a:t> </a:t>
            </a:r>
            <a:br>
              <a:rPr lang="ru-RU" sz="4000" spc="-100">
                <a:solidFill>
                  <a:srgbClr val="7030A0"/>
                </a:solidFill>
              </a:rPr>
            </a:br>
            <a:r>
              <a:rPr sz="4000" spc="-35">
                <a:solidFill>
                  <a:srgbClr val="7030A0"/>
                </a:solidFill>
              </a:rPr>
              <a:t>(</a:t>
            </a:r>
            <a:r>
              <a:rPr sz="4000" spc="-35">
                <a:solidFill>
                  <a:srgbClr val="7030A0"/>
                </a:solidFill>
              </a:rPr>
              <a:t>научно-исследовательской</a:t>
            </a:r>
            <a:r>
              <a:rPr lang="ru-RU" sz="4000" spc="-35">
                <a:solidFill>
                  <a:srgbClr val="7030A0"/>
                </a:solidFill>
              </a:rPr>
              <a:t>)</a:t>
            </a:r>
            <a:r>
              <a:rPr sz="4000" spc="-100">
                <a:solidFill>
                  <a:srgbClr val="7030A0"/>
                </a:solidFill>
              </a:rPr>
              <a:t> </a:t>
            </a:r>
            <a:r>
              <a:rPr sz="4000" spc="-35">
                <a:solidFill>
                  <a:srgbClr val="7030A0"/>
                </a:solidFill>
              </a:rPr>
              <a:t>деятельности</a:t>
            </a:r>
            <a:endParaRPr sz="4000">
              <a:solidFill>
                <a:srgbClr val="7030A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xmlns:a="http://schemas.openxmlformats.org/drawingml/2006/main" noGrp="1"/>
          </p:cNvGraphicFramePr>
          <p:nvPr/>
        </p:nvGraphicFramePr>
        <p:xfrm>
          <a:off x="525440" y="1524000"/>
          <a:ext cx="11056960" cy="4938714"/>
        </p:xfrm>
        <a:graphic>
          <a:graphicData uri="http://schemas.openxmlformats.org/drawingml/2006/table">
            <a:tbl>
              <a:tblPr firstRow="1" firstCol="1" lastRow="0" lastCol="0" bandRow="1" bandCol="0">
                <a:tableStyleId>{5C22544A-7EE6-4342-B048-85BDC9FD1C3A}</a:tableStyleId>
              </a:tblPr>
              <a:tblGrid>
                <a:gridCol w="11056960"/>
              </a:tblGrid>
              <a:tr h="381000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2400"/>
                        <a:t>1. Организационный этап исследовательской деятельности</a:t>
                      </a:r>
                      <a:endParaRPr lang="ru-RU" sz="2400">
                        <a:latin typeface="Calibri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0037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2400"/>
                        <a:t>2. Подготовка обоснования темы диссертации</a:t>
                      </a:r>
                      <a:endParaRPr lang="ru-RU" sz="2400">
                        <a:latin typeface="Calibri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0037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2400"/>
                        <a:t>3. Составление дизайна исследования</a:t>
                      </a:r>
                      <a:endParaRPr lang="ru-RU" sz="2400">
                        <a:latin typeface="Calibri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0037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2400"/>
                        <a:t>4. Написание обзора литературы</a:t>
                      </a:r>
                      <a:endParaRPr lang="ru-RU" sz="2400">
                        <a:latin typeface="Calibri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0037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2400"/>
                        <a:t>5. Сбор и анализ информации (данны6х)</a:t>
                      </a:r>
                      <a:endParaRPr lang="ru-RU" sz="2400">
                        <a:latin typeface="Calibri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0037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2400"/>
                        <a:t>6. Публикация статьи (список МГУ, список ВАК)</a:t>
                      </a:r>
                      <a:endParaRPr lang="ru-RU" sz="2400">
                        <a:latin typeface="Calibri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00075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2400"/>
                        <a:t>7. Представление результатов исследования на публичных научных мероприятиях</a:t>
                      </a:r>
                      <a:endParaRPr lang="ru-RU" sz="2400">
                        <a:latin typeface="Calibri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0037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2400"/>
                        <a:t>8. Работа над текстом диссертации</a:t>
                      </a:r>
                      <a:endParaRPr lang="ru-RU" sz="2400">
                        <a:latin typeface="Calibri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10565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2400"/>
                        <a:t>9. Обсуждение текста диссертации на заседании кафедры (Промежуточная аттестация)</a:t>
                      </a:r>
                      <a:endParaRPr lang="ru-RU" sz="2400">
                        <a:latin typeface="Calibri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00114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2400"/>
                        <a:t>10. Представление текста диссертации соответствующего требованиям закона (Итоговая аттестация)</a:t>
                      </a:r>
                      <a:r>
                        <a:rPr lang="ru-RU" sz="2400" baseline="30000"/>
                        <a:t> </a:t>
                      </a:r>
                      <a:endParaRPr lang="ru-RU" sz="2400">
                        <a:latin typeface="Calibri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749800" y="2484438"/>
            <a:ext cx="12192000" cy="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anchor="ctr" anchorCtr="0" compatLnSpc="1">
            <a:prstTxWarp prst="textNoShape"/>
            <a:sp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br>
              <a:rPr lang="ru-RU" sz="1800" b="0" i="0" u="none" strike="noStrike" cap="none">
                <a:ln>
                  <a:noFill/>
                </a:ln>
                <a:solidFill>
                  <a:schemeClr val="tx1"/>
                </a:solidFill>
                <a:latin typeface="Arial"/>
              </a:rPr>
            </a:br>
            <a:endParaRPr lang="ru-RU" sz="1800" b="0" i="0" u="none" strike="noStrike" cap="none">
              <a:ln>
                <a:noFill/>
              </a:ln>
              <a:solidFill>
                <a:schemeClr val="tx1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/>
          <a:stretch/>
        </p:blipFill>
        <p:spPr bwMode="auto">
          <a:xfrm>
            <a:off x="620268" y="438389"/>
            <a:ext cx="6295237" cy="5436630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 bwMode="auto">
          <a:xfrm>
            <a:off x="7724429" y="305236"/>
            <a:ext cx="4432300" cy="6400362"/>
          </a:xfrm>
          <a:custGeom>
            <a:avLst/>
            <a:gdLst/>
            <a:ahLst/>
            <a:cxnLst/>
            <a:rect l="l" t="t" r="r" b="b"/>
            <a:pathLst>
              <a:path w="4432300" h="5702935" fill="norm" stroke="1" extrusionOk="0">
                <a:moveTo>
                  <a:pt x="0" y="5702808"/>
                </a:moveTo>
                <a:lnTo>
                  <a:pt x="4431792" y="5702808"/>
                </a:lnTo>
                <a:lnTo>
                  <a:pt x="4431792" y="0"/>
                </a:lnTo>
                <a:lnTo>
                  <a:pt x="0" y="0"/>
                </a:lnTo>
                <a:lnTo>
                  <a:pt x="0" y="5702808"/>
                </a:lnTo>
                <a:close/>
              </a:path>
            </a:pathLst>
          </a:custGeom>
          <a:ln w="381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4" name="object 4"/>
          <p:cNvSpPr/>
          <p:nvPr/>
        </p:nvSpPr>
        <p:spPr bwMode="auto">
          <a:xfrm>
            <a:off x="4337303" y="1112266"/>
            <a:ext cx="3262629" cy="661035"/>
          </a:xfrm>
          <a:custGeom>
            <a:avLst/>
            <a:gdLst/>
            <a:ahLst/>
            <a:cxnLst/>
            <a:rect l="l" t="t" r="r" b="b"/>
            <a:pathLst>
              <a:path w="3262629" h="661035" fill="norm" stroke="1" extrusionOk="0">
                <a:moveTo>
                  <a:pt x="3262249" y="0"/>
                </a:moveTo>
                <a:lnTo>
                  <a:pt x="0" y="660654"/>
                </a:lnTo>
              </a:path>
            </a:pathLst>
          </a:custGeom>
          <a:ln w="381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5" name="object 5"/>
          <p:cNvSpPr txBox="1"/>
          <p:nvPr/>
        </p:nvSpPr>
        <p:spPr bwMode="auto">
          <a:xfrm>
            <a:off x="7845079" y="590516"/>
            <a:ext cx="4191000" cy="58298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71120" algn="ctr">
              <a:lnSpc>
                <a:spcPct val="100000"/>
              </a:lnSpc>
              <a:spcBef>
                <a:spcPts val="100"/>
              </a:spcBef>
              <a:tabLst>
                <a:tab pos="299085" algn="l"/>
                <a:tab pos="299720" algn="l"/>
              </a:tabLst>
              <a:defRPr/>
            </a:pPr>
            <a:r>
              <a:rPr lang="ru-RU" b="1">
                <a:solidFill>
                  <a:srgbClr val="FF0000"/>
                </a:solidFill>
                <a:latin typeface="Times New Roman"/>
                <a:ea typeface="Cambria"/>
              </a:rPr>
              <a:t>П</a:t>
            </a:r>
            <a:r>
              <a:rPr b="1">
                <a:solidFill>
                  <a:srgbClr val="FF0000"/>
                </a:solidFill>
                <a:latin typeface="Times New Roman"/>
                <a:ea typeface="Cambria"/>
              </a:rPr>
              <a:t>еречень</a:t>
            </a:r>
            <a:r>
              <a:rPr b="1">
                <a:solidFill>
                  <a:srgbClr val="FF0000"/>
                </a:solidFill>
                <a:latin typeface="Times New Roman"/>
                <a:ea typeface="Cambria"/>
              </a:rPr>
              <a:t> </a:t>
            </a:r>
            <a:r>
              <a:rPr b="1">
                <a:solidFill>
                  <a:srgbClr val="FF0000"/>
                </a:solidFill>
                <a:latin typeface="Times New Roman"/>
                <a:ea typeface="Cambria"/>
              </a:rPr>
              <a:t>этапов</a:t>
            </a:r>
            <a:r>
              <a:rPr b="1">
                <a:solidFill>
                  <a:srgbClr val="FF0000"/>
                </a:solidFill>
                <a:latin typeface="Times New Roman"/>
                <a:ea typeface="Cambria"/>
              </a:rPr>
              <a:t> </a:t>
            </a:r>
            <a:r>
              <a:rPr b="1">
                <a:solidFill>
                  <a:srgbClr val="FF0000"/>
                </a:solidFill>
                <a:latin typeface="Times New Roman"/>
                <a:ea typeface="Cambria"/>
              </a:rPr>
              <a:t>научной</a:t>
            </a:r>
            <a:endParaRPr lang="ru-RU" b="1">
              <a:solidFill>
                <a:srgbClr val="FF0000"/>
              </a:solidFill>
              <a:latin typeface="Times New Roman"/>
              <a:ea typeface="Cambria"/>
            </a:endParaRPr>
          </a:p>
          <a:p>
            <a:pPr marL="12065" marR="71120" algn="ctr">
              <a:lnSpc>
                <a:spcPct val="100000"/>
              </a:lnSpc>
              <a:spcBef>
                <a:spcPts val="100"/>
              </a:spcBef>
              <a:tabLst>
                <a:tab pos="299085" algn="l"/>
                <a:tab pos="299720" algn="l"/>
              </a:tabLst>
              <a:defRPr/>
            </a:pPr>
            <a:r>
              <a:rPr b="1">
                <a:solidFill>
                  <a:srgbClr val="FF0000"/>
                </a:solidFill>
                <a:latin typeface="Times New Roman"/>
                <a:ea typeface="Cambria"/>
              </a:rPr>
              <a:t>(научно-исследовательской)</a:t>
            </a:r>
            <a:endParaRPr/>
          </a:p>
          <a:p>
            <a:pPr marL="12065" marR="71120" algn="ctr">
              <a:lnSpc>
                <a:spcPct val="100000"/>
              </a:lnSpc>
              <a:tabLst>
                <a:tab pos="299085" algn="l"/>
                <a:tab pos="299720" algn="l"/>
              </a:tabLst>
              <a:defRPr/>
            </a:pPr>
            <a:r>
              <a:rPr b="1">
                <a:solidFill>
                  <a:srgbClr val="FF0000"/>
                </a:solidFill>
                <a:latin typeface="Times New Roman"/>
                <a:ea typeface="Cambria"/>
              </a:rPr>
              <a:t>деятельности:</a:t>
            </a:r>
            <a:endParaRPr/>
          </a:p>
          <a:p>
            <a:pPr marL="299085" marR="71120" indent="-287020">
              <a:buFont typeface="Arial MT"/>
              <a:buChar char="•"/>
              <a:tabLst>
                <a:tab pos="299085" algn="l"/>
                <a:tab pos="299720" algn="l"/>
              </a:tabLst>
              <a:defRPr/>
            </a:pPr>
            <a:r>
              <a:rPr lang="ru-RU">
                <a:latin typeface="Times New Roman"/>
                <a:ea typeface="Cambria"/>
              </a:rPr>
              <a:t>Организационный этап исследовательской деятельности</a:t>
            </a:r>
            <a:endParaRPr/>
          </a:p>
          <a:p>
            <a:pPr marL="299085" marR="71120" indent="-287020">
              <a:buFont typeface="Arial MT"/>
              <a:buChar char="•"/>
              <a:tabLst>
                <a:tab pos="299085" algn="l"/>
                <a:tab pos="299720" algn="l"/>
              </a:tabLst>
              <a:defRPr/>
            </a:pPr>
            <a:r>
              <a:rPr lang="ru-RU">
                <a:latin typeface="Times New Roman"/>
                <a:ea typeface="Cambria"/>
              </a:rPr>
              <a:t>Подготовка обоснования темы диссертации</a:t>
            </a:r>
            <a:endParaRPr>
              <a:latin typeface="Times New Roman"/>
              <a:ea typeface="Cambria"/>
            </a:endParaRPr>
          </a:p>
          <a:p>
            <a:pPr marL="299085" marR="71120" indent="-287020">
              <a:buFont typeface="Arial MT"/>
              <a:buChar char="•"/>
              <a:tabLst>
                <a:tab pos="299085" algn="l"/>
                <a:tab pos="299720" algn="l"/>
              </a:tabLst>
              <a:defRPr/>
            </a:pPr>
            <a:r>
              <a:rPr>
                <a:latin typeface="Times New Roman"/>
                <a:ea typeface="Cambria"/>
              </a:rPr>
              <a:t>Составление дизайна исследование</a:t>
            </a:r>
            <a:endParaRPr/>
          </a:p>
          <a:p>
            <a:pPr marL="299085" marR="71120" indent="-287020">
              <a:buFont typeface="Arial MT"/>
              <a:buChar char="•"/>
              <a:tabLst>
                <a:tab pos="299085" algn="l"/>
                <a:tab pos="299720" algn="l"/>
              </a:tabLst>
              <a:defRPr/>
            </a:pPr>
            <a:r>
              <a:rPr>
                <a:latin typeface="Times New Roman"/>
                <a:ea typeface="Cambria"/>
              </a:rPr>
              <a:t>Написание обзора литературы</a:t>
            </a:r>
            <a:endParaRPr/>
          </a:p>
          <a:p>
            <a:pPr marL="299085" marR="71120" indent="-287020">
              <a:buFont typeface="Arial MT"/>
              <a:buChar char="•"/>
              <a:tabLst>
                <a:tab pos="299085" algn="l"/>
                <a:tab pos="299720" algn="l"/>
              </a:tabLst>
              <a:defRPr/>
            </a:pPr>
            <a:r>
              <a:rPr>
                <a:latin typeface="Times New Roman"/>
                <a:ea typeface="Cambria"/>
              </a:rPr>
              <a:t>Сбор и анализ информации (данных)</a:t>
            </a:r>
            <a:endParaRPr/>
          </a:p>
          <a:p>
            <a:pPr marL="299085" marR="71120" indent="-287020">
              <a:spcBef>
                <a:spcPts val="5"/>
              </a:spcBef>
              <a:buFont typeface="Arial MT"/>
              <a:buChar char="•"/>
              <a:tabLst>
                <a:tab pos="299085" algn="l"/>
                <a:tab pos="299720" algn="l"/>
              </a:tabLst>
              <a:defRPr/>
            </a:pPr>
            <a:r>
              <a:rPr>
                <a:latin typeface="Times New Roman"/>
                <a:ea typeface="Cambria"/>
              </a:rPr>
              <a:t>Публикация статьи (список МГУ, список  ВАК)</a:t>
            </a:r>
            <a:endParaRPr/>
          </a:p>
          <a:p>
            <a:pPr marL="299085" marR="71120" indent="-287020">
              <a:buFont typeface="Arial MT"/>
              <a:buChar char="•"/>
              <a:tabLst>
                <a:tab pos="299085" algn="l"/>
                <a:tab pos="299720" algn="l"/>
              </a:tabLst>
              <a:defRPr/>
            </a:pPr>
            <a:r>
              <a:rPr>
                <a:latin typeface="Times New Roman"/>
                <a:ea typeface="Cambria"/>
              </a:rPr>
              <a:t>Представление результатов</a:t>
            </a:r>
            <a:endParaRPr/>
          </a:p>
          <a:p>
            <a:pPr marL="299085" marR="71120" indent="-287020">
              <a:buFont typeface="Arial MT"/>
              <a:buChar char="•"/>
              <a:tabLst>
                <a:tab pos="299085" algn="l"/>
                <a:tab pos="299720" algn="l"/>
              </a:tabLst>
              <a:defRPr/>
            </a:pPr>
            <a:r>
              <a:rPr>
                <a:latin typeface="Times New Roman"/>
                <a:ea typeface="Cambria"/>
              </a:rPr>
              <a:t>исследования на публичных научных</a:t>
            </a:r>
            <a:endParaRPr/>
          </a:p>
          <a:p>
            <a:pPr marL="299085" marR="71120" indent="-287020">
              <a:buFont typeface="Arial MT"/>
              <a:buChar char="•"/>
              <a:tabLst>
                <a:tab pos="299085" algn="l"/>
                <a:tab pos="299720" algn="l"/>
              </a:tabLst>
              <a:defRPr/>
            </a:pPr>
            <a:r>
              <a:rPr>
                <a:latin typeface="Times New Roman"/>
                <a:ea typeface="Cambria"/>
              </a:rPr>
              <a:t>мероприятиях</a:t>
            </a:r>
            <a:endParaRPr/>
          </a:p>
          <a:p>
            <a:pPr marL="299085" marR="71120" indent="-287020">
              <a:buFont typeface="Arial MT"/>
              <a:buChar char="•"/>
              <a:tabLst>
                <a:tab pos="299085" algn="l"/>
                <a:tab pos="299720" algn="l"/>
              </a:tabLst>
              <a:defRPr/>
            </a:pPr>
            <a:r>
              <a:rPr lang="ru-RU">
                <a:latin typeface="Times New Roman"/>
                <a:ea typeface="Cambria"/>
              </a:rPr>
              <a:t>Работа над текстом диссертации</a:t>
            </a:r>
            <a:endParaRPr/>
          </a:p>
          <a:p>
            <a:pPr marL="299085" marR="71120" indent="-287020">
              <a:buFont typeface="Arial MT"/>
              <a:buChar char="•"/>
              <a:tabLst>
                <a:tab pos="299085" algn="l"/>
                <a:tab pos="299720" algn="l"/>
              </a:tabLst>
              <a:defRPr/>
            </a:pPr>
            <a:r>
              <a:rPr>
                <a:latin typeface="Times New Roman"/>
                <a:ea typeface="Cambria"/>
              </a:rPr>
              <a:t>Обсуждение</a:t>
            </a:r>
            <a:r>
              <a:rPr>
                <a:latin typeface="Times New Roman"/>
                <a:ea typeface="Cambria"/>
              </a:rPr>
              <a:t> текста диссертации на  </a:t>
            </a:r>
            <a:r>
              <a:rPr>
                <a:latin typeface="Times New Roman"/>
                <a:ea typeface="Cambria"/>
              </a:rPr>
              <a:t>заседании</a:t>
            </a:r>
            <a:r>
              <a:rPr>
                <a:latin typeface="Times New Roman"/>
                <a:ea typeface="Cambria"/>
              </a:rPr>
              <a:t> </a:t>
            </a:r>
            <a:r>
              <a:rPr>
                <a:latin typeface="Times New Roman"/>
                <a:ea typeface="Cambria"/>
              </a:rPr>
              <a:t>кафедры</a:t>
            </a:r>
            <a:endParaRPr lang="ru-RU">
              <a:latin typeface="Times New Roman"/>
              <a:ea typeface="Cambria"/>
            </a:endParaRPr>
          </a:p>
          <a:p>
            <a:pPr marL="299085" marR="71120" indent="-287020">
              <a:buFont typeface="Arial MT"/>
              <a:buChar char="•"/>
              <a:tabLst>
                <a:tab pos="299085" algn="l"/>
                <a:tab pos="299720" algn="l"/>
              </a:tabLst>
              <a:defRPr/>
            </a:pPr>
            <a:r>
              <a:rPr lang="ru-RU">
                <a:latin typeface="Times New Roman"/>
                <a:ea typeface="Cambria"/>
              </a:rPr>
              <a:t>Представление текста диссертации соответствующего требованиям закона (Итоговая аттестация)</a:t>
            </a:r>
            <a:endParaRPr>
              <a:latin typeface="Times New Roman"/>
              <a:ea typeface="Cambria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 bwMode="auto">
          <a:xfrm flipH="0" flipV="0">
            <a:off x="3757539" y="747521"/>
            <a:ext cx="1045729" cy="261344"/>
          </a:xfrm>
          <a:prstGeom prst="rect">
            <a:avLst/>
          </a:prstGeom>
          <a:ln w="12700">
            <a:solidFill>
              <a:srgbClr val="A4A4A4"/>
            </a:solidFill>
          </a:ln>
        </p:spPr>
        <p:txBody>
          <a:bodyPr vert="horz" wrap="square" lIns="0" tIns="17145" rIns="0" bIns="0" rtlCol="0">
            <a:spAutoFit/>
          </a:bodyPr>
          <a:lstStyle/>
          <a:p>
            <a:pPr marL="97155">
              <a:lnSpc>
                <a:spcPct val="100000"/>
              </a:lnSpc>
              <a:spcBef>
                <a:spcPts val="135"/>
              </a:spcBef>
              <a:defRPr/>
            </a:pPr>
            <a:r>
              <a:rPr sz="1600" b="1" spc="-35">
                <a:solidFill>
                  <a:srgbClr val="FF0000"/>
                </a:solidFill>
                <a:latin typeface="Calibri"/>
                <a:cs typeface="Calibri"/>
              </a:rPr>
              <a:t>КУРС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 bwMode="auto">
          <a:xfrm>
            <a:off x="5168646" y="2018538"/>
            <a:ext cx="2529205" cy="923290"/>
          </a:xfrm>
          <a:custGeom>
            <a:avLst/>
            <a:gdLst/>
            <a:ahLst/>
            <a:cxnLst/>
            <a:rect l="l" t="t" r="r" b="b"/>
            <a:pathLst>
              <a:path w="2529204" h="923289" fill="norm" stroke="1" extrusionOk="0">
                <a:moveTo>
                  <a:pt x="0" y="923163"/>
                </a:moveTo>
                <a:lnTo>
                  <a:pt x="2529204" y="0"/>
                </a:lnTo>
              </a:path>
            </a:pathLst>
          </a:custGeom>
          <a:ln w="381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8" name="object 8"/>
          <p:cNvSpPr/>
          <p:nvPr/>
        </p:nvSpPr>
        <p:spPr bwMode="auto">
          <a:xfrm>
            <a:off x="5168646" y="3533394"/>
            <a:ext cx="2529205" cy="68580"/>
          </a:xfrm>
          <a:custGeom>
            <a:avLst/>
            <a:gdLst/>
            <a:ahLst/>
            <a:cxnLst/>
            <a:rect l="l" t="t" r="r" b="b"/>
            <a:pathLst>
              <a:path w="2529204" h="68579" fill="norm" stroke="1" extrusionOk="0">
                <a:moveTo>
                  <a:pt x="0" y="68071"/>
                </a:moveTo>
                <a:lnTo>
                  <a:pt x="2529204" y="0"/>
                </a:lnTo>
              </a:path>
            </a:pathLst>
          </a:custGeom>
          <a:ln w="381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9" name="object 9"/>
          <p:cNvSpPr/>
          <p:nvPr/>
        </p:nvSpPr>
        <p:spPr bwMode="auto">
          <a:xfrm>
            <a:off x="5168646" y="3832097"/>
            <a:ext cx="2529205" cy="511809"/>
          </a:xfrm>
          <a:custGeom>
            <a:avLst/>
            <a:gdLst/>
            <a:ahLst/>
            <a:cxnLst/>
            <a:rect l="l" t="t" r="r" b="b"/>
            <a:pathLst>
              <a:path w="2529204" h="511810" fill="norm" stroke="1" extrusionOk="0">
                <a:moveTo>
                  <a:pt x="0" y="511428"/>
                </a:moveTo>
                <a:lnTo>
                  <a:pt x="2529204" y="0"/>
                </a:lnTo>
              </a:path>
            </a:pathLst>
          </a:custGeom>
          <a:ln w="381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0" name="object 10"/>
          <p:cNvSpPr/>
          <p:nvPr/>
        </p:nvSpPr>
        <p:spPr bwMode="auto">
          <a:xfrm>
            <a:off x="5267705" y="4908041"/>
            <a:ext cx="2429509" cy="0"/>
          </a:xfrm>
          <a:custGeom>
            <a:avLst/>
            <a:gdLst/>
            <a:ahLst/>
            <a:cxnLst/>
            <a:rect l="l" t="t" r="r" b="b"/>
            <a:pathLst>
              <a:path w="2429509" fill="norm" stroke="1" extrusionOk="0">
                <a:moveTo>
                  <a:pt x="0" y="0"/>
                </a:moveTo>
                <a:lnTo>
                  <a:pt x="2429002" y="0"/>
                </a:lnTo>
              </a:path>
            </a:pathLst>
          </a:custGeom>
          <a:ln w="381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grpSp>
        <p:nvGrpSpPr>
          <p:cNvPr id="11" name="object 11"/>
          <p:cNvGrpSpPr/>
          <p:nvPr/>
        </p:nvGrpSpPr>
        <p:grpSpPr bwMode="auto">
          <a:xfrm>
            <a:off x="838961" y="3138042"/>
            <a:ext cx="4173220" cy="3513454"/>
            <a:chOff x="838961" y="3138042"/>
            <a:chExt cx="4173220" cy="3513454"/>
          </a:xfrm>
        </p:grpSpPr>
        <p:sp>
          <p:nvSpPr>
            <p:cNvPr id="12" name="object 12"/>
            <p:cNvSpPr/>
            <p:nvPr/>
          </p:nvSpPr>
          <p:spPr bwMode="auto">
            <a:xfrm>
              <a:off x="838961" y="4994910"/>
              <a:ext cx="4173220" cy="1656714"/>
            </a:xfrm>
            <a:custGeom>
              <a:avLst/>
              <a:gdLst/>
              <a:ahLst/>
              <a:cxnLst/>
              <a:rect l="l" t="t" r="r" b="b"/>
              <a:pathLst>
                <a:path w="4173220" h="1656715" fill="norm" stroke="1" extrusionOk="0">
                  <a:moveTo>
                    <a:pt x="4172712" y="0"/>
                  </a:moveTo>
                  <a:lnTo>
                    <a:pt x="0" y="0"/>
                  </a:lnTo>
                  <a:lnTo>
                    <a:pt x="0" y="1656588"/>
                  </a:lnTo>
                  <a:lnTo>
                    <a:pt x="4172712" y="1656588"/>
                  </a:lnTo>
                  <a:lnTo>
                    <a:pt x="417271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3" name="object 13"/>
            <p:cNvSpPr/>
            <p:nvPr/>
          </p:nvSpPr>
          <p:spPr bwMode="auto">
            <a:xfrm>
              <a:off x="2025395" y="3157092"/>
              <a:ext cx="464820" cy="1838325"/>
            </a:xfrm>
            <a:custGeom>
              <a:avLst/>
              <a:gdLst/>
              <a:ahLst/>
              <a:cxnLst/>
              <a:rect l="l" t="t" r="r" b="b"/>
              <a:pathLst>
                <a:path w="464819" h="1838325" fill="norm" stroke="1" extrusionOk="0">
                  <a:moveTo>
                    <a:pt x="0" y="1837817"/>
                  </a:moveTo>
                  <a:lnTo>
                    <a:pt x="464820" y="0"/>
                  </a:lnTo>
                </a:path>
              </a:pathLst>
            </a:custGeom>
            <a:grpFill/>
            <a:ln w="381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14" name="object 14"/>
          <p:cNvSpPr txBox="1"/>
          <p:nvPr/>
        </p:nvSpPr>
        <p:spPr bwMode="auto">
          <a:xfrm>
            <a:off x="838961" y="4994909"/>
            <a:ext cx="4173220" cy="1513235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vert="horz" wrap="square" lIns="0" tIns="127000" rIns="0" bIns="0" rtlCol="0">
            <a:spAutoFit/>
          </a:bodyPr>
          <a:lstStyle/>
          <a:p>
            <a:pPr marL="100330" marR="95884" algn="ctr">
              <a:lnSpc>
                <a:spcPct val="100000"/>
              </a:lnSpc>
              <a:spcBef>
                <a:spcPts val="1000"/>
              </a:spcBef>
              <a:defRPr/>
            </a:pPr>
            <a:r>
              <a:rPr sz="1800" b="1" spc="-15">
                <a:latin typeface="Calibri"/>
                <a:cs typeface="Calibri"/>
              </a:rPr>
              <a:t>Необходимые </a:t>
            </a:r>
            <a:r>
              <a:rPr sz="1800" b="1" u="sng" spc="-10">
                <a:latin typeface="Calibri"/>
                <a:cs typeface="Calibri"/>
              </a:rPr>
              <a:t>подэтапы</a:t>
            </a:r>
            <a:r>
              <a:rPr sz="1800" b="1" spc="-10">
                <a:latin typeface="Calibri"/>
                <a:cs typeface="Calibri"/>
              </a:rPr>
              <a:t>, </a:t>
            </a:r>
            <a:r>
              <a:rPr sz="1800" b="1" spc="-5">
                <a:latin typeface="Calibri"/>
                <a:cs typeface="Calibri"/>
              </a:rPr>
              <a:t>например для </a:t>
            </a:r>
            <a:r>
              <a:rPr sz="1800" b="1" spc="-395">
                <a:latin typeface="Calibri"/>
                <a:cs typeface="Calibri"/>
              </a:rPr>
              <a:t> </a:t>
            </a:r>
            <a:r>
              <a:rPr sz="1800" b="1" spc="-10">
                <a:latin typeface="Calibri"/>
                <a:cs typeface="Calibri"/>
              </a:rPr>
              <a:t>публикации</a:t>
            </a:r>
            <a:r>
              <a:rPr sz="1800" b="1">
                <a:latin typeface="Calibri"/>
                <a:cs typeface="Calibri"/>
              </a:rPr>
              <a:t> </a:t>
            </a:r>
            <a:r>
              <a:rPr sz="1800" b="1" spc="-5">
                <a:latin typeface="Calibri"/>
                <a:cs typeface="Calibri"/>
              </a:rPr>
              <a:t>статьи</a:t>
            </a:r>
            <a:r>
              <a:rPr sz="1800" b="1" spc="-10">
                <a:latin typeface="Calibri"/>
                <a:cs typeface="Calibri"/>
              </a:rPr>
              <a:t> </a:t>
            </a:r>
            <a:r>
              <a:rPr sz="1800" b="1" spc="-15">
                <a:latin typeface="Calibri"/>
                <a:cs typeface="Calibri"/>
              </a:rPr>
              <a:t>необходимо </a:t>
            </a:r>
            <a:r>
              <a:rPr sz="1800" b="1" spc="-10">
                <a:latin typeface="Calibri"/>
                <a:cs typeface="Calibri"/>
              </a:rPr>
              <a:t> </a:t>
            </a:r>
            <a:r>
              <a:rPr sz="1800" b="1" spc="-15">
                <a:latin typeface="Calibri"/>
                <a:cs typeface="Calibri"/>
              </a:rPr>
              <a:t>подготовить</a:t>
            </a:r>
            <a:r>
              <a:rPr sz="1800" b="1" spc="-20">
                <a:latin typeface="Calibri"/>
                <a:cs typeface="Calibri"/>
              </a:rPr>
              <a:t> </a:t>
            </a:r>
            <a:r>
              <a:rPr sz="1800" b="1">
                <a:latin typeface="Calibri"/>
                <a:cs typeface="Calibri"/>
              </a:rPr>
              <a:t>ее</a:t>
            </a:r>
            <a:r>
              <a:rPr lang="ru-RU" sz="1800" b="1">
                <a:latin typeface="Calibri"/>
                <a:cs typeface="Calibri"/>
              </a:rPr>
              <a:t> текст</a:t>
            </a:r>
            <a:r>
              <a:rPr sz="1800" b="1" spc="-5">
                <a:latin typeface="Calibri"/>
                <a:cs typeface="Calibri"/>
              </a:rPr>
              <a:t>.</a:t>
            </a:r>
            <a:r>
              <a:rPr sz="1800" b="1" spc="-25">
                <a:latin typeface="Calibri"/>
                <a:cs typeface="Calibri"/>
              </a:rPr>
              <a:t> </a:t>
            </a:r>
            <a:r>
              <a:rPr sz="1800" b="1" u="sng" spc="-10">
                <a:latin typeface="Calibri"/>
                <a:cs typeface="Calibri"/>
              </a:rPr>
              <a:t>Подэтапы</a:t>
            </a:r>
            <a:endParaRPr sz="1800" u="sng">
              <a:latin typeface="Calibri"/>
              <a:cs typeface="Calibri"/>
            </a:endParaRPr>
          </a:p>
          <a:p>
            <a:pPr marL="112395" marR="107314" algn="ctr">
              <a:lnSpc>
                <a:spcPct val="100000"/>
              </a:lnSpc>
              <a:spcBef>
                <a:spcPts val="5"/>
              </a:spcBef>
              <a:defRPr/>
            </a:pPr>
            <a:r>
              <a:rPr sz="1800" b="1" u="sng" spc="-10">
                <a:latin typeface="Calibri"/>
                <a:cs typeface="Calibri"/>
              </a:rPr>
              <a:t>конкретизируют </a:t>
            </a:r>
            <a:r>
              <a:rPr sz="1800" b="1" u="sng" spc="-5">
                <a:latin typeface="Calibri"/>
                <a:cs typeface="Calibri"/>
              </a:rPr>
              <a:t>работу</a:t>
            </a:r>
            <a:r>
              <a:rPr sz="1800" b="1" spc="-5">
                <a:latin typeface="Calibri"/>
                <a:cs typeface="Calibri"/>
              </a:rPr>
              <a:t> </a:t>
            </a:r>
            <a:r>
              <a:rPr sz="1800" b="1" u="sng" spc="-10">
                <a:latin typeface="Calibri"/>
                <a:cs typeface="Calibri"/>
              </a:rPr>
              <a:t>проделанную </a:t>
            </a:r>
            <a:r>
              <a:rPr sz="1800" b="1" u="sng">
                <a:latin typeface="Calibri"/>
                <a:cs typeface="Calibri"/>
              </a:rPr>
              <a:t>в </a:t>
            </a:r>
            <a:r>
              <a:rPr sz="1800" b="1" u="sng" spc="-395">
                <a:latin typeface="Calibri"/>
                <a:cs typeface="Calibri"/>
              </a:rPr>
              <a:t> </a:t>
            </a:r>
            <a:r>
              <a:rPr sz="1800" b="1" u="sng" spc="-10">
                <a:latin typeface="Calibri"/>
                <a:cs typeface="Calibri"/>
              </a:rPr>
              <a:t>рамках </a:t>
            </a:r>
            <a:r>
              <a:rPr sz="1800" b="1" u="sng" spc="-5">
                <a:latin typeface="Calibri"/>
                <a:cs typeface="Calibri"/>
              </a:rPr>
              <a:t>данного</a:t>
            </a:r>
            <a:r>
              <a:rPr sz="1800" b="1" u="sng">
                <a:latin typeface="Calibri"/>
                <a:cs typeface="Calibri"/>
              </a:rPr>
              <a:t> </a:t>
            </a:r>
            <a:r>
              <a:rPr sz="1800" b="1" u="sng" spc="-5">
                <a:latin typeface="Calibri"/>
                <a:cs typeface="Calibri"/>
              </a:rPr>
              <a:t>этапа</a:t>
            </a:r>
            <a:endParaRPr sz="1800" u="sng">
              <a:latin typeface="Calibri"/>
              <a:cs typeface="Calibri"/>
            </a:endParaRPr>
          </a:p>
        </p:txBody>
      </p:sp>
      <p:sp>
        <p:nvSpPr>
          <p:cNvPr id="15" name="object 15"/>
          <p:cNvSpPr/>
          <p:nvPr/>
        </p:nvSpPr>
        <p:spPr bwMode="auto">
          <a:xfrm>
            <a:off x="1044702" y="2114550"/>
            <a:ext cx="871855" cy="2880995"/>
          </a:xfrm>
          <a:custGeom>
            <a:avLst/>
            <a:gdLst/>
            <a:ahLst/>
            <a:cxnLst/>
            <a:rect l="l" t="t" r="r" b="b"/>
            <a:pathLst>
              <a:path w="871855" h="2880995" fill="norm" stroke="1" extrusionOk="0">
                <a:moveTo>
                  <a:pt x="0" y="2880741"/>
                </a:moveTo>
                <a:lnTo>
                  <a:pt x="542544" y="0"/>
                </a:lnTo>
              </a:path>
              <a:path w="871855" h="2880995" fill="norm" stroke="1" extrusionOk="0">
                <a:moveTo>
                  <a:pt x="217931" y="2859151"/>
                </a:moveTo>
                <a:lnTo>
                  <a:pt x="871854" y="365760"/>
                </a:lnTo>
              </a:path>
            </a:pathLst>
          </a:custGeom>
          <a:ln w="381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 bwMode="auto">
          <a:xfrm>
            <a:off x="326136" y="439096"/>
            <a:ext cx="7217409" cy="6088380"/>
            <a:chOff x="326136" y="439096"/>
            <a:chExt cx="7217409" cy="6088380"/>
          </a:xfrm>
        </p:grpSpPr>
        <p:pic>
          <p:nvPicPr>
            <p:cNvPr id="3" name="object 3"/>
            <p:cNvPicPr/>
            <p:nvPr/>
          </p:nvPicPr>
          <p:blipFill>
            <a:blip r:embed="rId2"/>
            <a:stretch/>
          </p:blipFill>
          <p:spPr bwMode="auto">
            <a:xfrm>
              <a:off x="620268" y="439096"/>
              <a:ext cx="6922998" cy="5978467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 bwMode="auto">
            <a:xfrm>
              <a:off x="345186" y="4851653"/>
              <a:ext cx="4415155" cy="1656714"/>
            </a:xfrm>
            <a:custGeom>
              <a:avLst/>
              <a:gdLst/>
              <a:ahLst/>
              <a:cxnLst/>
              <a:rect l="l" t="t" r="r" b="b"/>
              <a:pathLst>
                <a:path w="4415155" h="1656715" fill="norm" stroke="1" extrusionOk="0">
                  <a:moveTo>
                    <a:pt x="4415028" y="0"/>
                  </a:moveTo>
                  <a:lnTo>
                    <a:pt x="0" y="0"/>
                  </a:lnTo>
                  <a:lnTo>
                    <a:pt x="0" y="1656588"/>
                  </a:lnTo>
                  <a:lnTo>
                    <a:pt x="4415028" y="1656588"/>
                  </a:lnTo>
                  <a:lnTo>
                    <a:pt x="441502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5" name="object 5"/>
            <p:cNvSpPr/>
            <p:nvPr/>
          </p:nvSpPr>
          <p:spPr bwMode="auto">
            <a:xfrm>
              <a:off x="345186" y="2193289"/>
              <a:ext cx="4415155" cy="4315460"/>
            </a:xfrm>
            <a:custGeom>
              <a:avLst/>
              <a:gdLst/>
              <a:ahLst/>
              <a:cxnLst/>
              <a:rect l="l" t="t" r="r" b="b"/>
              <a:pathLst>
                <a:path w="4415155" h="4315459" fill="norm" stroke="1" extrusionOk="0">
                  <a:moveTo>
                    <a:pt x="0" y="4314952"/>
                  </a:moveTo>
                  <a:lnTo>
                    <a:pt x="4415028" y="4314952"/>
                  </a:lnTo>
                  <a:lnTo>
                    <a:pt x="4415028" y="2658364"/>
                  </a:lnTo>
                  <a:lnTo>
                    <a:pt x="0" y="2658364"/>
                  </a:lnTo>
                  <a:lnTo>
                    <a:pt x="0" y="4314952"/>
                  </a:lnTo>
                  <a:close/>
                </a:path>
                <a:path w="4415155" h="4315459" fill="norm" stroke="1" extrusionOk="0">
                  <a:moveTo>
                    <a:pt x="444639" y="2675636"/>
                  </a:moveTo>
                  <a:lnTo>
                    <a:pt x="3476243" y="0"/>
                  </a:lnTo>
                </a:path>
              </a:pathLst>
            </a:custGeom>
            <a:grpFill/>
            <a:ln w="381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6" name="object 6"/>
          <p:cNvSpPr txBox="1"/>
          <p:nvPr/>
        </p:nvSpPr>
        <p:spPr bwMode="auto">
          <a:xfrm>
            <a:off x="542036" y="4829047"/>
            <a:ext cx="4018279" cy="1671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1645" marR="452120" algn="ctr">
              <a:lnSpc>
                <a:spcPct val="100000"/>
              </a:lnSpc>
              <a:spcBef>
                <a:spcPts val="100"/>
              </a:spcBef>
              <a:defRPr/>
            </a:pPr>
            <a:r>
              <a:rPr sz="1800" b="1" spc="-10">
                <a:latin typeface="Calibri"/>
                <a:cs typeface="Calibri"/>
              </a:rPr>
              <a:t>Это </a:t>
            </a:r>
            <a:r>
              <a:rPr sz="1800" b="1" spc="-5">
                <a:latin typeface="Calibri"/>
                <a:cs typeface="Calibri"/>
              </a:rPr>
              <a:t>очень </a:t>
            </a:r>
            <a:r>
              <a:rPr sz="1800" b="1">
                <a:latin typeface="Calibri"/>
                <a:cs typeface="Calibri"/>
              </a:rPr>
              <a:t>важный </a:t>
            </a:r>
            <a:r>
              <a:rPr sz="1800" b="1" spc="-15">
                <a:latin typeface="Calibri"/>
                <a:cs typeface="Calibri"/>
              </a:rPr>
              <a:t>пункт, </a:t>
            </a:r>
            <a:r>
              <a:rPr sz="1800" b="1" spc="-10">
                <a:latin typeface="Calibri"/>
                <a:cs typeface="Calibri"/>
              </a:rPr>
              <a:t>здесь </a:t>
            </a:r>
            <a:r>
              <a:rPr sz="1800" b="1" spc="-395">
                <a:latin typeface="Calibri"/>
                <a:cs typeface="Calibri"/>
              </a:rPr>
              <a:t> </a:t>
            </a:r>
            <a:r>
              <a:rPr sz="1800" b="1" spc="-15">
                <a:latin typeface="Calibri"/>
                <a:cs typeface="Calibri"/>
              </a:rPr>
              <a:t>необходимо</a:t>
            </a:r>
            <a:r>
              <a:rPr sz="1800" b="1" spc="-40">
                <a:latin typeface="Calibri"/>
                <a:cs typeface="Calibri"/>
              </a:rPr>
              <a:t> </a:t>
            </a:r>
            <a:r>
              <a:rPr sz="1800" b="1" spc="-5">
                <a:latin typeface="Calibri"/>
                <a:cs typeface="Calibri"/>
              </a:rPr>
              <a:t>указать,</a:t>
            </a:r>
            <a:r>
              <a:rPr sz="1800" b="1" spc="-30">
                <a:latin typeface="Calibri"/>
                <a:cs typeface="Calibri"/>
              </a:rPr>
              <a:t> </a:t>
            </a:r>
            <a:r>
              <a:rPr sz="1800" b="1" spc="-10">
                <a:latin typeface="Calibri"/>
                <a:cs typeface="Calibri"/>
              </a:rPr>
              <a:t>что</a:t>
            </a:r>
            <a:r>
              <a:rPr sz="1800" b="1" spc="-25">
                <a:latin typeface="Calibri"/>
                <a:cs typeface="Calibri"/>
              </a:rPr>
              <a:t> будет</a:t>
            </a:r>
            <a:endParaRPr sz="1800">
              <a:latin typeface="Calibri"/>
              <a:cs typeface="Calibri"/>
            </a:endParaRPr>
          </a:p>
          <a:p>
            <a:pPr marL="12700" marR="5080" indent="2540" algn="ctr">
              <a:lnSpc>
                <a:spcPct val="100000"/>
              </a:lnSpc>
              <a:defRPr/>
            </a:pPr>
            <a:r>
              <a:rPr sz="1800" b="1" spc="-10">
                <a:latin typeface="Calibri"/>
                <a:cs typeface="Calibri"/>
              </a:rPr>
              <a:t>подтверждать </a:t>
            </a:r>
            <a:r>
              <a:rPr sz="1800" b="1" spc="-5">
                <a:latin typeface="Calibri"/>
                <a:cs typeface="Calibri"/>
              </a:rPr>
              <a:t>выполнение </a:t>
            </a:r>
            <a:r>
              <a:rPr sz="1800" b="1" spc="-10">
                <a:latin typeface="Calibri"/>
                <a:cs typeface="Calibri"/>
              </a:rPr>
              <a:t>данного </a:t>
            </a:r>
            <a:r>
              <a:rPr sz="1800" b="1" spc="-5">
                <a:latin typeface="Calibri"/>
                <a:cs typeface="Calibri"/>
              </a:rPr>
              <a:t> </a:t>
            </a:r>
            <a:r>
              <a:rPr sz="1800" b="1" spc="-10">
                <a:latin typeface="Calibri"/>
                <a:cs typeface="Calibri"/>
              </a:rPr>
              <a:t>подэтапа </a:t>
            </a:r>
            <a:r>
              <a:rPr sz="1800" b="1">
                <a:latin typeface="Calibri"/>
                <a:cs typeface="Calibri"/>
              </a:rPr>
              <a:t>в</a:t>
            </a:r>
            <a:r>
              <a:rPr sz="1800" b="1" spc="5">
                <a:latin typeface="Calibri"/>
                <a:cs typeface="Calibri"/>
              </a:rPr>
              <a:t> </a:t>
            </a:r>
            <a:r>
              <a:rPr sz="1800" b="1" spc="-5">
                <a:latin typeface="Calibri"/>
                <a:cs typeface="Calibri"/>
              </a:rPr>
              <a:t>спорной ситуации </a:t>
            </a:r>
            <a:r>
              <a:rPr sz="1800" b="1">
                <a:latin typeface="Calibri"/>
                <a:cs typeface="Calibri"/>
              </a:rPr>
              <a:t>и в </a:t>
            </a:r>
            <a:r>
              <a:rPr sz="1800" b="1" spc="-15">
                <a:latin typeface="Calibri"/>
                <a:cs typeface="Calibri"/>
              </a:rPr>
              <a:t>каком </a:t>
            </a:r>
            <a:r>
              <a:rPr sz="1800" b="1" spc="-395">
                <a:latin typeface="Calibri"/>
                <a:cs typeface="Calibri"/>
              </a:rPr>
              <a:t> </a:t>
            </a:r>
            <a:r>
              <a:rPr sz="1800" b="1" spc="-5">
                <a:latin typeface="Calibri"/>
                <a:cs typeface="Calibri"/>
              </a:rPr>
              <a:t>виде научный </a:t>
            </a:r>
            <a:r>
              <a:rPr sz="1800" b="1" spc="-15">
                <a:latin typeface="Calibri"/>
                <a:cs typeface="Calibri"/>
              </a:rPr>
              <a:t>руководитель </a:t>
            </a:r>
            <a:r>
              <a:rPr sz="1800" b="1" spc="-25">
                <a:latin typeface="Calibri"/>
                <a:cs typeface="Calibri"/>
              </a:rPr>
              <a:t>будет </a:t>
            </a:r>
            <a:r>
              <a:rPr sz="1800" b="1" spc="-20">
                <a:latin typeface="Calibri"/>
                <a:cs typeface="Calibri"/>
              </a:rPr>
              <a:t> </a:t>
            </a:r>
            <a:r>
              <a:rPr sz="1800" b="1" spc="-5">
                <a:latin typeface="Calibri"/>
                <a:cs typeface="Calibri"/>
              </a:rPr>
              <a:t>принимать</a:t>
            </a:r>
            <a:r>
              <a:rPr sz="1800" b="1" spc="-20">
                <a:latin typeface="Calibri"/>
                <a:cs typeface="Calibri"/>
              </a:rPr>
              <a:t> </a:t>
            </a:r>
            <a:r>
              <a:rPr sz="1800" b="1" spc="-5">
                <a:latin typeface="Calibri"/>
                <a:cs typeface="Calibri"/>
              </a:rPr>
              <a:t>данную</a:t>
            </a:r>
            <a:r>
              <a:rPr sz="1800" b="1" spc="10">
                <a:latin typeface="Calibri"/>
                <a:cs typeface="Calibri"/>
              </a:rPr>
              <a:t> </a:t>
            </a:r>
            <a:r>
              <a:rPr sz="1800" b="1" spc="-5">
                <a:latin typeface="Calibri"/>
                <a:cs typeface="Calibri"/>
              </a:rPr>
              <a:t>работу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7" name="object 7"/>
          <p:cNvGrpSpPr/>
          <p:nvPr/>
        </p:nvGrpSpPr>
        <p:grpSpPr bwMode="auto">
          <a:xfrm>
            <a:off x="1615439" y="230124"/>
            <a:ext cx="9976484" cy="4660265"/>
            <a:chOff x="1615439" y="230124"/>
            <a:chExt cx="9976484" cy="4660265"/>
          </a:xfrm>
        </p:grpSpPr>
        <p:sp>
          <p:nvSpPr>
            <p:cNvPr id="8" name="object 8"/>
            <p:cNvSpPr/>
            <p:nvPr/>
          </p:nvSpPr>
          <p:spPr bwMode="auto">
            <a:xfrm>
              <a:off x="1634489" y="2731769"/>
              <a:ext cx="2324100" cy="2139315"/>
            </a:xfrm>
            <a:custGeom>
              <a:avLst/>
              <a:gdLst/>
              <a:ahLst/>
              <a:cxnLst/>
              <a:rect l="l" t="t" r="r" b="b"/>
              <a:pathLst>
                <a:path w="2324100" h="2139315" fill="norm" stroke="1" extrusionOk="0">
                  <a:moveTo>
                    <a:pt x="0" y="2139315"/>
                  </a:moveTo>
                  <a:lnTo>
                    <a:pt x="2323719" y="0"/>
                  </a:lnTo>
                </a:path>
                <a:path w="2324100" h="2139315" fill="norm" stroke="1" extrusionOk="0">
                  <a:moveTo>
                    <a:pt x="1005840" y="2120010"/>
                  </a:moveTo>
                  <a:lnTo>
                    <a:pt x="2238121" y="827531"/>
                  </a:lnTo>
                </a:path>
              </a:pathLst>
            </a:custGeom>
            <a:grpFill/>
            <a:ln w="381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9" name="object 9"/>
            <p:cNvSpPr/>
            <p:nvPr/>
          </p:nvSpPr>
          <p:spPr bwMode="auto">
            <a:xfrm>
              <a:off x="5249799" y="249174"/>
              <a:ext cx="6322695" cy="1993900"/>
            </a:xfrm>
            <a:custGeom>
              <a:avLst/>
              <a:gdLst/>
              <a:ahLst/>
              <a:cxnLst/>
              <a:rect l="l" t="t" r="r" b="b"/>
              <a:pathLst>
                <a:path w="6322695" h="1993900" fill="norm" stroke="1" extrusionOk="0">
                  <a:moveTo>
                    <a:pt x="2680334" y="1656588"/>
                  </a:moveTo>
                  <a:lnTo>
                    <a:pt x="6322695" y="1656588"/>
                  </a:lnTo>
                  <a:lnTo>
                    <a:pt x="6322695" y="0"/>
                  </a:lnTo>
                  <a:lnTo>
                    <a:pt x="2680334" y="0"/>
                  </a:lnTo>
                  <a:lnTo>
                    <a:pt x="2680334" y="1656588"/>
                  </a:lnTo>
                  <a:close/>
                </a:path>
                <a:path w="6322695" h="1993900" fill="norm" stroke="1" extrusionOk="0">
                  <a:moveTo>
                    <a:pt x="2658745" y="158241"/>
                  </a:moveTo>
                  <a:lnTo>
                    <a:pt x="0" y="1993773"/>
                  </a:lnTo>
                </a:path>
              </a:pathLst>
            </a:custGeom>
            <a:grpFill/>
            <a:ln w="38100">
              <a:solidFill>
                <a:srgbClr val="538235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 bwMode="auto">
          <a:xfrm>
            <a:off x="8083677" y="500253"/>
            <a:ext cx="333629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3810" algn="ctr">
              <a:lnSpc>
                <a:spcPct val="100000"/>
              </a:lnSpc>
              <a:spcBef>
                <a:spcPts val="100"/>
              </a:spcBef>
              <a:defRPr/>
            </a:pPr>
            <a:r>
              <a:rPr sz="1800" b="1" spc="-10">
                <a:latin typeface="Calibri"/>
                <a:cs typeface="Calibri"/>
              </a:rPr>
              <a:t>Планируемая</a:t>
            </a:r>
            <a:r>
              <a:rPr sz="1800" b="1" spc="-15">
                <a:latin typeface="Calibri"/>
                <a:cs typeface="Calibri"/>
              </a:rPr>
              <a:t> </a:t>
            </a:r>
            <a:r>
              <a:rPr sz="1800" b="1" spc="-5">
                <a:latin typeface="Calibri"/>
                <a:cs typeface="Calibri"/>
              </a:rPr>
              <a:t>дата</a:t>
            </a:r>
            <a:r>
              <a:rPr sz="1800" b="1" spc="5">
                <a:latin typeface="Calibri"/>
                <a:cs typeface="Calibri"/>
              </a:rPr>
              <a:t> </a:t>
            </a:r>
            <a:r>
              <a:rPr sz="1800" b="1" spc="-5">
                <a:latin typeface="Calibri"/>
                <a:cs typeface="Calibri"/>
              </a:rPr>
              <a:t>завершения </a:t>
            </a:r>
            <a:r>
              <a:rPr sz="1800" b="1">
                <a:latin typeface="Calibri"/>
                <a:cs typeface="Calibri"/>
              </a:rPr>
              <a:t> </a:t>
            </a:r>
            <a:r>
              <a:rPr sz="1800" b="1" spc="-10">
                <a:latin typeface="Calibri"/>
                <a:cs typeface="Calibri"/>
              </a:rPr>
              <a:t>данного подэтапа. </a:t>
            </a:r>
            <a:r>
              <a:rPr sz="1800" b="1">
                <a:latin typeface="Calibri"/>
                <a:cs typeface="Calibri"/>
              </a:rPr>
              <a:t>Данный </a:t>
            </a:r>
            <a:r>
              <a:rPr sz="1800" b="1" spc="-5">
                <a:latin typeface="Calibri"/>
                <a:cs typeface="Calibri"/>
              </a:rPr>
              <a:t>пункт </a:t>
            </a:r>
            <a:r>
              <a:rPr sz="1800" b="1" spc="-395">
                <a:latin typeface="Calibri"/>
                <a:cs typeface="Calibri"/>
              </a:rPr>
              <a:t> </a:t>
            </a:r>
            <a:r>
              <a:rPr sz="1800" b="1" spc="-10">
                <a:latin typeface="Calibri"/>
                <a:cs typeface="Calibri"/>
              </a:rPr>
              <a:t>заполняется </a:t>
            </a:r>
            <a:r>
              <a:rPr sz="1800" b="1" spc="-5">
                <a:latin typeface="Calibri"/>
                <a:cs typeface="Calibri"/>
              </a:rPr>
              <a:t>на</a:t>
            </a:r>
            <a:r>
              <a:rPr sz="1800" b="1">
                <a:latin typeface="Calibri"/>
                <a:cs typeface="Calibri"/>
              </a:rPr>
              <a:t> </a:t>
            </a:r>
            <a:r>
              <a:rPr sz="1800" b="1" spc="-5">
                <a:latin typeface="Calibri"/>
                <a:cs typeface="Calibri"/>
              </a:rPr>
              <a:t>этапе</a:t>
            </a:r>
            <a:r>
              <a:rPr sz="1800" b="1">
                <a:latin typeface="Calibri"/>
                <a:cs typeface="Calibri"/>
              </a:rPr>
              <a:t> </a:t>
            </a:r>
            <a:r>
              <a:rPr sz="1800" b="1" spc="-15">
                <a:latin typeface="Calibri"/>
                <a:cs typeface="Calibri"/>
              </a:rPr>
              <a:t>подготовки </a:t>
            </a:r>
            <a:r>
              <a:rPr sz="1800" b="1" spc="-390">
                <a:latin typeface="Calibri"/>
                <a:cs typeface="Calibri"/>
              </a:rPr>
              <a:t> </a:t>
            </a:r>
            <a:r>
              <a:rPr sz="1800" b="1" spc="-5">
                <a:latin typeface="Calibri"/>
                <a:cs typeface="Calibri"/>
              </a:rPr>
              <a:t>плана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11" name="object 11"/>
          <p:cNvGrpSpPr/>
          <p:nvPr/>
        </p:nvGrpSpPr>
        <p:grpSpPr bwMode="auto">
          <a:xfrm>
            <a:off x="5344667" y="1059180"/>
            <a:ext cx="6555105" cy="5204460"/>
            <a:chOff x="5344667" y="1059180"/>
            <a:chExt cx="6555105" cy="5204460"/>
          </a:xfrm>
        </p:grpSpPr>
        <p:sp>
          <p:nvSpPr>
            <p:cNvPr id="12" name="object 12"/>
            <p:cNvSpPr/>
            <p:nvPr/>
          </p:nvSpPr>
          <p:spPr bwMode="auto">
            <a:xfrm>
              <a:off x="5363717" y="1078230"/>
              <a:ext cx="2595880" cy="2273300"/>
            </a:xfrm>
            <a:custGeom>
              <a:avLst/>
              <a:gdLst/>
              <a:ahLst/>
              <a:cxnLst/>
              <a:rect l="l" t="t" r="r" b="b"/>
              <a:pathLst>
                <a:path w="2595879" h="2273300" fill="norm" stroke="1" extrusionOk="0">
                  <a:moveTo>
                    <a:pt x="0" y="1693926"/>
                  </a:moveTo>
                  <a:lnTo>
                    <a:pt x="2566289" y="0"/>
                  </a:lnTo>
                </a:path>
                <a:path w="2595879" h="2273300" fill="norm" stroke="1" extrusionOk="0">
                  <a:moveTo>
                    <a:pt x="2595880" y="612648"/>
                  </a:moveTo>
                  <a:lnTo>
                    <a:pt x="256032" y="2273046"/>
                  </a:lnTo>
                </a:path>
              </a:pathLst>
            </a:custGeom>
            <a:grpFill/>
            <a:ln w="38100">
              <a:solidFill>
                <a:srgbClr val="538235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3" name="object 13"/>
            <p:cNvSpPr/>
            <p:nvPr/>
          </p:nvSpPr>
          <p:spPr bwMode="auto">
            <a:xfrm>
              <a:off x="7346314" y="2307336"/>
              <a:ext cx="4534535" cy="3937635"/>
            </a:xfrm>
            <a:custGeom>
              <a:avLst/>
              <a:gdLst/>
              <a:ahLst/>
              <a:cxnLst/>
              <a:rect l="l" t="t" r="r" b="b"/>
              <a:pathLst>
                <a:path w="4534534" h="3937635" fill="norm" stroke="1" extrusionOk="0">
                  <a:moveTo>
                    <a:pt x="891666" y="3937254"/>
                  </a:moveTo>
                  <a:lnTo>
                    <a:pt x="4534027" y="3937254"/>
                  </a:lnTo>
                  <a:lnTo>
                    <a:pt x="4534027" y="1251965"/>
                  </a:lnTo>
                  <a:lnTo>
                    <a:pt x="891666" y="1251965"/>
                  </a:lnTo>
                  <a:lnTo>
                    <a:pt x="891666" y="3937254"/>
                  </a:lnTo>
                  <a:close/>
                </a:path>
                <a:path w="4534534" h="3937635" fill="norm" stroke="1" extrusionOk="0">
                  <a:moveTo>
                    <a:pt x="896111" y="1405763"/>
                  </a:moveTo>
                  <a:lnTo>
                    <a:pt x="0" y="0"/>
                  </a:lnTo>
                </a:path>
              </a:pathLst>
            </a:custGeom>
            <a:grpFill/>
            <a:ln w="38100">
              <a:solidFill>
                <a:srgbClr val="2E5496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14" name="object 14"/>
          <p:cNvSpPr txBox="1"/>
          <p:nvPr/>
        </p:nvSpPr>
        <p:spPr bwMode="auto">
          <a:xfrm>
            <a:off x="8415908" y="3639057"/>
            <a:ext cx="3284854" cy="24955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100"/>
              </a:spcBef>
              <a:defRPr/>
            </a:pPr>
            <a:r>
              <a:rPr sz="1800" b="1" spc="-5">
                <a:latin typeface="Calibri"/>
                <a:cs typeface="Calibri"/>
              </a:rPr>
              <a:t>Дата,</a:t>
            </a:r>
            <a:r>
              <a:rPr sz="1800" b="1" spc="-20">
                <a:latin typeface="Calibri"/>
                <a:cs typeface="Calibri"/>
              </a:rPr>
              <a:t> </a:t>
            </a:r>
            <a:r>
              <a:rPr sz="1800" b="1" spc="-30">
                <a:latin typeface="Calibri"/>
                <a:cs typeface="Calibri"/>
              </a:rPr>
              <a:t>когда</a:t>
            </a:r>
            <a:r>
              <a:rPr sz="1800" b="1" spc="-25">
                <a:latin typeface="Calibri"/>
                <a:cs typeface="Calibri"/>
              </a:rPr>
              <a:t> </a:t>
            </a:r>
            <a:r>
              <a:rPr sz="1800" b="1" spc="-5">
                <a:latin typeface="Calibri"/>
                <a:cs typeface="Calibri"/>
              </a:rPr>
              <a:t>научный</a:t>
            </a:r>
            <a:endParaRPr sz="1800">
              <a:latin typeface="Calibri"/>
              <a:cs typeface="Calibri"/>
            </a:endParaRPr>
          </a:p>
          <a:p>
            <a:pPr marL="12700" marR="5080" indent="-635" algn="ctr">
              <a:lnSpc>
                <a:spcPct val="100000"/>
              </a:lnSpc>
              <a:defRPr/>
            </a:pPr>
            <a:r>
              <a:rPr sz="1800" b="1" spc="-15">
                <a:latin typeface="Calibri"/>
                <a:cs typeface="Calibri"/>
              </a:rPr>
              <a:t>руководитель </a:t>
            </a:r>
            <a:r>
              <a:rPr sz="1800" b="1" spc="-5">
                <a:latin typeface="Calibri"/>
                <a:cs typeface="Calibri"/>
              </a:rPr>
              <a:t>принял данную </a:t>
            </a:r>
            <a:r>
              <a:rPr sz="1800" b="1">
                <a:latin typeface="Calibri"/>
                <a:cs typeface="Calibri"/>
              </a:rPr>
              <a:t> </a:t>
            </a:r>
            <a:r>
              <a:rPr sz="1800" b="1" spc="-15">
                <a:latin typeface="Calibri"/>
                <a:cs typeface="Calibri"/>
              </a:rPr>
              <a:t>работу. </a:t>
            </a:r>
            <a:r>
              <a:rPr sz="1800" b="1" spc="-10">
                <a:latin typeface="Calibri"/>
                <a:cs typeface="Calibri"/>
              </a:rPr>
              <a:t>Заполняется</a:t>
            </a:r>
            <a:r>
              <a:rPr sz="1800" b="1" spc="-10">
                <a:latin typeface="Calibri"/>
                <a:cs typeface="Calibri"/>
              </a:rPr>
              <a:t> </a:t>
            </a:r>
            <a:r>
              <a:rPr sz="1800" b="1" spc="-5">
                <a:latin typeface="Calibri"/>
                <a:cs typeface="Calibri"/>
              </a:rPr>
              <a:t>научным</a:t>
            </a:r>
            <a:r>
              <a:rPr sz="1800" b="1" spc="15">
                <a:latin typeface="Calibri"/>
                <a:cs typeface="Calibri"/>
              </a:rPr>
              <a:t> </a:t>
            </a:r>
            <a:r>
              <a:rPr sz="1800" b="1" spc="-15">
                <a:latin typeface="Calibri"/>
                <a:cs typeface="Calibri"/>
              </a:rPr>
              <a:t>руководителем.</a:t>
            </a:r>
            <a:endParaRPr sz="1800">
              <a:latin typeface="Calibri"/>
              <a:cs typeface="Calibri"/>
            </a:endParaRPr>
          </a:p>
          <a:p>
            <a:pPr marL="266700" marR="259715" algn="ctr">
              <a:lnSpc>
                <a:spcPct val="100000"/>
              </a:lnSpc>
              <a:defRPr/>
            </a:pPr>
            <a:r>
              <a:rPr sz="1800" b="1" spc="-5">
                <a:latin typeface="Calibri"/>
                <a:cs typeface="Calibri"/>
              </a:rPr>
              <a:t>Заполнение данной ячейки </a:t>
            </a:r>
            <a:r>
              <a:rPr sz="1800" b="1" spc="-395">
                <a:latin typeface="Calibri"/>
                <a:cs typeface="Calibri"/>
              </a:rPr>
              <a:t> </a:t>
            </a:r>
            <a:r>
              <a:rPr sz="1800" b="1" spc="-10">
                <a:latin typeface="Calibri"/>
                <a:cs typeface="Calibri"/>
              </a:rPr>
              <a:t>означает,</a:t>
            </a:r>
            <a:r>
              <a:rPr sz="1800" b="1" spc="-40">
                <a:latin typeface="Calibri"/>
                <a:cs typeface="Calibri"/>
              </a:rPr>
              <a:t> </a:t>
            </a:r>
            <a:r>
              <a:rPr sz="1800" b="1" spc="-10">
                <a:latin typeface="Calibri"/>
                <a:cs typeface="Calibri"/>
              </a:rPr>
              <a:t>что </a:t>
            </a:r>
            <a:r>
              <a:rPr sz="1800" b="1" spc="-5">
                <a:latin typeface="Calibri"/>
                <a:cs typeface="Calibri"/>
              </a:rPr>
              <a:t>научный</a:t>
            </a:r>
            <a:endParaRPr sz="1800">
              <a:latin typeface="Calibri"/>
              <a:cs typeface="Calibri"/>
            </a:endParaRPr>
          </a:p>
          <a:p>
            <a:pPr marL="114300" marR="105410" algn="ctr">
              <a:lnSpc>
                <a:spcPct val="100000"/>
              </a:lnSpc>
              <a:defRPr/>
            </a:pPr>
            <a:r>
              <a:rPr sz="1800" b="1" spc="-15">
                <a:latin typeface="Calibri"/>
                <a:cs typeface="Calibri"/>
              </a:rPr>
              <a:t>руководитель </a:t>
            </a:r>
            <a:r>
              <a:rPr sz="1800" b="1" spc="-5">
                <a:latin typeface="Calibri"/>
                <a:cs typeface="Calibri"/>
              </a:rPr>
              <a:t>принял работу </a:t>
            </a:r>
            <a:r>
              <a:rPr sz="1800" b="1">
                <a:latin typeface="Calibri"/>
                <a:cs typeface="Calibri"/>
              </a:rPr>
              <a:t>в </a:t>
            </a:r>
            <a:r>
              <a:rPr sz="1800" b="1" spc="-395">
                <a:latin typeface="Calibri"/>
                <a:cs typeface="Calibri"/>
              </a:rPr>
              <a:t> </a:t>
            </a:r>
            <a:r>
              <a:rPr sz="1800" b="1" spc="-5">
                <a:latin typeface="Calibri"/>
                <a:cs typeface="Calibri"/>
              </a:rPr>
              <a:t>форме отчета указанного </a:t>
            </a:r>
            <a:r>
              <a:rPr sz="1800" b="1">
                <a:latin typeface="Calibri"/>
                <a:cs typeface="Calibri"/>
              </a:rPr>
              <a:t>в </a:t>
            </a:r>
            <a:r>
              <a:rPr sz="1800" b="1" spc="5">
                <a:latin typeface="Calibri"/>
                <a:cs typeface="Calibri"/>
              </a:rPr>
              <a:t> </a:t>
            </a:r>
            <a:r>
              <a:rPr sz="1800" b="1" spc="-5">
                <a:latin typeface="Calibri"/>
                <a:cs typeface="Calibri"/>
              </a:rPr>
              <a:t>данной</a:t>
            </a:r>
            <a:r>
              <a:rPr sz="1800" b="1">
                <a:latin typeface="Calibri"/>
                <a:cs typeface="Calibri"/>
              </a:rPr>
              <a:t> </a:t>
            </a:r>
            <a:r>
              <a:rPr sz="1800" b="1" spc="-10">
                <a:latin typeface="Calibri"/>
                <a:cs typeface="Calibri"/>
              </a:rPr>
              <a:t>строчке.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5" name="object 15"/>
          <p:cNvSpPr/>
          <p:nvPr/>
        </p:nvSpPr>
        <p:spPr bwMode="auto">
          <a:xfrm>
            <a:off x="6910578" y="2774442"/>
            <a:ext cx="1356360" cy="2274570"/>
          </a:xfrm>
          <a:custGeom>
            <a:avLst/>
            <a:gdLst/>
            <a:ahLst/>
            <a:cxnLst/>
            <a:rect l="l" t="t" r="r" b="b"/>
            <a:pathLst>
              <a:path w="1356359" h="2274570" fill="norm" stroke="1" extrusionOk="0">
                <a:moveTo>
                  <a:pt x="0" y="0"/>
                </a:moveTo>
                <a:lnTo>
                  <a:pt x="1327150" y="1623695"/>
                </a:lnTo>
              </a:path>
              <a:path w="1356359" h="2274570" fill="norm" stroke="1" extrusionOk="0">
                <a:moveTo>
                  <a:pt x="28955" y="650748"/>
                </a:moveTo>
                <a:lnTo>
                  <a:pt x="1356105" y="2274443"/>
                </a:lnTo>
              </a:path>
            </a:pathLst>
          </a:custGeom>
          <a:ln w="38100">
            <a:solidFill>
              <a:srgbClr val="2E5496"/>
            </a:solidFill>
          </a:ln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 bwMode="auto">
          <a:xfrm>
            <a:off x="8273033" y="482345"/>
            <a:ext cx="3642360" cy="408445"/>
          </a:xfrm>
          <a:prstGeom prst="rect">
            <a:avLst/>
          </a:prstGeom>
          <a:ln w="38100">
            <a:solidFill>
              <a:srgbClr val="538235"/>
            </a:solidFill>
          </a:ln>
        </p:spPr>
        <p:txBody>
          <a:bodyPr vert="horz" wrap="square" lIns="0" tIns="99695" rIns="0" bIns="0" rtlCol="0">
            <a:spAutoFit/>
          </a:bodyPr>
          <a:lstStyle/>
          <a:p>
            <a:pPr marL="288290" marR="281305" indent="-635" algn="ctr">
              <a:lnSpc>
                <a:spcPct val="100000"/>
              </a:lnSpc>
              <a:spcBef>
                <a:spcPts val="785"/>
              </a:spcBef>
              <a:defRPr/>
            </a:pPr>
            <a:r>
              <a:rPr sz="2000" b="1" spc="-10">
                <a:latin typeface="Calibri"/>
                <a:cs typeface="Calibri"/>
              </a:rPr>
              <a:t>Здесь</a:t>
            </a:r>
            <a:r>
              <a:rPr sz="2000" b="1" spc="-10">
                <a:latin typeface="Calibri"/>
                <a:cs typeface="Calibri"/>
              </a:rPr>
              <a:t> </a:t>
            </a:r>
            <a:r>
              <a:rPr sz="2000" b="1" spc="-10">
                <a:latin typeface="Calibri"/>
                <a:cs typeface="Calibri"/>
              </a:rPr>
              <a:t>указываются</a:t>
            </a:r>
            <a:r>
              <a:rPr lang="ru-RU" sz="2000" b="1" spc="-10">
                <a:latin typeface="Calibri"/>
                <a:cs typeface="Calibri"/>
              </a:rPr>
              <a:t> ЭТАПЫ</a:t>
            </a:r>
            <a:endParaRPr sz="2000" b="1" spc="-1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 bwMode="auto">
          <a:xfrm>
            <a:off x="4099940" y="1805939"/>
            <a:ext cx="4151629" cy="1830705"/>
          </a:xfrm>
          <a:custGeom>
            <a:avLst/>
            <a:gdLst/>
            <a:ahLst/>
            <a:cxnLst/>
            <a:rect l="l" t="t" r="r" b="b"/>
            <a:pathLst>
              <a:path w="4151629" h="1830704" fill="norm" stroke="1" extrusionOk="0">
                <a:moveTo>
                  <a:pt x="4151503" y="0"/>
                </a:moveTo>
                <a:lnTo>
                  <a:pt x="0" y="1830197"/>
                </a:lnTo>
              </a:path>
            </a:pathLst>
          </a:custGeom>
          <a:ln w="38100">
            <a:solidFill>
              <a:srgbClr val="538235"/>
            </a:solidFill>
          </a:ln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4" name="object 4"/>
          <p:cNvSpPr txBox="1"/>
          <p:nvPr/>
        </p:nvSpPr>
        <p:spPr bwMode="auto">
          <a:xfrm>
            <a:off x="8273033" y="1652777"/>
            <a:ext cx="3634740" cy="1603375"/>
          </a:xfrm>
          <a:prstGeom prst="rect">
            <a:avLst/>
          </a:prstGeom>
          <a:ln w="38100">
            <a:solidFill>
              <a:srgbClr val="538235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870"/>
              </a:lnSpc>
              <a:defRPr/>
            </a:pPr>
            <a:r>
              <a:rPr sz="1800" b="1" spc="-5">
                <a:latin typeface="Calibri"/>
                <a:cs typeface="Calibri"/>
              </a:rPr>
              <a:t>Здесь</a:t>
            </a:r>
            <a:r>
              <a:rPr sz="1800" b="1" spc="-40">
                <a:latin typeface="Calibri"/>
                <a:cs typeface="Calibri"/>
              </a:rPr>
              <a:t> </a:t>
            </a:r>
            <a:r>
              <a:rPr sz="1800" b="1" spc="-10">
                <a:latin typeface="Calibri"/>
                <a:cs typeface="Calibri"/>
              </a:rPr>
              <a:t>подсчитываются</a:t>
            </a:r>
            <a:r>
              <a:rPr sz="1800" b="1" spc="-30">
                <a:latin typeface="Calibri"/>
                <a:cs typeface="Calibri"/>
              </a:rPr>
              <a:t> ПОДЭТАПЫ</a:t>
            </a:r>
            <a:endParaRPr sz="1800">
              <a:latin typeface="Calibri"/>
              <a:cs typeface="Calibri"/>
            </a:endParaRPr>
          </a:p>
          <a:p>
            <a:pPr marL="234950" marR="225425" indent="-3810" algn="ctr">
              <a:lnSpc>
                <a:spcPct val="100000"/>
              </a:lnSpc>
              <a:defRPr/>
            </a:pPr>
            <a:r>
              <a:rPr sz="1800" b="1">
                <a:latin typeface="Calibri"/>
                <a:cs typeface="Calibri"/>
              </a:rPr>
              <a:t>и </a:t>
            </a:r>
            <a:r>
              <a:rPr sz="1800" b="1" spc="-5">
                <a:latin typeface="Calibri"/>
                <a:cs typeface="Calibri"/>
              </a:rPr>
              <a:t>указывается </a:t>
            </a:r>
            <a:r>
              <a:rPr sz="1800" b="1" spc="-20">
                <a:latin typeface="Calibri"/>
                <a:cs typeface="Calibri"/>
              </a:rPr>
              <a:t>сколько </a:t>
            </a:r>
            <a:r>
              <a:rPr sz="1800" b="1">
                <a:latin typeface="Calibri"/>
                <a:cs typeface="Calibri"/>
              </a:rPr>
              <a:t>из них </a:t>
            </a:r>
            <a:r>
              <a:rPr sz="1800" b="1" spc="5">
                <a:latin typeface="Calibri"/>
                <a:cs typeface="Calibri"/>
              </a:rPr>
              <a:t> </a:t>
            </a:r>
            <a:r>
              <a:rPr sz="1800" b="1" spc="-5">
                <a:latin typeface="Calibri"/>
                <a:cs typeface="Calibri"/>
              </a:rPr>
              <a:t>невыполнено </a:t>
            </a:r>
            <a:r>
              <a:rPr sz="1800" b="1">
                <a:latin typeface="Calibri"/>
                <a:cs typeface="Calibri"/>
              </a:rPr>
              <a:t>и </a:t>
            </a:r>
            <a:r>
              <a:rPr sz="1800" b="1" spc="-25">
                <a:latin typeface="Calibri"/>
                <a:cs typeface="Calibri"/>
              </a:rPr>
              <a:t>тогда </a:t>
            </a:r>
            <a:r>
              <a:rPr sz="1800" b="1">
                <a:latin typeface="Calibri"/>
                <a:cs typeface="Calibri"/>
              </a:rPr>
              <a:t>они </a:t>
            </a:r>
            <a:r>
              <a:rPr sz="1800" b="1" spc="-5">
                <a:latin typeface="Calibri"/>
                <a:cs typeface="Calibri"/>
              </a:rPr>
              <a:t>могут </a:t>
            </a:r>
            <a:r>
              <a:rPr sz="1800" b="1" spc="-395">
                <a:latin typeface="Calibri"/>
                <a:cs typeface="Calibri"/>
              </a:rPr>
              <a:t> </a:t>
            </a:r>
            <a:r>
              <a:rPr sz="1800" b="1" spc="-5">
                <a:latin typeface="Calibri"/>
                <a:cs typeface="Calibri"/>
              </a:rPr>
              <a:t>перейти </a:t>
            </a:r>
            <a:r>
              <a:rPr sz="1800" b="1">
                <a:latin typeface="Calibri"/>
                <a:cs typeface="Calibri"/>
              </a:rPr>
              <a:t>в </a:t>
            </a:r>
            <a:r>
              <a:rPr sz="1800" b="1" spc="-5">
                <a:latin typeface="Calibri"/>
                <a:cs typeface="Calibri"/>
              </a:rPr>
              <a:t>план на </a:t>
            </a:r>
            <a:r>
              <a:rPr sz="1800" b="1" spc="-10">
                <a:latin typeface="Calibri"/>
                <a:cs typeface="Calibri"/>
              </a:rPr>
              <a:t>следующий </a:t>
            </a:r>
            <a:r>
              <a:rPr sz="1800" b="1" spc="-5">
                <a:latin typeface="Calibri"/>
                <a:cs typeface="Calibri"/>
              </a:rPr>
              <a:t> аттестационный</a:t>
            </a:r>
            <a:r>
              <a:rPr sz="1800" b="1" spc="-30">
                <a:latin typeface="Calibri"/>
                <a:cs typeface="Calibri"/>
              </a:rPr>
              <a:t> </a:t>
            </a:r>
            <a:r>
              <a:rPr sz="1800" b="1" spc="-10">
                <a:latin typeface="Calibri"/>
                <a:cs typeface="Calibri"/>
              </a:rPr>
              <a:t>период</a:t>
            </a:r>
            <a:r>
              <a:rPr sz="1800" b="1" spc="-20">
                <a:latin typeface="Calibri"/>
                <a:cs typeface="Calibri"/>
              </a:rPr>
              <a:t> </a:t>
            </a:r>
            <a:r>
              <a:rPr sz="1800" b="1">
                <a:latin typeface="Calibri"/>
                <a:cs typeface="Calibri"/>
              </a:rPr>
              <a:t>с</a:t>
            </a:r>
            <a:endParaRPr sz="1800">
              <a:latin typeface="Calibri"/>
              <a:cs typeface="Calibri"/>
            </a:endParaRPr>
          </a:p>
          <a:p>
            <a:pPr algn="ctr">
              <a:lnSpc>
                <a:spcPts val="2115"/>
              </a:lnSpc>
              <a:defRPr/>
            </a:pPr>
            <a:r>
              <a:rPr sz="1800" b="1" spc="-5">
                <a:latin typeface="Calibri"/>
                <a:cs typeface="Calibri"/>
              </a:rPr>
              <a:t>обновленными</a:t>
            </a:r>
            <a:r>
              <a:rPr sz="1800" b="1" spc="-30">
                <a:latin typeface="Calibri"/>
                <a:cs typeface="Calibri"/>
              </a:rPr>
              <a:t> </a:t>
            </a:r>
            <a:r>
              <a:rPr sz="1800" b="1" spc="-5">
                <a:latin typeface="Calibri"/>
                <a:cs typeface="Calibri"/>
              </a:rPr>
              <a:t>сроками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 bwMode="auto">
          <a:xfrm>
            <a:off x="8391525" y="4310888"/>
            <a:ext cx="3463925" cy="1946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 marR="40640" indent="16510" algn="just">
              <a:lnSpc>
                <a:spcPct val="100000"/>
              </a:lnSpc>
              <a:spcBef>
                <a:spcPts val="100"/>
              </a:spcBef>
              <a:defRPr/>
            </a:pPr>
            <a:r>
              <a:rPr sz="1800" b="1">
                <a:solidFill>
                  <a:srgbClr val="FF0000"/>
                </a:solidFill>
                <a:latin typeface="Calibri"/>
                <a:cs typeface="Calibri"/>
              </a:rPr>
              <a:t>ДАННАЯ </a:t>
            </a:r>
            <a:r>
              <a:rPr sz="1800" b="1" spc="-20">
                <a:solidFill>
                  <a:srgbClr val="FF0000"/>
                </a:solidFill>
                <a:latin typeface="Calibri"/>
                <a:cs typeface="Calibri"/>
              </a:rPr>
              <a:t>ТАБЛИЦА </a:t>
            </a:r>
            <a:r>
              <a:rPr sz="1800" b="1" spc="-15">
                <a:solidFill>
                  <a:srgbClr val="FF0000"/>
                </a:solidFill>
                <a:latin typeface="Calibri"/>
                <a:cs typeface="Calibri"/>
              </a:rPr>
              <a:t>ЗАПОЛНЯЕТСЯ </a:t>
            </a:r>
            <a:r>
              <a:rPr sz="1800" b="1" spc="-39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spc="-25">
                <a:solidFill>
                  <a:srgbClr val="FF0000"/>
                </a:solidFill>
                <a:latin typeface="Calibri"/>
                <a:cs typeface="Calibri"/>
              </a:rPr>
              <a:t>ТОЛЬКО </a:t>
            </a:r>
            <a:r>
              <a:rPr sz="1800" b="1">
                <a:solidFill>
                  <a:srgbClr val="FF0000"/>
                </a:solidFill>
                <a:latin typeface="Calibri"/>
                <a:cs typeface="Calibri"/>
              </a:rPr>
              <a:t>В </a:t>
            </a:r>
            <a:r>
              <a:rPr sz="1800" b="1" spc="-5">
                <a:solidFill>
                  <a:srgbClr val="FF0000"/>
                </a:solidFill>
                <a:latin typeface="Calibri"/>
                <a:cs typeface="Calibri"/>
              </a:rPr>
              <a:t>СЛУЧАЕ </a:t>
            </a:r>
            <a:r>
              <a:rPr sz="1800" b="1" spc="-15">
                <a:solidFill>
                  <a:srgbClr val="FF0000"/>
                </a:solidFill>
                <a:latin typeface="Calibri"/>
                <a:cs typeface="Calibri"/>
              </a:rPr>
              <a:t>ЕСЛИ ОДИН </a:t>
            </a:r>
            <a:r>
              <a:rPr sz="1800" b="1">
                <a:solidFill>
                  <a:srgbClr val="FF0000"/>
                </a:solidFill>
                <a:latin typeface="Calibri"/>
                <a:cs typeface="Calibri"/>
              </a:rPr>
              <a:t>ИЗ </a:t>
            </a:r>
            <a:r>
              <a:rPr sz="1800" b="1" spc="-39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spc="-10">
                <a:solidFill>
                  <a:srgbClr val="FF0000"/>
                </a:solidFill>
                <a:latin typeface="Calibri"/>
                <a:cs typeface="Calibri"/>
              </a:rPr>
              <a:t>ПУНКТОВ</a:t>
            </a:r>
            <a:r>
              <a:rPr sz="1800" b="1" spc="-1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spc="-10">
                <a:solidFill>
                  <a:srgbClr val="FF0000"/>
                </a:solidFill>
                <a:latin typeface="Calibri"/>
                <a:cs typeface="Calibri"/>
              </a:rPr>
              <a:t>ПОЛНОСТЮ</a:t>
            </a:r>
            <a:r>
              <a:rPr sz="1800" b="1" spc="1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spc="-10">
                <a:solidFill>
                  <a:srgbClr val="FF0000"/>
                </a:solidFill>
                <a:latin typeface="Calibri"/>
                <a:cs typeface="Calibri"/>
              </a:rPr>
              <a:t>ВЫПОЛНЕН</a:t>
            </a:r>
            <a:endParaRPr sz="1800">
              <a:latin typeface="Calibri"/>
              <a:cs typeface="Calibri"/>
            </a:endParaRPr>
          </a:p>
          <a:p>
            <a:pPr marL="12700" marR="5080" algn="ctr">
              <a:lnSpc>
                <a:spcPct val="100000"/>
              </a:lnSpc>
              <a:defRPr/>
            </a:pPr>
            <a:r>
              <a:rPr sz="1800" b="1" spc="-5">
                <a:solidFill>
                  <a:srgbClr val="FF0000"/>
                </a:solidFill>
                <a:latin typeface="Calibri"/>
                <a:cs typeface="Calibri"/>
              </a:rPr>
              <a:t>при </a:t>
            </a:r>
            <a:r>
              <a:rPr sz="1800" b="1" spc="-10">
                <a:solidFill>
                  <a:srgbClr val="FF0000"/>
                </a:solidFill>
                <a:latin typeface="Calibri"/>
                <a:cs typeface="Calibri"/>
              </a:rPr>
              <a:t>этом аспирант, </a:t>
            </a:r>
            <a:r>
              <a:rPr sz="1800" b="1" spc="-5">
                <a:solidFill>
                  <a:srgbClr val="FF0000"/>
                </a:solidFill>
                <a:latin typeface="Calibri"/>
                <a:cs typeface="Calibri"/>
              </a:rPr>
              <a:t>не </a:t>
            </a:r>
            <a:r>
              <a:rPr sz="1800" b="1" spc="-10">
                <a:solidFill>
                  <a:srgbClr val="FF0000"/>
                </a:solidFill>
                <a:latin typeface="Calibri"/>
                <a:cs typeface="Calibri"/>
              </a:rPr>
              <a:t>может </a:t>
            </a:r>
            <a:r>
              <a:rPr sz="1800" b="1" spc="-5">
                <a:solidFill>
                  <a:srgbClr val="FF0000"/>
                </a:solidFill>
                <a:latin typeface="Calibri"/>
                <a:cs typeface="Calibri"/>
              </a:rPr>
              <a:t>быть </a:t>
            </a:r>
            <a:r>
              <a:rPr sz="1800" b="1" spc="-39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spc="-10">
                <a:solidFill>
                  <a:srgbClr val="FF0000"/>
                </a:solidFill>
                <a:latin typeface="Calibri"/>
                <a:cs typeface="Calibri"/>
              </a:rPr>
              <a:t>аттестован </a:t>
            </a:r>
            <a:r>
              <a:rPr sz="1800" b="1" spc="-5">
                <a:solidFill>
                  <a:srgbClr val="FF0000"/>
                </a:solidFill>
                <a:latin typeface="Calibri"/>
                <a:cs typeface="Calibri"/>
              </a:rPr>
              <a:t>если </a:t>
            </a:r>
            <a:r>
              <a:rPr sz="1800" b="1" spc="-15">
                <a:solidFill>
                  <a:srgbClr val="FF0000"/>
                </a:solidFill>
                <a:latin typeface="Calibri"/>
                <a:cs typeface="Calibri"/>
              </a:rPr>
              <a:t>хотя </a:t>
            </a:r>
            <a:r>
              <a:rPr sz="1800" b="1">
                <a:solidFill>
                  <a:srgbClr val="FF0000"/>
                </a:solidFill>
                <a:latin typeface="Calibri"/>
                <a:cs typeface="Calibri"/>
              </a:rPr>
              <a:t>бы </a:t>
            </a:r>
            <a:r>
              <a:rPr sz="1800" b="1" spc="-15">
                <a:solidFill>
                  <a:srgbClr val="FF0000"/>
                </a:solidFill>
                <a:latin typeface="Calibri"/>
                <a:cs typeface="Calibri"/>
              </a:rPr>
              <a:t>один </a:t>
            </a:r>
            <a:r>
              <a:rPr sz="1800" b="1" spc="-1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spc="-5">
                <a:solidFill>
                  <a:srgbClr val="FF0000"/>
                </a:solidFill>
                <a:latin typeface="Calibri"/>
                <a:cs typeface="Calibri"/>
              </a:rPr>
              <a:t>пункт </a:t>
            </a:r>
            <a:r>
              <a:rPr sz="1800" b="1" spc="-10">
                <a:solidFill>
                  <a:srgbClr val="FF0000"/>
                </a:solidFill>
                <a:latin typeface="Calibri"/>
                <a:cs typeface="Calibri"/>
              </a:rPr>
              <a:t>полностью </a:t>
            </a:r>
            <a:r>
              <a:rPr sz="1800" b="1" spc="-5">
                <a:solidFill>
                  <a:srgbClr val="FF0000"/>
                </a:solidFill>
                <a:latin typeface="Calibri"/>
                <a:cs typeface="Calibri"/>
              </a:rPr>
              <a:t>не завершен </a:t>
            </a:r>
            <a:r>
              <a:rPr sz="1800" b="1">
                <a:solidFill>
                  <a:srgbClr val="FF0000"/>
                </a:solidFill>
                <a:latin typeface="Calibri"/>
                <a:cs typeface="Calibri"/>
              </a:rPr>
              <a:t>за </a:t>
            </a:r>
            <a:r>
              <a:rPr sz="1800" b="1" spc="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spc="-10">
                <a:solidFill>
                  <a:srgbClr val="FF0000"/>
                </a:solidFill>
                <a:latin typeface="Calibri"/>
                <a:cs typeface="Calibri"/>
              </a:rPr>
              <a:t>прошедший</a:t>
            </a:r>
            <a:r>
              <a:rPr sz="1800" b="1" spc="-2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spc="-10">
                <a:solidFill>
                  <a:srgbClr val="FF0000"/>
                </a:solidFill>
                <a:latin typeface="Calibri"/>
                <a:cs typeface="Calibri"/>
              </a:rPr>
              <a:t>период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 bwMode="auto">
          <a:xfrm rot="0" flipH="0" flipV="0">
            <a:off x="4858702" y="3845812"/>
            <a:ext cx="7218045" cy="2696210"/>
          </a:xfrm>
          <a:custGeom>
            <a:avLst/>
            <a:gdLst/>
            <a:ahLst/>
            <a:cxnLst/>
            <a:rect l="l" t="t" r="r" b="b"/>
            <a:pathLst>
              <a:path w="7218045" h="2696209" fill="norm" stroke="1" extrusionOk="0">
                <a:moveTo>
                  <a:pt x="3575177" y="2695955"/>
                </a:moveTo>
                <a:lnTo>
                  <a:pt x="7217536" y="2695955"/>
                </a:lnTo>
                <a:lnTo>
                  <a:pt x="7217536" y="0"/>
                </a:lnTo>
                <a:lnTo>
                  <a:pt x="3575177" y="0"/>
                </a:lnTo>
                <a:lnTo>
                  <a:pt x="3575177" y="2695955"/>
                </a:lnTo>
                <a:close/>
              </a:path>
              <a:path w="7218045" h="2696209" fill="norm" stroke="1" extrusionOk="0">
                <a:moveTo>
                  <a:pt x="3605276" y="1162177"/>
                </a:moveTo>
                <a:lnTo>
                  <a:pt x="0" y="2011260"/>
                </a:lnTo>
              </a:path>
            </a:pathLst>
          </a:custGeom>
          <a:ln w="381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R7-Office/2024.1.1.375</Application>
  <DocSecurity>0</DocSecurity>
  <PresentationFormat>Широкоэкранный</PresentationFormat>
  <Paragraphs>0</Paragraphs>
  <Slides>12</Slides>
  <Notes>12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Порядок заполнения индивидуального плана</dc:title>
  <dc:subject/>
  <dc:creator>USER</dc:creator>
  <cp:keywords/>
  <dc:description/>
  <dc:identifier/>
  <dc:language/>
  <cp:lastModifiedBy>Аспирантура ЭФ МГУ</cp:lastModifiedBy>
  <cp:revision>20</cp:revision>
  <dcterms:created xsi:type="dcterms:W3CDTF">2024-09-27T11:07:50Z</dcterms:created>
  <dcterms:modified xsi:type="dcterms:W3CDTF">2024-09-27T14:51:59Z</dcterms:modified>
  <cp:category/>
  <cp:contentStatus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2023-04-13T00:00:00Z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2024-09-27T00:00:00Z</vt:filetime>
  </property>
</Properties>
</file>