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20"/>
  </p:notesMasterIdLst>
  <p:sldIdLst>
    <p:sldId id="256" r:id="rId2"/>
    <p:sldId id="330" r:id="rId3"/>
    <p:sldId id="326" r:id="rId4"/>
    <p:sldId id="327" r:id="rId5"/>
    <p:sldId id="329" r:id="rId6"/>
    <p:sldId id="321" r:id="rId7"/>
    <p:sldId id="331" r:id="rId8"/>
    <p:sldId id="332" r:id="rId9"/>
    <p:sldId id="333" r:id="rId10"/>
    <p:sldId id="339" r:id="rId11"/>
    <p:sldId id="334" r:id="rId12"/>
    <p:sldId id="335" r:id="rId13"/>
    <p:sldId id="337" r:id="rId14"/>
    <p:sldId id="338" r:id="rId15"/>
    <p:sldId id="336" r:id="rId16"/>
    <p:sldId id="340" r:id="rId17"/>
    <p:sldId id="341" r:id="rId18"/>
    <p:sldId id="31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0000FF"/>
    <a:srgbClr val="0033CC"/>
    <a:srgbClr val="006699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750" autoAdjust="0"/>
    <p:restoredTop sz="94654" autoAdjust="0"/>
  </p:normalViewPr>
  <p:slideViewPr>
    <p:cSldViewPr>
      <p:cViewPr varScale="1">
        <p:scale>
          <a:sx n="65" d="100"/>
          <a:sy n="65" d="100"/>
        </p:scale>
        <p:origin x="-152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67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89C85-5CB8-4AA6-89A8-1811C6DBFA14}" type="datetimeFigureOut">
              <a:rPr lang="ru-RU" smtClean="0"/>
              <a:pPr/>
              <a:t>07.04.2018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BBCC9-A56C-4772-BF9C-B35873F9B2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4865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0BBCC9-A56C-4772-BF9C-B35873F9B2E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0BBCC9-A56C-4772-BF9C-B35873F9B2E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4713010-7B4C-40B9-8D80-7D384175A23D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43DEE-9995-4F83-9DB1-6FC54560D0EF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90013727-6427-40F7-98AA-154E3037D85A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A3CC-5C82-4705-9ABB-DD0B98490511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E67350-DC1E-4E01-9480-D893A55C4B21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49D63-F480-420E-97CD-ABD8B5D1673A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F5BD-6AF9-44BE-A8E8-591DA35F5A5B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459C-F294-49D3-9D99-529554F7F6F3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0197CFB-6E0E-43E3-BC57-105B520A44CD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B45D-C75E-4E83-8867-82EA3E472ABC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232AE-D1E5-4C41-B47D-C4DE2865F3DE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B7BE628-B972-4056-AC81-156C03597F0B}" type="datetime1">
              <a:rPr lang="ru-RU" smtClean="0"/>
              <a:pPr/>
              <a:t>07.04.2018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wipe dir="r"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0"/>
            <a:ext cx="6357982" cy="3071834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Концептуальные основы механизма налогового регулирования деятельности предприятия</a:t>
            </a:r>
            <a:r>
              <a:rPr lang="ru-RU" sz="4800" i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i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2636912"/>
            <a:ext cx="6500826" cy="292895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Доклад подготовила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студентка 5 курса </a:t>
            </a:r>
            <a:endParaRPr lang="en-US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Донецкого национального университета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Учетно-финансового факультета</a:t>
            </a:r>
          </a:p>
          <a:p>
            <a:pPr algn="ctr"/>
            <a:r>
              <a:rPr lang="ru-RU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Чмырь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Ю.Н.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Научный руководитель – 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к.э.н., доц.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Михальская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Л.С. </a:t>
            </a:r>
          </a:p>
          <a:p>
            <a:pPr algn="ctr"/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6e0fc07214b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290"/>
            <a:ext cx="2714612" cy="1946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640.1_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00306"/>
            <a:ext cx="2714612" cy="1813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type_1_4270_budg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14883"/>
            <a:ext cx="2714612" cy="2035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42852"/>
            <a:ext cx="9144000" cy="7078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  <a:tab pos="539750" algn="l"/>
                <a:tab pos="1981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Расчет налоговой нагрузки на ПАО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NewRoman" charset="-128"/>
                <a:cs typeface="Times New Roman" pitchFamily="18" charset="0"/>
              </a:rPr>
              <a:t>«ЛУКОЙЛ»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2014-2016 гг.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  <a:tab pos="539750" algn="l"/>
                <a:tab pos="1981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714356"/>
          <a:ext cx="8858280" cy="5929356"/>
        </p:xfrm>
        <a:graphic>
          <a:graphicData uri="http://schemas.openxmlformats.org/drawingml/2006/table">
            <a:tbl>
              <a:tblPr/>
              <a:tblGrid>
                <a:gridCol w="361659"/>
                <a:gridCol w="1967377"/>
                <a:gridCol w="1054447"/>
                <a:gridCol w="917556"/>
                <a:gridCol w="918477"/>
                <a:gridCol w="842630"/>
                <a:gridCol w="861131"/>
                <a:gridCol w="1002650"/>
                <a:gridCol w="932353"/>
              </a:tblGrid>
              <a:tr h="5670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№          </a:t>
                      </a:r>
                      <a:r>
                        <a:rPr lang="ru-RU" sz="1500" b="1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500" b="1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Показатели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2014 г.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2032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2015г.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2016г.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Изменения</a:t>
                      </a:r>
                    </a:p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2015 г./2014г.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Изменения</a:t>
                      </a:r>
                    </a:p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2016 г./2015г.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8439"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171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196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+/-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+/-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190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36165"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</a:rPr>
                        <a:t>Налоговые обязательства (НП), млн.руб.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731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571 035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731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622955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731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501 508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51920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109,09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-121447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80,50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5231"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Платежи во внебюджетные фонды (</a:t>
                      </a:r>
                      <a:r>
                        <a:rPr lang="ru-RU" sz="1500">
                          <a:latin typeface="Times New Roman"/>
                          <a:ea typeface="TimesNewRoman"/>
                        </a:rPr>
                        <a:t>ВП</a:t>
                      </a:r>
                      <a:r>
                        <a:rPr lang="ru-RU" sz="1500">
                          <a:latin typeface="Times New Roman"/>
                          <a:ea typeface="Times New Roman"/>
                        </a:rPr>
                        <a:t>), млн. руб.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21 968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26 994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28 879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5 026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122,88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1 885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106,98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1071"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298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Прибыль до налога на прибыль (П) млн. руб.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latin typeface="Times New Roman"/>
                          <a:ea typeface="Times New Roman"/>
                        </a:rPr>
                        <a:t>484 855</a:t>
                      </a: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389104</a:t>
                      </a: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272515</a:t>
                      </a: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-95751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80,25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1168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-116 589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70,04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3292"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  <a:tab pos="1980565" algn="l"/>
                        </a:tabLs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Амортизация (А), млн. руб.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293 052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350976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311588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57924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119,77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-39 388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88,78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0796"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298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Налог на доходы физических лиц (НДФЛ),млн.руб.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13729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16446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17685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2 717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119,79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1 239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107,53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23690"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3238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  <a:tab pos="1980565" algn="l"/>
                        </a:tabLs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Сумма источников средств для уплаты налогов, млн. руб.</a:t>
                      </a:r>
                    </a:p>
                    <a:p>
                      <a:pPr indent="3238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  <a:tab pos="1980565" algn="l"/>
                        </a:tabLs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ИС= НП+ВП+П+А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1370 910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1390 029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996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1114 490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19 119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101,39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-275 539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80,18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65"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" marR="34925" indent="-2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</a:rPr>
                        <a:t>Налоговая нагрузка, %</a:t>
                      </a:r>
                    </a:p>
                    <a:p>
                      <a:pPr indent="-254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Times New Roman"/>
                        <a:ea typeface="Times New Roman"/>
                      </a:endParaRPr>
                    </a:p>
                    <a:p>
                      <a:pPr indent="-254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</a:rPr>
                        <a:t>НН=</a:t>
                      </a:r>
                      <a:endParaRPr lang="ru-RU" sz="1500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42,3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45,6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46,0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0,0332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107,86</a:t>
                      </a:r>
                      <a:endParaRPr lang="ru-RU" sz="1500" b="1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0,0043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100,94</a:t>
                      </a:r>
                      <a:endParaRPr lang="ru-RU" sz="1500" b="1" dirty="0">
                        <a:latin typeface="Times New Roman"/>
                        <a:ea typeface="Times New Roman"/>
                      </a:endParaRPr>
                    </a:p>
                  </a:txBody>
                  <a:tcPr marL="31750" marR="317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286512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5857892"/>
            <a:ext cx="1571636" cy="78578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7657026"/>
                  </p:ext>
                </p:extLst>
              </p:nvPr>
            </p:nvGraphicFramePr>
            <p:xfrm>
              <a:off x="179512" y="704068"/>
              <a:ext cx="7920880" cy="618401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84176"/>
                    <a:gridCol w="1584176"/>
                    <a:gridCol w="1584176"/>
                    <a:gridCol w="1584176"/>
                    <a:gridCol w="1584176"/>
                  </a:tblGrid>
                  <a:tr h="38510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Методика Минфина РФ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Методика </a:t>
                          </a:r>
                          <a:r>
                            <a:rPr lang="ru-RU" sz="1600" b="1" dirty="0" err="1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Крейниной</a:t>
                          </a: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М.Н. 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Методика Кировой Е. А. 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6350"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Методика. </a:t>
                          </a:r>
                        </a:p>
                        <a:p>
                          <a:pPr indent="6350"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Литвина М. Н.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6350"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Авторская методика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6989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НН=</m:t>
                                </m:r>
                                <m:f>
                                  <m:fPr>
                                    <m:ctrlPr>
                                      <a:rPr lang="ru-RU" sz="1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НП</m:t>
                                    </m:r>
                                  </m:num>
                                  <m:den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(В+ВД)</m:t>
                                    </m:r>
                                  </m:den>
                                </m:f>
                                <m:r>
                                  <a:rPr lang="ru-RU" sz="16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=10%</m:t>
                                </m:r>
                              </m:oMath>
                            </m:oMathPara>
                          </a14:m>
                          <a:endParaRPr lang="ru-RU" sz="16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НН=</m:t>
                                </m:r>
                                <m:f>
                                  <m:fPr>
                                    <m:ctrlPr>
                                      <a:rPr lang="ru-RU" sz="1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(В</m:t>
                                    </m:r>
                                    <m:r>
                                      <a:rPr lang="ru-RU" sz="1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Ср</m:t>
                                    </m:r>
                                    <m:r>
                                      <a:rPr lang="ru-RU" sz="1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Пч )</m:t>
                                    </m:r>
                                  </m:num>
                                  <m:den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Пч</m:t>
                                    </m:r>
                                  </m:den>
                                </m:f>
                                <m:r>
                                  <a:rPr lang="ru-RU" sz="16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=75%</m:t>
                                </m:r>
                              </m:oMath>
                            </m:oMathPara>
                          </a14:m>
                          <a:endParaRPr lang="ru-RU" sz="160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1112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1.АНН=НП+ВП+НД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Относительная налоговая нагрузка: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ООН=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600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АНН</m:t>
                                  </m:r>
                                </m:num>
                                <m:den>
                                  <m:r>
                                    <a:rPr lang="ru-RU" sz="1600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ВСС</m:t>
                                  </m:r>
                                </m:den>
                              </m:f>
                              <m:r>
                                <a:rPr lang="ru-RU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∗</m:t>
                              </m:r>
                              <m:r>
                                <a:rPr lang="ru-RU" sz="160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100%</m:t>
                              </m:r>
                            </m:oMath>
                          </a14:m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=53%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2.ВСС=В-МЗ-А+ВД-ВР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НН=</m:t>
                                </m:r>
                                <m:f>
                                  <m:fPr>
                                    <m:ctrlPr>
                                      <a:rPr lang="ru-RU" sz="1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nary>
                                      <m:naryPr>
                                        <m:chr m:val="∑"/>
                                        <m:limLoc m:val="undOvr"/>
                                        <m:subHide m:val="on"/>
                                        <m:supHide m:val="on"/>
                                        <m:ctrlPr>
                                          <a:rPr lang="ru-RU" sz="16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naryPr>
                                      <m:sub/>
                                      <m:sup/>
                                      <m:e>
                                        <m:r>
                                          <a:rPr lang="ru-RU" sz="16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(НП+ВП) </m:t>
                                        </m:r>
                                      </m:e>
                                    </m:nary>
                                  </m:num>
                                  <m:den>
                                    <m:nary>
                                      <m:naryPr>
                                        <m:chr m:val="∑"/>
                                        <m:limLoc m:val="undOvr"/>
                                        <m:subHide m:val="on"/>
                                        <m:supHide m:val="on"/>
                                        <m:ctrlPr>
                                          <a:rPr lang="ru-RU" sz="16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naryPr>
                                      <m:sub/>
                                      <m:sup/>
                                      <m:e>
                                        <m:r>
                                          <a:rPr lang="ru-RU" sz="16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ИС</m:t>
                                        </m:r>
                                      </m:e>
                                    </m:nary>
                                  </m:den>
                                </m:f>
                                <m:r>
                                  <a:rPr lang="ru-RU" sz="16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=55%</m:t>
                                </m:r>
                              </m:oMath>
                            </m:oMathPara>
                          </a14:m>
                          <a:endParaRPr lang="ru-RU" sz="160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ДС=ОТ+НП+ВП+П+А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НН=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nary>
                                    <m:naryPr>
                                      <m:chr m:val="∑"/>
                                      <m:limLoc m:val="undOvr"/>
                                      <m:subHide m:val="on"/>
                                      <m:supHide m:val="on"/>
                                      <m:ctrlPr>
                                        <a:rPr lang="ru-RU" sz="16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r>
                                        <a:rPr lang="ru-RU" sz="1600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(НП</m:t>
                                      </m:r>
                                      <m:r>
                                        <a:rPr lang="ru-RU" sz="16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−</m:t>
                                      </m:r>
                                      <m:r>
                                        <a:rPr lang="ru-RU" sz="1600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НДФЛ+ВП)</m:t>
                                      </m:r>
                                    </m:e>
                                  </m:nary>
                                </m:num>
                                <m:den>
                                  <m:r>
                                    <a:rPr lang="ru-RU" sz="1600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ИС</m:t>
                                  </m:r>
                                </m:den>
                              </m:f>
                            </m:oMath>
                          </a14:m>
                          <a:endParaRPr lang="ru-RU" sz="160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= 46%.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ИС=НП+ВП+П+А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550048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где: НН – налоговая нагрузка; НП – общая сумма всех уплаченных налогов; В – выручка от реализации продукции; ВД– внереализационные доходы; Ср- затраты на производство реализованной продукции без учета налогов; </a:t>
                          </a:r>
                          <a:r>
                            <a:rPr lang="ru-RU" sz="1600" dirty="0" err="1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Пч</a:t>
                          </a: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 – фактическая прибыль, остающаяся в распоряжении предприятия за вычетом налогов, уплачиваемых за счет нее. АНН – абсолютная налоговая нагрузка; ВП – уплаченные платежи во внебюджетные фонды; НД – недоимка по платежам. ВСС – вновь созданная стоимость; МЗ – материальные затраты; А – амортизация; ВР – внереализационные расходы; ОТ – оплата труда, П – прибыль, ДС – добавленная стоимость; сумма ИС – сумма источников средств для уплаты налогов.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2157657026"/>
                  </p:ext>
                </p:extLst>
              </p:nvPr>
            </p:nvGraphicFramePr>
            <p:xfrm>
              <a:off x="179512" y="704068"/>
              <a:ext cx="7920880" cy="618401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84176"/>
                    <a:gridCol w="1584176"/>
                    <a:gridCol w="1584176"/>
                    <a:gridCol w="1584176"/>
                    <a:gridCol w="1584176"/>
                  </a:tblGrid>
                  <a:tr h="7315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Методика Минфина РФ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Методика </a:t>
                          </a:r>
                          <a:r>
                            <a:rPr lang="ru-RU" sz="1600" b="1" dirty="0" err="1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Крейниной</a:t>
                          </a: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М.Н. 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Методика Кировой Е. А. 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6350"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Методика. </a:t>
                          </a:r>
                        </a:p>
                        <a:p>
                          <a:pPr indent="6350"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Литвина М. Н.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indent="6350" algn="ctr">
                            <a:spcAft>
                              <a:spcPts val="0"/>
                            </a:spcAft>
                          </a:pPr>
                          <a:r>
                            <a:rPr lang="ru-RU" sz="1600" b="1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Авторская методика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28747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7027" r="-400000" b="-89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000" t="-27027" r="-300000" b="-89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000" t="-27027" r="-200000" b="-89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00000" t="-27027" r="-100000" b="-89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0000" t="-27027" b="-89605"/>
                          </a:stretch>
                        </a:blipFill>
                      </a:tcPr>
                    </a:tc>
                  </a:tr>
                  <a:tr h="2523744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где: НН – налоговая нагрузка; НП – общая сумма всех уплаченных налогов; В – выручка от реализации продукции; ВД– внереализационные доходы; Ср- затраты на производство реализованной продукции без учета налогов; </a:t>
                          </a:r>
                          <a:r>
                            <a:rPr lang="ru-RU" sz="1600" dirty="0" err="1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Пч</a:t>
                          </a: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 – фактическая прибыль, остающаяся в распоряжении предприятия за вычетом налогов, уплачиваемых за счет нее. АНН – абсолютная налоговая нагрузка; ВП – уплаченные платежи во внебюджетные фонды; НД – недоимка по платежам. ВСС – вновь созданная стоимость; МЗ – материальные затраты; А – амортизация; ВР – внереализационные расходы; ОТ – оплата труда, П – прибыль, ДС – добавленная стоимость; сумма ИС – сумма источников средств для уплаты налогов.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3818"/>
            <a:ext cx="810039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6350" fontAlgn="base">
              <a:spcBef>
                <a:spcPct val="0"/>
              </a:spcBef>
              <a:spcAft>
                <a:spcPct val="0"/>
              </a:spcAft>
              <a:tabLst>
                <a:tab pos="1981200" algn="l"/>
                <a:tab pos="84613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981200" algn="l"/>
                <a:tab pos="84613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981200" algn="l"/>
                <a:tab pos="84613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981200" algn="l"/>
                <a:tab pos="84613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981200" algn="l"/>
                <a:tab pos="84613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981200" algn="l"/>
                <a:tab pos="84613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981200" algn="l"/>
                <a:tab pos="84613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981200" algn="l"/>
                <a:tab pos="84613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981200" algn="l"/>
                <a:tab pos="84613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6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0" algn="l"/>
                <a:tab pos="8461375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Расчет налоговой нагрузки на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ПАО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NewRoman" charset="-128"/>
                <a:cs typeface="Times New Roman" panose="02020603050405020304" pitchFamily="18" charset="0"/>
              </a:rPr>
              <a:t>«ЛУКОЙЛ» </a:t>
            </a:r>
            <a:endParaRPr kumimoji="0" lang="ru-RU" alt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63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0" algn="l"/>
                <a:tab pos="8461375" algn="l"/>
              </a:tabLst>
            </a:pPr>
            <a:endParaRPr kumimoji="0" lang="ru-RU" alt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252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2681561"/>
              </p:ext>
            </p:extLst>
          </p:nvPr>
        </p:nvGraphicFramePr>
        <p:xfrm>
          <a:off x="14808" y="548680"/>
          <a:ext cx="9129192" cy="6590820"/>
        </p:xfrm>
        <a:graphic>
          <a:graphicData uri="http://schemas.openxmlformats.org/drawingml/2006/table">
            <a:tbl>
              <a:tblPr firstRow="1" firstCol="1" bandRow="1"/>
              <a:tblGrid>
                <a:gridCol w="5863944"/>
                <a:gridCol w="816312"/>
                <a:gridCol w="816312"/>
                <a:gridCol w="816312"/>
                <a:gridCol w="816312"/>
              </a:tblGrid>
              <a:tr h="2330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экономической деятельности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2013г.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2014г.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2015г.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2016г.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Сельское хозяйство, охота и лесное хозяйство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Рыболовство, рыбоводство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6,6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Добыча полезных ископаемых, в том числе: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35,7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37,9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30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добыча топливно-энергетических полезных ископаемых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39,6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35,6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добыча полезных ископаемых, кроме топливно-энергетических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11,9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Обрабатывающие производства,в том числе: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7,1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7,1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пищевых продуктов, включая напитки, и табака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19,1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19,4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19,7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текстильное и швейное производство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8,1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7,8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980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кожи, изделий из кожи и производство обуви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6,4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6026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обработка древесины и производство изделий из дерева и пробки, кроме мебели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2,8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6026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целлюлозы, древесной массы, бумаги, картона и изделий из них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2,8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6026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издательская и полиграфическая деятельность, тиражирование записанных носителей информации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13,4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кокса и нефтепродуктов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химическое производство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резиновых и пластмассовых изделий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прочих неметаллических минеральных продуктов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6026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металлургическое производство и производство готовых металлических изделий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машин и оборудования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11,7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12,9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13,7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6026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электрооборудования, электронного и оптического оборудования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10,8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11,1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транспортных средств и оборудования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013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прочие производства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5,4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58" marR="57858" marT="0" marB="0" anchor="ctr">
                    <a:lnL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A5A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-29118" y="-22151"/>
            <a:ext cx="91731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52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1524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Налоговая нагрузка по видам экономической деятельности, в процентах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524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 данным отчета Федеральной налоговой службы)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524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2389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691"/>
            <a:ext cx="9144000" cy="673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51507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3" name="Рисунок 2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495069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72198" y="2786058"/>
            <a:ext cx="3071802" cy="1200329"/>
          </a:xfrm>
          <a:prstGeom prst="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Модель налогового анализа на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макроуровне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10800000">
            <a:off x="5357818" y="3214686"/>
            <a:ext cx="714380" cy="35719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24277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8205" name="Прямоугольник 8204"/>
          <p:cNvSpPr/>
          <p:nvPr/>
        </p:nvSpPr>
        <p:spPr>
          <a:xfrm>
            <a:off x="107504" y="13735"/>
            <a:ext cx="7848872" cy="663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7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Рекомендации по совершенствованию налоговых правоотношений в Российской Федерации</a:t>
            </a:r>
            <a:endParaRPr lang="ru-RU" sz="1700" dirty="0">
              <a:solidFill>
                <a:srgbClr val="C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17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2250440" algn="l"/>
              </a:tabLst>
            </a:pP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</a:t>
            </a:r>
            <a:r>
              <a:rPr lang="ru-RU" sz="17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Дополнить первую и вторую части НК РФ специальным налоговым режимом для налогообложения организаций, которые осуществляют инновационную деятельность в сфере высоких технологий.</a:t>
            </a:r>
          </a:p>
          <a:p>
            <a:pPr algn="just">
              <a:spcAft>
                <a:spcPts val="0"/>
              </a:spcAft>
              <a:tabLst>
                <a:tab pos="2250440" algn="l"/>
              </a:tabLst>
            </a:pPr>
            <a:r>
              <a:rPr lang="ru-RU" sz="1700" b="1" i="1" dirty="0">
                <a:latin typeface="Times New Roman" panose="02020603050405020304" pitchFamily="18" charset="0"/>
                <a:ea typeface="TimesNewRoman"/>
                <a:cs typeface="Times New Roman" panose="02020603050405020304" pitchFamily="18" charset="0"/>
              </a:rPr>
              <a:t>2. Включить в содержание налоговых деклараций сведения, отражающие использование налоговых льгот предпринимателем, что позволит получать информацию, необходимую для аналитической работы.</a:t>
            </a:r>
            <a:endParaRPr lang="ru-RU" sz="1700" b="1" i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2250440" algn="l"/>
              </a:tabLst>
            </a:pPr>
            <a:r>
              <a:rPr lang="ru-RU" sz="17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Приоритетом деятельности налоговых органов должна стать проверка исполнения налогового законодательства, а не выполнение каких бы то ни было планов по сбору налогов.</a:t>
            </a:r>
          </a:p>
          <a:p>
            <a:pPr algn="just">
              <a:spcAft>
                <a:spcPts val="0"/>
              </a:spcAft>
              <a:tabLst>
                <a:tab pos="2250440" algn="l"/>
              </a:tabLst>
            </a:pPr>
            <a:r>
              <a:rPr lang="ru-RU" sz="17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 Снизить фискальную нагрузку на субъектов хозяйствования, постепенный переход к уровням нагрузки, свойственным новым индустриальным / быстрорастущим экономикам (27—30% ВВП).</a:t>
            </a:r>
          </a:p>
          <a:p>
            <a:pPr algn="just">
              <a:spcAft>
                <a:spcPts val="0"/>
              </a:spcAft>
              <a:tabLst>
                <a:tab pos="2250440" algn="l"/>
              </a:tabLst>
            </a:pPr>
            <a:r>
              <a:rPr lang="ru-RU" sz="17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«Ударное» налоговое стимулирование компаний, показывающих высокие темпы экономического роста.</a:t>
            </a:r>
          </a:p>
          <a:p>
            <a:pPr algn="just">
              <a:spcAft>
                <a:spcPts val="0"/>
              </a:spcAft>
              <a:tabLst>
                <a:tab pos="2250440" algn="l"/>
              </a:tabLst>
            </a:pPr>
            <a:r>
              <a:rPr lang="ru-RU" sz="17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6.Налоговые каникулы малым инновационным предприятиям, другим </a:t>
            </a:r>
            <a:r>
              <a:rPr lang="ru-RU" sz="1700" b="1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стартапам</a:t>
            </a:r>
            <a:r>
              <a:rPr lang="ru-RU" sz="17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 течение первых лет работы; освобождение от уплаты налога на прибыль инновационной инфраструктуры  и др.</a:t>
            </a:r>
          </a:p>
          <a:p>
            <a:pPr algn="just">
              <a:spcAft>
                <a:spcPts val="0"/>
              </a:spcAft>
              <a:tabLst>
                <a:tab pos="2250440" algn="l"/>
              </a:tabLst>
            </a:pPr>
            <a:r>
              <a:rPr lang="ru-RU" sz="17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7. Совершенствование российской налоговой политики в ближайшие годы должно быть направлено на создание более благоприятного налогового климата по сравнению с зарубежными странами, способствующего росту экономики, привлечению как зарубежных, так и внутренних инвесторов, развитию производственной сферы, малого и среднего бизнеса.</a:t>
            </a:r>
            <a:endParaRPr lang="ru-RU" sz="1700" b="1" i="1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73799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7715304" cy="585789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Научная новизна исследования:</a:t>
            </a:r>
          </a:p>
          <a:p>
            <a:pPr lvl="0"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сформулировано авторское определение налогового регулирования предпринимательской деятельности;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представлена авторская классификация методов  налогового регулирования;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разработаны концептуальные основы механизма налогового регулирования деятельности предприятия;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усовершенствованы научные результаты в формульном подходе определения налоговой нагрузки;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с учетом зарубежного опыта предложена модель оценки эффективности налогового администрирования;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сформулированы рекомендации по совершенствованию налоговых правоотношений в Российской Федерации.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 работы: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сформулированные рекомендации по совершенствованию налоговых правоотношений в Российской Федерации позволят улучшить взаимоотношения между субъектами хозяйственной деятельности и налоговыми органами, что приведет к снижению налоговой нагрузки и увеличению собираемости налогов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		Рекомендации, разработанные в научно-исследовательской работе, были заслушаны на методическом семинаре предприятия ООО «СТАР-МЕД».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143900" cy="657227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Материалы результатов исследования прошли апробацию :</a:t>
            </a:r>
          </a:p>
          <a:p>
            <a:pPr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1)на XVIII Международной научной конференции студентов и молодых ученых (7-8 декабря 2016 года) «Финансовый и банковский менеджмент: опыт и проблемы» в докладе «Налоговая нагрузка на предпринимательскую деятельность и направления ее регулирования».</a:t>
            </a:r>
          </a:p>
          <a:p>
            <a:pPr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2) на  II Региональной научной конференции студентов, аспирантов и молодых ученых (22-23 ноября 2016 года)«Современные тенденции развития налогообложения, торговли и таможенного дела»в докладе «Налоговое планирование как инструмент ведения бизнеса».</a:t>
            </a:r>
          </a:p>
          <a:p>
            <a:pPr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3) на III Республиканском конкурсе студенческих научных работ по экономическим наукам в секции «Финансы и кредит. Банковское дело» 2016-2017 учебного года в работе «Теоретико-методологические аспекты налогового регулирования предпринимательской деятельности».</a:t>
            </a:r>
          </a:p>
          <a:p>
            <a:pPr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4) в публикации статей Вестника «СНО 2017» на темы «К вопросу о формировании политики разумных налогов», «Налоговая безопасность России: анализ угроз и методы их нейтрализации».</a:t>
            </a:r>
          </a:p>
          <a:p>
            <a:pPr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5) на Международной научной конференции студентов и молодых учёных "Донецкие чтения 2017" в работе на тему «Основные направления совершенствования налогового регулирования предпринимательской деятельности».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714620"/>
            <a:ext cx="8115328" cy="24288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72396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88424" y="6595448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786322"/>
            <a:ext cx="8143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Рис.1.- Налоговая нагрузка на бизнес в странах БРИКС и Евразийского экономического союза (% от прибыли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по данным 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Doing Business Report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5728"/>
            <a:ext cx="9148968" cy="416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31755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143900" cy="7857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Степень изученности темы в научной литературе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001056" cy="516987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Научная почва для трансформации налоговой политики в контексте оптимального учета интересов всех субъектов налогообложения заложена известными отечественными и зарубежными учеными-экономистами: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Бланкартом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Ш., Кантом И.,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Пигу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А., Прудоном П.,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Рикардо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Д., Смитом А.,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Howe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J., 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Keynes J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Laffer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Petty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W. Дальнейшее развитие многие положения нашли в работах Александрова И., 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Буряковского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В.,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Дробозиной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Л.,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Крысоватого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А.,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Майбурова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И.,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Никитишина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О., Пушкаревой В.,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Сидельниковой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Л., Черника Д. и  др.</a:t>
            </a:r>
          </a:p>
          <a:p>
            <a:pPr algn="just">
              <a:buFont typeface="Wingdings" pitchFamily="2" charset="2"/>
              <a:buChar char="Ø"/>
            </a:pP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" name="Рисунок 4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222" y="4857760"/>
            <a:ext cx="2000240" cy="200024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Рисунок 4" descr="668a8a27828970e626ffcb9b5404a9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9000" y="0"/>
            <a:ext cx="1204988" cy="764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63648" y="116632"/>
            <a:ext cx="7858751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Цель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</a:rPr>
              <a:t>работы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-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разработка, на основе системного подхода, концепции механизма налогового регулирования деятельности предприятия и модели ее реализации, позволяющей поддерживать предпринимательскую и инвестиционную активность.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	Для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достижения поставленной цели в работе решены следующие </a:t>
            </a:r>
            <a:r>
              <a:rPr lang="ru-RU" b="1" i="1" dirty="0">
                <a:solidFill>
                  <a:srgbClr val="C00000"/>
                </a:solidFill>
                <a:latin typeface="Times New Roman"/>
                <a:ea typeface="Times New Roman"/>
              </a:rPr>
              <a:t>задачи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</a:rPr>
              <a:t>: 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определено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экономическое содержание налогового регулирования предпринимательской деятельности;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проведена классификация методов  налогового регулирования, исследованы и выявлены наиболее целесообразные из них;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разработаны концептуальные основы механизма налогового регулирования деятельности предприятия;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усовершенствованы научные результаты в формульном подходе определения налоговой нагрузки;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с учетом зарубежного опыта предложена модель оценки эффективности налогового администрирования;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сформулированы рекомендации по совершенствованию налоговых правоотношений в Российской Федерации.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	Объект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</a:rPr>
              <a:t>исследовани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>я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: организация процесса налогового регулирования предпринимательской деятельности в рамках действующей налоговой политики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Российской Федерации.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	Предмет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</a:rPr>
              <a:t>исследования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: механизм влияния налогов и налоговых платежей на предпринимательскую деятельность.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0"/>
            <a:ext cx="81724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Подходы ученых экономистов </a:t>
            </a:r>
            <a:r>
              <a: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определению сущности налогового регулирования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8727239"/>
              </p:ext>
            </p:extLst>
          </p:nvPr>
        </p:nvGraphicFramePr>
        <p:xfrm>
          <a:off x="214282" y="928670"/>
          <a:ext cx="7776864" cy="389642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31929"/>
                <a:gridCol w="1262143"/>
                <a:gridCol w="6182792"/>
              </a:tblGrid>
              <a:tr h="385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ФИО автора</a:t>
                      </a: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Определение сущности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налогового регулирования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614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Барулин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С.В. 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Налоговое регулирование – это составная часть процесса управления налогами, направленная на обеспечение реализации концепций налоговой политики государства и предприятий.</a:t>
                      </a:r>
                      <a:endParaRPr lang="ru-RU" sz="16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4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Красюков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Лазарев, Зайцева, Сафиуллин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Связывают налоговое регулирование с государственным нормативным регулированием налоговых отношений.</a:t>
                      </a:r>
                      <a:endParaRPr lang="ru-RU" sz="16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Сердюков; Алиев, </a:t>
                      </a:r>
                      <a:r>
                        <a:rPr kumimoji="0"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Майбуров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Дуканич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Степаненко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Отождествляют</a:t>
                      </a:r>
                      <a:r>
                        <a:rPr kumimoji="0" lang="ru-RU" sz="1600" b="1" i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 </a:t>
                      </a:r>
                      <a:r>
                        <a:rPr kumimoji="0" lang="ru-RU" sz="1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такими категориями, как: «налоговая политика», «налоговый механизм», «налоговый менеджмент», «налоговая стратегия» и др. </a:t>
                      </a:r>
                      <a:endParaRPr lang="ru-RU" sz="16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29379" y="5268069"/>
            <a:ext cx="7713642" cy="10858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C0504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ru-RU" altLang="ru-RU" b="1" u="sng" dirty="0">
                <a:latin typeface="Times New Roman" pitchFamily="18" charset="0"/>
              </a:rPr>
              <a:t>Налоговое регулирование </a:t>
            </a:r>
            <a:r>
              <a:rPr lang="ru-RU" altLang="ru-RU" b="1" i="1" dirty="0">
                <a:latin typeface="Times New Roman" pitchFamily="18" charset="0"/>
              </a:rPr>
              <a:t>– это процесс, направленный на реализацию ценового, фискального, регулирующего и контрольного назначения налогов в рамках принятой государством налоговой концепции.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2984" y="4786902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Авторское определение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 регулирования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71533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143900" cy="54292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Рисунок 4" descr="image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5712313"/>
            <a:ext cx="1590232" cy="1200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8329878"/>
              </p:ext>
            </p:extLst>
          </p:nvPr>
        </p:nvGraphicFramePr>
        <p:xfrm>
          <a:off x="107505" y="451391"/>
          <a:ext cx="7920879" cy="6289977"/>
        </p:xfrm>
        <a:graphic>
          <a:graphicData uri="http://schemas.openxmlformats.org/drawingml/2006/table">
            <a:tbl>
              <a:tblPr firstRow="1" firstCol="1" bandRow="1"/>
              <a:tblGrid>
                <a:gridCol w="1944215"/>
                <a:gridCol w="5976664"/>
              </a:tblGrid>
              <a:tr h="4337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Классификационный признак</a:t>
                      </a:r>
                    </a:p>
                  </a:txBody>
                  <a:tcPr marL="46483" marR="46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Состав</a:t>
                      </a:r>
                    </a:p>
                  </a:txBody>
                  <a:tcPr marL="46483" marR="46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7170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 механизму воздействия на объект</a:t>
                      </a:r>
                    </a:p>
                  </a:txBody>
                  <a:tcPr marL="46483" marR="46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прямые  методы:</a:t>
                      </a:r>
                    </a:p>
                    <a:p>
                      <a:pPr marL="742950" lvl="1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нормативно-правовые:</a:t>
                      </a: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оперативное изменение налоговых ставок, и других элементов налогов, сроков и порядка уплаты налогов;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дифференциация налоговых льгот и налоговых вычетов по объектам, плательщикам и направлениям;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полное или частичное освобождение от налогов отдельных категорий налогоплательщиков;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введение специальных режимов налогообложения.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организационные:</a:t>
                      </a: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изменение видового состава системы налогов;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изменение структуры налоговой системы (соотношения федеральных, региональных и местных налогов);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замена одной формы или способа налогообложения другими;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регулирование соотношения прямого и косвенного налогообложения;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регулирование соотношения прогрессивного, регрессивного и пропорционального налогообложения;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изменение сферы распространения налогов;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регулирование налоговой нагрузки, ее перенос с одних налогоплательщиков на других.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косвенные методы.</a:t>
                      </a:r>
                    </a:p>
                  </a:txBody>
                  <a:tcPr marL="46483" marR="46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447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2.Методы оценки эффективности мероприятий налогового регулирования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6483" marR="46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методы экономического анализа и статистических группировок;</a:t>
                      </a:r>
                      <a:endParaRPr lang="ru-RU" sz="1400" b="1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метод сравнения;</a:t>
                      </a:r>
                      <a:endParaRPr lang="ru-RU" sz="1400" b="1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финансово-расчетные методы;</a:t>
                      </a:r>
                      <a:endParaRPr lang="ru-RU" sz="1400" b="1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метод экспертных оценок и  другие.</a:t>
                      </a:r>
                      <a:endParaRPr lang="ru-RU" sz="1400" b="1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6483" marR="46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-13475"/>
            <a:ext cx="817845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Авторская классификация методов налогового регулирования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96011027"/>
              </p:ext>
            </p:extLst>
          </p:nvPr>
        </p:nvGraphicFramePr>
        <p:xfrm>
          <a:off x="0" y="1285860"/>
          <a:ext cx="8170658" cy="5149346"/>
        </p:xfrm>
        <a:graphic>
          <a:graphicData uri="http://schemas.openxmlformats.org/drawingml/2006/table">
            <a:tbl>
              <a:tblPr firstRow="1" firstCol="1" bandRow="1"/>
              <a:tblGrid>
                <a:gridCol w="3214679"/>
                <a:gridCol w="707997"/>
                <a:gridCol w="707997"/>
                <a:gridCol w="707997"/>
                <a:gridCol w="707997"/>
                <a:gridCol w="707997"/>
                <a:gridCol w="707997"/>
                <a:gridCol w="707997"/>
              </a:tblGrid>
              <a:tr h="14409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Показатели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Годы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44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2010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2011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2012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2013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2014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2015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204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Индекс промышленного производства, %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117,2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115,3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125,8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102,9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109,6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108,6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7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Темп роста валовой продукции сельского хозяйства во всех категориях хозяйств, %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103,1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110,7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105,7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101,3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101,2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102,8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4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Темп роста объема инвестиции в основной капитал, %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mtClean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94,2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mtClean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110,4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114,8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145,5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83,7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104,1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Темп роста оборота розничной торговли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113,2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109,3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109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107,4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103,9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90,1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90,4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Реальные располагаемые доходы населения, %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105,6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101,3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104,7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104,8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94,1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88,9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потребительских цен, %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109,8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105,2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106,1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NewRoman"/>
                          <a:cs typeface="Times New Roman" pitchFamily="18" charset="0"/>
                        </a:rPr>
                        <a:t>106,4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110,7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112,6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104,7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Уровень безработицы, %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0" algn="l"/>
                        </a:tabLs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8,2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8,8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7,9</a:t>
                      </a: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890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7,5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7,5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7,5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24" marR="405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-38018" y="33151"/>
            <a:ext cx="8253356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38150" fontAlgn="base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43815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Индексы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социально-экономических показателей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NewRoman" charset="-128"/>
                <a:cs typeface="Times New Roman" panose="02020603050405020304" pitchFamily="18" charset="0"/>
              </a:rPr>
              <a:t>Астраханской области </a:t>
            </a:r>
            <a:r>
              <a:rPr lang="ru-RU" alt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NewRoman" charset="-128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% к предыдущему году)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5451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7318373"/>
              </p:ext>
            </p:extLst>
          </p:nvPr>
        </p:nvGraphicFramePr>
        <p:xfrm>
          <a:off x="107504" y="980728"/>
          <a:ext cx="7992888" cy="5824555"/>
        </p:xfrm>
        <a:graphic>
          <a:graphicData uri="http://schemas.openxmlformats.org/drawingml/2006/table">
            <a:tbl>
              <a:tblPr firstRow="1" firstCol="1" bandRow="1"/>
              <a:tblGrid>
                <a:gridCol w="2186854"/>
                <a:gridCol w="848845"/>
                <a:gridCol w="877619"/>
                <a:gridCol w="912788"/>
                <a:gridCol w="709768"/>
                <a:gridCol w="1027885"/>
                <a:gridCol w="653818"/>
                <a:gridCol w="775311"/>
              </a:tblGrid>
              <a:tr h="18987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Территориальная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Единица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Численность</a:t>
                      </a:r>
                    </a:p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населения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Объем</a:t>
                      </a:r>
                    </a:p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промышленной</a:t>
                      </a:r>
                    </a:p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продукции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Объем</a:t>
                      </a:r>
                    </a:p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сельскохозяйствен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нойпродукции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Фонд оплаты труда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Поступление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налоговв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консолидированный</a:t>
                      </a:r>
                    </a:p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бюджет области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Прибыль доходных</a:t>
                      </a:r>
                    </a:p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предприятий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755"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Оборот потребительского рынка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Область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Астрахань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50,2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25,09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54,6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39,2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17,6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68,1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Ахтубинский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10,37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Володарский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6,75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Енотаевский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9,19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Икрянинский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Камызякский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Красноярский район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59,6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21,4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45,5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74,1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Лиманский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9,76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Наримановский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10,12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Приволжский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10,37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Харабалинский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14,51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Черноярский район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8,43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ЗАТО Знаменск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126060"/>
            <a:ext cx="7956376" cy="960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81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381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Удельный вес социально-экономических показателей в разрезе муниципальных районов Астраханской области и г. Астрахань, %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8258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5852711"/>
              </p:ext>
            </p:extLst>
          </p:nvPr>
        </p:nvGraphicFramePr>
        <p:xfrm>
          <a:off x="108148" y="1628800"/>
          <a:ext cx="7992886" cy="4029804"/>
        </p:xfrm>
        <a:graphic>
          <a:graphicData uri="http://schemas.openxmlformats.org/drawingml/2006/table">
            <a:tbl>
              <a:tblPr firstRow="1" firstCol="1" bandRow="1"/>
              <a:tblGrid>
                <a:gridCol w="3996862"/>
                <a:gridCol w="1332008"/>
                <a:gridCol w="1332008"/>
                <a:gridCol w="1332008"/>
              </a:tblGrid>
              <a:tr h="37953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NewRoman,Bold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114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NewRoman,Bold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5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787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2014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787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2015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787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2016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59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TimesNewRoman"/>
                          <a:cs typeface="Times New Roman" panose="02020603050405020304" pitchFamily="18" charset="0"/>
                        </a:rPr>
                        <a:t>Доходы бюджета</a:t>
                      </a: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TimesNewRoman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(%)</a:t>
                      </a:r>
                      <a:endParaRPr lang="ru-RU" sz="2000" b="1" u="sng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TimesNewRoman"/>
                          <a:cs typeface="Times New Roman" panose="02020603050405020304" pitchFamily="18" charset="0"/>
                        </a:rPr>
                        <a:t>из них </a:t>
                      </a: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(% </a:t>
                      </a: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TimesNewRoman"/>
                          <a:cs typeface="Times New Roman" panose="02020603050405020304" pitchFamily="18" charset="0"/>
                        </a:rPr>
                        <a:t>к общей сумме доходов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):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1) 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NewRoman"/>
                          <a:cs typeface="Times New Roman" panose="02020603050405020304" pitchFamily="18" charset="0"/>
                        </a:rPr>
                        <a:t>налоговые и неналоговые поступления</a:t>
                      </a:r>
                      <a:endParaRPr lang="ru-RU" sz="2000" b="1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82,5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86,4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89,1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NewRoman"/>
                          <a:cs typeface="Times New Roman" panose="02020603050405020304" pitchFamily="18" charset="0"/>
                        </a:rPr>
                        <a:t>налог на прибыль организаций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31,2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31,4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30,2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23,5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25,0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26,2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15,2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19,4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23,4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2)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NewRoman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2000" b="1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17,5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13,6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NewRoman,Italic"/>
                          <a:cs typeface="Times New Roman" panose="02020603050405020304" pitchFamily="18" charset="0"/>
                        </a:rPr>
                        <a:t>10,9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080" y="-39061"/>
            <a:ext cx="8100392" cy="168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NewRoman,Bold"/>
                <a:cs typeface="Times New Roman" panose="02020603050405020304" pitchFamily="18" charset="0"/>
              </a:rPr>
              <a:t>Структура доходов бюджета Астраханской области за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NewRoman,Italic"/>
                <a:cs typeface="Times New Roman" panose="02020603050405020304" pitchFamily="18" charset="0"/>
              </a:rPr>
              <a:t>2014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NewRoman,Bold"/>
                <a:cs typeface="Times New Roman" panose="02020603050405020304" pitchFamily="18" charset="0"/>
              </a:rPr>
              <a:t>-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NewRoman,Italic"/>
                <a:cs typeface="Times New Roman" panose="02020603050405020304" pitchFamily="18" charset="0"/>
              </a:rPr>
              <a:t>2016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NewRoman,Bold"/>
                <a:cs typeface="Times New Roman" panose="02020603050405020304" pitchFamily="18" charset="0"/>
              </a:rPr>
              <a:t>гг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NewRoman,Italic"/>
                <a:cs typeface="Times New Roman" panose="02020603050405020304" pitchFamily="18" charset="0"/>
              </a:rPr>
              <a:t>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14192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3791</TotalTime>
  <Words>1814</Words>
  <Application>Microsoft Office PowerPoint</Application>
  <PresentationFormat>Экран (4:3)</PresentationFormat>
  <Paragraphs>537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Концептуальные основы механизма налогового регулирования деятельности предприятия </vt:lpstr>
      <vt:lpstr>Слайд 2</vt:lpstr>
      <vt:lpstr>Степень изученности темы в научной литературе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6. Денежное обращение и кредит в ХХ – в начале ХХІ столетия</dc:title>
  <dc:creator>Юлия</dc:creator>
  <cp:lastModifiedBy>нееекк</cp:lastModifiedBy>
  <cp:revision>332</cp:revision>
  <dcterms:created xsi:type="dcterms:W3CDTF">2013-12-16T14:21:28Z</dcterms:created>
  <dcterms:modified xsi:type="dcterms:W3CDTF">2018-04-07T14:21:11Z</dcterms:modified>
</cp:coreProperties>
</file>