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4" r:id="rId1"/>
  </p:sldMasterIdLst>
  <p:notesMasterIdLst>
    <p:notesMasterId r:id="rId19"/>
  </p:notesMasterIdLst>
  <p:sldIdLst>
    <p:sldId id="346" r:id="rId2"/>
    <p:sldId id="347" r:id="rId3"/>
    <p:sldId id="374" r:id="rId4"/>
    <p:sldId id="375" r:id="rId5"/>
    <p:sldId id="377" r:id="rId6"/>
    <p:sldId id="379" r:id="rId7"/>
    <p:sldId id="378" r:id="rId8"/>
    <p:sldId id="376" r:id="rId9"/>
    <p:sldId id="380" r:id="rId10"/>
    <p:sldId id="381" r:id="rId11"/>
    <p:sldId id="383" r:id="rId12"/>
    <p:sldId id="384" r:id="rId13"/>
    <p:sldId id="385" r:id="rId14"/>
    <p:sldId id="382" r:id="rId15"/>
    <p:sldId id="386" r:id="rId16"/>
    <p:sldId id="387" r:id="rId17"/>
    <p:sldId id="373" r:id="rId18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F91601D-6FB5-431C-BD31-61A0B06072D1}">
          <p14:sldIdLst>
            <p14:sldId id="346"/>
            <p14:sldId id="347"/>
            <p14:sldId id="374"/>
            <p14:sldId id="375"/>
            <p14:sldId id="377"/>
            <p14:sldId id="379"/>
            <p14:sldId id="378"/>
            <p14:sldId id="376"/>
            <p14:sldId id="380"/>
            <p14:sldId id="381"/>
            <p14:sldId id="383"/>
            <p14:sldId id="384"/>
            <p14:sldId id="385"/>
            <p14:sldId id="382"/>
            <p14:sldId id="386"/>
            <p14:sldId id="387"/>
            <p14:sldId id="373"/>
          </p14:sldIdLst>
        </p14:section>
        <p14:section name="Раздел без заголовка" id="{EF04FF72-E383-4555-BA6F-5CD3CB235CFB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  <p15:guide id="3" pos="807">
          <p15:clr>
            <a:srgbClr val="A4A3A4"/>
          </p15:clr>
        </p15:guide>
        <p15:guide id="4" pos="543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504D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3" autoAdjust="0"/>
    <p:restoredTop sz="91724" autoAdjust="0"/>
  </p:normalViewPr>
  <p:slideViewPr>
    <p:cSldViewPr>
      <p:cViewPr varScale="1">
        <p:scale>
          <a:sx n="79" d="100"/>
          <a:sy n="79" d="100"/>
        </p:scale>
        <p:origin x="1382" y="67"/>
      </p:cViewPr>
      <p:guideLst>
        <p:guide orient="horz" pos="2160"/>
        <p:guide pos="3120"/>
        <p:guide pos="807"/>
        <p:guide pos="543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40CE83-4A47-4591-B4D4-B317A323D94C}" type="datetimeFigureOut">
              <a:rPr lang="en-US" smtClean="0"/>
              <a:t>4/1/2019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AE940B-AEA3-4B0E-B69A-113F622AB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45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fld id="{699BA598-A181-4C28-85CA-3C974F4678DA}" type="slidenum">
              <a:rPr lang="en-US" smtClean="0"/>
              <a:t>1</a:t>
            </a:fld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063E1B-A0AB-4015-B526-F98FE56599DA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10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5550" y="4621309"/>
            <a:ext cx="6326145" cy="566758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5552" y="5301208"/>
            <a:ext cx="5209768" cy="675704"/>
          </a:xfrm>
        </p:spPr>
        <p:txBody>
          <a:bodyPr/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E80FC8-5AE3-4018-B7EB-A2463FABB54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51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8955" y="193771"/>
            <a:ext cx="7368099" cy="778098"/>
          </a:xfrm>
        </p:spPr>
        <p:txBody>
          <a:bodyPr>
            <a:normAutofit/>
          </a:bodyPr>
          <a:lstStyle>
            <a:lvl1pPr>
              <a:defRPr sz="2800" b="1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68955" y="1340767"/>
            <a:ext cx="7368099" cy="4785397"/>
          </a:xfrm>
        </p:spPr>
        <p:txBody>
          <a:bodyPr>
            <a:normAutofit/>
          </a:bodyPr>
          <a:lstStyle>
            <a:lvl1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 sz="2000"/>
            </a:lvl1pPr>
            <a:lvl2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 sz="1600"/>
            </a:lvl3pPr>
            <a:lvl4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 sz="1400"/>
            </a:lvl4pPr>
            <a:lvl5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A6FB2-DA40-4F3C-AC8F-25AC3E0A7DD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681192" y="6356359"/>
            <a:ext cx="2311400" cy="365125"/>
          </a:xfrm>
        </p:spPr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-427795" y="1124744"/>
            <a:ext cx="10782235" cy="0"/>
          </a:xfrm>
          <a:prstGeom prst="line">
            <a:avLst/>
          </a:prstGeom>
          <a:ln w="57150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1236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268955" y="193771"/>
            <a:ext cx="7368099" cy="778098"/>
          </a:xfrm>
        </p:spPr>
        <p:txBody>
          <a:bodyPr>
            <a:normAutofit/>
          </a:bodyPr>
          <a:lstStyle>
            <a:lvl1pPr>
              <a:defRPr sz="2800" b="1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1268955" y="1340767"/>
            <a:ext cx="7368099" cy="4785397"/>
          </a:xfrm>
        </p:spPr>
        <p:txBody>
          <a:bodyPr>
            <a:normAutofit/>
          </a:bodyPr>
          <a:lstStyle>
            <a:lvl1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 sz="2000"/>
            </a:lvl1pPr>
            <a:lvl2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 sz="1600"/>
            </a:lvl3pPr>
            <a:lvl4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 sz="1400"/>
            </a:lvl4pPr>
            <a:lvl5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defRPr sz="1400"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>
          <a:xfrm>
            <a:off x="495300" y="6356359"/>
            <a:ext cx="2311400" cy="365125"/>
          </a:xfrm>
        </p:spPr>
        <p:txBody>
          <a:bodyPr/>
          <a:lstStyle/>
          <a:p>
            <a:fld id="{BEEE20FA-70B8-418B-80A9-B7DB698362E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384550" y="6356359"/>
            <a:ext cx="3136900" cy="36512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681192" y="6356359"/>
            <a:ext cx="2311400" cy="365125"/>
          </a:xfrm>
        </p:spPr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>
            <a:off x="-427795" y="1124744"/>
            <a:ext cx="10782235" cy="0"/>
          </a:xfrm>
          <a:prstGeom prst="line">
            <a:avLst/>
          </a:prstGeom>
          <a:ln w="57150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4532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8955" y="274638"/>
            <a:ext cx="736809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68955" y="1600206"/>
            <a:ext cx="73680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9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827953-35CC-49FD-BE07-2234FB841E7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4/1/2019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9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9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992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just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5552" y="4221088"/>
            <a:ext cx="9921552" cy="110243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2063" y="5395534"/>
            <a:ext cx="7362825" cy="817601"/>
          </a:xfrm>
        </p:spPr>
        <p:txBody>
          <a:bodyPr>
            <a:noAutofit/>
          </a:bodyPr>
          <a:lstStyle/>
          <a:p>
            <a:r>
              <a:rPr lang="ru-RU" sz="1200" dirty="0"/>
              <a:t>экономический факультет МГУ им. М.В. Ломоносова</a:t>
            </a:r>
          </a:p>
          <a:p>
            <a:r>
              <a:rPr lang="ru-RU" sz="1200" dirty="0"/>
              <a:t> кафедра философии и методологии экономики</a:t>
            </a:r>
          </a:p>
          <a:p>
            <a:r>
              <a:rPr lang="ru-RU" sz="1200" b="1" dirty="0"/>
              <a:t>профессор Морозов В.А.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64975" y="4293102"/>
            <a:ext cx="6160504" cy="936873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Структура совокупной модели человека в цифровом обществе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07E2FA-7EE7-4019-BD90-62844BF760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667" y="764704"/>
            <a:ext cx="4255113" cy="273630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5713AE0-6C36-4D5B-949D-EC4D44D7D0B1}"/>
              </a:ext>
            </a:extLst>
          </p:cNvPr>
          <p:cNvSpPr/>
          <p:nvPr/>
        </p:nvSpPr>
        <p:spPr>
          <a:xfrm>
            <a:off x="4177788" y="6285149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Москва 2019</a:t>
            </a:r>
          </a:p>
        </p:txBody>
      </p:sp>
    </p:spTree>
    <p:extLst>
      <p:ext uri="{BB962C8B-B14F-4D97-AF65-F5344CB8AC3E}">
        <p14:creationId xmlns:p14="http://schemas.microsoft.com/office/powerpoint/2010/main" val="3426291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7FFC53-8216-4869-855E-3FBDBF40F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Классификации ценностей по Б.С. </a:t>
            </a:r>
            <a:r>
              <a:rPr lang="ru-RU" dirty="0" err="1"/>
              <a:t>Еврасову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89535A-662C-4AF1-9FA7-4A899426A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/>
              <a:t>витальные</a:t>
            </a:r>
            <a:r>
              <a:rPr lang="ru-RU" dirty="0"/>
              <a:t> (здоровье, жизнь, семья, благополучие и окружающий мир);</a:t>
            </a:r>
          </a:p>
          <a:p>
            <a:r>
              <a:rPr lang="ru-RU" b="1" dirty="0"/>
              <a:t>социальные</a:t>
            </a:r>
            <a:r>
              <a:rPr lang="ru-RU" dirty="0"/>
              <a:t> (труд, статус, работа и коллектив);</a:t>
            </a:r>
          </a:p>
          <a:p>
            <a:r>
              <a:rPr lang="ru-RU" b="1" dirty="0"/>
              <a:t>политические</a:t>
            </a:r>
            <a:r>
              <a:rPr lang="ru-RU" dirty="0"/>
              <a:t> (государство, права человека, гражданское общество и свободы, закон);</a:t>
            </a:r>
          </a:p>
          <a:p>
            <a:r>
              <a:rPr lang="ru-RU" b="1" dirty="0"/>
              <a:t>религиозные</a:t>
            </a:r>
            <a:r>
              <a:rPr lang="ru-RU" dirty="0"/>
              <a:t> (Бог, спасение, благодать, закон Божий, предание и обряды);</a:t>
            </a:r>
          </a:p>
          <a:p>
            <a:r>
              <a:rPr lang="ru-RU" b="1" dirty="0"/>
              <a:t>моральные</a:t>
            </a:r>
            <a:r>
              <a:rPr lang="ru-RU" dirty="0"/>
              <a:t> (добро, дружба, любовь, бескорыстие и верность);</a:t>
            </a:r>
          </a:p>
          <a:p>
            <a:r>
              <a:rPr lang="ru-RU" b="1" dirty="0"/>
              <a:t>эстетические</a:t>
            </a:r>
            <a:r>
              <a:rPr lang="ru-RU" dirty="0"/>
              <a:t> (красота, гармония, стиль, имидж и вкус).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1C0AA52-4F34-4A5F-9DFC-F2EA71DC0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6209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3B2B0E-69F7-40D1-8828-7879483B4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Типология общечеловеческих, и индивидуально-групповых ценностей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A2C2466-11F2-4887-813D-F6C846C04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47B0E4F5-AD07-4D78-BD61-97D6B17E60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439529"/>
              </p:ext>
            </p:extLst>
          </p:nvPr>
        </p:nvGraphicFramePr>
        <p:xfrm>
          <a:off x="1281112" y="1556793"/>
          <a:ext cx="7368098" cy="4032450"/>
        </p:xfrm>
        <a:graphic>
          <a:graphicData uri="http://schemas.openxmlformats.org/drawingml/2006/table">
            <a:tbl>
              <a:tblPr bandRow="1">
                <a:tableStyleId>{3B4B98B0-60AC-42C2-AFA5-B58CD77FA1E5}</a:tableStyleId>
              </a:tblPr>
              <a:tblGrid>
                <a:gridCol w="3684049">
                  <a:extLst>
                    <a:ext uri="{9D8B030D-6E8A-4147-A177-3AD203B41FA5}">
                      <a16:colId xmlns:a16="http://schemas.microsoft.com/office/drawing/2014/main" val="3123343656"/>
                    </a:ext>
                  </a:extLst>
                </a:gridCol>
                <a:gridCol w="3684049">
                  <a:extLst>
                    <a:ext uri="{9D8B030D-6E8A-4147-A177-3AD203B41FA5}">
                      <a16:colId xmlns:a16="http://schemas.microsoft.com/office/drawing/2014/main" val="1577280624"/>
                    </a:ext>
                  </a:extLst>
                </a:gridCol>
              </a:tblGrid>
              <a:tr h="690771">
                <a:tc>
                  <a:txBody>
                    <a:bodyPr/>
                    <a:lstStyle/>
                    <a:p>
                      <a:r>
                        <a:rPr lang="ru-RU" sz="1400" dirty="0"/>
                        <a:t>Индивидуальные, групповые, </a:t>
                      </a:r>
                      <a:r>
                        <a:rPr lang="ru-RU" sz="1400" dirty="0" err="1"/>
                        <a:t>этнонациональные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Общечеловеческие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1882052"/>
                  </a:ext>
                </a:extLst>
              </a:tr>
              <a:tr h="430994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/>
                        <a:t>Действительные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/>
                        <a:t>Потенциальные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6699560"/>
                  </a:ext>
                </a:extLst>
              </a:tr>
              <a:tr h="430994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 err="1"/>
                        <a:t>Теримнальные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/>
                        <a:t>Инструментальные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7972432"/>
                  </a:ext>
                </a:extLst>
              </a:tr>
              <a:tr h="430994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/>
                        <a:t>Практические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/>
                        <a:t>Духовные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0210456"/>
                  </a:ext>
                </a:extLst>
              </a:tr>
              <a:tr h="430994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/>
                        <a:t>Эгоистические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/>
                        <a:t>Альтруистические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3317323"/>
                  </a:ext>
                </a:extLst>
              </a:tr>
              <a:tr h="430994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/>
                        <a:t>Высшие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/>
                        <a:t>Низменные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0127708"/>
                  </a:ext>
                </a:extLst>
              </a:tr>
              <a:tr h="690771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/>
                        <a:t>Простейшие, </a:t>
                      </a:r>
                      <a:r>
                        <a:rPr lang="ru-RU" sz="1400" dirty="0" err="1"/>
                        <a:t>интеракционистские</a:t>
                      </a:r>
                      <a:r>
                        <a:rPr lang="ru-RU" sz="1400" dirty="0"/>
                        <a:t>, </a:t>
                      </a:r>
                      <a:r>
                        <a:rPr lang="ru-RU" sz="1400" dirty="0" err="1"/>
                        <a:t>социализационные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 err="1"/>
                        <a:t>Смысложизненные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2018222"/>
                  </a:ext>
                </a:extLst>
              </a:tr>
              <a:tr h="49593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/>
                        <a:t>Материально-вещные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dirty="0"/>
                        <a:t>Этические, эстетические, религиозные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45286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0507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DFDD69-AE60-40D7-8379-4C0BFFECE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Четыре типа счастья по Бен-Шахару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4E073E1-67E4-4E50-854A-B2B7C7254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921E4B3A-95C8-45FD-8894-AE3921382A8C}"/>
              </a:ext>
            </a:extLst>
          </p:cNvPr>
          <p:cNvSpPr/>
          <p:nvPr/>
        </p:nvSpPr>
        <p:spPr>
          <a:xfrm>
            <a:off x="5076327" y="3512764"/>
            <a:ext cx="2181710" cy="515252"/>
          </a:xfrm>
          <a:prstGeom prst="right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bg1">
                  <a:lumMod val="50000"/>
                </a:schemeClr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AA8CBE87-4607-4EBB-90ED-6B107F6305F7}"/>
              </a:ext>
            </a:extLst>
          </p:cNvPr>
          <p:cNvSpPr/>
          <p:nvPr/>
        </p:nvSpPr>
        <p:spPr>
          <a:xfrm flipH="1">
            <a:off x="2177839" y="3507551"/>
            <a:ext cx="2181710" cy="515252"/>
          </a:xfrm>
          <a:prstGeom prst="right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bg1">
                  <a:lumMod val="50000"/>
                </a:schemeClr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EDE09755-5A01-4C7C-9142-736E52C8FA52}"/>
              </a:ext>
            </a:extLst>
          </p:cNvPr>
          <p:cNvSpPr/>
          <p:nvPr/>
        </p:nvSpPr>
        <p:spPr>
          <a:xfrm rot="5400000" flipH="1">
            <a:off x="4209046" y="2803510"/>
            <a:ext cx="1017784" cy="515252"/>
          </a:xfrm>
          <a:prstGeom prst="right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bg1">
                  <a:lumMod val="50000"/>
                </a:schemeClr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F0F41DAD-B937-4444-B8EC-635EEB2BB410}"/>
              </a:ext>
            </a:extLst>
          </p:cNvPr>
          <p:cNvSpPr/>
          <p:nvPr/>
        </p:nvSpPr>
        <p:spPr>
          <a:xfrm rot="16200000" flipH="1" flipV="1">
            <a:off x="4209046" y="4216806"/>
            <a:ext cx="1017784" cy="515252"/>
          </a:xfrm>
          <a:prstGeom prst="right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bg1">
                  <a:lumMod val="50000"/>
                </a:schemeClr>
              </a:gs>
              <a:gs pos="100000">
                <a:schemeClr val="bg1">
                  <a:lumMod val="9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C3D9B3E-5C5F-4614-9673-ED51CAE1244F}"/>
              </a:ext>
            </a:extLst>
          </p:cNvPr>
          <p:cNvSpPr/>
          <p:nvPr/>
        </p:nvSpPr>
        <p:spPr>
          <a:xfrm>
            <a:off x="2341837" y="2820858"/>
            <a:ext cx="1902746" cy="580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Крысиные бега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Вегетарианский гамбургер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E5A3BC1-1D4F-48AE-AB03-6263E6BFF39B}"/>
              </a:ext>
            </a:extLst>
          </p:cNvPr>
          <p:cNvSpPr/>
          <p:nvPr/>
        </p:nvSpPr>
        <p:spPr>
          <a:xfrm>
            <a:off x="868077" y="3475072"/>
            <a:ext cx="1902746" cy="580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Вред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A1DF86A-8911-4107-9D00-6EA1A5B4E2FA}"/>
              </a:ext>
            </a:extLst>
          </p:cNvPr>
          <p:cNvSpPr/>
          <p:nvPr/>
        </p:nvSpPr>
        <p:spPr>
          <a:xfrm>
            <a:off x="6721674" y="3483539"/>
            <a:ext cx="1902746" cy="580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Польза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838A4F5-9EEE-42F8-9307-82FA3B9ACEAD}"/>
              </a:ext>
            </a:extLst>
          </p:cNvPr>
          <p:cNvSpPr/>
          <p:nvPr/>
        </p:nvSpPr>
        <p:spPr>
          <a:xfrm>
            <a:off x="3766565" y="4920847"/>
            <a:ext cx="1902746" cy="580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Зло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DA7BC04-AF87-45DE-937D-391000662975}"/>
              </a:ext>
            </a:extLst>
          </p:cNvPr>
          <p:cNvSpPr/>
          <p:nvPr/>
        </p:nvSpPr>
        <p:spPr>
          <a:xfrm>
            <a:off x="3766565" y="2053100"/>
            <a:ext cx="1902746" cy="580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FB56B07-E68B-4F1E-A56C-C3DD03F0D2B4}"/>
              </a:ext>
            </a:extLst>
          </p:cNvPr>
          <p:cNvSpPr/>
          <p:nvPr/>
        </p:nvSpPr>
        <p:spPr>
          <a:xfrm>
            <a:off x="3766565" y="1772782"/>
            <a:ext cx="1902746" cy="580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БУДУЩЕЕ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41DD3AF-007C-4C91-B3DD-7FBF8AE13E6A}"/>
              </a:ext>
            </a:extLst>
          </p:cNvPr>
          <p:cNvSpPr/>
          <p:nvPr/>
        </p:nvSpPr>
        <p:spPr>
          <a:xfrm rot="16200000">
            <a:off x="7351487" y="3471757"/>
            <a:ext cx="1902746" cy="580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Настоящее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4FCAAE1-61C3-497B-9492-0C82D96B4681}"/>
              </a:ext>
            </a:extLst>
          </p:cNvPr>
          <p:cNvSpPr/>
          <p:nvPr/>
        </p:nvSpPr>
        <p:spPr>
          <a:xfrm>
            <a:off x="5155553" y="2820858"/>
            <a:ext cx="1902746" cy="580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Счастье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Идеальный гамбургер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3501C9A-0C7D-4DD0-AF3B-D7A660348C01}"/>
              </a:ext>
            </a:extLst>
          </p:cNvPr>
          <p:cNvSpPr/>
          <p:nvPr/>
        </p:nvSpPr>
        <p:spPr>
          <a:xfrm>
            <a:off x="5155553" y="4153089"/>
            <a:ext cx="1902746" cy="580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Гедонизм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Гамбургер из «Мак-</a:t>
            </a:r>
            <a:r>
              <a:rPr lang="ru-RU" sz="11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Дональдса</a:t>
            </a:r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7E26DBE-E817-4622-A139-A06A4861CE30}"/>
              </a:ext>
            </a:extLst>
          </p:cNvPr>
          <p:cNvSpPr/>
          <p:nvPr/>
        </p:nvSpPr>
        <p:spPr>
          <a:xfrm>
            <a:off x="2401870" y="4153089"/>
            <a:ext cx="1902746" cy="580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Нигилизм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Наихудший гамбургер</a:t>
            </a:r>
          </a:p>
        </p:txBody>
      </p:sp>
    </p:spTree>
    <p:extLst>
      <p:ext uri="{BB962C8B-B14F-4D97-AF65-F5344CB8AC3E}">
        <p14:creationId xmlns:p14="http://schemas.microsoft.com/office/powerpoint/2010/main" val="1922698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3BA0F6-4F96-427C-AD35-AE99F5D35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297C4D-0537-446E-8D55-87E703049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Для совмещения потребностей и ценностей человека была использована философия (в т.ч. теория) единого поля, которая позволяет в совокупности рассматривать вопросы искусства, религии и этики. Это направление обосновывает совмещение человеческих потребностей и ценности в виде взаимопроникновения конусов-пирамид, где внизу пирамида потребностей, а вверху-перевёрнутый конус- пирамида человеческих ценностей. 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6DF7638-B1C4-4EDA-B1E3-02CAA7E75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630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AA0A29-6837-4608-9D25-EABEE1069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550" y="121761"/>
            <a:ext cx="8104909" cy="1146999"/>
          </a:xfrm>
        </p:spPr>
        <p:txBody>
          <a:bodyPr>
            <a:noAutofit/>
          </a:bodyPr>
          <a:lstStyle/>
          <a:p>
            <a:r>
              <a:rPr lang="ru-RU" sz="1600" dirty="0"/>
              <a:t>Вариант функционального соответствия подсистем</a:t>
            </a:r>
            <a:br>
              <a:rPr lang="ru-RU" sz="1600" dirty="0"/>
            </a:br>
            <a:r>
              <a:rPr lang="ru-RU" sz="1600" dirty="0"/>
              <a:t>(7 уровней совместимости): </a:t>
            </a:r>
            <a:br>
              <a:rPr lang="ru-RU" sz="1600" dirty="0"/>
            </a:br>
            <a:r>
              <a:rPr lang="ru-RU" sz="1600" dirty="0"/>
              <a:t>человека, семьи, организации и общества</a:t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09F8827-F77A-43CC-BC4E-43FDDEE27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58BC4583-8879-43FE-80DD-5082F85B8D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2329324"/>
              </p:ext>
            </p:extLst>
          </p:nvPr>
        </p:nvGraphicFramePr>
        <p:xfrm>
          <a:off x="272480" y="1340769"/>
          <a:ext cx="9361040" cy="4924024"/>
        </p:xfrm>
        <a:graphic>
          <a:graphicData uri="http://schemas.openxmlformats.org/drawingml/2006/table">
            <a:tbl>
              <a:tblPr firstRow="1" firstCol="1" bandRow="1"/>
              <a:tblGrid>
                <a:gridCol w="448270">
                  <a:extLst>
                    <a:ext uri="{9D8B030D-6E8A-4147-A177-3AD203B41FA5}">
                      <a16:colId xmlns:a16="http://schemas.microsoft.com/office/drawing/2014/main" val="3664770125"/>
                    </a:ext>
                  </a:extLst>
                </a:gridCol>
                <a:gridCol w="1726749">
                  <a:extLst>
                    <a:ext uri="{9D8B030D-6E8A-4147-A177-3AD203B41FA5}">
                      <a16:colId xmlns:a16="http://schemas.microsoft.com/office/drawing/2014/main" val="3728907487"/>
                    </a:ext>
                  </a:extLst>
                </a:gridCol>
                <a:gridCol w="2755936">
                  <a:extLst>
                    <a:ext uri="{9D8B030D-6E8A-4147-A177-3AD203B41FA5}">
                      <a16:colId xmlns:a16="http://schemas.microsoft.com/office/drawing/2014/main" val="111461568"/>
                    </a:ext>
                  </a:extLst>
                </a:gridCol>
                <a:gridCol w="2161295">
                  <a:extLst>
                    <a:ext uri="{9D8B030D-6E8A-4147-A177-3AD203B41FA5}">
                      <a16:colId xmlns:a16="http://schemas.microsoft.com/office/drawing/2014/main" val="3425181177"/>
                    </a:ext>
                  </a:extLst>
                </a:gridCol>
                <a:gridCol w="2268790">
                  <a:extLst>
                    <a:ext uri="{9D8B030D-6E8A-4147-A177-3AD203B41FA5}">
                      <a16:colId xmlns:a16="http://schemas.microsoft.com/office/drawing/2014/main" val="298377781"/>
                    </a:ext>
                  </a:extLst>
                </a:gridCol>
              </a:tblGrid>
              <a:tr h="3027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Внешняя среда (уровни)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Предприятие (подсистемы)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Человек (подсистемы)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Семья (подсистемы ценностей)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7131625"/>
                  </a:ext>
                </a:extLst>
              </a:tr>
              <a:tr h="818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Познавательно (научно) - духовный уровень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Когнитивная подсистема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Управление нашим размышляющим умом (озаренным, интуитивным, над ментальным)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Отсутствие претензий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227925"/>
                  </a:ext>
                </a:extLst>
              </a:tr>
              <a:tr h="818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Культурно - мировоззренческий уровень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Ментальная подсистема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Управление волей и динамикой ментальной активности (тонкое видение - третий глаз)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Наставничество, покровительство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3149429"/>
                  </a:ext>
                </a:extLst>
              </a:tr>
              <a:tr h="5089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Религиозный- теологический уровень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Культурная подсистема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Управление всеми формами ментального выражения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Самооценка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893546"/>
                  </a:ext>
                </a:extLst>
              </a:tr>
              <a:tr h="5089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Политический уровень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Историческая подсистема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Управление эмоциональной жизнью-</a:t>
                      </a:r>
                      <a:r>
                        <a:rPr lang="ru-RU" sz="105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любовь,ненависть</a:t>
                      </a:r>
                      <a:r>
                        <a:rPr lang="ru-RU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05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др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Зашита и забота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674401"/>
                  </a:ext>
                </a:extLst>
              </a:tr>
              <a:tr h="7151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Социальный уровень</a:t>
                      </a:r>
                      <a:endParaRPr lang="ru-RU" sz="11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Институциональная подсистема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Управление импульсами власти (господствовать, обладать, покорять) и </a:t>
                      </a:r>
                      <a:r>
                        <a:rPr lang="ru-RU" sz="105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чистолюбием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Быт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742367"/>
                  </a:ext>
                </a:extLst>
              </a:tr>
              <a:tr h="7151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Финансово- экономический уровень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Имитационная подсистема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Управление вибрациями: ревности, зависти, гневом, вожделением, жадностью, 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Деньги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180273"/>
                  </a:ext>
                </a:extLst>
              </a:tr>
              <a:tr h="5089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Продуктовый - имущественный уровень</a:t>
                      </a:r>
                      <a:endParaRPr lang="ru-RU" sz="11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Организационно-технологическая, иму-щественная подсистема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Управление физическим существом, сексуальными импульсами</a:t>
                      </a:r>
                      <a:endParaRPr lang="ru-RU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Сексуальные отношения</a:t>
                      </a:r>
                      <a:endParaRPr lang="ru-RU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7290" marR="372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477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08090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D4B675-6ED1-4A48-A348-811CFFE7F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Совокупная модель человека в иерархии ценностей и потребностей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AC0E637-2E36-414D-8139-AF6B97C50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9" name="Объект 6">
            <a:extLst>
              <a:ext uri="{FF2B5EF4-FFF2-40B4-BE49-F238E27FC236}">
                <a16:creationId xmlns:a16="http://schemas.microsoft.com/office/drawing/2014/main" id="{3F6DC91E-4DF4-47D3-9AC4-1B14CA379F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4488" y="1280834"/>
            <a:ext cx="9217024" cy="527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073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4AFDBD-151F-4558-BD0A-E74B217AC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807168-96A1-4505-B031-55D0598B2D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i="1" dirty="0"/>
              <a:t>Структурой совокупной модели человека можно считать</a:t>
            </a:r>
            <a:r>
              <a:rPr lang="ru-RU" dirty="0"/>
              <a:t> некую конструкцию воззрений человека-индивидуума, позволяющую определить его относительное нахождение и развитие в обществе, включая семью и социальные группы, на  основе его социально-экономических, идеологических, культурно- мировоззренческих и духовно-познавательных потребностях/ценностях.</a:t>
            </a:r>
          </a:p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DE45384-FE77-4BD5-8FDE-5DFB0EF3D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6572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BF9097B-119E-4951-8498-60E89C4F1A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4500" dirty="0"/>
              <a:t>Спасибо за внимание!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8D190CF-D2E5-4518-96AD-E1E1E5243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9097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74A868-46D5-4A1E-8730-1F228C13B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Четыре типа моделей исследования человека</a:t>
            </a:r>
            <a:endParaRPr lang="en-US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69DA8D-950C-4768-9E2C-6A86025787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/>
              <a:t>традиционная;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ru-RU" dirty="0" err="1"/>
              <a:t>персоналистская</a:t>
            </a:r>
            <a:r>
              <a:rPr lang="ru-RU" dirty="0"/>
              <a:t>, индивидуалистская и экзистенциалистская; 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иррационалистическая; </a:t>
            </a: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ru-RU" dirty="0" err="1"/>
              <a:t>прагматисткая</a:t>
            </a:r>
            <a:r>
              <a:rPr lang="ru-RU" dirty="0"/>
              <a:t>, марксистская и объективно-идеалистическая.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395F804-2684-4E95-B93E-27432BEDE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263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37C625-94AD-40F6-98B9-013CA9D09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Сравнение характеристик экономического и социологического человека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3E589F2-9E79-4D87-9691-26473113F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F21075A2-F1F1-4F95-84AF-E0175710CD19}"/>
              </a:ext>
            </a:extLst>
          </p:cNvPr>
          <p:cNvSpPr/>
          <p:nvPr/>
        </p:nvSpPr>
        <p:spPr>
          <a:xfrm>
            <a:off x="1127724" y="1841832"/>
            <a:ext cx="3466444" cy="5802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Изолированный, </a:t>
            </a:r>
            <a:r>
              <a:rPr lang="ru-RU" sz="105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атомизированный</a:t>
            </a:r>
            <a:endParaRPr lang="ru-RU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CCC4B059-9634-4EC5-A0F1-3DFBEB731F7A}"/>
              </a:ext>
            </a:extLst>
          </p:cNvPr>
          <p:cNvSpPr/>
          <p:nvPr/>
        </p:nvSpPr>
        <p:spPr>
          <a:xfrm>
            <a:off x="5316529" y="1841832"/>
            <a:ext cx="3466444" cy="5802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Всегда включенный в контекст социальных отношений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3A7E0B8D-34C2-4911-ABE5-481897075202}"/>
              </a:ext>
            </a:extLst>
          </p:cNvPr>
          <p:cNvSpPr/>
          <p:nvPr/>
        </p:nvSpPr>
        <p:spPr>
          <a:xfrm>
            <a:off x="1127724" y="2490970"/>
            <a:ext cx="3466444" cy="5787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Ориентирован исключительно на экономический интерес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26A2BA46-18C4-4929-966A-504394772544}"/>
              </a:ext>
            </a:extLst>
          </p:cNvPr>
          <p:cNvSpPr/>
          <p:nvPr/>
        </p:nvSpPr>
        <p:spPr>
          <a:xfrm>
            <a:off x="5316529" y="2490970"/>
            <a:ext cx="3466444" cy="5787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Ориентирован на реализацию норм и ценностей</a:t>
            </a: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AB4BC95D-0407-4184-82B1-CC3EA459063D}"/>
              </a:ext>
            </a:extLst>
          </p:cNvPr>
          <p:cNvSpPr/>
          <p:nvPr/>
        </p:nvSpPr>
        <p:spPr>
          <a:xfrm>
            <a:off x="1127724" y="3138670"/>
            <a:ext cx="3466444" cy="5787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Рациональный – достигает цели наиболее эффективными средствами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44BC25DB-06AB-4CC5-8FCA-1C1E4784BBE0}"/>
              </a:ext>
            </a:extLst>
          </p:cNvPr>
          <p:cNvSpPr/>
          <p:nvPr/>
        </p:nvSpPr>
        <p:spPr>
          <a:xfrm>
            <a:off x="5316529" y="3138670"/>
            <a:ext cx="3466444" cy="5787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Рациональность множественна – достигает цели социально одобряемыми средствами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558761CD-C8DD-4E46-B205-475EBBEEBD40}"/>
              </a:ext>
            </a:extLst>
          </p:cNvPr>
          <p:cNvSpPr/>
          <p:nvPr/>
        </p:nvSpPr>
        <p:spPr>
          <a:xfrm>
            <a:off x="1127724" y="3786370"/>
            <a:ext cx="3466444" cy="5787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Эгоистический – ориентирован на себя</a:t>
            </a: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F1ACD7FF-1D52-4D81-A6BB-9E769242CE52}"/>
              </a:ext>
            </a:extLst>
          </p:cNvPr>
          <p:cNvSpPr/>
          <p:nvPr/>
        </p:nvSpPr>
        <p:spPr>
          <a:xfrm>
            <a:off x="5316529" y="3786370"/>
            <a:ext cx="3466444" cy="5787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Альтруистичный – ориентирован на цели и ценности других людей и групп</a:t>
            </a: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75720FE9-7D46-44D8-AFFA-7D9333C0EA23}"/>
              </a:ext>
            </a:extLst>
          </p:cNvPr>
          <p:cNvSpPr/>
          <p:nvPr/>
        </p:nvSpPr>
        <p:spPr>
          <a:xfrm>
            <a:off x="1127724" y="4434070"/>
            <a:ext cx="3466444" cy="5787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Независимый – рассматривается вне контекста властных отношений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5BBA3C93-A0FF-4C81-B779-55FD085C4508}"/>
              </a:ext>
            </a:extLst>
          </p:cNvPr>
          <p:cNvSpPr/>
          <p:nvPr/>
        </p:nvSpPr>
        <p:spPr>
          <a:xfrm>
            <a:off x="5316529" y="4434070"/>
            <a:ext cx="3466444" cy="5787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Включен в системы властных отношений, подчиняется и руководит</a:t>
            </a: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4686A5B9-2B81-49C6-9C31-46CFE519852A}"/>
              </a:ext>
            </a:extLst>
          </p:cNvPr>
          <p:cNvSpPr/>
          <p:nvPr/>
        </p:nvSpPr>
        <p:spPr>
          <a:xfrm>
            <a:off x="1127724" y="5081770"/>
            <a:ext cx="3466444" cy="5787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Информированный и квалифицированный – обладает всей полнотой необходимой информации и способен ее адекватно интерпретировать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6E5CD8E1-1FFA-4B97-9C37-DD4A980E085E}"/>
              </a:ext>
            </a:extLst>
          </p:cNvPr>
          <p:cNvSpPr/>
          <p:nvPr/>
        </p:nvSpPr>
        <p:spPr>
          <a:xfrm>
            <a:off x="5316529" y="5081770"/>
            <a:ext cx="3466444" cy="5787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Информированность ограничена как неполным доступом к информации, так и недостатком квалификации ее интерпретировать</a:t>
            </a: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85E04B99-94B6-46A5-907E-1C59C08910D5}"/>
              </a:ext>
            </a:extLst>
          </p:cNvPr>
          <p:cNvSpPr/>
          <p:nvPr/>
        </p:nvSpPr>
        <p:spPr>
          <a:xfrm>
            <a:off x="1127724" y="5729470"/>
            <a:ext cx="3466444" cy="5787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Статичный, абстрагированный от исторического развития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74E7F23F-5A4C-462E-8590-7F4D9D79057E}"/>
              </a:ext>
            </a:extLst>
          </p:cNvPr>
          <p:cNvSpPr/>
          <p:nvPr/>
        </p:nvSpPr>
        <p:spPr>
          <a:xfrm>
            <a:off x="5316529" y="5729470"/>
            <a:ext cx="3466444" cy="5787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Формируется в процессе исторического развития общностей и коллективов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19D4BD4F-CE82-409C-9A21-2E43D449A813}"/>
              </a:ext>
            </a:extLst>
          </p:cNvPr>
          <p:cNvSpPr/>
          <p:nvPr/>
        </p:nvSpPr>
        <p:spPr>
          <a:xfrm>
            <a:off x="1140065" y="1340768"/>
            <a:ext cx="3466444" cy="580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«Экономический человек»</a:t>
            </a: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10D69138-0B5A-4343-B713-C109DB66095E}"/>
              </a:ext>
            </a:extLst>
          </p:cNvPr>
          <p:cNvSpPr/>
          <p:nvPr/>
        </p:nvSpPr>
        <p:spPr>
          <a:xfrm>
            <a:off x="5316529" y="1340768"/>
            <a:ext cx="3466444" cy="580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«Социологический человек»</a:t>
            </a:r>
          </a:p>
        </p:txBody>
      </p:sp>
    </p:spTree>
    <p:extLst>
      <p:ext uri="{BB962C8B-B14F-4D97-AF65-F5344CB8AC3E}">
        <p14:creationId xmlns:p14="http://schemas.microsoft.com/office/powerpoint/2010/main" val="3766331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AD4C2E-81BD-4A16-B8A5-2B7A8B2EB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Сравнительные характеристики теоретических представлений об индивиде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4543F00-6D0F-4AE2-B186-43841E41D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7FF67F7C-347C-43EC-8581-D118570925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7649966"/>
              </p:ext>
            </p:extLst>
          </p:nvPr>
        </p:nvGraphicFramePr>
        <p:xfrm>
          <a:off x="1268413" y="1341438"/>
          <a:ext cx="7368100" cy="468225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842025">
                  <a:extLst>
                    <a:ext uri="{9D8B030D-6E8A-4147-A177-3AD203B41FA5}">
                      <a16:colId xmlns:a16="http://schemas.microsoft.com/office/drawing/2014/main" val="1843601726"/>
                    </a:ext>
                  </a:extLst>
                </a:gridCol>
                <a:gridCol w="1842025">
                  <a:extLst>
                    <a:ext uri="{9D8B030D-6E8A-4147-A177-3AD203B41FA5}">
                      <a16:colId xmlns:a16="http://schemas.microsoft.com/office/drawing/2014/main" val="3066586573"/>
                    </a:ext>
                  </a:extLst>
                </a:gridCol>
                <a:gridCol w="1842025">
                  <a:extLst>
                    <a:ext uri="{9D8B030D-6E8A-4147-A177-3AD203B41FA5}">
                      <a16:colId xmlns:a16="http://schemas.microsoft.com/office/drawing/2014/main" val="670219196"/>
                    </a:ext>
                  </a:extLst>
                </a:gridCol>
                <a:gridCol w="1842025">
                  <a:extLst>
                    <a:ext uri="{9D8B030D-6E8A-4147-A177-3AD203B41FA5}">
                      <a16:colId xmlns:a16="http://schemas.microsoft.com/office/drawing/2014/main" val="792669236"/>
                    </a:ext>
                  </a:extLst>
                </a:gridCol>
              </a:tblGrid>
              <a:tr h="639279">
                <a:tc>
                  <a:txBody>
                    <a:bodyPr/>
                    <a:lstStyle/>
                    <a:p>
                      <a:r>
                        <a:rPr lang="ru-RU" sz="1400" dirty="0"/>
                        <a:t>Критерий сравнения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Экономический человек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Гибридный человек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Институциональный человек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4507373"/>
                  </a:ext>
                </a:extLst>
              </a:tr>
              <a:tr h="639279">
                <a:tc>
                  <a:txBody>
                    <a:bodyPr/>
                    <a:lstStyle/>
                    <a:p>
                      <a:pPr marL="228600" indent="-22860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/>
                        <a:t>Подход в экономической теории</a:t>
                      </a:r>
                      <a:endParaRPr lang="ru-RU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Неоклассика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О. Уильямсон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Институционализм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2199319"/>
                  </a:ext>
                </a:extLst>
              </a:tr>
              <a:tr h="639279">
                <a:tc>
                  <a:txBody>
                    <a:bodyPr/>
                    <a:lstStyle/>
                    <a:p>
                      <a:pPr marL="228600" indent="-22860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/>
                        <a:t>Цель</a:t>
                      </a:r>
                      <a:endParaRPr lang="ru-RU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Максимизация полезности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Минимизация трансакционных издержек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Культурная образованность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5760177"/>
                  </a:ext>
                </a:extLst>
              </a:tr>
              <a:tr h="885156">
                <a:tc>
                  <a:txBody>
                    <a:bodyPr/>
                    <a:lstStyle/>
                    <a:p>
                      <a:pPr marL="228600" indent="-22860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/>
                        <a:t>Знания и вычислительный способности</a:t>
                      </a:r>
                      <a:endParaRPr lang="ru-RU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Неограниченные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Ограниченные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Ограниченные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616464"/>
                  </a:ext>
                </a:extLst>
              </a:tr>
              <a:tr h="639279">
                <a:tc>
                  <a:txBody>
                    <a:bodyPr/>
                    <a:lstStyle/>
                    <a:p>
                      <a:pPr marL="228600" indent="-22860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/>
                        <a:t>Желания</a:t>
                      </a:r>
                      <a:endParaRPr lang="ru-RU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Определяются самостоятельно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/>
                        <a:t>Определяются самостоятельно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Определяются культурой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8462081"/>
                  </a:ext>
                </a:extLst>
              </a:tr>
              <a:tr h="598300">
                <a:tc>
                  <a:txBody>
                    <a:bodyPr/>
                    <a:lstStyle/>
                    <a:p>
                      <a:pPr marL="228600" indent="-22860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/>
                        <a:t>Рациональность</a:t>
                      </a:r>
                      <a:endParaRPr lang="ru-RU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Полная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Ограниченная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Культурная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90935889"/>
                  </a:ext>
                </a:extLst>
              </a:tr>
              <a:tr h="639279">
                <a:tc>
                  <a:txBody>
                    <a:bodyPr/>
                    <a:lstStyle/>
                    <a:p>
                      <a:pPr marL="228600" indent="-228600" algn="l">
                        <a:buFont typeface="Arial" panose="020B0604020202020204" pitchFamily="34" charset="0"/>
                        <a:buChar char="•"/>
                      </a:pPr>
                      <a:r>
                        <a:rPr lang="ru-RU" sz="1200" dirty="0"/>
                        <a:t>Оппортунизм</a:t>
                      </a:r>
                      <a:endParaRPr lang="ru-RU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Нет коварства (обмана) и нет принуждения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Есть коварство (обман), но нет принуждения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Есть коварство (обман) и есть принуждение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6028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2451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52510A-1871-450B-B3E3-EFBD469B0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Модель структуры личности по </a:t>
            </a:r>
            <a:r>
              <a:rPr lang="ru-RU" dirty="0" err="1"/>
              <a:t>З.Фрейду</a:t>
            </a:r>
            <a:r>
              <a:rPr lang="ru-RU" dirty="0"/>
              <a:t>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A6B84E6-67DF-467D-9FA8-67E09D682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58676B01-FF39-4C16-9A3A-C26C347EAB6C}"/>
              </a:ext>
            </a:extLst>
          </p:cNvPr>
          <p:cNvGrpSpPr/>
          <p:nvPr/>
        </p:nvGrpSpPr>
        <p:grpSpPr>
          <a:xfrm>
            <a:off x="2144688" y="1916832"/>
            <a:ext cx="5418667" cy="3250754"/>
            <a:chOff x="3386666" y="719666"/>
            <a:chExt cx="5418667" cy="5418667"/>
          </a:xfrm>
        </p:grpSpPr>
        <p:sp>
          <p:nvSpPr>
            <p:cNvPr id="25" name="Полилиния: фигура 24">
              <a:extLst>
                <a:ext uri="{FF2B5EF4-FFF2-40B4-BE49-F238E27FC236}">
                  <a16:creationId xmlns:a16="http://schemas.microsoft.com/office/drawing/2014/main" id="{2B2C05D7-1107-48A3-BA96-5935816BED50}"/>
                </a:ext>
              </a:extLst>
            </p:cNvPr>
            <p:cNvSpPr/>
            <p:nvPr/>
          </p:nvSpPr>
          <p:spPr>
            <a:xfrm>
              <a:off x="3386666" y="719666"/>
              <a:ext cx="5418667" cy="5418667"/>
            </a:xfrm>
            <a:custGeom>
              <a:avLst/>
              <a:gdLst>
                <a:gd name="connsiteX0" fmla="*/ 0 w 5418667"/>
                <a:gd name="connsiteY0" fmla="*/ 2709334 h 5418667"/>
                <a:gd name="connsiteX1" fmla="*/ 2709334 w 5418667"/>
                <a:gd name="connsiteY1" fmla="*/ 0 h 5418667"/>
                <a:gd name="connsiteX2" fmla="*/ 5418668 w 5418667"/>
                <a:gd name="connsiteY2" fmla="*/ 2709334 h 5418667"/>
                <a:gd name="connsiteX3" fmla="*/ 2709334 w 5418667"/>
                <a:gd name="connsiteY3" fmla="*/ 5418668 h 5418667"/>
                <a:gd name="connsiteX4" fmla="*/ 0 w 5418667"/>
                <a:gd name="connsiteY4" fmla="*/ 2709334 h 541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18667" h="5418667">
                  <a:moveTo>
                    <a:pt x="0" y="2709334"/>
                  </a:moveTo>
                  <a:cubicBezTo>
                    <a:pt x="0" y="1213010"/>
                    <a:pt x="1213010" y="0"/>
                    <a:pt x="2709334" y="0"/>
                  </a:cubicBezTo>
                  <a:cubicBezTo>
                    <a:pt x="4205658" y="0"/>
                    <a:pt x="5418668" y="1213010"/>
                    <a:pt x="5418668" y="2709334"/>
                  </a:cubicBezTo>
                  <a:cubicBezTo>
                    <a:pt x="5418668" y="4205658"/>
                    <a:pt x="4205658" y="5418668"/>
                    <a:pt x="2709334" y="5418668"/>
                  </a:cubicBezTo>
                  <a:cubicBezTo>
                    <a:pt x="1213010" y="5418668"/>
                    <a:pt x="0" y="4205658"/>
                    <a:pt x="0" y="2709334"/>
                  </a:cubicBezTo>
                  <a:close/>
                </a:path>
              </a:pathLst>
            </a:custGeom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n w="12700" cap="flat" cmpd="sng" algn="ctr">
              <a:solidFill>
                <a:srgbClr val="A5A5A5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869101" tIns="377613" rIns="1869102" bIns="4441614" numCol="1" spcCol="1270" anchor="ctr" anchorCtr="0">
              <a:noAutofit/>
            </a:bodyPr>
            <a:lstStyle/>
            <a:p>
              <a:pPr marL="0" marR="0" lvl="0" indent="0" algn="ctr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Полилиния: фигура 25">
              <a:extLst>
                <a:ext uri="{FF2B5EF4-FFF2-40B4-BE49-F238E27FC236}">
                  <a16:creationId xmlns:a16="http://schemas.microsoft.com/office/drawing/2014/main" id="{5A70D925-8FFD-4D8C-BAF5-EB1325E82410}"/>
                </a:ext>
              </a:extLst>
            </p:cNvPr>
            <p:cNvSpPr/>
            <p:nvPr/>
          </p:nvSpPr>
          <p:spPr>
            <a:xfrm>
              <a:off x="4063999" y="2074332"/>
              <a:ext cx="4064000" cy="4063999"/>
            </a:xfrm>
            <a:custGeom>
              <a:avLst/>
              <a:gdLst>
                <a:gd name="connsiteX0" fmla="*/ 0 w 4064000"/>
                <a:gd name="connsiteY0" fmla="*/ 2032000 h 4064000"/>
                <a:gd name="connsiteX1" fmla="*/ 2032000 w 4064000"/>
                <a:gd name="connsiteY1" fmla="*/ 0 h 4064000"/>
                <a:gd name="connsiteX2" fmla="*/ 4064000 w 4064000"/>
                <a:gd name="connsiteY2" fmla="*/ 2032000 h 4064000"/>
                <a:gd name="connsiteX3" fmla="*/ 2032000 w 4064000"/>
                <a:gd name="connsiteY3" fmla="*/ 4064000 h 4064000"/>
                <a:gd name="connsiteX4" fmla="*/ 0 w 4064000"/>
                <a:gd name="connsiteY4" fmla="*/ 2032000 h 406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0" h="4064000">
                  <a:moveTo>
                    <a:pt x="0" y="2032000"/>
                  </a:moveTo>
                  <a:cubicBezTo>
                    <a:pt x="0" y="909757"/>
                    <a:pt x="909757" y="0"/>
                    <a:pt x="2032000" y="0"/>
                  </a:cubicBezTo>
                  <a:cubicBezTo>
                    <a:pt x="3154243" y="0"/>
                    <a:pt x="4064000" y="909757"/>
                    <a:pt x="4064000" y="2032000"/>
                  </a:cubicBezTo>
                  <a:cubicBezTo>
                    <a:pt x="4064000" y="3154243"/>
                    <a:pt x="3154243" y="4064000"/>
                    <a:pt x="2032000" y="4064000"/>
                  </a:cubicBezTo>
                  <a:cubicBezTo>
                    <a:pt x="909757" y="4064000"/>
                    <a:pt x="0" y="3154243"/>
                    <a:pt x="0" y="2032000"/>
                  </a:cubicBezTo>
                  <a:close/>
                </a:path>
              </a:pathLst>
            </a:custGeom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n w="12700" cap="flat" cmpd="sng" algn="ctr">
              <a:solidFill>
                <a:srgbClr val="A5A5A5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1191768" tIns="360680" rIns="1191768" bIns="3154680" numCol="1" spcCol="1270" anchor="ctr" anchorCtr="0">
              <a:noAutofit/>
            </a:bodyPr>
            <a:lstStyle/>
            <a:p>
              <a:pPr marL="0" marR="0" lvl="0" indent="0" algn="ctr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Полилиния: фигура 26">
              <a:extLst>
                <a:ext uri="{FF2B5EF4-FFF2-40B4-BE49-F238E27FC236}">
                  <a16:creationId xmlns:a16="http://schemas.microsoft.com/office/drawing/2014/main" id="{B3921431-18B6-40B6-B6F0-8DA02DA91F6C}"/>
                </a:ext>
              </a:extLst>
            </p:cNvPr>
            <p:cNvSpPr/>
            <p:nvPr/>
          </p:nvSpPr>
          <p:spPr>
            <a:xfrm>
              <a:off x="4741333" y="3428999"/>
              <a:ext cx="2709333" cy="2709333"/>
            </a:xfrm>
            <a:custGeom>
              <a:avLst/>
              <a:gdLst>
                <a:gd name="connsiteX0" fmla="*/ 0 w 2709333"/>
                <a:gd name="connsiteY0" fmla="*/ 1354667 h 2709333"/>
                <a:gd name="connsiteX1" fmla="*/ 1354667 w 2709333"/>
                <a:gd name="connsiteY1" fmla="*/ 0 h 2709333"/>
                <a:gd name="connsiteX2" fmla="*/ 2709334 w 2709333"/>
                <a:gd name="connsiteY2" fmla="*/ 1354667 h 2709333"/>
                <a:gd name="connsiteX3" fmla="*/ 1354667 w 2709333"/>
                <a:gd name="connsiteY3" fmla="*/ 2709334 h 2709333"/>
                <a:gd name="connsiteX4" fmla="*/ 0 w 2709333"/>
                <a:gd name="connsiteY4" fmla="*/ 1354667 h 270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9333" h="2709333">
                  <a:moveTo>
                    <a:pt x="0" y="1354667"/>
                  </a:moveTo>
                  <a:cubicBezTo>
                    <a:pt x="0" y="606505"/>
                    <a:pt x="606505" y="0"/>
                    <a:pt x="1354667" y="0"/>
                  </a:cubicBezTo>
                  <a:cubicBezTo>
                    <a:pt x="2102829" y="0"/>
                    <a:pt x="2709334" y="606505"/>
                    <a:pt x="2709334" y="1354667"/>
                  </a:cubicBezTo>
                  <a:cubicBezTo>
                    <a:pt x="2709334" y="2102829"/>
                    <a:pt x="2102829" y="2709334"/>
                    <a:pt x="1354667" y="2709334"/>
                  </a:cubicBezTo>
                  <a:cubicBezTo>
                    <a:pt x="606505" y="2709334"/>
                    <a:pt x="0" y="2102829"/>
                    <a:pt x="0" y="1354667"/>
                  </a:cubicBezTo>
                  <a:close/>
                </a:path>
              </a:pathLst>
            </a:custGeom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n w="12700" cap="flat" cmpd="sng" algn="ctr">
              <a:solidFill>
                <a:srgbClr val="A5A5A5">
                  <a:shade val="80000"/>
                  <a:hueOff val="0"/>
                  <a:satOff val="0"/>
                  <a:lumOff val="0"/>
                  <a:alphaOff val="0"/>
                </a:srgbClr>
              </a:solidFill>
              <a:prstDash val="solid"/>
              <a:miter lim="800000"/>
            </a:ln>
            <a:effectLst/>
          </p:spPr>
          <p:txBody>
            <a:bodyPr spcFirstLastPara="0" vert="horz" wrap="square" lIns="503452" tIns="784013" rIns="503453" bIns="784014" numCol="1" spcCol="1270" anchor="ctr" anchorCtr="0">
              <a:noAutofit/>
            </a:bodyPr>
            <a:lstStyle/>
            <a:p>
              <a:pPr marL="0" marR="0" lvl="0" indent="0" algn="ctr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«</a:t>
              </a:r>
              <a:r>
                <a:rPr kumimoji="0" lang="ru-RU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Ид</a:t>
              </a:r>
              <a:r>
                <a:rPr kumimoji="0" lang="ru-RU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» (Оно) = Подсознание = Бессознательное</a:t>
              </a:r>
            </a:p>
            <a:p>
              <a:pPr marL="0" marR="0" lvl="0" indent="0" algn="ctr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anose="020B0604020202020204" pitchFamily="34" charset="0"/>
                </a:rPr>
                <a:t>Инстинкты, принцип удовольствия, нет контроля</a:t>
              </a:r>
            </a:p>
          </p:txBody>
        </p:sp>
      </p:grp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83A523C-5EBD-43F8-838A-EB457104A773}"/>
              </a:ext>
            </a:extLst>
          </p:cNvPr>
          <p:cNvSpPr/>
          <p:nvPr/>
        </p:nvSpPr>
        <p:spPr>
          <a:xfrm>
            <a:off x="3296727" y="2990079"/>
            <a:ext cx="3249351" cy="555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dirty="0">
                <a:solidFill>
                  <a:prstClr val="black"/>
                </a:solidFill>
                <a:cs typeface="Arial" panose="020B0604020202020204" pitchFamily="34" charset="0"/>
              </a:rPr>
              <a:t>«</a:t>
            </a:r>
            <a:r>
              <a:rPr lang="ru-RU" sz="1400" b="1" dirty="0">
                <a:solidFill>
                  <a:prstClr val="black"/>
                </a:solidFill>
                <a:cs typeface="Arial" panose="020B0604020202020204" pitchFamily="34" charset="0"/>
              </a:rPr>
              <a:t>Эго</a:t>
            </a:r>
            <a:r>
              <a:rPr lang="ru-RU" sz="1400" dirty="0">
                <a:solidFill>
                  <a:prstClr val="black"/>
                </a:solidFill>
                <a:cs typeface="Arial" panose="020B0604020202020204" pitchFamily="34" charset="0"/>
              </a:rPr>
              <a:t>»(Я) = Сознание</a:t>
            </a:r>
          </a:p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i="1" dirty="0">
                <a:solidFill>
                  <a:prstClr val="black"/>
                </a:solidFill>
                <a:cs typeface="Arial" panose="020B0604020202020204" pitchFamily="34" charset="0"/>
              </a:rPr>
              <a:t>Разум, рассудок, внешний контроль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C1C72D86-C5E9-4BFC-9481-B8BB11AA7721}"/>
              </a:ext>
            </a:extLst>
          </p:cNvPr>
          <p:cNvSpPr/>
          <p:nvPr/>
        </p:nvSpPr>
        <p:spPr>
          <a:xfrm>
            <a:off x="2887937" y="2220394"/>
            <a:ext cx="3932167" cy="555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dirty="0">
                <a:solidFill>
                  <a:prstClr val="black"/>
                </a:solidFill>
                <a:cs typeface="Arial" panose="020B0604020202020204" pitchFamily="34" charset="0"/>
              </a:rPr>
              <a:t>«</a:t>
            </a:r>
            <a:r>
              <a:rPr lang="ru-RU" sz="1400" b="1" dirty="0">
                <a:solidFill>
                  <a:prstClr val="black"/>
                </a:solidFill>
                <a:cs typeface="Arial" panose="020B0604020202020204" pitchFamily="34" charset="0"/>
              </a:rPr>
              <a:t>Супер-Эго</a:t>
            </a:r>
            <a:r>
              <a:rPr lang="ru-RU" sz="1400" dirty="0">
                <a:solidFill>
                  <a:prstClr val="black"/>
                </a:solidFill>
                <a:cs typeface="Arial" panose="020B0604020202020204" pitchFamily="34" charset="0"/>
              </a:rPr>
              <a:t>» (Сверх-Я) = </a:t>
            </a:r>
            <a:r>
              <a:rPr lang="ru-RU" sz="1400" dirty="0" err="1">
                <a:solidFill>
                  <a:prstClr val="black"/>
                </a:solidFill>
                <a:cs typeface="Arial" panose="020B0604020202020204" pitchFamily="34" charset="0"/>
              </a:rPr>
              <a:t>Сверхсознание</a:t>
            </a:r>
            <a:endParaRPr lang="ru-RU" sz="140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i="1" dirty="0">
                <a:solidFill>
                  <a:prstClr val="black"/>
                </a:solidFill>
                <a:cs typeface="Arial" panose="020B0604020202020204" pitchFamily="34" charset="0"/>
              </a:rPr>
              <a:t>Ценности, нравственность, самоконтроль</a:t>
            </a:r>
          </a:p>
        </p:txBody>
      </p:sp>
    </p:spTree>
    <p:extLst>
      <p:ext uri="{BB962C8B-B14F-4D97-AF65-F5344CB8AC3E}">
        <p14:creationId xmlns:p14="http://schemas.microsoft.com/office/powerpoint/2010/main" val="3362933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52BAFB-2A3D-4053-9462-C12D61602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Интегративная модель Портера-</a:t>
            </a:r>
            <a:r>
              <a:rPr lang="ru-RU" dirty="0" err="1"/>
              <a:t>Лоулера</a:t>
            </a:r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43094AC-16B7-4452-B98C-E75C8C7B4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B5DA3E8-0AB5-4302-AE06-30CA9166C753}"/>
              </a:ext>
            </a:extLst>
          </p:cNvPr>
          <p:cNvSpPr/>
          <p:nvPr/>
        </p:nvSpPr>
        <p:spPr>
          <a:xfrm>
            <a:off x="1352602" y="1894662"/>
            <a:ext cx="1841326" cy="682668"/>
          </a:xfrm>
          <a:prstGeom prst="rect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1. Ценность вознаграждения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3D3A768-9739-499B-9ED3-5CB9BFE33DCA}"/>
              </a:ext>
            </a:extLst>
          </p:cNvPr>
          <p:cNvSpPr/>
          <p:nvPr/>
        </p:nvSpPr>
        <p:spPr>
          <a:xfrm>
            <a:off x="1352602" y="4382775"/>
            <a:ext cx="1841326" cy="682668"/>
          </a:xfrm>
          <a:prstGeom prst="rect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2. Оценка вероятности связи усилия - вознаграждения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390F777-A88E-448C-BF95-88C64F863FA7}"/>
              </a:ext>
            </a:extLst>
          </p:cNvPr>
          <p:cNvSpPr/>
          <p:nvPr/>
        </p:nvSpPr>
        <p:spPr>
          <a:xfrm>
            <a:off x="1815759" y="3242929"/>
            <a:ext cx="1143318" cy="423883"/>
          </a:xfrm>
          <a:prstGeom prst="rect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3. Усилия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D81444A-8B59-467B-9495-0EB6538715B6}"/>
              </a:ext>
            </a:extLst>
          </p:cNvPr>
          <p:cNvSpPr/>
          <p:nvPr/>
        </p:nvSpPr>
        <p:spPr>
          <a:xfrm>
            <a:off x="3553629" y="2020575"/>
            <a:ext cx="1841326" cy="682668"/>
          </a:xfrm>
          <a:prstGeom prst="rect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4. Способности и характер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F21D9569-2DF9-4848-8704-0E004E698A29}"/>
              </a:ext>
            </a:extLst>
          </p:cNvPr>
          <p:cNvSpPr/>
          <p:nvPr/>
        </p:nvSpPr>
        <p:spPr>
          <a:xfrm>
            <a:off x="3553628" y="4140506"/>
            <a:ext cx="1841326" cy="682668"/>
          </a:xfrm>
          <a:prstGeom prst="rect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5. Оценка роли работника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5EDFA00-E4E4-4D63-9D5D-957B900B00DF}"/>
              </a:ext>
            </a:extLst>
          </p:cNvPr>
          <p:cNvSpPr/>
          <p:nvPr/>
        </p:nvSpPr>
        <p:spPr>
          <a:xfrm>
            <a:off x="3682029" y="3113536"/>
            <a:ext cx="1712925" cy="682668"/>
          </a:xfrm>
          <a:prstGeom prst="rect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6. Результаты выполненной работы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86C958A-A72D-4CB2-A261-8109D76BEF6F}"/>
              </a:ext>
            </a:extLst>
          </p:cNvPr>
          <p:cNvSpPr/>
          <p:nvPr/>
        </p:nvSpPr>
        <p:spPr>
          <a:xfrm>
            <a:off x="5847978" y="1894662"/>
            <a:ext cx="1841326" cy="682668"/>
          </a:xfrm>
          <a:prstGeom prst="rect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8. Вознаграждение, воспринимаемое как справедливость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F6DD049-BC03-4006-A7D3-566F5DF0B1D0}"/>
              </a:ext>
            </a:extLst>
          </p:cNvPr>
          <p:cNvSpPr/>
          <p:nvPr/>
        </p:nvSpPr>
        <p:spPr>
          <a:xfrm>
            <a:off x="6289375" y="2773668"/>
            <a:ext cx="1343878" cy="682668"/>
          </a:xfrm>
          <a:prstGeom prst="rect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7а. Внутреннее вознаграждение</a:t>
            </a:r>
          </a:p>
        </p:txBody>
      </p:sp>
      <p:cxnSp>
        <p:nvCxnSpPr>
          <p:cNvPr id="13" name="Соединитель: уступ 12">
            <a:extLst>
              <a:ext uri="{FF2B5EF4-FFF2-40B4-BE49-F238E27FC236}">
                <a16:creationId xmlns:a16="http://schemas.microsoft.com/office/drawing/2014/main" id="{D54D81C6-A250-4A1A-8753-9E389B3C10F9}"/>
              </a:ext>
            </a:extLst>
          </p:cNvPr>
          <p:cNvCxnSpPr>
            <a:cxnSpLocks/>
            <a:stCxn id="5" idx="1"/>
            <a:endCxn id="7" idx="1"/>
          </p:cNvCxnSpPr>
          <p:nvPr/>
        </p:nvCxnSpPr>
        <p:spPr>
          <a:xfrm rot="10800000" flipH="1" flipV="1">
            <a:off x="1352601" y="2235995"/>
            <a:ext cx="463157" cy="1218875"/>
          </a:xfrm>
          <a:prstGeom prst="bentConnector3">
            <a:avLst>
              <a:gd name="adj1" fmla="val -49357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cxnSp>
        <p:nvCxnSpPr>
          <p:cNvPr id="14" name="Соединитель: уступ 13">
            <a:extLst>
              <a:ext uri="{FF2B5EF4-FFF2-40B4-BE49-F238E27FC236}">
                <a16:creationId xmlns:a16="http://schemas.microsoft.com/office/drawing/2014/main" id="{1C2F347B-E1C5-4D83-9707-D1A8A50BA4CE}"/>
              </a:ext>
            </a:extLst>
          </p:cNvPr>
          <p:cNvCxnSpPr>
            <a:cxnSpLocks/>
            <a:stCxn id="6" idx="1"/>
          </p:cNvCxnSpPr>
          <p:nvPr/>
        </p:nvCxnSpPr>
        <p:spPr>
          <a:xfrm rot="10800000" flipH="1">
            <a:off x="1352601" y="3454871"/>
            <a:ext cx="111517" cy="1269239"/>
          </a:xfrm>
          <a:prstGeom prst="bentConnector4">
            <a:avLst>
              <a:gd name="adj1" fmla="val -204991"/>
              <a:gd name="adj2" fmla="val 63446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cxnSp>
        <p:nvCxnSpPr>
          <p:cNvPr id="15" name="Соединитель: уступ 14">
            <a:extLst>
              <a:ext uri="{FF2B5EF4-FFF2-40B4-BE49-F238E27FC236}">
                <a16:creationId xmlns:a16="http://schemas.microsoft.com/office/drawing/2014/main" id="{378593BB-E334-4291-99C3-A58B0F13B755}"/>
              </a:ext>
            </a:extLst>
          </p:cNvPr>
          <p:cNvCxnSpPr>
            <a:cxnSpLocks/>
            <a:stCxn id="7" idx="3"/>
            <a:endCxn id="10" idx="1"/>
          </p:cNvCxnSpPr>
          <p:nvPr/>
        </p:nvCxnSpPr>
        <p:spPr>
          <a:xfrm flipV="1">
            <a:off x="2959077" y="3454870"/>
            <a:ext cx="722952" cy="1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cxnSp>
        <p:nvCxnSpPr>
          <p:cNvPr id="16" name="Соединитель: уступ 15">
            <a:extLst>
              <a:ext uri="{FF2B5EF4-FFF2-40B4-BE49-F238E27FC236}">
                <a16:creationId xmlns:a16="http://schemas.microsoft.com/office/drawing/2014/main" id="{75534BCC-21AE-455B-9A4F-32F90200DF14}"/>
              </a:ext>
            </a:extLst>
          </p:cNvPr>
          <p:cNvCxnSpPr>
            <a:cxnSpLocks/>
            <a:stCxn id="9" idx="1"/>
          </p:cNvCxnSpPr>
          <p:nvPr/>
        </p:nvCxnSpPr>
        <p:spPr>
          <a:xfrm rot="10800000">
            <a:off x="3329278" y="3453406"/>
            <a:ext cx="224350" cy="1028434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cxnSp>
        <p:nvCxnSpPr>
          <p:cNvPr id="17" name="Соединитель: уступ 16">
            <a:extLst>
              <a:ext uri="{FF2B5EF4-FFF2-40B4-BE49-F238E27FC236}">
                <a16:creationId xmlns:a16="http://schemas.microsoft.com/office/drawing/2014/main" id="{FE0F5832-9291-4B3C-92E2-042B37170D33}"/>
              </a:ext>
            </a:extLst>
          </p:cNvPr>
          <p:cNvCxnSpPr>
            <a:cxnSpLocks/>
            <a:stCxn id="8" idx="1"/>
          </p:cNvCxnSpPr>
          <p:nvPr/>
        </p:nvCxnSpPr>
        <p:spPr>
          <a:xfrm rot="10800000" flipV="1">
            <a:off x="3329517" y="2361908"/>
            <a:ext cx="224112" cy="1086141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cxnSp>
        <p:nvCxnSpPr>
          <p:cNvPr id="18" name="Соединитель: уступ 17">
            <a:extLst>
              <a:ext uri="{FF2B5EF4-FFF2-40B4-BE49-F238E27FC236}">
                <a16:creationId xmlns:a16="http://schemas.microsoft.com/office/drawing/2014/main" id="{73531F05-C3B4-413C-B061-0F7F0CE63FDD}"/>
              </a:ext>
            </a:extLst>
          </p:cNvPr>
          <p:cNvCxnSpPr>
            <a:cxnSpLocks/>
            <a:stCxn id="10" idx="3"/>
            <a:endCxn id="12" idx="1"/>
          </p:cNvCxnSpPr>
          <p:nvPr/>
        </p:nvCxnSpPr>
        <p:spPr>
          <a:xfrm flipV="1">
            <a:off x="5394954" y="3115002"/>
            <a:ext cx="894421" cy="339868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cxnSp>
        <p:nvCxnSpPr>
          <p:cNvPr id="19" name="Соединитель: уступ 18">
            <a:extLst>
              <a:ext uri="{FF2B5EF4-FFF2-40B4-BE49-F238E27FC236}">
                <a16:creationId xmlns:a16="http://schemas.microsoft.com/office/drawing/2014/main" id="{3184F32C-4190-433B-8FED-DE4C44086E55}"/>
              </a:ext>
            </a:extLst>
          </p:cNvPr>
          <p:cNvCxnSpPr>
            <a:cxnSpLocks/>
            <a:stCxn id="11" idx="3"/>
            <a:endCxn id="25" idx="3"/>
          </p:cNvCxnSpPr>
          <p:nvPr/>
        </p:nvCxnSpPr>
        <p:spPr>
          <a:xfrm>
            <a:off x="7689304" y="2235996"/>
            <a:ext cx="1307584" cy="2744392"/>
          </a:xfrm>
          <a:prstGeom prst="bentConnector3">
            <a:avLst>
              <a:gd name="adj1" fmla="val 117483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cxnSp>
        <p:nvCxnSpPr>
          <p:cNvPr id="20" name="Соединитель: уступ 19">
            <a:extLst>
              <a:ext uri="{FF2B5EF4-FFF2-40B4-BE49-F238E27FC236}">
                <a16:creationId xmlns:a16="http://schemas.microsoft.com/office/drawing/2014/main" id="{04EFD622-32C0-4F8D-9662-03747F60DB01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7633253" y="3115002"/>
            <a:ext cx="1582185" cy="368124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cxnSp>
        <p:nvCxnSpPr>
          <p:cNvPr id="21" name="Соединитель: уступ 20">
            <a:extLst>
              <a:ext uri="{FF2B5EF4-FFF2-40B4-BE49-F238E27FC236}">
                <a16:creationId xmlns:a16="http://schemas.microsoft.com/office/drawing/2014/main" id="{B1DB9A2A-CD46-454A-8A80-A164D330BACB}"/>
              </a:ext>
            </a:extLst>
          </p:cNvPr>
          <p:cNvCxnSpPr>
            <a:cxnSpLocks/>
            <a:stCxn id="24" idx="3"/>
          </p:cNvCxnSpPr>
          <p:nvPr/>
        </p:nvCxnSpPr>
        <p:spPr>
          <a:xfrm flipV="1">
            <a:off x="8932687" y="3928023"/>
            <a:ext cx="282751" cy="187166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cxnSp>
        <p:nvCxnSpPr>
          <p:cNvPr id="22" name="Соединитель: уступ 21">
            <a:extLst>
              <a:ext uri="{FF2B5EF4-FFF2-40B4-BE49-F238E27FC236}">
                <a16:creationId xmlns:a16="http://schemas.microsoft.com/office/drawing/2014/main" id="{B5B7ABDC-0FB7-4519-A7C7-3D1B6017E69D}"/>
              </a:ext>
            </a:extLst>
          </p:cNvPr>
          <p:cNvCxnSpPr>
            <a:cxnSpLocks/>
            <a:stCxn id="25" idx="2"/>
            <a:endCxn id="5" idx="0"/>
          </p:cNvCxnSpPr>
          <p:nvPr/>
        </p:nvCxnSpPr>
        <p:spPr>
          <a:xfrm rot="5400000" flipH="1">
            <a:off x="3556677" y="611250"/>
            <a:ext cx="3318861" cy="5885686"/>
          </a:xfrm>
          <a:prstGeom prst="bentConnector5">
            <a:avLst>
              <a:gd name="adj1" fmla="val -17867"/>
              <a:gd name="adj2" fmla="val 124524"/>
              <a:gd name="adj3" fmla="val 106888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cxnSp>
        <p:nvCxnSpPr>
          <p:cNvPr id="23" name="Соединитель: уступ 22">
            <a:extLst>
              <a:ext uri="{FF2B5EF4-FFF2-40B4-BE49-F238E27FC236}">
                <a16:creationId xmlns:a16="http://schemas.microsoft.com/office/drawing/2014/main" id="{54BEC400-40B8-49D0-A52F-F6C277B8FDC9}"/>
              </a:ext>
            </a:extLst>
          </p:cNvPr>
          <p:cNvCxnSpPr>
            <a:cxnSpLocks/>
            <a:stCxn id="12" idx="2"/>
            <a:endCxn id="6" idx="2"/>
          </p:cNvCxnSpPr>
          <p:nvPr/>
        </p:nvCxnSpPr>
        <p:spPr>
          <a:xfrm rot="5400000">
            <a:off x="3812737" y="1916865"/>
            <a:ext cx="1609107" cy="4688049"/>
          </a:xfrm>
          <a:prstGeom prst="bentConnector3">
            <a:avLst>
              <a:gd name="adj1" fmla="val 114207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ACDBC26D-ABF7-4FFF-AFF2-1C96BFB6A52C}"/>
              </a:ext>
            </a:extLst>
          </p:cNvPr>
          <p:cNvSpPr/>
          <p:nvPr/>
        </p:nvSpPr>
        <p:spPr>
          <a:xfrm>
            <a:off x="7321014" y="3773855"/>
            <a:ext cx="1611673" cy="682668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7б. Внешнее вознаграждение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705684FD-B4CE-494A-BD26-25B4278277DC}"/>
              </a:ext>
            </a:extLst>
          </p:cNvPr>
          <p:cNvSpPr/>
          <p:nvPr/>
        </p:nvSpPr>
        <p:spPr>
          <a:xfrm>
            <a:off x="7321014" y="4747252"/>
            <a:ext cx="1675874" cy="466271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9. Удовлетворение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21F098E4-CBF2-4B64-889C-ED15AC4BF316}"/>
              </a:ext>
            </a:extLst>
          </p:cNvPr>
          <p:cNvCxnSpPr>
            <a:cxnSpLocks/>
            <a:stCxn id="24" idx="1"/>
            <a:endCxn id="10" idx="3"/>
          </p:cNvCxnSpPr>
          <p:nvPr/>
        </p:nvCxnSpPr>
        <p:spPr>
          <a:xfrm flipH="1" flipV="1">
            <a:off x="5394954" y="3454870"/>
            <a:ext cx="1926060" cy="660319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ash"/>
            <a:miter lim="800000"/>
          </a:ln>
          <a:effectLst/>
        </p:spPr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AC592D82-63EE-4389-B8F5-50E27E0CF734}"/>
              </a:ext>
            </a:extLst>
          </p:cNvPr>
          <p:cNvCxnSpPr>
            <a:cxnSpLocks/>
            <a:stCxn id="11" idx="2"/>
            <a:endCxn id="10" idx="0"/>
          </p:cNvCxnSpPr>
          <p:nvPr/>
        </p:nvCxnSpPr>
        <p:spPr>
          <a:xfrm flipH="1">
            <a:off x="4538492" y="2577330"/>
            <a:ext cx="2230149" cy="536206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ash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0955232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9F00C5-62D5-49CA-BEFE-F5B005DCB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Модель человеческих взаимоотношений </a:t>
            </a:r>
            <a:br>
              <a:rPr lang="ru-RU" dirty="0"/>
            </a:br>
            <a:r>
              <a:rPr lang="ru-RU" sz="2200" dirty="0"/>
              <a:t>(Э. Мэйо, А. Маслоу, М. </a:t>
            </a:r>
            <a:r>
              <a:rPr lang="ru-RU" sz="2200" dirty="0" err="1"/>
              <a:t>Фоллетт</a:t>
            </a:r>
            <a:r>
              <a:rPr lang="ru-RU" sz="2200" dirty="0"/>
              <a:t>, Ф. Херцберг)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1E0EF2F-698F-47A7-BEE1-376A3B0F2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BD0EA67-288B-4DCE-86AE-68EBCADBB24A}"/>
              </a:ext>
            </a:extLst>
          </p:cNvPr>
          <p:cNvSpPr/>
          <p:nvPr/>
        </p:nvSpPr>
        <p:spPr>
          <a:xfrm>
            <a:off x="1793946" y="2060848"/>
            <a:ext cx="1841326" cy="6826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Признание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5C072F-4DA6-4455-B32B-A398F1C75F55}"/>
              </a:ext>
            </a:extLst>
          </p:cNvPr>
          <p:cNvSpPr/>
          <p:nvPr/>
        </p:nvSpPr>
        <p:spPr>
          <a:xfrm>
            <a:off x="1793946" y="2878188"/>
            <a:ext cx="1841326" cy="6826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Исполнение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0ECFF337-12B9-497A-9E5F-2BE57293C6E2}"/>
              </a:ext>
            </a:extLst>
          </p:cNvPr>
          <p:cNvSpPr/>
          <p:nvPr/>
        </p:nvSpPr>
        <p:spPr>
          <a:xfrm>
            <a:off x="1793946" y="3695528"/>
            <a:ext cx="1841326" cy="6826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Удовлетворение социальных потребностей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89942CBD-588C-44A2-978E-32CC397FAF50}"/>
              </a:ext>
            </a:extLst>
          </p:cNvPr>
          <p:cNvSpPr/>
          <p:nvPr/>
        </p:nvSpPr>
        <p:spPr>
          <a:xfrm>
            <a:off x="4379746" y="2878188"/>
            <a:ext cx="1841326" cy="6826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Удовлетворенность работой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8BE21E77-3C48-4254-9780-817420E5CF48}"/>
              </a:ext>
            </a:extLst>
          </p:cNvPr>
          <p:cNvSpPr/>
          <p:nvPr/>
        </p:nvSpPr>
        <p:spPr>
          <a:xfrm>
            <a:off x="6779276" y="2878188"/>
            <a:ext cx="1841326" cy="6826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Улучшение исполнения</a:t>
            </a:r>
          </a:p>
        </p:txBody>
      </p:sp>
      <p:cxnSp>
        <p:nvCxnSpPr>
          <p:cNvPr id="19" name="Соединитель: уступ 18">
            <a:extLst>
              <a:ext uri="{FF2B5EF4-FFF2-40B4-BE49-F238E27FC236}">
                <a16:creationId xmlns:a16="http://schemas.microsoft.com/office/drawing/2014/main" id="{264ED84A-1853-419C-9639-97ECA37C465A}"/>
              </a:ext>
            </a:extLst>
          </p:cNvPr>
          <p:cNvCxnSpPr>
            <a:cxnSpLocks/>
            <a:stCxn id="14" idx="3"/>
            <a:endCxn id="17" idx="0"/>
          </p:cNvCxnSpPr>
          <p:nvPr/>
        </p:nvCxnSpPr>
        <p:spPr>
          <a:xfrm>
            <a:off x="3635272" y="2402182"/>
            <a:ext cx="1665137" cy="476006"/>
          </a:xfrm>
          <a:prstGeom prst="bentConnector2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: уступ 19">
            <a:extLst>
              <a:ext uri="{FF2B5EF4-FFF2-40B4-BE49-F238E27FC236}">
                <a16:creationId xmlns:a16="http://schemas.microsoft.com/office/drawing/2014/main" id="{71A3B386-67B7-4D74-92F4-FAD9EF4CC355}"/>
              </a:ext>
            </a:extLst>
          </p:cNvPr>
          <p:cNvCxnSpPr>
            <a:cxnSpLocks/>
            <a:stCxn id="16" idx="3"/>
            <a:endCxn id="17" idx="2"/>
          </p:cNvCxnSpPr>
          <p:nvPr/>
        </p:nvCxnSpPr>
        <p:spPr>
          <a:xfrm flipV="1">
            <a:off x="3635272" y="3560856"/>
            <a:ext cx="1665137" cy="476006"/>
          </a:xfrm>
          <a:prstGeom prst="bentConnector2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76E8239F-7E23-47D8-A4C8-37B87118BAF6}"/>
              </a:ext>
            </a:extLst>
          </p:cNvPr>
          <p:cNvCxnSpPr>
            <a:cxnSpLocks/>
            <a:stCxn id="15" idx="3"/>
            <a:endCxn id="17" idx="1"/>
          </p:cNvCxnSpPr>
          <p:nvPr/>
        </p:nvCxnSpPr>
        <p:spPr>
          <a:xfrm>
            <a:off x="3635272" y="3219522"/>
            <a:ext cx="74447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8F8D68DF-5E91-45D5-8E66-3AF8D3CFDE4A}"/>
              </a:ext>
            </a:extLst>
          </p:cNvPr>
          <p:cNvCxnSpPr>
            <a:cxnSpLocks/>
            <a:stCxn id="17" idx="3"/>
            <a:endCxn id="18" idx="1"/>
          </p:cNvCxnSpPr>
          <p:nvPr/>
        </p:nvCxnSpPr>
        <p:spPr>
          <a:xfrm>
            <a:off x="6221072" y="3219522"/>
            <a:ext cx="55820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9950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B8A1EE-F93C-4684-AC6C-1ADB373218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8955" y="346646"/>
            <a:ext cx="7368099" cy="778098"/>
          </a:xfrm>
        </p:spPr>
        <p:txBody>
          <a:bodyPr>
            <a:noAutofit/>
          </a:bodyPr>
          <a:lstStyle/>
          <a:p>
            <a:r>
              <a:rPr lang="ru-RU" sz="1600" dirty="0"/>
              <a:t>Характерные черты школы человеческих отношений и школы поведенческих наук </a:t>
            </a:r>
            <a:br>
              <a:rPr lang="ru-RU" sz="1600" dirty="0"/>
            </a:br>
            <a:r>
              <a:rPr lang="ru-RU" sz="1400" dirty="0"/>
              <a:t>(Дуглас Макгрегор, Фредерик </a:t>
            </a:r>
            <a:r>
              <a:rPr lang="ru-RU" sz="1400" dirty="0" err="1"/>
              <a:t>Герцберг</a:t>
            </a:r>
            <a:r>
              <a:rPr lang="ru-RU" sz="1400" dirty="0"/>
              <a:t>, </a:t>
            </a:r>
            <a:r>
              <a:rPr lang="ru-RU" sz="1400" dirty="0" err="1"/>
              <a:t>Ренсис</a:t>
            </a:r>
            <a:r>
              <a:rPr lang="ru-RU" sz="1400" dirty="0"/>
              <a:t> </a:t>
            </a:r>
            <a:r>
              <a:rPr lang="ru-RU" sz="1400" dirty="0" err="1"/>
              <a:t>Лайкерт</a:t>
            </a:r>
            <a:r>
              <a:rPr lang="ru-RU" sz="1400" dirty="0"/>
              <a:t>, Абрахам Маслоу.)</a:t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91FC547-BA0E-41D5-985E-2100E2079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03371752-9BF0-4551-892B-0CA0726948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963086"/>
              </p:ext>
            </p:extLst>
          </p:nvPr>
        </p:nvGraphicFramePr>
        <p:xfrm>
          <a:off x="1281113" y="1256456"/>
          <a:ext cx="7368100" cy="526398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319959">
                  <a:extLst>
                    <a:ext uri="{9D8B030D-6E8A-4147-A177-3AD203B41FA5}">
                      <a16:colId xmlns:a16="http://schemas.microsoft.com/office/drawing/2014/main" val="2980691568"/>
                    </a:ext>
                  </a:extLst>
                </a:gridCol>
                <a:gridCol w="3048141">
                  <a:extLst>
                    <a:ext uri="{9D8B030D-6E8A-4147-A177-3AD203B41FA5}">
                      <a16:colId xmlns:a16="http://schemas.microsoft.com/office/drawing/2014/main" val="4113312280"/>
                    </a:ext>
                  </a:extLst>
                </a:gridCol>
              </a:tblGrid>
              <a:tr h="401371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Школа человеческих отношений и школа поведенческих наук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078419"/>
                  </a:ext>
                </a:extLst>
              </a:tr>
              <a:tr h="34114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Положительные черты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Отрицательные черты</a:t>
                      </a:r>
                      <a:endParaRPr lang="ru-RU" sz="14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5140771"/>
                  </a:ext>
                </a:extLst>
              </a:tr>
              <a:tr h="841173">
                <a:tc>
                  <a:txBody>
                    <a:bodyPr/>
                    <a:lstStyle/>
                    <a:p>
                      <a:r>
                        <a:rPr lang="ru-RU" sz="1400" dirty="0"/>
                        <a:t>Выявление необходимости активизировать характерные для каждого человека духовные стимулы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Отсутствие строгих математических методов, конкретного расчета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8448745"/>
                  </a:ext>
                </a:extLst>
              </a:tr>
              <a:tr h="588821">
                <a:tc>
                  <a:txBody>
                    <a:bodyPr/>
                    <a:lstStyle/>
                    <a:p>
                      <a:r>
                        <a:rPr lang="ru-RU" sz="1400" dirty="0"/>
                        <a:t>Затраты на человека – активы компании, которые надо правильно использовать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Неприемлемость других методов в управлении кроме как применения науки о поведении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8594591"/>
                  </a:ext>
                </a:extLst>
              </a:tr>
              <a:tr h="588821">
                <a:tc>
                  <a:txBody>
                    <a:bodyPr/>
                    <a:lstStyle/>
                    <a:p>
                      <a:r>
                        <a:rPr lang="ru-RU" sz="1400" dirty="0"/>
                        <a:t>Формулирование основных требований для отбора людей на руководящие должности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5065652"/>
                  </a:ext>
                </a:extLst>
              </a:tr>
              <a:tr h="588821">
                <a:tc>
                  <a:txBody>
                    <a:bodyPr/>
                    <a:lstStyle/>
                    <a:p>
                      <a:r>
                        <a:rPr lang="ru-RU" sz="1400" dirty="0"/>
                        <a:t>Руководитель ориентируется на своих сотрудников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901627"/>
                  </a:ext>
                </a:extLst>
              </a:tr>
              <a:tr h="341142">
                <a:tc>
                  <a:txBody>
                    <a:bodyPr/>
                    <a:lstStyle/>
                    <a:p>
                      <a:r>
                        <a:rPr lang="ru-RU" sz="1400" dirty="0"/>
                        <a:t>Разработка теории социального управления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923071"/>
                  </a:ext>
                </a:extLst>
              </a:tr>
              <a:tr h="588821">
                <a:tc>
                  <a:txBody>
                    <a:bodyPr/>
                    <a:lstStyle/>
                    <a:p>
                      <a:r>
                        <a:rPr lang="ru-RU" sz="1400" dirty="0"/>
                        <a:t>Стремление помочь работнику в осознании собственных возможностей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411889"/>
                  </a:ext>
                </a:extLst>
              </a:tr>
              <a:tr h="841173">
                <a:tc>
                  <a:txBody>
                    <a:bodyPr/>
                    <a:lstStyle/>
                    <a:p>
                      <a:r>
                        <a:rPr lang="ru-RU" sz="1400" dirty="0"/>
                        <a:t>Идея гармонии труда и капитала, достигаемая при правильной мотивации и учете интересов всех заинтересованных лиц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92415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094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35FFB6-4E92-4ACE-AEE3-7E4C92FA7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Характеристика моделей человеческих потребностей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83CB866-4938-4FC6-BDFF-A85983C29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32B215-E83B-441C-B661-EC5CB6D505B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47822CA-0478-4B2E-80BE-3ECD8F360840}"/>
              </a:ext>
            </a:extLst>
          </p:cNvPr>
          <p:cNvSpPr/>
          <p:nvPr/>
        </p:nvSpPr>
        <p:spPr>
          <a:xfrm>
            <a:off x="45028" y="2129864"/>
            <a:ext cx="1902746" cy="5802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Самоактуализация и полное удовлетворение потребностей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768C24B-6ED6-4D22-B95F-3A112CE167D3}"/>
              </a:ext>
            </a:extLst>
          </p:cNvPr>
          <p:cNvSpPr/>
          <p:nvPr/>
        </p:nvSpPr>
        <p:spPr>
          <a:xfrm>
            <a:off x="45028" y="1628800"/>
            <a:ext cx="1963586" cy="580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иерархии потребностей по А.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Маслоу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BBC0E2-8C3D-495A-9880-B78D3734C2E3}"/>
              </a:ext>
            </a:extLst>
          </p:cNvPr>
          <p:cNvSpPr/>
          <p:nvPr/>
        </p:nvSpPr>
        <p:spPr>
          <a:xfrm>
            <a:off x="45028" y="2848816"/>
            <a:ext cx="1902746" cy="5802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Самоактуализация и полное удовлетворение потребностей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A2E5AAC-7D95-4DED-8B4C-2B43E65A9AFD}"/>
              </a:ext>
            </a:extLst>
          </p:cNvPr>
          <p:cNvSpPr/>
          <p:nvPr/>
        </p:nvSpPr>
        <p:spPr>
          <a:xfrm>
            <a:off x="45027" y="3567768"/>
            <a:ext cx="1902746" cy="5802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 в принадлежности и социальные потребности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02773A5-2D0F-49D7-82E5-D6FF653BE0DF}"/>
              </a:ext>
            </a:extLst>
          </p:cNvPr>
          <p:cNvSpPr/>
          <p:nvPr/>
        </p:nvSpPr>
        <p:spPr>
          <a:xfrm>
            <a:off x="45027" y="4288652"/>
            <a:ext cx="1902746" cy="5802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 в безопасности и защищенности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254E559-BE22-41B8-8BC4-5FD5DDB3B76B}"/>
              </a:ext>
            </a:extLst>
          </p:cNvPr>
          <p:cNvSpPr/>
          <p:nvPr/>
        </p:nvSpPr>
        <p:spPr>
          <a:xfrm>
            <a:off x="45027" y="5005672"/>
            <a:ext cx="1902746" cy="5802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Физиологические потребности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CAE8F60-547E-4DF6-99C5-97C758716575}"/>
              </a:ext>
            </a:extLst>
          </p:cNvPr>
          <p:cNvSpPr/>
          <p:nvPr/>
        </p:nvSpPr>
        <p:spPr>
          <a:xfrm>
            <a:off x="2185309" y="2129864"/>
            <a:ext cx="1902746" cy="9173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Потребность достижения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4436557-8FAE-485F-9E57-A3C2DA02520B}"/>
              </a:ext>
            </a:extLst>
          </p:cNvPr>
          <p:cNvSpPr/>
          <p:nvPr/>
        </p:nvSpPr>
        <p:spPr>
          <a:xfrm>
            <a:off x="2185309" y="1628800"/>
            <a:ext cx="1902746" cy="580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Мак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Клелланда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725F0E8-35E3-47D1-9D66-B2F442B23B1E}"/>
              </a:ext>
            </a:extLst>
          </p:cNvPr>
          <p:cNvSpPr/>
          <p:nvPr/>
        </p:nvSpPr>
        <p:spPr>
          <a:xfrm>
            <a:off x="2185308" y="3206292"/>
            <a:ext cx="1902746" cy="12463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Потребность власти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F878B6C-F285-494F-B6B0-484C066403E4}"/>
              </a:ext>
            </a:extLst>
          </p:cNvPr>
          <p:cNvSpPr/>
          <p:nvPr/>
        </p:nvSpPr>
        <p:spPr>
          <a:xfrm>
            <a:off x="2185308" y="4611712"/>
            <a:ext cx="1902746" cy="9741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 в принадлежности к группе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27C36BB-45D3-4801-8D5D-43A8659C3FA8}"/>
              </a:ext>
            </a:extLst>
          </p:cNvPr>
          <p:cNvSpPr/>
          <p:nvPr/>
        </p:nvSpPr>
        <p:spPr>
          <a:xfrm>
            <a:off x="4903109" y="2136770"/>
            <a:ext cx="2846975" cy="11626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сама по себе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Достижения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Возможности роста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Ответственность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Продвижение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Признание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546065C-BEA6-4848-AAEF-B90CEDC32DEB}"/>
              </a:ext>
            </a:extLst>
          </p:cNvPr>
          <p:cNvSpPr/>
          <p:nvPr/>
        </p:nvSpPr>
        <p:spPr>
          <a:xfrm>
            <a:off x="4903109" y="1635706"/>
            <a:ext cx="2846975" cy="580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Двухфакторная модель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Ф.Герцберга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4C9F94D-CB1C-4216-AE4A-467FC9D41641}"/>
              </a:ext>
            </a:extLst>
          </p:cNvPr>
          <p:cNvSpPr/>
          <p:nvPr/>
        </p:nvSpPr>
        <p:spPr>
          <a:xfrm>
            <a:off x="4903108" y="3429025"/>
            <a:ext cx="2846975" cy="21568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Статус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Отношения с руководителем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Отношения с коллегами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Отношения с подчиненными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Качество руководства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Политика и управление компанией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Надежная работа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 работы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Оплата труда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B646F8A-ECE3-422A-AE54-EFDE62A89974}"/>
              </a:ext>
            </a:extLst>
          </p:cNvPr>
          <p:cNvSpPr/>
          <p:nvPr/>
        </p:nvSpPr>
        <p:spPr>
          <a:xfrm rot="16200000">
            <a:off x="3783431" y="2575290"/>
            <a:ext cx="14243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Мотивирующие </a:t>
            </a:r>
          </a:p>
          <a:p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факторы</a:t>
            </a:r>
            <a:endParaRPr lang="ru-RU" sz="1200" b="1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C25F9D9-95DF-4A37-9C5E-491EE1BFC290}"/>
              </a:ext>
            </a:extLst>
          </p:cNvPr>
          <p:cNvSpPr/>
          <p:nvPr/>
        </p:nvSpPr>
        <p:spPr>
          <a:xfrm rot="16200000">
            <a:off x="3820301" y="4170993"/>
            <a:ext cx="13505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Гигиенические </a:t>
            </a:r>
          </a:p>
          <a:p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факторы</a:t>
            </a:r>
            <a:endParaRPr lang="ru-RU" sz="1200" b="1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1C626788-A7F2-488B-9254-F241426AE9F2}"/>
              </a:ext>
            </a:extLst>
          </p:cNvPr>
          <p:cNvSpPr/>
          <p:nvPr/>
        </p:nvSpPr>
        <p:spPr>
          <a:xfrm>
            <a:off x="7942165" y="2143921"/>
            <a:ext cx="1902746" cy="9173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 роста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456FDA6-20F1-4F74-BF70-34AA0E6448F2}"/>
              </a:ext>
            </a:extLst>
          </p:cNvPr>
          <p:cNvSpPr/>
          <p:nvPr/>
        </p:nvSpPr>
        <p:spPr>
          <a:xfrm>
            <a:off x="7942165" y="1642857"/>
            <a:ext cx="1902746" cy="580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Модель </a:t>
            </a:r>
            <a:r>
              <a:rPr lang="en-US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ERG </a:t>
            </a:r>
            <a:r>
              <a:rPr lang="ru-RU" sz="1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К.Альдерфера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2B857FF9-AE36-4DD3-8C8C-BA8D700081FF}"/>
              </a:ext>
            </a:extLst>
          </p:cNvPr>
          <p:cNvSpPr/>
          <p:nvPr/>
        </p:nvSpPr>
        <p:spPr>
          <a:xfrm>
            <a:off x="7942164" y="3220349"/>
            <a:ext cx="1902746" cy="124633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 взаимосвязей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68AF45ED-1B1B-47C8-9F81-82DF81E95BC1}"/>
              </a:ext>
            </a:extLst>
          </p:cNvPr>
          <p:cNvSpPr/>
          <p:nvPr/>
        </p:nvSpPr>
        <p:spPr>
          <a:xfrm>
            <a:off x="7942164" y="4625769"/>
            <a:ext cx="1902746" cy="9741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Потребности существования</a:t>
            </a:r>
          </a:p>
        </p:txBody>
      </p:sp>
    </p:spTree>
    <p:extLst>
      <p:ext uri="{BB962C8B-B14F-4D97-AF65-F5344CB8AC3E}">
        <p14:creationId xmlns:p14="http://schemas.microsoft.com/office/powerpoint/2010/main" val="3919466171"/>
      </p:ext>
    </p:extLst>
  </p:cSld>
  <p:clrMapOvr>
    <a:masterClrMapping/>
  </p:clrMapOvr>
</p:sld>
</file>

<file path=ppt/theme/theme1.xml><?xml version="1.0" encoding="utf-8"?>
<a:theme xmlns:a="http://schemas.openxmlformats.org/drawingml/2006/main" name="1_Red-grey-ascetic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МФК, Л№4 Трудовой потенциал национальной экономики_коррекция1.1</Template>
  <TotalTime>9046</TotalTime>
  <Words>992</Words>
  <Application>Microsoft Office PowerPoint</Application>
  <PresentationFormat>Лист A4 (210x297 мм)</PresentationFormat>
  <Paragraphs>230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1_Red-grey-ascetic</vt:lpstr>
      <vt:lpstr>Структура совокупной модели человека в цифровом обществе</vt:lpstr>
      <vt:lpstr>Четыре типа моделей исследования человека</vt:lpstr>
      <vt:lpstr> Сравнение характеристик экономического и социологического человека</vt:lpstr>
      <vt:lpstr> Сравнительные характеристики теоретических представлений об индивиде</vt:lpstr>
      <vt:lpstr> Модель структуры личности по З.Фрейду </vt:lpstr>
      <vt:lpstr> Интегративная модель Портера-Лоулера</vt:lpstr>
      <vt:lpstr>Модель человеческих взаимоотношений  (Э. Мэйо, А. Маслоу, М. Фоллетт, Ф. Херцберг)</vt:lpstr>
      <vt:lpstr>Характерные черты школы человеческих отношений и школы поведенческих наук  (Дуглас Макгрегор, Фредерик Герцберг, Ренсис Лайкерт, Абрахам Маслоу.) </vt:lpstr>
      <vt:lpstr> Характеристика моделей человеческих потребностей</vt:lpstr>
      <vt:lpstr>Классификации ценностей по Б.С. Еврасову</vt:lpstr>
      <vt:lpstr> Типология общечеловеческих, и индивидуально-групповых ценностей</vt:lpstr>
      <vt:lpstr>Четыре типа счастья по Бен-Шахару</vt:lpstr>
      <vt:lpstr>Презентация PowerPoint</vt:lpstr>
      <vt:lpstr>Вариант функционального соответствия подсистем (7 уровней совместимости):  человека, семьи, организации и общества </vt:lpstr>
      <vt:lpstr> Совокупная модель человека в иерархии ценностей и потребностей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---------------------------------------------(рис.1)----------------------------------------</dc:title>
  <dc:creator>VN</dc:creator>
  <cp:lastModifiedBy>Морозов Владимир Александрович</cp:lastModifiedBy>
  <cp:revision>1241</cp:revision>
  <dcterms:created xsi:type="dcterms:W3CDTF">2016-10-04T06:35:03Z</dcterms:created>
  <dcterms:modified xsi:type="dcterms:W3CDTF">2019-04-01T08:50:20Z</dcterms:modified>
</cp:coreProperties>
</file>