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2"/>
  </p:notesMasterIdLst>
  <p:handoutMasterIdLst>
    <p:handoutMasterId r:id="rId13"/>
  </p:handoutMasterIdLst>
  <p:sldIdLst>
    <p:sldId id="271" r:id="rId2"/>
    <p:sldId id="274" r:id="rId3"/>
    <p:sldId id="273" r:id="rId4"/>
    <p:sldId id="270" r:id="rId5"/>
    <p:sldId id="269" r:id="rId6"/>
    <p:sldId id="261" r:id="rId7"/>
    <p:sldId id="267" r:id="rId8"/>
    <p:sldId id="264" r:id="rId9"/>
    <p:sldId id="272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58" autoAdjust="0"/>
  </p:normalViewPr>
  <p:slideViewPr>
    <p:cSldViewPr>
      <p:cViewPr varScale="1">
        <p:scale>
          <a:sx n="82" d="100"/>
          <a:sy n="82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0DB306-B228-4EC6-BD92-2BD5AB51250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4085528-1FF3-4FAC-944D-801F3D4C16B6}">
      <dgm:prSet phldrT="[Текст]"/>
      <dgm:spPr/>
      <dgm:t>
        <a:bodyPr/>
        <a:lstStyle/>
        <a:p>
          <a:r>
            <a:rPr lang="ru-RU" dirty="0" smtClean="0"/>
            <a:t>Стажировки</a:t>
          </a:r>
          <a:endParaRPr lang="ru-RU" dirty="0"/>
        </a:p>
      </dgm:t>
    </dgm:pt>
    <dgm:pt modelId="{2C607F59-9917-48EF-8494-78880D91FCCE}" type="parTrans" cxnId="{6E7A9DDC-1B7F-4656-B1C3-7062B1C0D099}">
      <dgm:prSet/>
      <dgm:spPr/>
      <dgm:t>
        <a:bodyPr/>
        <a:lstStyle/>
        <a:p>
          <a:endParaRPr lang="ru-RU"/>
        </a:p>
      </dgm:t>
    </dgm:pt>
    <dgm:pt modelId="{D16B838F-C561-4DD7-AFD2-7BEADB5C4DAA}" type="sibTrans" cxnId="{6E7A9DDC-1B7F-4656-B1C3-7062B1C0D099}">
      <dgm:prSet/>
      <dgm:spPr/>
      <dgm:t>
        <a:bodyPr/>
        <a:lstStyle/>
        <a:p>
          <a:endParaRPr lang="ru-RU"/>
        </a:p>
      </dgm:t>
    </dgm:pt>
    <dgm:pt modelId="{C61FE26A-0B66-47A9-97EF-0B6AE2E3BAA4}">
      <dgm:prSet phldrT="[Текст]"/>
      <dgm:spPr/>
      <dgm:t>
        <a:bodyPr/>
        <a:lstStyle/>
        <a:p>
          <a:r>
            <a:rPr lang="ru-RU" dirty="0" smtClean="0"/>
            <a:t>Зарубежные профессора и студенты</a:t>
          </a:r>
          <a:endParaRPr lang="ru-RU" dirty="0"/>
        </a:p>
      </dgm:t>
    </dgm:pt>
    <dgm:pt modelId="{81339C2C-DBD6-494F-9033-CDB4CC097C81}" type="parTrans" cxnId="{59DEECF9-05CA-423C-B172-397969420668}">
      <dgm:prSet/>
      <dgm:spPr/>
      <dgm:t>
        <a:bodyPr/>
        <a:lstStyle/>
        <a:p>
          <a:endParaRPr lang="ru-RU"/>
        </a:p>
      </dgm:t>
    </dgm:pt>
    <dgm:pt modelId="{03AD4876-D469-4DED-A837-E671C2E64E79}" type="sibTrans" cxnId="{59DEECF9-05CA-423C-B172-397969420668}">
      <dgm:prSet/>
      <dgm:spPr/>
      <dgm:t>
        <a:bodyPr/>
        <a:lstStyle/>
        <a:p>
          <a:endParaRPr lang="ru-RU"/>
        </a:p>
      </dgm:t>
    </dgm:pt>
    <dgm:pt modelId="{E844D0D0-9AA2-4786-B50E-5C68664EFC52}">
      <dgm:prSet phldrT="[Текст]"/>
      <dgm:spPr/>
      <dgm:t>
        <a:bodyPr/>
        <a:lstStyle/>
        <a:p>
          <a:r>
            <a:rPr lang="ru-RU" dirty="0" smtClean="0"/>
            <a:t>Программы двух дипломов</a:t>
          </a:r>
          <a:endParaRPr lang="ru-RU" dirty="0"/>
        </a:p>
      </dgm:t>
    </dgm:pt>
    <dgm:pt modelId="{E28A2B89-2765-4393-AF6B-740CBD53B566}" type="parTrans" cxnId="{F7E28E3C-AC80-480B-8A25-D36DB1A815A2}">
      <dgm:prSet/>
      <dgm:spPr/>
      <dgm:t>
        <a:bodyPr/>
        <a:lstStyle/>
        <a:p>
          <a:endParaRPr lang="ru-RU"/>
        </a:p>
      </dgm:t>
    </dgm:pt>
    <dgm:pt modelId="{C467CCF5-0E02-4B0C-98F0-1494569A2311}" type="sibTrans" cxnId="{F7E28E3C-AC80-480B-8A25-D36DB1A815A2}">
      <dgm:prSet/>
      <dgm:spPr/>
      <dgm:t>
        <a:bodyPr/>
        <a:lstStyle/>
        <a:p>
          <a:endParaRPr lang="ru-RU"/>
        </a:p>
      </dgm:t>
    </dgm:pt>
    <dgm:pt modelId="{A4D74D58-CEC7-4B82-BF11-488F216F6B15}" type="pres">
      <dgm:prSet presAssocID="{620DB306-B228-4EC6-BD92-2BD5AB512506}" presName="compositeShape" presStyleCnt="0">
        <dgm:presLayoutVars>
          <dgm:chMax val="7"/>
          <dgm:dir/>
          <dgm:resizeHandles val="exact"/>
        </dgm:presLayoutVars>
      </dgm:prSet>
      <dgm:spPr/>
    </dgm:pt>
    <dgm:pt modelId="{C67BF8B7-196B-4DEF-B03E-F0F08C0E0799}" type="pres">
      <dgm:prSet presAssocID="{84085528-1FF3-4FAC-944D-801F3D4C16B6}" presName="circ1" presStyleLbl="vennNode1" presStyleIdx="0" presStyleCnt="3" custLinFactNeighborX="-2239" custLinFactNeighborY="-4571"/>
      <dgm:spPr/>
      <dgm:t>
        <a:bodyPr/>
        <a:lstStyle/>
        <a:p>
          <a:endParaRPr lang="ru-RU"/>
        </a:p>
      </dgm:t>
    </dgm:pt>
    <dgm:pt modelId="{75A9D7D1-9FFF-4C36-B52F-FCA5E063AB98}" type="pres">
      <dgm:prSet presAssocID="{84085528-1FF3-4FAC-944D-801F3D4C16B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BBE79-9E05-48E4-9DCE-48B5BB660E34}" type="pres">
      <dgm:prSet presAssocID="{C61FE26A-0B66-47A9-97EF-0B6AE2E3BAA4}" presName="circ2" presStyleLbl="vennNode1" presStyleIdx="1" presStyleCnt="3" custLinFactNeighborX="1479" custLinFactNeighborY="-2394"/>
      <dgm:spPr/>
      <dgm:t>
        <a:bodyPr/>
        <a:lstStyle/>
        <a:p>
          <a:endParaRPr lang="ru-RU"/>
        </a:p>
      </dgm:t>
    </dgm:pt>
    <dgm:pt modelId="{69760F56-DD45-4D77-8F9E-CFE36C49D56E}" type="pres">
      <dgm:prSet presAssocID="{C61FE26A-0B66-47A9-97EF-0B6AE2E3BAA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F2D86-1F9A-4BDA-914D-0E5215621B52}" type="pres">
      <dgm:prSet presAssocID="{E844D0D0-9AA2-4786-B50E-5C68664EFC52}" presName="circ3" presStyleLbl="vennNode1" presStyleIdx="2" presStyleCnt="3" custLinFactNeighborX="-3469" custLinFactNeighborY="-2394"/>
      <dgm:spPr/>
      <dgm:t>
        <a:bodyPr/>
        <a:lstStyle/>
        <a:p>
          <a:endParaRPr lang="ru-RU"/>
        </a:p>
      </dgm:t>
    </dgm:pt>
    <dgm:pt modelId="{73F49448-7FFE-4692-A95D-C78F1B4818AC}" type="pres">
      <dgm:prSet presAssocID="{E844D0D0-9AA2-4786-B50E-5C68664EFC5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0C24C1-0CBD-4546-9864-74EA787B7D3F}" type="presOf" srcId="{84085528-1FF3-4FAC-944D-801F3D4C16B6}" destId="{75A9D7D1-9FFF-4C36-B52F-FCA5E063AB98}" srcOrd="1" destOrd="0" presId="urn:microsoft.com/office/officeart/2005/8/layout/venn1"/>
    <dgm:cxn modelId="{B3F75FD4-57AB-4B8A-985B-8047AA69834B}" type="presOf" srcId="{E844D0D0-9AA2-4786-B50E-5C68664EFC52}" destId="{73F49448-7FFE-4692-A95D-C78F1B4818AC}" srcOrd="1" destOrd="0" presId="urn:microsoft.com/office/officeart/2005/8/layout/venn1"/>
    <dgm:cxn modelId="{398A8454-F892-4F4E-BB47-4471DE1DFC60}" type="presOf" srcId="{C61FE26A-0B66-47A9-97EF-0B6AE2E3BAA4}" destId="{E64BBE79-9E05-48E4-9DCE-48B5BB660E34}" srcOrd="0" destOrd="0" presId="urn:microsoft.com/office/officeart/2005/8/layout/venn1"/>
    <dgm:cxn modelId="{44D64CEE-163D-434D-A4D5-DEE2A9403792}" type="presOf" srcId="{C61FE26A-0B66-47A9-97EF-0B6AE2E3BAA4}" destId="{69760F56-DD45-4D77-8F9E-CFE36C49D56E}" srcOrd="1" destOrd="0" presId="urn:microsoft.com/office/officeart/2005/8/layout/venn1"/>
    <dgm:cxn modelId="{6E17660C-5475-40C6-9660-16691D3B7A58}" type="presOf" srcId="{E844D0D0-9AA2-4786-B50E-5C68664EFC52}" destId="{C3EF2D86-1F9A-4BDA-914D-0E5215621B52}" srcOrd="0" destOrd="0" presId="urn:microsoft.com/office/officeart/2005/8/layout/venn1"/>
    <dgm:cxn modelId="{6E7A9DDC-1B7F-4656-B1C3-7062B1C0D099}" srcId="{620DB306-B228-4EC6-BD92-2BD5AB512506}" destId="{84085528-1FF3-4FAC-944D-801F3D4C16B6}" srcOrd="0" destOrd="0" parTransId="{2C607F59-9917-48EF-8494-78880D91FCCE}" sibTransId="{D16B838F-C561-4DD7-AFD2-7BEADB5C4DAA}"/>
    <dgm:cxn modelId="{396D7718-5F46-4B4C-B9DC-C09B87513A71}" type="presOf" srcId="{620DB306-B228-4EC6-BD92-2BD5AB512506}" destId="{A4D74D58-CEC7-4B82-BF11-488F216F6B15}" srcOrd="0" destOrd="0" presId="urn:microsoft.com/office/officeart/2005/8/layout/venn1"/>
    <dgm:cxn modelId="{59DEECF9-05CA-423C-B172-397969420668}" srcId="{620DB306-B228-4EC6-BD92-2BD5AB512506}" destId="{C61FE26A-0B66-47A9-97EF-0B6AE2E3BAA4}" srcOrd="1" destOrd="0" parTransId="{81339C2C-DBD6-494F-9033-CDB4CC097C81}" sibTransId="{03AD4876-D469-4DED-A837-E671C2E64E79}"/>
    <dgm:cxn modelId="{F7E28E3C-AC80-480B-8A25-D36DB1A815A2}" srcId="{620DB306-B228-4EC6-BD92-2BD5AB512506}" destId="{E844D0D0-9AA2-4786-B50E-5C68664EFC52}" srcOrd="2" destOrd="0" parTransId="{E28A2B89-2765-4393-AF6B-740CBD53B566}" sibTransId="{C467CCF5-0E02-4B0C-98F0-1494569A2311}"/>
    <dgm:cxn modelId="{F1E2AF77-93B5-43AE-B5C8-B9946D8152EE}" type="presOf" srcId="{84085528-1FF3-4FAC-944D-801F3D4C16B6}" destId="{C67BF8B7-196B-4DEF-B03E-F0F08C0E0799}" srcOrd="0" destOrd="0" presId="urn:microsoft.com/office/officeart/2005/8/layout/venn1"/>
    <dgm:cxn modelId="{27260E7B-7484-4B10-A0F4-2F650F96F320}" type="presParOf" srcId="{A4D74D58-CEC7-4B82-BF11-488F216F6B15}" destId="{C67BF8B7-196B-4DEF-B03E-F0F08C0E0799}" srcOrd="0" destOrd="0" presId="urn:microsoft.com/office/officeart/2005/8/layout/venn1"/>
    <dgm:cxn modelId="{EC0305BF-8E46-4176-BB1C-2DFCF6333EDB}" type="presParOf" srcId="{A4D74D58-CEC7-4B82-BF11-488F216F6B15}" destId="{75A9D7D1-9FFF-4C36-B52F-FCA5E063AB98}" srcOrd="1" destOrd="0" presId="urn:microsoft.com/office/officeart/2005/8/layout/venn1"/>
    <dgm:cxn modelId="{0818AE50-569C-436C-BE20-1DB35F5E8100}" type="presParOf" srcId="{A4D74D58-CEC7-4B82-BF11-488F216F6B15}" destId="{E64BBE79-9E05-48E4-9DCE-48B5BB660E34}" srcOrd="2" destOrd="0" presId="urn:microsoft.com/office/officeart/2005/8/layout/venn1"/>
    <dgm:cxn modelId="{2615FD21-EFD7-4D5C-A286-6FDF6939DF72}" type="presParOf" srcId="{A4D74D58-CEC7-4B82-BF11-488F216F6B15}" destId="{69760F56-DD45-4D77-8F9E-CFE36C49D56E}" srcOrd="3" destOrd="0" presId="urn:microsoft.com/office/officeart/2005/8/layout/venn1"/>
    <dgm:cxn modelId="{519B2A4F-E9A2-4C15-BA15-5689618F62EE}" type="presParOf" srcId="{A4D74D58-CEC7-4B82-BF11-488F216F6B15}" destId="{C3EF2D86-1F9A-4BDA-914D-0E5215621B52}" srcOrd="4" destOrd="0" presId="urn:microsoft.com/office/officeart/2005/8/layout/venn1"/>
    <dgm:cxn modelId="{5BB0F51B-FC2B-404F-869D-499E22964E4E}" type="presParOf" srcId="{A4D74D58-CEC7-4B82-BF11-488F216F6B15}" destId="{73F49448-7FFE-4692-A95D-C78F1B4818A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BF8B7-196B-4DEF-B03E-F0F08C0E0799}">
      <dsp:nvSpPr>
        <dsp:cNvPr id="0" name=""/>
        <dsp:cNvSpPr/>
      </dsp:nvSpPr>
      <dsp:spPr>
        <a:xfrm>
          <a:off x="3059826" y="0"/>
          <a:ext cx="2894721" cy="28947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Стажировки</a:t>
          </a:r>
          <a:endParaRPr lang="ru-RU" sz="2500" kern="1200" dirty="0"/>
        </a:p>
      </dsp:txBody>
      <dsp:txXfrm>
        <a:off x="3445789" y="506576"/>
        <a:ext cx="2122795" cy="1302624"/>
      </dsp:txXfrm>
    </dsp:sp>
    <dsp:sp modelId="{E64BBE79-9E05-48E4-9DCE-48B5BB660E34}">
      <dsp:nvSpPr>
        <dsp:cNvPr id="0" name=""/>
        <dsp:cNvSpPr/>
      </dsp:nvSpPr>
      <dsp:spPr>
        <a:xfrm>
          <a:off x="4211964" y="1800208"/>
          <a:ext cx="2894721" cy="28947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Зарубежные профессора и студенты</a:t>
          </a:r>
          <a:endParaRPr lang="ru-RU" sz="2500" kern="1200" dirty="0"/>
        </a:p>
      </dsp:txBody>
      <dsp:txXfrm>
        <a:off x="5097266" y="2548011"/>
        <a:ext cx="1736832" cy="1592096"/>
      </dsp:txXfrm>
    </dsp:sp>
    <dsp:sp modelId="{C3EF2D86-1F9A-4BDA-914D-0E5215621B52}">
      <dsp:nvSpPr>
        <dsp:cNvPr id="0" name=""/>
        <dsp:cNvSpPr/>
      </dsp:nvSpPr>
      <dsp:spPr>
        <a:xfrm>
          <a:off x="1979709" y="1800208"/>
          <a:ext cx="2894721" cy="28947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Программы двух дипломов</a:t>
          </a:r>
          <a:endParaRPr lang="ru-RU" sz="2500" kern="1200" dirty="0"/>
        </a:p>
      </dsp:txBody>
      <dsp:txXfrm>
        <a:off x="2252295" y="2548011"/>
        <a:ext cx="1736832" cy="1592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75F6A2D-254C-47D9-8A99-47FCDE267DF9}" type="datetimeFigureOut">
              <a:rPr lang="ru-RU"/>
              <a:pPr/>
              <a:t>10.10.2017</a:t>
            </a:fld>
            <a:endParaRPr lang="ru-RU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681C18C-B4B3-4C3A-8AB5-4D7D7DFAB0D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830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C2E3761-873F-4494-B123-FADA32581D4F}" type="datetimeFigureOut">
              <a:rPr lang="ru-RU"/>
              <a:pPr/>
              <a:t>10.10.2017</a:t>
            </a:fld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375EF97-4A66-4958-B7E7-B9C99E865E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865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67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2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62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809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64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106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86BD5-A1EC-4B07-97C0-B8D99C75E8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F6EAC-0295-4235-8B13-684B93C0C8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A18CF-14B4-44BD-8BEC-7552621B75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72BF9-15C8-46F1-8688-7AE7D3CEB8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41567-60B8-408E-A8C4-5C037A0B65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8ABDF-EC9B-4BC3-A723-5E91323923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FB300-CF51-4720-A667-BEAEDC3819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B04EC-CAFC-43F7-8480-15C4A3DF3B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A5890-AF11-41EB-A483-79F0434A6D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4AB4B-EF76-4B06-BD1C-9F050B47D7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DE7C3-CCE9-4A5D-B10D-D06A546C8E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3F3E41-CF94-47F0-8DAD-C913665588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natalia\Dropbox\2018_&#1055;&#1050;\8%20&#1086;&#1082;&#1090;%202017_&#1044;&#1054;&#1044;%20&#1041;&#1040;&#1050;\&#1089;&#1090;&#1072;&#1078;&#1080;&#1088;&#1086;&#1074;&#1082;&#1080;_&#1089;&#1077;&#1085;&#1090;&#1103;&#1073;&#1088;&#1100;17_1.mp4" TargetMode="External"/><Relationship Id="rId1" Type="http://schemas.microsoft.com/office/2007/relationships/media" Target="file:///C:\Users\natalia\Dropbox\2018_&#1055;&#1050;\8%20&#1086;&#1082;&#1090;%202017_&#1044;&#1054;&#1044;%20&#1041;&#1040;&#1050;\&#1089;&#1090;&#1072;&#1078;&#1080;&#1088;&#1086;&#1074;&#1082;&#1080;_&#1089;&#1077;&#1085;&#1090;&#1103;&#1073;&#1088;&#1100;17_1.mp4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s421423.vk.me/v421423989/2660/4yAQjuRGl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Экономический факультет МГУ – окно в большой мир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434" name="Picture 2" descr="http://www.econ.msu.ru/images/EF-Logo-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2267744" cy="89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941168"/>
            <a:ext cx="8229600" cy="151216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latin typeface="Times New Roman" pitchFamily="18" charset="0"/>
              </a:rPr>
              <a:t>Более подробную информацию о студенческих обменах и других возможностях, предоставляемых студентам в области международного сотрудничества, можно найти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 на сайте экономического факультета</a:t>
            </a:r>
          </a:p>
        </p:txBody>
      </p:sp>
      <p:pic>
        <p:nvPicPr>
          <p:cNvPr id="6" name="Picture 2" descr="http://cs421423.vk.me/v421423989/2660/4yAQjuRGl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5184576" cy="304657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07296" y="188640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ЖДЕМ ВАС НА НАШЕМ ФАКУЛЬТЕТЕ!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www.econ.msu.ru/images/EF-Logo-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2343150" cy="8953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тажировки_сентябрь17_1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96536" cy="7047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1268760"/>
          <a:ext cx="9144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2592" y="116632"/>
            <a:ext cx="650140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Возможности для студентов</a:t>
            </a:r>
            <a:endParaRPr lang="ru-RU" dirty="0"/>
          </a:p>
        </p:txBody>
      </p:sp>
      <p:pic>
        <p:nvPicPr>
          <p:cNvPr id="35844" name="Picture 4" descr="http://www.econ.msu.ru/cmt2/lib/c/1137/image/image0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24744"/>
            <a:ext cx="3491880" cy="2625895"/>
          </a:xfrm>
          <a:prstGeom prst="rect">
            <a:avLst/>
          </a:prstGeom>
          <a:noFill/>
        </p:spPr>
      </p:pic>
      <p:pic>
        <p:nvPicPr>
          <p:cNvPr id="35846" name="Picture 6" descr="http://www.econ.msu.ru/cmt2/lib/c/1137/image/image0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1124744"/>
            <a:ext cx="3563888" cy="2622889"/>
          </a:xfrm>
          <a:prstGeom prst="rect">
            <a:avLst/>
          </a:prstGeom>
          <a:noFill/>
        </p:spPr>
      </p:pic>
      <p:pic>
        <p:nvPicPr>
          <p:cNvPr id="10" name="Picture 2" descr="http://www.econ.msu.ru/sys/raw.php?o=23909&amp;p=Thumbnai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5099843"/>
            <a:ext cx="2843808" cy="1758157"/>
          </a:xfrm>
          <a:prstGeom prst="rect">
            <a:avLst/>
          </a:prstGeom>
          <a:noFill/>
        </p:spPr>
      </p:pic>
      <p:pic>
        <p:nvPicPr>
          <p:cNvPr id="35850" name="Picture 10" descr="http://3.bp.blogspot.com/-Whpm0TMGXwY/UwRoaUPl_-I/AAAAAAAAAmI/niCWayJjcSI/s1600/school_123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085183"/>
            <a:ext cx="2463294" cy="1772815"/>
          </a:xfrm>
          <a:prstGeom prst="rect">
            <a:avLst/>
          </a:prstGeom>
          <a:noFill/>
        </p:spPr>
      </p:pic>
      <p:pic>
        <p:nvPicPr>
          <p:cNvPr id="17410" name="Picture 2" descr="http://www.econ.msu.ru/images/EF-Logo-7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88640"/>
            <a:ext cx="2343150" cy="8953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42852"/>
            <a:ext cx="6533328" cy="112590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Что это дает?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65586"/>
            <a:ext cx="8229600" cy="4063614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sz="2200" dirty="0" smtClean="0">
                <a:latin typeface="Times New Roman" pitchFamily="18" charset="0"/>
              </a:rPr>
              <a:t>Расширение кругозора и накопление культурного багажа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sz="2200" dirty="0" smtClean="0">
                <a:latin typeface="Times New Roman" pitchFamily="18" charset="0"/>
              </a:rPr>
              <a:t>Знакомство с системой образования в разных странах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sz="2200" dirty="0" smtClean="0">
                <a:latin typeface="Times New Roman" pitchFamily="18" charset="0"/>
              </a:rPr>
              <a:t>Непосредственный опыт взаимодействия с другими социально-экономическими и культурно-этическими системами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sz="2200" dirty="0" smtClean="0">
                <a:latin typeface="Times New Roman" pitchFamily="18" charset="0"/>
              </a:rPr>
              <a:t>Повышение уровня владения иностранными языками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sz="2200" dirty="0" smtClean="0">
                <a:latin typeface="Times New Roman" pitchFamily="18" charset="0"/>
              </a:rPr>
              <a:t>Приобретение навыков общения и работы в международных коллективах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2" name="Picture 2" descr="https://im0-tub-ru.yandex.net/i?id=16e952d397223ac7533a3034f9f02beb&amp;n=33&amp;h=190&amp;w=2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48249"/>
            <a:ext cx="2714625" cy="1809751"/>
          </a:xfrm>
          <a:prstGeom prst="rect">
            <a:avLst/>
          </a:prstGeom>
          <a:noFill/>
        </p:spPr>
      </p:pic>
      <p:pic>
        <p:nvPicPr>
          <p:cNvPr id="20484" name="Picture 4" descr="http://to-world-travel.ru/img/2015/042505/19385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6480" y="5013176"/>
            <a:ext cx="3017520" cy="1844824"/>
          </a:xfrm>
          <a:prstGeom prst="rect">
            <a:avLst/>
          </a:prstGeom>
          <a:noFill/>
        </p:spPr>
      </p:pic>
      <p:pic>
        <p:nvPicPr>
          <p:cNvPr id="16386" name="Picture 2" descr="http://www.econ.msu.ru/images/EF-Logo-7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2343150" cy="8953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16632"/>
            <a:ext cx="6533328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Поездки за рубеж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571612"/>
            <a:ext cx="8229600" cy="2793492"/>
          </a:xfrm>
        </p:spPr>
        <p:txBody>
          <a:bodyPr>
            <a:normAutofit/>
          </a:bodyPr>
          <a:lstStyle/>
          <a:p>
            <a:pPr lvl="1" eaLnBrk="1" hangingPunct="1">
              <a:defRPr/>
            </a:pPr>
            <a:r>
              <a:rPr lang="ru-RU" sz="2600" dirty="0" smtClean="0">
                <a:latin typeface="Times New Roman" pitchFamily="18" charset="0"/>
              </a:rPr>
              <a:t>Краткосрочная поездка (семинары, летние и зимние школы) от недели до месяца</a:t>
            </a:r>
          </a:p>
          <a:p>
            <a:pPr lvl="1" eaLnBrk="1" hangingPunct="1">
              <a:defRPr/>
            </a:pPr>
            <a:r>
              <a:rPr lang="ru-RU" sz="2600" dirty="0" smtClean="0">
                <a:latin typeface="Times New Roman" pitchFamily="18" charset="0"/>
              </a:rPr>
              <a:t>Стажировки  в зарубежных вузах-партнерах (полгода</a:t>
            </a:r>
            <a:r>
              <a:rPr lang="en-US" sz="2600" dirty="0" smtClean="0">
                <a:latin typeface="Times New Roman" pitchFamily="18" charset="0"/>
              </a:rPr>
              <a:t>-</a:t>
            </a:r>
            <a:r>
              <a:rPr lang="ru-RU" sz="2600" dirty="0" smtClean="0">
                <a:latin typeface="Times New Roman" pitchFamily="18" charset="0"/>
              </a:rPr>
              <a:t>год)</a:t>
            </a:r>
          </a:p>
          <a:p>
            <a:pPr lvl="1" eaLnBrk="1" hangingPunct="1">
              <a:defRPr/>
            </a:pPr>
            <a:r>
              <a:rPr lang="ru-RU" sz="2600" dirty="0" smtClean="0">
                <a:latin typeface="Times New Roman" pitchFamily="18" charset="0"/>
              </a:rPr>
              <a:t>Программа двух дипломов (обучение за рубежом дольше одного года)</a:t>
            </a:r>
          </a:p>
        </p:txBody>
      </p:sp>
      <p:pic>
        <p:nvPicPr>
          <p:cNvPr id="18436" name="Picture 4" descr="http://aviasovet.ru/blog/wp-content/uploads/2013/06/313-ucheba-zagranicej-650x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7049"/>
            <a:ext cx="3707904" cy="2390951"/>
          </a:xfrm>
          <a:prstGeom prst="rect">
            <a:avLst/>
          </a:prstGeom>
          <a:noFill/>
        </p:spPr>
      </p:pic>
      <p:pic>
        <p:nvPicPr>
          <p:cNvPr id="18438" name="Picture 6" descr="http://cs10247.vk.me/u1634967/102391142/x_53c1313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98" y="4509120"/>
            <a:ext cx="3733703" cy="2348881"/>
          </a:xfrm>
          <a:prstGeom prst="rect">
            <a:avLst/>
          </a:prstGeom>
          <a:noFill/>
        </p:spPr>
      </p:pic>
      <p:pic>
        <p:nvPicPr>
          <p:cNvPr id="14338" name="Picture 2" descr="http://www.econ.msu.ru/images/EF-Logo-7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648"/>
            <a:ext cx="2343150" cy="8953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0"/>
            <a:ext cx="6228184" cy="101122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Куда можно поехать? </a:t>
            </a:r>
          </a:p>
        </p:txBody>
      </p:sp>
      <p:pic>
        <p:nvPicPr>
          <p:cNvPr id="16386" name="Picture 2" descr="https://zeitgeist.photo/asset/201303/zg.ilo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  <p:pic>
        <p:nvPicPr>
          <p:cNvPr id="12290" name="Picture 2" descr="http://www.econ.msu.ru/images/EF-Logo-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632"/>
            <a:ext cx="2343150" cy="8953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260648"/>
            <a:ext cx="6588224" cy="85010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Наши зарубежные партнеры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052737"/>
            <a:ext cx="3855942" cy="417646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None/>
              <a:defRPr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</a:rPr>
              <a:t>Германия</a:t>
            </a:r>
            <a:r>
              <a:rPr lang="ru-RU" sz="2800" dirty="0" smtClean="0">
                <a:latin typeface="Times New Roman" pitchFamily="18" charset="0"/>
              </a:rPr>
              <a:t>:</a:t>
            </a:r>
          </a:p>
          <a:p>
            <a:pPr eaLnBrk="1" hangingPunct="1"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Университет им.Гумбольдта (Берлин)</a:t>
            </a:r>
          </a:p>
          <a:p>
            <a:pPr eaLnBrk="1" hangingPunct="1"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Университет им.Гёте (Франкфурт-на-Майне)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Университет Георга Августа (Геттинген)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Университет прикладных наук Георга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Симона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Ома (Нюрнберг)</a:t>
            </a:r>
          </a:p>
          <a:p>
            <a:pPr eaLnBrk="1" hangingPunct="1"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Университет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Мюнстера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Университет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Байройта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Университет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Фризениус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(Кельн)</a:t>
            </a:r>
          </a:p>
          <a:p>
            <a:pPr eaLnBrk="1" hangingPunct="1"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Мюнхенская Школа бизнеса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</a:rPr>
              <a:t>Испания:</a:t>
            </a:r>
          </a:p>
          <a:p>
            <a:pPr marL="342900" lvl="1" indent="-342900">
              <a:buNone/>
              <a:defRPr/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- Университет </a:t>
            </a:r>
            <a:r>
              <a:rPr lang="ru-RU" sz="1500" b="1" i="1" dirty="0" err="1" smtClean="0">
                <a:latin typeface="Times New Roman" pitchFamily="18" charset="0"/>
                <a:cs typeface="Times New Roman" pitchFamily="18" charset="0"/>
              </a:rPr>
              <a:t>Помпеу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 Фабра (Барселона)</a:t>
            </a:r>
          </a:p>
          <a:p>
            <a:pPr marL="342900" lvl="1" indent="-342900">
              <a:buNone/>
              <a:defRPr/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- Университет </a:t>
            </a:r>
            <a:r>
              <a:rPr lang="ru-RU" sz="1500" b="1" i="1" dirty="0" err="1" smtClean="0">
                <a:latin typeface="Times New Roman" pitchFamily="18" charset="0"/>
                <a:cs typeface="Times New Roman" pitchFamily="18" charset="0"/>
              </a:rPr>
              <a:t>Сеу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 Сан Пабло (Мадрид)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</a:rPr>
              <a:t>Польша:</a:t>
            </a:r>
          </a:p>
          <a:p>
            <a:pPr marL="342900" lvl="1" indent="-342900">
              <a:buFontTx/>
              <a:buChar char="-"/>
              <a:defRPr/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Университет им. </a:t>
            </a:r>
            <a:r>
              <a:rPr lang="ru-RU" sz="1500" b="1" i="1" dirty="0" err="1" smtClean="0">
                <a:latin typeface="Times New Roman" pitchFamily="18" charset="0"/>
                <a:cs typeface="Times New Roman" pitchFamily="18" charset="0"/>
              </a:rPr>
              <a:t>Козьминского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 (Варшава)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</a:rPr>
              <a:t>США: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- Университет Дж. </a:t>
            </a:r>
            <a:r>
              <a:rPr lang="ru-RU" sz="1500" b="1" i="1" dirty="0" err="1" smtClean="0">
                <a:latin typeface="Times New Roman" pitchFamily="18" charset="0"/>
                <a:cs typeface="Times New Roman" pitchFamily="18" charset="0"/>
              </a:rPr>
              <a:t>Мейсона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 (Вашингтон)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004048" y="1124744"/>
            <a:ext cx="3855942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eaLnBrk="1" hangingPunct="1"/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</a:rPr>
              <a:t>Великобритания:</a:t>
            </a:r>
          </a:p>
          <a:p>
            <a:pPr lvl="1" eaLnBrk="1" hangingPunct="1"/>
            <a:r>
              <a:rPr lang="ru-RU" sz="2600" b="1" i="1" dirty="0" smtClean="0">
                <a:latin typeface="Times New Roman" pitchFamily="18" charset="0"/>
              </a:rPr>
              <a:t>- Европейская бизнес-школа (Лондон)</a:t>
            </a:r>
          </a:p>
          <a:p>
            <a:pPr lvl="1" eaLnBrk="1" hangingPunct="1"/>
            <a:r>
              <a:rPr lang="ru-RU" sz="2600" b="1" i="1" dirty="0" smtClean="0">
                <a:latin typeface="Times New Roman" pitchFamily="18" charset="0"/>
              </a:rPr>
              <a:t>- Школа бизнеса Оксфордского университета</a:t>
            </a:r>
          </a:p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</a:rPr>
              <a:t>Франция:</a:t>
            </a:r>
          </a:p>
          <a:p>
            <a:pPr lvl="1"/>
            <a:r>
              <a:rPr lang="ru-RU" sz="2600" b="1" i="1" dirty="0" smtClean="0">
                <a:latin typeface="Times New Roman" pitchFamily="18" charset="0"/>
              </a:rPr>
              <a:t>- Университет Дофин (Париж)</a:t>
            </a:r>
          </a:p>
          <a:p>
            <a:pPr lvl="1"/>
            <a:r>
              <a:rPr lang="ru-RU" sz="2600" b="1" i="1" dirty="0" smtClean="0">
                <a:latin typeface="Times New Roman" pitchFamily="18" charset="0"/>
              </a:rPr>
              <a:t>- Университет Париж-1 Сорбонна</a:t>
            </a:r>
            <a:r>
              <a:rPr lang="en-US" sz="2600" b="1" i="1" dirty="0" smtClean="0">
                <a:latin typeface="Times New Roman" pitchFamily="18" charset="0"/>
              </a:rPr>
              <a:t> </a:t>
            </a:r>
            <a:endParaRPr lang="ru-RU" sz="2600" b="1" i="1" dirty="0" smtClean="0">
              <a:latin typeface="Times New Roman" pitchFamily="18" charset="0"/>
            </a:endParaRPr>
          </a:p>
          <a:p>
            <a:pPr lvl="1"/>
            <a:r>
              <a:rPr lang="ru-RU" sz="2600" b="1" i="1" dirty="0" smtClean="0">
                <a:latin typeface="Times New Roman" pitchFamily="18" charset="0"/>
              </a:rPr>
              <a:t>- Международная Школа менеджмента (Париж)</a:t>
            </a:r>
          </a:p>
          <a:p>
            <a:pPr eaLnBrk="1" hangingPunct="1"/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</a:rPr>
              <a:t>Ирландия:</a:t>
            </a:r>
          </a:p>
          <a:p>
            <a:pPr lvl="1" eaLnBrk="1" hangingPunct="1"/>
            <a:r>
              <a:rPr lang="ru-RU" sz="2600" dirty="0" smtClean="0">
                <a:latin typeface="Times New Roman" pitchFamily="18" charset="0"/>
              </a:rPr>
              <a:t>- </a:t>
            </a:r>
            <a:r>
              <a:rPr lang="ru-RU" sz="2600" b="1" i="1" dirty="0" smtClean="0">
                <a:latin typeface="Times New Roman" pitchFamily="18" charset="0"/>
              </a:rPr>
              <a:t>Тринити колледж (Дублин)</a:t>
            </a:r>
          </a:p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</a:rPr>
              <a:t>Италия:</a:t>
            </a:r>
          </a:p>
          <a:p>
            <a:pPr lvl="1" eaLnBrk="1" hangingPunct="1"/>
            <a:r>
              <a:rPr lang="ru-RU" sz="2600" b="1" i="1" dirty="0" smtClean="0">
                <a:latin typeface="Times New Roman" pitchFamily="18" charset="0"/>
              </a:rPr>
              <a:t>- Университет Тор </a:t>
            </a:r>
            <a:r>
              <a:rPr lang="ru-RU" sz="2600" b="1" i="1" dirty="0" err="1" smtClean="0">
                <a:latin typeface="Times New Roman" pitchFamily="18" charset="0"/>
              </a:rPr>
              <a:t>Вергата</a:t>
            </a:r>
            <a:r>
              <a:rPr lang="ru-RU" sz="2600" b="1" i="1" dirty="0" smtClean="0">
                <a:latin typeface="Times New Roman" pitchFamily="18" charset="0"/>
              </a:rPr>
              <a:t> (Рим)</a:t>
            </a:r>
          </a:p>
          <a:p>
            <a:pPr lvl="1" eaLnBrk="1" hangingPunct="1"/>
            <a:r>
              <a:rPr lang="ru-RU" sz="2600" b="1" i="1" dirty="0" smtClean="0">
                <a:latin typeface="Times New Roman" pitchFamily="18" charset="0"/>
              </a:rPr>
              <a:t>- Миланский политехнический университет, школа бизнеса </a:t>
            </a:r>
            <a:r>
              <a:rPr lang="en-US" sz="2600" b="1" i="1" dirty="0" smtClean="0">
                <a:latin typeface="Times New Roman" pitchFamily="18" charset="0"/>
              </a:rPr>
              <a:t>MIP</a:t>
            </a:r>
            <a:endParaRPr lang="ru-RU" sz="2600" b="1" i="1" dirty="0" smtClean="0">
              <a:latin typeface="Times New Roman" pitchFamily="18" charset="0"/>
            </a:endParaRPr>
          </a:p>
          <a:p>
            <a:pPr lvl="1"/>
            <a:r>
              <a:rPr lang="ru-RU" sz="2600" b="1" i="1" dirty="0" smtClean="0">
                <a:latin typeface="Times New Roman" pitchFamily="18" charset="0"/>
              </a:rPr>
              <a:t>- Государственный университет </a:t>
            </a:r>
            <a:r>
              <a:rPr lang="ru-RU" sz="2600" b="1" i="1" dirty="0" err="1" smtClean="0">
                <a:latin typeface="Times New Roman" pitchFamily="18" charset="0"/>
              </a:rPr>
              <a:t>Биккока</a:t>
            </a:r>
            <a:r>
              <a:rPr lang="ru-RU" sz="2600" b="1" i="1" dirty="0" smtClean="0">
                <a:latin typeface="Times New Roman" pitchFamily="18" charset="0"/>
              </a:rPr>
              <a:t> (Милан)</a:t>
            </a:r>
          </a:p>
          <a:p>
            <a:pPr>
              <a:defRPr/>
            </a:pP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</a:rPr>
              <a:t>Австрия:</a:t>
            </a:r>
          </a:p>
          <a:p>
            <a:pPr lvl="1">
              <a:defRPr/>
            </a:pPr>
            <a:r>
              <a:rPr lang="ru-RU" sz="2500" b="1" i="1" dirty="0" smtClean="0">
                <a:latin typeface="Times New Roman" pitchFamily="18" charset="0"/>
              </a:rPr>
              <a:t>- Венский университет</a:t>
            </a:r>
          </a:p>
          <a:p>
            <a:pPr lvl="1">
              <a:buFontTx/>
              <a:buChar char="-"/>
              <a:defRPr/>
            </a:pPr>
            <a:r>
              <a:rPr lang="ru-RU" sz="2500" b="1" i="1" dirty="0" smtClean="0">
                <a:latin typeface="Times New Roman" pitchFamily="18" charset="0"/>
              </a:rPr>
              <a:t> Экономический университет (Вена)</a:t>
            </a:r>
          </a:p>
          <a:p>
            <a:pPr lvl="1">
              <a:buFontTx/>
              <a:buChar char="-"/>
              <a:defRPr/>
            </a:pPr>
            <a:r>
              <a:rPr lang="ru-RU" sz="2500" b="1" i="1" dirty="0" smtClean="0">
                <a:latin typeface="Times New Roman" pitchFamily="18" charset="0"/>
              </a:rPr>
              <a:t> Международная бизнес-школа (Зальцбург)</a:t>
            </a:r>
            <a:endParaRPr lang="en-US" sz="2500" b="1" i="1" dirty="0" smtClean="0">
              <a:latin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4338" name="Picture 2" descr="http://www.education-medelle.com/upload/iblock/38c/38ce76bbf163e53d72ec4ec0db91ce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45224"/>
            <a:ext cx="2195736" cy="1412776"/>
          </a:xfrm>
          <a:prstGeom prst="rect">
            <a:avLst/>
          </a:prstGeom>
          <a:noFill/>
        </p:spPr>
      </p:pic>
      <p:pic>
        <p:nvPicPr>
          <p:cNvPr id="14340" name="Picture 4" descr="http://images.cityhdwallpapers.com/images/201210/all_resolution/Palazzo%20dell%20University%20in%20Catania,Italy_1920x1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5445224"/>
            <a:ext cx="2232248" cy="1412776"/>
          </a:xfrm>
          <a:prstGeom prst="rect">
            <a:avLst/>
          </a:prstGeom>
          <a:noFill/>
        </p:spPr>
      </p:pic>
      <p:pic>
        <p:nvPicPr>
          <p:cNvPr id="14342" name="Picture 6" descr="https://im1-tub-ru.yandex.net/i?id=2b6b39d9ebc01aca3944d6e822fef952&amp;n=33&amp;h=190&amp;w=2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5445224"/>
            <a:ext cx="2247900" cy="1412776"/>
          </a:xfrm>
          <a:prstGeom prst="rect">
            <a:avLst/>
          </a:prstGeom>
          <a:noFill/>
        </p:spPr>
      </p:pic>
      <p:pic>
        <p:nvPicPr>
          <p:cNvPr id="14344" name="Picture 8" descr="https://im0-tub-ru.yandex.net/i?id=81a657b95f52b0cbb1670b446ea01142&amp;n=33&amp;h=190&amp;w=480"/>
          <p:cNvPicPr>
            <a:picLocks noChangeAspect="1" noChangeArrowheads="1"/>
          </p:cNvPicPr>
          <p:nvPr/>
        </p:nvPicPr>
        <p:blipFill>
          <a:blip r:embed="rId6" cstate="print"/>
          <a:srcRect l="16549" t="-18658" r="29126"/>
          <a:stretch>
            <a:fillRect/>
          </a:stretch>
        </p:blipFill>
        <p:spPr bwMode="auto">
          <a:xfrm>
            <a:off x="6660232" y="5157192"/>
            <a:ext cx="2483768" cy="1700808"/>
          </a:xfrm>
          <a:prstGeom prst="rect">
            <a:avLst/>
          </a:prstGeom>
          <a:noFill/>
        </p:spPr>
      </p:pic>
      <p:pic>
        <p:nvPicPr>
          <p:cNvPr id="10242" name="Picture 2" descr="http://www.econ.msu.ru/images/EF-Logo-7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6632"/>
            <a:ext cx="2343150" cy="8953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285751"/>
            <a:ext cx="5616624" cy="8389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latin typeface="Times New Roman" pitchFamily="18" charset="0"/>
              </a:rPr>
              <a:t>    Программа двух дипломов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777"/>
            <a:ext cx="7668344" cy="3384375"/>
          </a:xfrm>
        </p:spPr>
        <p:txBody>
          <a:bodyPr>
            <a:normAutofit fontScale="92500" lnSpcReduction="20000"/>
          </a:bodyPr>
          <a:lstStyle/>
          <a:p>
            <a:pPr lvl="1" eaLnBrk="1" hangingPunct="1">
              <a:buNone/>
            </a:pPr>
            <a:r>
              <a:rPr lang="ru-RU" dirty="0" smtClean="0">
                <a:latin typeface="Times New Roman" pitchFamily="18" charset="0"/>
              </a:rPr>
              <a:t>Студенты факультета (направления «экономика» и «менеджмент») после второго курса могут присоединиться к программе и поехать на обучение в США </a:t>
            </a:r>
          </a:p>
          <a:p>
            <a:pPr lvl="1" eaLnBrk="1" hangingPunct="1">
              <a:buNone/>
            </a:pPr>
            <a:r>
              <a:rPr lang="ru-RU" dirty="0" smtClean="0">
                <a:latin typeface="Times New Roman" pitchFamily="18" charset="0"/>
              </a:rPr>
              <a:t>Для этого достаточно: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</a:rPr>
              <a:t>успешно выполнить учебный план на нашем факультете;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</a:rPr>
              <a:t>сдать экзамен </a:t>
            </a:r>
            <a:r>
              <a:rPr lang="en-US" dirty="0" smtClean="0">
                <a:latin typeface="Times New Roman" pitchFamily="18" charset="0"/>
              </a:rPr>
              <a:t>TOEFL </a:t>
            </a:r>
            <a:r>
              <a:rPr lang="ru-RU" dirty="0" smtClean="0">
                <a:latin typeface="Times New Roman" pitchFamily="18" charset="0"/>
              </a:rPr>
              <a:t>на владение английским языком – не менее 88 баллов;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</a:rPr>
              <a:t>оплатить обучение в США.</a:t>
            </a:r>
          </a:p>
          <a:p>
            <a:pPr lvl="2" eaLnBrk="1" hangingPunct="1"/>
            <a:endParaRPr lang="ru-RU" dirty="0" smtClean="0">
              <a:latin typeface="Times New Roman" pitchFamily="18" charset="0"/>
            </a:endParaRPr>
          </a:p>
          <a:p>
            <a:pPr lvl="1" eaLnBrk="1" hangingPunct="1"/>
            <a:endParaRPr lang="ru-RU" dirty="0" smtClean="0">
              <a:latin typeface="Times New Roman" pitchFamily="18" charset="0"/>
            </a:endParaRPr>
          </a:p>
          <a:p>
            <a:pPr lvl="1" eaLnBrk="1" hangingPunct="1">
              <a:buNone/>
            </a:pP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1026" name="Picture 2" descr="GMU_Logo_RGB_Tag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2660" y="44624"/>
            <a:ext cx="1165844" cy="1008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339" y="1340768"/>
            <a:ext cx="1376661" cy="1944216"/>
          </a:xfrm>
          <a:prstGeom prst="rect">
            <a:avLst/>
          </a:prstGeom>
          <a:noFill/>
          <a:ln w="15875" algn="in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8194" name="Picture 2" descr="Paren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857749"/>
            <a:ext cx="4114800" cy="2000251"/>
          </a:xfrm>
          <a:prstGeom prst="rect">
            <a:avLst/>
          </a:prstGeom>
          <a:noFill/>
        </p:spPr>
      </p:pic>
      <p:pic>
        <p:nvPicPr>
          <p:cNvPr id="8196" name="Picture 4" descr="https://www2.gmu.edu/sites/core/files/-150317201_Academics_MFlyout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14875"/>
            <a:ext cx="3143250" cy="2143125"/>
          </a:xfrm>
          <a:prstGeom prst="rect">
            <a:avLst/>
          </a:prstGeom>
          <a:noFill/>
        </p:spPr>
      </p:pic>
      <p:pic>
        <p:nvPicPr>
          <p:cNvPr id="2" name="Picture 2" descr="http://www.econ.msu.ru/images/EF-Logo-7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640"/>
            <a:ext cx="2343150" cy="8953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Открытый мир на факультете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628800"/>
            <a:ext cx="4186808" cy="34129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Программа «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student buddy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r>
              <a:rPr lang="ru-RU" sz="2400" dirty="0" smtClean="0"/>
              <a:t>Подружиться с иностранными студентами-стажерами</a:t>
            </a:r>
          </a:p>
          <a:p>
            <a:r>
              <a:rPr lang="ru-RU" sz="2400" dirty="0" smtClean="0"/>
              <a:t>Помочь при приезде и расселении в общежитии</a:t>
            </a:r>
          </a:p>
          <a:p>
            <a:r>
              <a:rPr lang="ru-RU" sz="2400" dirty="0" smtClean="0"/>
              <a:t>Показать жизнь вне учебы</a:t>
            </a:r>
          </a:p>
          <a:p>
            <a:r>
              <a:rPr lang="ru-RU" sz="2400" dirty="0" smtClean="0"/>
              <a:t>Получить опыт общения</a:t>
            </a:r>
            <a:endParaRPr lang="ru-RU" sz="2400" dirty="0"/>
          </a:p>
        </p:txBody>
      </p:sp>
      <p:pic>
        <p:nvPicPr>
          <p:cNvPr id="4098" name="Picture 2" descr="E:\user\Мои документы\Мои рисунки\Summer-Scholl-2009\IMG_4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3156" y="5013176"/>
            <a:ext cx="2400843" cy="1844824"/>
          </a:xfrm>
          <a:prstGeom prst="rect">
            <a:avLst/>
          </a:prstGeom>
          <a:noFill/>
        </p:spPr>
      </p:pic>
      <p:pic>
        <p:nvPicPr>
          <p:cNvPr id="5" name="Picture 2" descr="http://www.econ.msu.ru/sys/raw.php?o=23909&amp;p=Thumbn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99842"/>
            <a:ext cx="2339752" cy="1758157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1628800"/>
            <a:ext cx="4320480" cy="3412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Иностранные преподаватели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«Летние школы»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Встречи с выпускниками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факультета – </a:t>
            </a:r>
            <a:r>
              <a:rPr lang="ru-RU" sz="2400" dirty="0" smtClean="0">
                <a:latin typeface="+mn-lt"/>
              </a:rPr>
              <a:t>студентами и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профессорами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ведущих зарубежных университетов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>
                <a:latin typeface="+mn-lt"/>
              </a:rPr>
              <a:t>Лекции и мастер-классы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Конференции на факультете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://www.econ.msu.ru/images/EF-Logo-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2343150" cy="8953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2482</TotalTime>
  <Words>399</Words>
  <Application>Microsoft Office PowerPoint</Application>
  <PresentationFormat>Экран (4:3)</PresentationFormat>
  <Paragraphs>71</Paragraphs>
  <Slides>10</Slides>
  <Notes>6</Notes>
  <HiddenSlides>1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Экономический факультет МГУ – окно в большой мир</vt:lpstr>
      <vt:lpstr>Презентация PowerPoint</vt:lpstr>
      <vt:lpstr>Возможности для студентов</vt:lpstr>
      <vt:lpstr>Что это дает?</vt:lpstr>
      <vt:lpstr>Поездки за рубеж</vt:lpstr>
      <vt:lpstr>Куда можно поехать? </vt:lpstr>
      <vt:lpstr>Наши зарубежные партнеры</vt:lpstr>
      <vt:lpstr>    Программа двух дипломов</vt:lpstr>
      <vt:lpstr>Открытый мир на факультете</vt:lpstr>
      <vt:lpstr>Более подробную информацию о студенческих обменах и других возможностях, предоставляемых студентам в области международного сотрудничества, можно найти  на сайте экономического факультета</vt:lpstr>
    </vt:vector>
  </TitlesOfParts>
  <Company>Экономический факультет МГУ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«Управление рисками и страхование»</dc:title>
  <dc:creator>vjeche</dc:creator>
  <cp:lastModifiedBy>Kalmykova Natalia Mikhailovna</cp:lastModifiedBy>
  <cp:revision>117</cp:revision>
  <dcterms:created xsi:type="dcterms:W3CDTF">2004-12-17T15:09:15Z</dcterms:created>
  <dcterms:modified xsi:type="dcterms:W3CDTF">2017-10-10T15:32:26Z</dcterms:modified>
</cp:coreProperties>
</file>