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71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CFA00-0211-45C4-AA73-BB8D58A9C9B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92E0F-9462-476B-96BE-4D08D97C44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Знает ли регион, чем занимаются его предприниматели на таких сайтах как </a:t>
            </a:r>
            <a:r>
              <a:rPr lang="ru-RU" dirty="0" err="1" smtClean="0"/>
              <a:t>авито</a:t>
            </a:r>
            <a:r>
              <a:rPr lang="ru-RU" dirty="0" smtClean="0"/>
              <a:t> или </a:t>
            </a:r>
            <a:r>
              <a:rPr lang="ru-RU" dirty="0" err="1" smtClean="0"/>
              <a:t>яндекс-маркет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92E0F-9462-476B-96BE-4D08D97C44B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Делает ли регион сбор и обработку БД?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92E0F-9462-476B-96BE-4D08D97C44B0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почему регион не привлекает инвестиции через интернет? Это же работает!</a:t>
            </a:r>
          </a:p>
          <a:p>
            <a:r>
              <a:rPr lang="ru-RU" dirty="0" smtClean="0"/>
              <a:t>Поставить </a:t>
            </a:r>
            <a:r>
              <a:rPr lang="ru-RU" dirty="0" err="1" smtClean="0"/>
              <a:t>краудфандинг</a:t>
            </a:r>
            <a:r>
              <a:rPr lang="ru-RU" dirty="0" smtClean="0"/>
              <a:t> на </a:t>
            </a:r>
            <a:r>
              <a:rPr lang="ru-RU" dirty="0" err="1" smtClean="0"/>
              <a:t>гос.рельсы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92E0F-9462-476B-96BE-4D08D97C44B0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постоянное присутствие органа власти в сети - аналог поисковика, регулярно все индексирующего; </a:t>
            </a:r>
            <a:r>
              <a:rPr lang="ru-RU" dirty="0" err="1" smtClean="0"/>
              <a:t>гос.регистрация</a:t>
            </a:r>
            <a:r>
              <a:rPr lang="ru-RU" dirty="0" smtClean="0"/>
              <a:t>; </a:t>
            </a:r>
          </a:p>
          <a:p>
            <a:pPr marL="228600" indent="-228600">
              <a:buNone/>
            </a:pPr>
            <a:r>
              <a:rPr lang="ru-RU" dirty="0" smtClean="0"/>
              <a:t>2.</a:t>
            </a:r>
            <a:r>
              <a:rPr lang="ru-RU" baseline="0" dirty="0" smtClean="0"/>
              <a:t> </a:t>
            </a:r>
            <a:r>
              <a:rPr lang="ru-RU" dirty="0" err="1" smtClean="0"/>
              <a:t>софинансирование</a:t>
            </a:r>
            <a:r>
              <a:rPr lang="ru-RU" dirty="0" smtClean="0"/>
              <a:t> перевода сайта на иностранные языки, рекламы местных товаров за счет бюджета</a:t>
            </a:r>
          </a:p>
          <a:p>
            <a:pPr marL="228600" indent="-228600">
              <a:buNone/>
            </a:pPr>
            <a:r>
              <a:rPr lang="ru-RU" dirty="0" smtClean="0"/>
              <a:t>3. Новые </a:t>
            </a:r>
            <a:r>
              <a:rPr lang="ru-RU" dirty="0" err="1" smtClean="0"/>
              <a:t>гос.инструменты</a:t>
            </a:r>
            <a:r>
              <a:rPr lang="ru-RU" dirty="0" smtClean="0"/>
              <a:t> стимулирования бизнеса - </a:t>
            </a:r>
            <a:r>
              <a:rPr lang="ru-RU" dirty="0" err="1" smtClean="0"/>
              <a:t>интернет-бизнеса</a:t>
            </a:r>
            <a:r>
              <a:rPr lang="ru-RU" dirty="0" smtClean="0"/>
              <a:t>: трафика, выручки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92E0F-9462-476B-96BE-4D08D97C44B0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4564-97B9-4F61-A66B-47FB2400D7A5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6DBE-4AE6-4019-826D-A2F3D63F83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Цифровая экономика как потенциальный  источник дополнительных доходов региональных бюджетов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r>
              <a:rPr lang="ru-RU" dirty="0" smtClean="0"/>
              <a:t>Магомет Яндиев</a:t>
            </a:r>
          </a:p>
          <a:p>
            <a:r>
              <a:rPr lang="ru-RU" sz="2000" dirty="0" smtClean="0"/>
              <a:t>Экономический факультет МГУ им. М.В. Ломоносова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40466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Научно-методический семинар «Об устойчивости региональных бюджетов»</a:t>
            </a:r>
          </a:p>
          <a:p>
            <a:pPr algn="ctr"/>
            <a:r>
              <a:rPr lang="ru-RU" dirty="0" smtClean="0"/>
              <a:t>20 января 2017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Цифровая экономика </a:t>
            </a:r>
            <a:r>
              <a:rPr lang="ru-RU" dirty="0" smtClean="0"/>
              <a:t>- деятельность, в которой ключевыми факторами производства являются данные, представленные в цифровом виде</a:t>
            </a:r>
          </a:p>
          <a:p>
            <a:pPr algn="r">
              <a:buNone/>
            </a:pPr>
            <a:r>
              <a:rPr lang="ru-RU" sz="2000" dirty="0" smtClean="0"/>
              <a:t>Стратегия развития информационного пространства</a:t>
            </a:r>
            <a:br>
              <a:rPr lang="ru-RU" sz="2000" dirty="0" smtClean="0"/>
            </a:br>
            <a:r>
              <a:rPr lang="ru-RU" sz="2000" dirty="0" smtClean="0"/>
              <a:t>в Российской Федерации на 2017-2030 годы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Перечень видов деятельности, относящихся к цифровой экономике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525963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Ключевые концепты интернета</a:t>
            </a:r>
            <a:r>
              <a:rPr lang="ru-RU" sz="1600" dirty="0" smtClean="0"/>
              <a:t>: </a:t>
            </a:r>
            <a:r>
              <a:rPr lang="ru-RU" sz="1600" dirty="0" err="1" smtClean="0"/>
              <a:t>Биг</a:t>
            </a:r>
            <a:r>
              <a:rPr lang="ru-RU" sz="1600" dirty="0" smtClean="0"/>
              <a:t> Дата, </a:t>
            </a:r>
            <a:r>
              <a:rPr lang="ru-RU" sz="1600" dirty="0" err="1" smtClean="0"/>
              <a:t>Хостинг</a:t>
            </a:r>
            <a:r>
              <a:rPr lang="ru-RU" sz="1600" dirty="0" smtClean="0"/>
              <a:t>, Облачные технологии, Дополненная реальность, Туманные вычисления, </a:t>
            </a:r>
            <a:r>
              <a:rPr lang="ru-RU" sz="1600" dirty="0" err="1" smtClean="0"/>
              <a:t>Блокчейн</a:t>
            </a:r>
            <a:r>
              <a:rPr lang="ru-RU" sz="1600" dirty="0" smtClean="0"/>
              <a:t>, Интернет Вещей, Умный контракт, </a:t>
            </a:r>
            <a:r>
              <a:rPr lang="ru-RU" sz="1600" dirty="0" err="1" smtClean="0"/>
              <a:t>Постправда</a:t>
            </a:r>
            <a:endParaRPr lang="ru-RU" sz="1600" dirty="0" smtClean="0"/>
          </a:p>
          <a:p>
            <a:r>
              <a:rPr lang="ru-RU" sz="1600" b="1" dirty="0" smtClean="0"/>
              <a:t>Госсектор</a:t>
            </a:r>
            <a:r>
              <a:rPr lang="ru-RU" sz="1600" dirty="0" smtClean="0"/>
              <a:t>: Государственные услуги, </a:t>
            </a:r>
            <a:r>
              <a:rPr lang="ru-RU" sz="1600" dirty="0" err="1" smtClean="0"/>
              <a:t>партисипаторный</a:t>
            </a:r>
            <a:r>
              <a:rPr lang="ru-RU" sz="1600" dirty="0" smtClean="0"/>
              <a:t> бюджет, уплата налогов</a:t>
            </a:r>
          </a:p>
          <a:p>
            <a:r>
              <a:rPr lang="ru-RU" sz="1600" b="1" dirty="0" err="1" smtClean="0"/>
              <a:t>Медиа</a:t>
            </a:r>
            <a:r>
              <a:rPr lang="ru-RU" sz="1600" dirty="0" smtClean="0"/>
              <a:t>: реклама и пропаганда, маркетинговые исследования, формирование общественных ценностей и брендов</a:t>
            </a:r>
          </a:p>
          <a:p>
            <a:r>
              <a:rPr lang="ru-RU" sz="1600" b="1" dirty="0" smtClean="0"/>
              <a:t>Финансовые операции</a:t>
            </a:r>
            <a:r>
              <a:rPr lang="ru-RU" sz="1600" dirty="0" smtClean="0"/>
              <a:t>: </a:t>
            </a:r>
            <a:r>
              <a:rPr lang="ru-RU" sz="1600" dirty="0" err="1" smtClean="0"/>
              <a:t>интернет-банкинг</a:t>
            </a:r>
            <a:r>
              <a:rPr lang="ru-RU" sz="1600" dirty="0" smtClean="0"/>
              <a:t>, денежные переводы, биржевые операции, Р2Р, </a:t>
            </a:r>
            <a:r>
              <a:rPr lang="ru-RU" sz="1600" dirty="0" err="1" smtClean="0"/>
              <a:t>краудфандинг</a:t>
            </a:r>
            <a:r>
              <a:rPr lang="ru-RU" sz="1600" dirty="0" smtClean="0"/>
              <a:t>, </a:t>
            </a:r>
            <a:r>
              <a:rPr lang="ru-RU" sz="1600" dirty="0" err="1" smtClean="0"/>
              <a:t>краудсорсинг</a:t>
            </a:r>
            <a:endParaRPr lang="ru-RU" sz="1600" dirty="0" smtClean="0"/>
          </a:p>
          <a:p>
            <a:r>
              <a:rPr lang="ru-RU" sz="1600" b="1" dirty="0" smtClean="0"/>
              <a:t>Консалтинг</a:t>
            </a:r>
            <a:r>
              <a:rPr lang="ru-RU" sz="1600" dirty="0" smtClean="0"/>
              <a:t>: консультации, документооборот, бухгалтерия</a:t>
            </a:r>
          </a:p>
          <a:p>
            <a:r>
              <a:rPr lang="ru-RU" sz="1600" b="1" dirty="0" smtClean="0"/>
              <a:t>Индустрия развлечений</a:t>
            </a:r>
            <a:r>
              <a:rPr lang="ru-RU" sz="1600" dirty="0" smtClean="0"/>
              <a:t>: казино, социальные сети, продажа фото, видео и аудио материалов и текстов</a:t>
            </a:r>
          </a:p>
          <a:p>
            <a:r>
              <a:rPr lang="ru-RU" sz="1600" b="1" dirty="0" smtClean="0"/>
              <a:t>Образование</a:t>
            </a:r>
            <a:r>
              <a:rPr lang="ru-RU" sz="1600" dirty="0" smtClean="0"/>
              <a:t>: </a:t>
            </a:r>
            <a:r>
              <a:rPr lang="ru-RU" sz="1600" dirty="0" err="1" smtClean="0"/>
              <a:t>он-лайн</a:t>
            </a:r>
            <a:r>
              <a:rPr lang="ru-RU" sz="1600" dirty="0" smtClean="0"/>
              <a:t> курсы, тесты и экзамены</a:t>
            </a:r>
          </a:p>
          <a:p>
            <a:r>
              <a:rPr lang="ru-RU" sz="1600" b="1" dirty="0" smtClean="0"/>
              <a:t>Инфраструктура интернета</a:t>
            </a:r>
            <a:r>
              <a:rPr lang="ru-RU" sz="1600" dirty="0" smtClean="0"/>
              <a:t>: программное обеспечение, "железо", сети, производство</a:t>
            </a:r>
          </a:p>
          <a:p>
            <a:r>
              <a:rPr lang="ru-RU" sz="1600" b="1" dirty="0" smtClean="0"/>
              <a:t>Управление сетью</a:t>
            </a:r>
            <a:r>
              <a:rPr lang="ru-RU" sz="1600" dirty="0" smtClean="0"/>
              <a:t>: администрирование и поддержка сетей, сайтов и </a:t>
            </a:r>
            <a:r>
              <a:rPr lang="ru-RU" sz="1600" dirty="0" err="1" smtClean="0"/>
              <a:t>интернет-процессов</a:t>
            </a:r>
            <a:endParaRPr lang="ru-RU" sz="1600" dirty="0" smtClean="0"/>
          </a:p>
          <a:p>
            <a:r>
              <a:rPr lang="ru-RU" sz="1600" b="1" dirty="0" smtClean="0"/>
              <a:t>Обеспечение безопасности</a:t>
            </a:r>
            <a:r>
              <a:rPr lang="ru-RU" sz="1600" dirty="0" smtClean="0"/>
              <a:t>: защита сайтов от взлома, от хищения информации, от </a:t>
            </a:r>
            <a:r>
              <a:rPr lang="ru-RU" sz="1600" dirty="0" err="1" smtClean="0"/>
              <a:t>кибер-атак</a:t>
            </a:r>
            <a:r>
              <a:rPr lang="ru-RU" sz="1600" dirty="0" smtClean="0"/>
              <a:t> и прочих несанкционированных действий</a:t>
            </a:r>
          </a:p>
          <a:p>
            <a:r>
              <a:rPr lang="ru-RU" sz="1600" b="1" dirty="0" smtClean="0"/>
              <a:t>Прочее</a:t>
            </a:r>
            <a:r>
              <a:rPr lang="ru-RU" sz="1600" dirty="0" smtClean="0"/>
              <a:t>: удаленное рабочее место, мониторинг данных с </a:t>
            </a:r>
            <a:r>
              <a:rPr lang="ru-RU" sz="1600" dirty="0" err="1" smtClean="0"/>
              <a:t>веб-камер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ЦЭ для бюджета.</a:t>
            </a:r>
            <a:br>
              <a:rPr lang="ru-RU" dirty="0" smtClean="0"/>
            </a:br>
            <a:r>
              <a:rPr lang="ru-RU" dirty="0" smtClean="0"/>
              <a:t>Например, интернет-магазин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ИМ,зарегистрированный</a:t>
            </a:r>
            <a:r>
              <a:rPr lang="ru-RU" dirty="0" smtClean="0"/>
              <a:t> с юр.адресом в вашем СФ: разные каналы приема платежей - возможно неполное отражение выручки - сокращение доходов бюджета СФ</a:t>
            </a:r>
          </a:p>
          <a:p>
            <a:r>
              <a:rPr lang="ru-RU" dirty="0" smtClean="0"/>
              <a:t>ваш житель покупает продукцию у ИМ с адресом в другом СФ - недополученные вашим бюджетом налоги</a:t>
            </a:r>
          </a:p>
          <a:p>
            <a:r>
              <a:rPr lang="ru-RU" dirty="0" smtClean="0"/>
              <a:t>ваш производитель продает продукцию за пределы региона - исключительно одни плюсы - цель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ЦЭ для </a:t>
            </a:r>
            <a:r>
              <a:rPr lang="ru-RU" dirty="0" err="1" smtClean="0"/>
              <a:t>гос.управления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Например, Большие данные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ru-RU" dirty="0" smtClean="0"/>
              <a:t>БД имеются в каждом СФ</a:t>
            </a:r>
          </a:p>
          <a:p>
            <a:pPr lvl="1"/>
            <a:r>
              <a:rPr lang="ru-RU" dirty="0" smtClean="0"/>
              <a:t>оценка всех сторон жизни региона (политика, соц.сфера, экономика и др.)</a:t>
            </a:r>
          </a:p>
          <a:p>
            <a:pPr lvl="1"/>
            <a:r>
              <a:rPr lang="ru-RU" dirty="0" smtClean="0"/>
              <a:t>прогнозы с точностью до 70-80% (в т.ч. по кадрам)</a:t>
            </a:r>
          </a:p>
          <a:p>
            <a:r>
              <a:rPr lang="ru-RU" dirty="0" smtClean="0"/>
              <a:t>Управление безопасностью населенных пунктов: удаленное рабочее место оператора </a:t>
            </a:r>
            <a:r>
              <a:rPr lang="ru-RU" dirty="0" err="1" smtClean="0"/>
              <a:t>веб-камеры</a:t>
            </a:r>
            <a:endParaRPr lang="ru-RU" dirty="0" smtClean="0"/>
          </a:p>
          <a:p>
            <a:r>
              <a:rPr lang="ru-RU" dirty="0" smtClean="0"/>
              <a:t>Контрольно-ревизионная деятельность: привлечение волонтеров для анализа массива данных по бюджетным учреждениям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ЦЭ для привлечения инвестиций. Например, </a:t>
            </a:r>
            <a:r>
              <a:rPr lang="ru-RU" dirty="0" err="1" smtClean="0"/>
              <a:t>краудфандинг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ru-RU" dirty="0" smtClean="0"/>
              <a:t>мобилизация средств населения</a:t>
            </a:r>
          </a:p>
          <a:p>
            <a:r>
              <a:rPr lang="ru-RU" dirty="0" smtClean="0"/>
              <a:t>отбор проектов, наиболее интересных местным жителям</a:t>
            </a:r>
          </a:p>
          <a:p>
            <a:r>
              <a:rPr lang="ru-RU" dirty="0" smtClean="0"/>
              <a:t>прямые инвестиции в реальный проект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ЦЭ: ключевые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</a:t>
            </a:r>
            <a:r>
              <a:rPr lang="ru-RU" dirty="0" err="1" smtClean="0"/>
              <a:t>мониторить</a:t>
            </a:r>
            <a:r>
              <a:rPr lang="ru-RU" dirty="0" smtClean="0"/>
              <a:t> деятельность местных бизнесменов в сети Интернет? </a:t>
            </a:r>
          </a:p>
          <a:p>
            <a:r>
              <a:rPr lang="ru-RU" dirty="0" smtClean="0"/>
              <a:t>Как продвигать интересы своих бизнесменов в сети Интернет?</a:t>
            </a:r>
          </a:p>
          <a:p>
            <a:r>
              <a:rPr lang="ru-RU" dirty="0" smtClean="0"/>
              <a:t>Как стимулировать увеличения объема </a:t>
            </a:r>
            <a:r>
              <a:rPr lang="ru-RU" dirty="0" err="1" smtClean="0"/>
              <a:t>интернет-контента</a:t>
            </a:r>
            <a:r>
              <a:rPr lang="ru-RU" dirty="0" smtClean="0"/>
              <a:t> (объема производства)?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Конкуренция регионов в сети Интернет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r>
              <a:rPr lang="ru-RU" dirty="0" smtClean="0"/>
              <a:t>Фактор масштаба региональной экономики не играет роли</a:t>
            </a:r>
          </a:p>
          <a:p>
            <a:r>
              <a:rPr lang="ru-RU" dirty="0" smtClean="0"/>
              <a:t>Все в равных условиях. Любой регион может стать лидером</a:t>
            </a:r>
          </a:p>
          <a:p>
            <a:r>
              <a:rPr lang="ru-RU" dirty="0" smtClean="0"/>
              <a:t>Причем не обязательно за счет другого региона России – другой страны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СПАСИБО ЗА ВНИМАНИЕ!</a:t>
            </a:r>
            <a:endParaRPr lang="en-US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ru-RU" b="1" dirty="0" smtClean="0"/>
              <a:t>Для ваших замечаний и дополнений:</a:t>
            </a: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mag2097@mail.ru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513</Words>
  <Application>Microsoft Office PowerPoint</Application>
  <PresentationFormat>Экран (4:3)</PresentationFormat>
  <Paragraphs>58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Цифровая экономика как потенциальный  источник дополнительных доходов региональных бюджетов</vt:lpstr>
      <vt:lpstr>О чем речь?</vt:lpstr>
      <vt:lpstr>Перечень видов деятельности, относящихся к цифровой экономике</vt:lpstr>
      <vt:lpstr>ЦЭ для бюджета. Например, интернет-магазин</vt:lpstr>
      <vt:lpstr>ЦЭ для гос.управления. Например, Большие данные</vt:lpstr>
      <vt:lpstr>ЦЭ для привлечения инвестиций. Например, краудфандинг</vt:lpstr>
      <vt:lpstr>ЦЭ: ключевые вопросы</vt:lpstr>
      <vt:lpstr>Конкуренция регионов в сети Интернет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MSU</dc:creator>
  <cp:lastModifiedBy>MSU</cp:lastModifiedBy>
  <cp:revision>8</cp:revision>
  <dcterms:created xsi:type="dcterms:W3CDTF">2017-01-18T18:57:28Z</dcterms:created>
  <dcterms:modified xsi:type="dcterms:W3CDTF">2017-01-18T20:16:27Z</dcterms:modified>
</cp:coreProperties>
</file>