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76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401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177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27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04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162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98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431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602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288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84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F4E6A-D145-4507-B7B5-DE7983D3596B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BAFA7-B20D-4314-94EC-D97064B60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861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К.А.Хубиев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Методология Кейнса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Не для </a:t>
            </a:r>
            <a:r>
              <a:rPr lang="ru-RU" smtClean="0"/>
              <a:t>легкого чтения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1048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 </a:t>
            </a:r>
            <a:r>
              <a:rPr lang="ru-RU" dirty="0"/>
              <a:t>м</a:t>
            </a:r>
            <a:r>
              <a:rPr lang="ru-RU" dirty="0" smtClean="0"/>
              <a:t>етодологии </a:t>
            </a:r>
            <a:r>
              <a:rPr lang="ru-RU" dirty="0" err="1" smtClean="0"/>
              <a:t>Кейнса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Соединение двух уровней  «двух книг» </a:t>
            </a:r>
          </a:p>
          <a:p>
            <a:r>
              <a:rPr lang="ru-RU" dirty="0" smtClean="0"/>
              <a:t>Инвестиции – это дополнительное и инновационное авансирование капитала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039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Значение инвестиций для инновационного развития</a:t>
            </a:r>
          </a:p>
          <a:p>
            <a:r>
              <a:rPr lang="ru-RU" dirty="0" smtClean="0"/>
              <a:t>Критическая методология двух книг (инвестиции)</a:t>
            </a:r>
          </a:p>
          <a:p>
            <a:r>
              <a:rPr lang="ru-RU" dirty="0" smtClean="0"/>
              <a:t>Первая книга (</a:t>
            </a:r>
            <a:r>
              <a:rPr lang="ru-RU" dirty="0" err="1" smtClean="0"/>
              <a:t>микроэкономимка</a:t>
            </a:r>
            <a:r>
              <a:rPr lang="ru-RU" dirty="0" smtClean="0"/>
              <a:t>)</a:t>
            </a:r>
            <a:r>
              <a:rPr lang="ru-RU" dirty="0"/>
              <a:t> «В наиболее широком смысле “инвестировать” означает расстаться с деньгами сегодня, чтобы получить большую сумму в будущем».</a:t>
            </a:r>
            <a:r>
              <a:rPr lang="ru-RU" dirty="0" smtClean="0">
                <a:effectLst/>
              </a:rPr>
              <a:t> </a:t>
            </a:r>
            <a:r>
              <a:rPr lang="ru-RU" dirty="0"/>
              <a:t>Шарп У. Инвестиции. М. «Инфра-М» 1997. </a:t>
            </a:r>
            <a:r>
              <a:rPr lang="ru-RU" dirty="0" smtClean="0"/>
              <a:t>с.1</a:t>
            </a:r>
          </a:p>
          <a:p>
            <a:r>
              <a:rPr lang="ru-RU" dirty="0" smtClean="0"/>
              <a:t>Вторая книга (макроэкономика)</a:t>
            </a:r>
            <a:r>
              <a:rPr lang="ru-RU" dirty="0"/>
              <a:t> «Инвестиционные расходы – это поток продукции в течение любого промежутка времени, направленный на поддержание или увеличение основного капитала». Сакс Д., </a:t>
            </a:r>
            <a:r>
              <a:rPr lang="ru-RU" dirty="0" err="1"/>
              <a:t>Ларрен</a:t>
            </a:r>
            <a:r>
              <a:rPr lang="ru-RU" dirty="0"/>
              <a:t> Б. Макроэкономика. Глобальный подход. «Дело». 1996 с.56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274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Например, в Оксфордском толковом словаре приводятся следующие определения инвестиций: </a:t>
            </a:r>
          </a:p>
          <a:p>
            <a:r>
              <a:rPr lang="ru-RU" dirty="0"/>
              <a:t>1. «Приобретение средств производства, таких, как машины и оборудование, для предприятия, с тем, чтобы производить товары для будущего потребления. Обычно такое приобретение называется </a:t>
            </a:r>
            <a:r>
              <a:rPr lang="ru-RU" u="sng" dirty="0"/>
              <a:t>капитальными вложениями</a:t>
            </a:r>
            <a:r>
              <a:rPr lang="ru-RU" dirty="0"/>
              <a:t>». </a:t>
            </a:r>
          </a:p>
          <a:p>
            <a:r>
              <a:rPr lang="ru-RU" dirty="0"/>
              <a:t>2. «Приобретение активов, например, ценных бумаг, произведений искусства, депозитов, в банках, или строительных обществах и т.п. в целях, прежде </a:t>
            </a:r>
            <a:r>
              <a:rPr lang="ru-RU" dirty="0" smtClean="0"/>
              <a:t>всего, </a:t>
            </a:r>
            <a:r>
              <a:rPr lang="ru-RU" dirty="0"/>
              <a:t>получения финансовой отдачи в виде прибыли или увеличения капитала. Такой вид финансовых инвестиций представляет собой </a:t>
            </a:r>
            <a:r>
              <a:rPr lang="ru-RU" u="sng" dirty="0"/>
              <a:t>средства сбережения</a:t>
            </a:r>
            <a:r>
              <a:rPr lang="ru-RU" dirty="0"/>
              <a:t>»  Если Бернар И., </a:t>
            </a:r>
            <a:r>
              <a:rPr lang="ru-RU" dirty="0" err="1"/>
              <a:t>Килли</a:t>
            </a:r>
            <a:r>
              <a:rPr lang="ru-RU" dirty="0"/>
              <a:t> Ж.К. Толковый экономический и финансовый словарь. Т.</a:t>
            </a:r>
            <a:r>
              <a:rPr lang="en-US" dirty="0"/>
              <a:t>II</a:t>
            </a:r>
            <a:r>
              <a:rPr lang="ru-RU" dirty="0"/>
              <a:t> «Международные отношения». 1994.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00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Кейнс о двух книгах в ценообразовании</a:t>
            </a:r>
          </a:p>
          <a:p>
            <a:r>
              <a:rPr lang="ru-RU" dirty="0" smtClean="0"/>
              <a:t>Первая книга (микроэкономика) Цена </a:t>
            </a:r>
            <a:r>
              <a:rPr lang="ru-RU" dirty="0" smtClean="0"/>
              <a:t>определяется </a:t>
            </a:r>
            <a:r>
              <a:rPr lang="ru-RU" dirty="0" smtClean="0"/>
              <a:t>спросом –предложением, предельными издержками.</a:t>
            </a:r>
          </a:p>
          <a:p>
            <a:r>
              <a:rPr lang="ru-RU" dirty="0" smtClean="0"/>
              <a:t>Вторая книга (Макроэкономика) Цена определяется количеством денег (Количественная теория денег)</a:t>
            </a:r>
          </a:p>
          <a:p>
            <a:r>
              <a:rPr lang="ru-RU" dirty="0" smtClean="0"/>
              <a:t>Между двумя уровнями никакой логически обоснованной связи</a:t>
            </a:r>
          </a:p>
          <a:p>
            <a:r>
              <a:rPr lang="ru-RU" dirty="0"/>
              <a:t>«При попытке же глубже вникнуть в существо дела мы попадаем в туман, где ничего не известно наверняка и все возможно. Мы все привыкли к тому, что оказываемся то на одной стороне Луны, то на другой, не имея представления о том, какая же дорога связывает обе эти стороны, так же обычно не связаны между собой жизнь наяву или во </a:t>
            </a:r>
            <a:r>
              <a:rPr lang="ru-RU" dirty="0" smtClean="0"/>
              <a:t>сне» с. </a:t>
            </a:r>
            <a:r>
              <a:rPr lang="ru-RU" dirty="0"/>
              <a:t>367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5754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Пять усложняющих пунктов</a:t>
            </a:r>
          </a:p>
          <a:p>
            <a:r>
              <a:rPr lang="ru-RU" dirty="0"/>
              <a:t>Перечислим их вслед за Кейнсом, поскольку они понадобятся для дальнейшего анализа:</a:t>
            </a:r>
          </a:p>
          <a:p>
            <a:r>
              <a:rPr lang="ru-RU" dirty="0"/>
              <a:t>1 Эффективный спрос не будет изменяться в точной пропорции с количеством денег.</a:t>
            </a:r>
          </a:p>
          <a:p>
            <a:r>
              <a:rPr lang="ru-RU" dirty="0"/>
              <a:t>2 Доходность ресурсов, убывающая из-за их неоднородности и постоянного роста использования.</a:t>
            </a:r>
          </a:p>
          <a:p>
            <a:r>
              <a:rPr lang="ru-RU" dirty="0"/>
              <a:t>3 Из-за разной эффективности ресурсов предложение некоторых товаров окажется неэластичным уже при неполной занятости других ресурсов, используемых для производства других товаров.</a:t>
            </a:r>
          </a:p>
          <a:p>
            <a:r>
              <a:rPr lang="ru-RU" dirty="0"/>
              <a:t>4 Единица заработной платы будет проявлять тенденцию к росту еще до полной занятости.</a:t>
            </a:r>
          </a:p>
          <a:p>
            <a:r>
              <a:rPr lang="ru-RU" dirty="0"/>
              <a:t>5 Вознаграждение факторов, входящих в состав предельных издержек производства, не будет меняться в одинаковой пропорции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247469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Формулировки методологического подхода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Цель нашего анализа </a:t>
            </a:r>
            <a:r>
              <a:rPr lang="ru-RU" dirty="0" smtClean="0"/>
              <a:t>отнюдь </a:t>
            </a:r>
            <a:r>
              <a:rPr lang="ru-RU" dirty="0"/>
              <a:t>не в том, чтобы создать такую механику или </a:t>
            </a:r>
            <a:r>
              <a:rPr lang="ru-RU" dirty="0" smtClean="0"/>
              <a:t>такую </a:t>
            </a:r>
            <a:r>
              <a:rPr lang="ru-RU" dirty="0"/>
              <a:t>шаблонную схему операций, которая </a:t>
            </a:r>
            <a:r>
              <a:rPr lang="ru-RU" dirty="0" smtClean="0"/>
              <a:t>автоматически </a:t>
            </a:r>
            <a:r>
              <a:rPr lang="ru-RU" dirty="0"/>
              <a:t>выдавала бы безошибочный ответ, а в том, чтобы </a:t>
            </a:r>
            <a:r>
              <a:rPr lang="ru-RU" b="1" dirty="0"/>
              <a:t>обеспечить себя </a:t>
            </a:r>
            <a:r>
              <a:rPr lang="ru-RU" b="1" dirty="0">
                <a:solidFill>
                  <a:srgbClr val="FF0000"/>
                </a:solidFill>
              </a:rPr>
              <a:t>методом для систематического и </a:t>
            </a:r>
            <a:r>
              <a:rPr lang="ru-RU" b="1" dirty="0" smtClean="0">
                <a:solidFill>
                  <a:srgbClr val="FF0000"/>
                </a:solidFill>
              </a:rPr>
              <a:t>планомерного </a:t>
            </a:r>
            <a:r>
              <a:rPr lang="ru-RU" b="1" dirty="0"/>
              <a:t>изучения ряда проблем</a:t>
            </a:r>
            <a:r>
              <a:rPr lang="ru-RU" dirty="0"/>
              <a:t>. Поэтому после установления предварительных выводов путем последовательной изоляции одного за другим усложняющих факторов мы теперь должны вернуться к нашей исходной позиции и учесть, насколько это возможно, вероятные взаимодействия всех этих факторов. </a:t>
            </a:r>
            <a:r>
              <a:rPr lang="ru-RU" b="1" dirty="0"/>
              <a:t>Именно такова </a:t>
            </a:r>
            <a:r>
              <a:rPr lang="ru-RU" b="1" dirty="0">
                <a:solidFill>
                  <a:srgbClr val="FF0000"/>
                </a:solidFill>
              </a:rPr>
              <a:t>природа экономического мышления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/>
              <a:t>Любой другой способ </a:t>
            </a:r>
            <a:r>
              <a:rPr lang="ru-RU" dirty="0" smtClean="0"/>
              <a:t>применения </a:t>
            </a:r>
            <a:r>
              <a:rPr lang="ru-RU" dirty="0"/>
              <a:t>формальных принципов познания (без которых, однако, мы заблудились бы как в лесу) привел бы нас к ошибкам».</a:t>
            </a:r>
          </a:p>
        </p:txBody>
      </p:sp>
    </p:spTree>
    <p:extLst>
      <p:ext uri="{BB962C8B-B14F-4D97-AF65-F5344CB8AC3E}">
        <p14:creationId xmlns:p14="http://schemas.microsoft.com/office/powerpoint/2010/main" xmlns="" val="361639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Суть метода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и синтез</a:t>
            </a:r>
          </a:p>
          <a:p>
            <a:r>
              <a:rPr lang="ru-RU" dirty="0" smtClean="0"/>
              <a:t>Прямые и обратные связи</a:t>
            </a:r>
          </a:p>
          <a:p>
            <a:r>
              <a:rPr lang="ru-RU" dirty="0" smtClean="0"/>
              <a:t>Незавершенный системный метод</a:t>
            </a:r>
          </a:p>
          <a:p>
            <a:r>
              <a:rPr lang="ru-RU" dirty="0" smtClean="0"/>
              <a:t>Воспроизводственный метод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481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Недостатки неоклассической </a:t>
            </a:r>
            <a:r>
              <a:rPr lang="ru-RU" dirty="0" smtClean="0"/>
              <a:t>методологии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Они зеркальны:</a:t>
            </a:r>
          </a:p>
          <a:p>
            <a:r>
              <a:rPr lang="ru-RU" dirty="0" smtClean="0"/>
              <a:t> </a:t>
            </a:r>
            <a:r>
              <a:rPr lang="ru-RU" dirty="0"/>
              <a:t>отсутствие анализа и синтеза сложных и многофакторных явлений с прямыми и обратными связями; </a:t>
            </a:r>
            <a:endParaRPr lang="ru-RU" dirty="0" smtClean="0"/>
          </a:p>
          <a:p>
            <a:r>
              <a:rPr lang="ru-RU" dirty="0" smtClean="0"/>
              <a:t>связанное </a:t>
            </a:r>
            <a:r>
              <a:rPr lang="ru-RU" dirty="0"/>
              <a:t>с этим смешение зависимых и независимых факторов; категорий и явлений, определяющих систему и определимых системой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связанная со всем предыдущим тавтологичность анализа (зависимость нормы процента от предельной эффективности капитала (с.251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Наибольший дефект видится в формализованных методах, связанных с математизацией экономического исследования. [16] Основной недостаток видится в допущении о строгой независимости введенных в анализ факторов, которые «теряют всю свою доказательность и значение с отпадением этой гипотезы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 </a:t>
            </a:r>
            <a:r>
              <a:rPr lang="ru-RU" dirty="0"/>
              <a:t>Здесь же Кейнс обращается к достоинствам своего </a:t>
            </a:r>
            <a:r>
              <a:rPr lang="ru-RU" dirty="0" smtClean="0"/>
              <a:t>метода, сопровождая оценками формально-математический метод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4309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</a:t>
            </a:r>
            <a:r>
              <a:rPr lang="ru-RU" dirty="0" smtClean="0"/>
              <a:t>формально-математических </a:t>
            </a:r>
            <a:r>
              <a:rPr lang="ru-RU" dirty="0" smtClean="0"/>
              <a:t>методов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«Между тем, когда мы не ограничиваемся </a:t>
            </a:r>
            <a:r>
              <a:rPr lang="ru-RU" dirty="0" smtClean="0"/>
              <a:t>механическими </a:t>
            </a:r>
            <a:r>
              <a:rPr lang="ru-RU" dirty="0"/>
              <a:t>манипуляциями, а знаем постоянно, что </a:t>
            </a:r>
            <a:r>
              <a:rPr lang="ru-RU" dirty="0" smtClean="0"/>
              <a:t>делаем </a:t>
            </a:r>
            <a:r>
              <a:rPr lang="ru-RU" dirty="0"/>
              <a:t>и что значат употребляемые нами слова, мы </a:t>
            </a:r>
            <a:r>
              <a:rPr lang="ru-RU" dirty="0" smtClean="0"/>
              <a:t>можем </a:t>
            </a:r>
            <a:r>
              <a:rPr lang="ru-RU" dirty="0"/>
              <a:t>держать про себя «в уме» необходимые оговорки и коррективы, которые мы позже должны будем внести; но мы никак не можем таким же образом на </a:t>
            </a:r>
            <a:r>
              <a:rPr lang="ru-RU" dirty="0" smtClean="0"/>
              <a:t>протяжении </a:t>
            </a:r>
            <a:r>
              <a:rPr lang="ru-RU" dirty="0"/>
              <a:t>нескольких страниц алгебраических выкладок держать «в уме» сложные частные производные, а это все равно, как если бы все они обращались в нуль. </a:t>
            </a:r>
            <a:r>
              <a:rPr lang="ru-RU" dirty="0">
                <a:solidFill>
                  <a:srgbClr val="FF0000"/>
                </a:solidFill>
              </a:rPr>
              <a:t>Слишком большая доля современной «математической экономии» представляет собой, по существу, простую мешанину, </a:t>
            </a:r>
            <a:r>
              <a:rPr lang="ru-RU" dirty="0" smtClean="0">
                <a:solidFill>
                  <a:srgbClr val="FF0000"/>
                </a:solidFill>
              </a:rPr>
              <a:t>столь </a:t>
            </a:r>
            <a:r>
              <a:rPr lang="ru-RU" dirty="0">
                <a:solidFill>
                  <a:srgbClr val="FF0000"/>
                </a:solidFill>
              </a:rPr>
              <a:t>же неточную, как и те первоначальные допущения, на которых она основывается, причем авторы получают возможность забывать о сложных отношениях и взаимосвязях  действительного мира, замыкаясь в лабиринте претенциозных и бесполезных символов</a:t>
            </a:r>
            <a:r>
              <a:rPr lang="ru-RU" dirty="0" smtClean="0">
                <a:solidFill>
                  <a:srgbClr val="FF0000"/>
                </a:solidFill>
              </a:rPr>
              <a:t>».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4935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819</Words>
  <Application>Microsoft Office PowerPoint</Application>
  <PresentationFormat>Произвольный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К.А.Хубиев  Методология Кейнса</vt:lpstr>
      <vt:lpstr>Актуальность</vt:lpstr>
      <vt:lpstr>Слайд 3</vt:lpstr>
      <vt:lpstr>Слайд 4</vt:lpstr>
      <vt:lpstr>Методология</vt:lpstr>
      <vt:lpstr>Формулировки методологического подхода</vt:lpstr>
      <vt:lpstr>Суть метода</vt:lpstr>
      <vt:lpstr>Недостатки неоклассической методологии</vt:lpstr>
      <vt:lpstr>Оценка формально-математических методов</vt:lpstr>
      <vt:lpstr>Применение методологии Кейнса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Методология Кейнса</dc:title>
  <dc:creator>Кайсын Хубиев</dc:creator>
  <cp:lastModifiedBy>Admin</cp:lastModifiedBy>
  <cp:revision>9</cp:revision>
  <dcterms:created xsi:type="dcterms:W3CDTF">2016-11-30T11:06:45Z</dcterms:created>
  <dcterms:modified xsi:type="dcterms:W3CDTF">2016-12-03T18:58:10Z</dcterms:modified>
</cp:coreProperties>
</file>